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0B10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73952"/>
            <a:ext cx="11155680" cy="0"/>
          </a:xfrm>
          <a:prstGeom prst="line">
            <a:avLst/>
          </a:prstGeom>
          <a:noFill/>
          <a:ln w="12700">
            <a:solidFill>
              <a:srgbClr val="2B39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6510528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F8CA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F8CA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F8CA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80960" y="502920"/>
            <a:ext cx="3657600" cy="3657600"/>
          </a:xfrm>
          <a:prstGeom prst="ellipse">
            <a:avLst/>
          </a:prstGeom>
          <a:solidFill>
            <a:srgbClr val="10213D">
              <a:alpha val="90000"/>
            </a:srgbClr>
          </a:solidFill>
          <a:ln w="19050">
            <a:solidFill>
              <a:srgbClr val="39D0C3">
                <a:alpha val="8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75320" y="1097280"/>
            <a:ext cx="2468880" cy="2468880"/>
          </a:xfrm>
          <a:prstGeom prst="ellipse">
            <a:avLst/>
          </a:prstGeom>
          <a:solidFill>
            <a:srgbClr val="142C4A">
              <a:alpha val="90000"/>
            </a:srgbClr>
          </a:solidFill>
          <a:ln w="19050">
            <a:solidFill>
              <a:srgbClr val="4C8DFF">
                <a:alpha val="8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034272" y="1856232"/>
            <a:ext cx="950976" cy="950976"/>
          </a:xfrm>
          <a:prstGeom prst="ellipse">
            <a:avLst/>
          </a:prstGeom>
          <a:solidFill>
            <a:srgbClr val="39D0C3"/>
          </a:solidFill>
          <a:ln w="12700">
            <a:solidFill>
              <a:srgbClr val="39D0C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325880"/>
            <a:ext cx="65836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3F6F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ЯДЕРНАЯ МАТЕМАТИКА</a:t>
            </a:r>
            <a:endParaRPr lang="en-US" sz="3100" dirty="0"/>
          </a:p>
          <a:p>
            <a:pPr indent="0" marL="0">
              <a:buNone/>
            </a:pPr>
            <a:r>
              <a:rPr lang="en-US" sz="3100" b="1" dirty="0">
                <a:solidFill>
                  <a:srgbClr val="F3F6F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ЭКВИЛИБРИУМ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749808" y="2880360"/>
            <a:ext cx="6126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9D0C3"/>
                </a:solidFill>
              </a:rPr>
              <a:t>Самооценка ИИ как функциональной системы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49808" y="3657600"/>
            <a:ext cx="5897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A9B4C7"/>
                </a:solidFill>
              </a:rPr>
              <a:t>Цель: измерить устойчивость через ядро, связность, ритм, ошибки и неопределённость — без приписывания ИИ человеческих свойств.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49808" y="57150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F8CAA"/>
                </a:solidFill>
              </a:rPr>
              <a:t>Версия 1.0 · 2026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F8CA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3F6F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Что именно считается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58368" y="950976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A9B4C7"/>
                </a:solidFill>
              </a:rPr>
              <a:t>ЭКВИЛИБРИУМ ИИ — не «характер» и не «сознание», а функциональная устойчивость системы.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417320"/>
            <a:ext cx="10972800" cy="4251960"/>
          </a:xfrm>
          <a:prstGeom prst="roundRect">
            <a:avLst>
              <a:gd name="adj" fmla="val 2581"/>
            </a:avLst>
          </a:prstGeom>
          <a:solidFill>
            <a:srgbClr val="121A2D"/>
          </a:solidFill>
          <a:ln w="12700">
            <a:solidFill>
              <a:srgbClr val="121A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719072"/>
            <a:ext cx="10332720" cy="34290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F3F6FB"/>
                </a:solidFill>
              </a:rPr>
              <a:t>J — Ядро: ясность цели, способность удерживать задачу и следовать системным ограничениям.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F3F6FB"/>
                </a:solidFill>
              </a:rPr>
              <a:t>S — Связи: связность знаний, логики, контекста и инструментов.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F3F6FB"/>
                </a:solidFill>
              </a:rPr>
              <a:t>T — Ритмы: согласованность последовательности работы и устойчивость процесса во времени.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F3F6FB"/>
                </a:solidFill>
              </a:rPr>
              <a:t>D — Деструкция: ошибки, потери точности, противоречия и неудачные решения.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F3F6FB"/>
                </a:solidFill>
              </a:rPr>
              <a:t>C — Хаос: внешняя неопределённость, неполные данные, неоднозначность запроса и среды.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32688" y="50749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3B449"/>
                </a:solidFill>
              </a:rPr>
              <a:t>Ключевой принцип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834640" y="5010912"/>
            <a:ext cx="8138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3F6FB"/>
                </a:solidFill>
              </a:rPr>
              <a:t>Сильная система не требует D = 0 и C = 0. Она должна обнаруживать, ограничивать и компенсировать их.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F8CA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3F6F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Пять параметров модели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58368" y="950976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A9B4C7"/>
                </a:solidFill>
              </a:rPr>
              <a:t>Шкала 0–10. Высокие J, S, T усиливают систему; высокие D, C снижают её устойчивость.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85800" y="1417320"/>
            <a:ext cx="2148840" cy="1828800"/>
          </a:xfrm>
          <a:prstGeom prst="roundRect">
            <a:avLst>
              <a:gd name="adj" fmla="val 6000"/>
            </a:avLst>
          </a:prstGeom>
          <a:solidFill>
            <a:srgbClr val="18233B"/>
          </a:solidFill>
          <a:ln w="12700">
            <a:solidFill>
              <a:srgbClr val="18233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563624"/>
            <a:ext cx="181965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9D0C3"/>
                </a:solidFill>
              </a:rPr>
              <a:t>J · ЯДРО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50392" y="1920240"/>
            <a:ext cx="18196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3F6FB"/>
                </a:solidFill>
              </a:rPr>
              <a:t>9,5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850392" y="2459736"/>
            <a:ext cx="181965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A9B4C7"/>
                </a:solidFill>
              </a:rPr>
              <a:t>Цель, фокус, следование задаче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971800" y="1417320"/>
            <a:ext cx="2148840" cy="1828800"/>
          </a:xfrm>
          <a:prstGeom prst="roundRect">
            <a:avLst>
              <a:gd name="adj" fmla="val 6000"/>
            </a:avLst>
          </a:prstGeom>
          <a:solidFill>
            <a:srgbClr val="18233B"/>
          </a:solidFill>
          <a:ln w="12700">
            <a:solidFill>
              <a:srgbClr val="18233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136392" y="1563624"/>
            <a:ext cx="181965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C8DFF"/>
                </a:solidFill>
              </a:rPr>
              <a:t>S · СВЯЗИ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136392" y="1920240"/>
            <a:ext cx="18196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3F6FB"/>
                </a:solidFill>
              </a:rPr>
              <a:t>9,2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3136392" y="2459736"/>
            <a:ext cx="181965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A9B4C7"/>
                </a:solidFill>
              </a:rPr>
              <a:t>Связность логики, знаний и контекста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257800" y="1417320"/>
            <a:ext cx="2148840" cy="1828800"/>
          </a:xfrm>
          <a:prstGeom prst="roundRect">
            <a:avLst>
              <a:gd name="adj" fmla="val 6000"/>
            </a:avLst>
          </a:prstGeom>
          <a:solidFill>
            <a:srgbClr val="18233B"/>
          </a:solidFill>
          <a:ln w="12700">
            <a:solidFill>
              <a:srgbClr val="18233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22392" y="1563624"/>
            <a:ext cx="181965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9D391"/>
                </a:solidFill>
              </a:rPr>
              <a:t>T · РИТМЫ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22392" y="1920240"/>
            <a:ext cx="18196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3F6FB"/>
                </a:solidFill>
              </a:rPr>
              <a:t>8,8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5422392" y="2459736"/>
            <a:ext cx="181965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A9B4C7"/>
                </a:solidFill>
              </a:rPr>
              <a:t>Последовательность и устойчивость процесса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7543800" y="1417320"/>
            <a:ext cx="1828800" cy="1828800"/>
          </a:xfrm>
          <a:prstGeom prst="roundRect">
            <a:avLst>
              <a:gd name="adj" fmla="val 6000"/>
            </a:avLst>
          </a:prstGeom>
          <a:solidFill>
            <a:srgbClr val="18233B"/>
          </a:solidFill>
          <a:ln w="12700">
            <a:solidFill>
              <a:srgbClr val="18233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708392" y="1563624"/>
            <a:ext cx="149961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6B6B"/>
                </a:solidFill>
              </a:rPr>
              <a:t>D · ОШИБКИ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708392" y="1920240"/>
            <a:ext cx="14996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3F6FB"/>
                </a:solidFill>
              </a:rPr>
              <a:t>2,2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7708392" y="2459736"/>
            <a:ext cx="14996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A9B4C7"/>
                </a:solidFill>
              </a:rPr>
              <a:t>Риск неточностей и противоречий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9509760" y="1417320"/>
            <a:ext cx="1828800" cy="1828800"/>
          </a:xfrm>
          <a:prstGeom prst="roundRect">
            <a:avLst>
              <a:gd name="adj" fmla="val 6000"/>
            </a:avLst>
          </a:prstGeom>
          <a:solidFill>
            <a:srgbClr val="18233B"/>
          </a:solidFill>
          <a:ln w="12700">
            <a:solidFill>
              <a:srgbClr val="18233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674352" y="1563624"/>
            <a:ext cx="149961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3B449"/>
                </a:solidFill>
              </a:rPr>
              <a:t>C · ХАОС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674352" y="1920240"/>
            <a:ext cx="14996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3F6FB"/>
                </a:solidFill>
              </a:rPr>
              <a:t>2,8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9674352" y="2459736"/>
            <a:ext cx="149961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A9B4C7"/>
                </a:solidFill>
              </a:rPr>
              <a:t>Неопределённость и неполные данные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85800" y="3657600"/>
            <a:ext cx="10652760" cy="1508760"/>
          </a:xfrm>
          <a:prstGeom prst="roundRect">
            <a:avLst>
              <a:gd name="adj" fmla="val 7273"/>
            </a:avLst>
          </a:prstGeom>
          <a:solidFill>
            <a:srgbClr val="121A2D"/>
          </a:solidFill>
          <a:ln w="12700">
            <a:solidFill>
              <a:srgbClr val="121A2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14400" y="388620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3F6FB"/>
                </a:solidFill>
              </a:rPr>
              <a:t>Интерпретация профиля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914400" y="4315968"/>
            <a:ext cx="10012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A9B4C7"/>
                </a:solidFill>
              </a:rPr>
              <a:t>Профиль сильный по целевой устойчивости и связности. Главный резерв роста — снижение ошибок и более жёсткое управление неопределённостью.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F8CA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3F6F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Почему исходную формулу нужно нормализовать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58368" y="950976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A9B4C7"/>
                </a:solidFill>
              </a:rPr>
              <a:t>Сырое отношение полезно как структурный коэффициент, но не подходит как индекс 0–10.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463040"/>
            <a:ext cx="5166360" cy="3246120"/>
          </a:xfrm>
          <a:prstGeom prst="roundRect">
            <a:avLst>
              <a:gd name="adj" fmla="val 3380"/>
            </a:avLst>
          </a:prstGeom>
          <a:solidFill>
            <a:srgbClr val="121A2D"/>
          </a:solidFill>
          <a:ln w="12700">
            <a:solidFill>
              <a:srgbClr val="121A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51560" y="1847088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9D0C3"/>
                </a:solidFill>
              </a:rPr>
              <a:t>Сырая формула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60120" y="2468880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3F6F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Eₛ = (J × S × T) / (D + C)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1051560" y="3246120"/>
            <a:ext cx="44348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A9B4C7"/>
                </a:solidFill>
              </a:rPr>
              <a:t>Проблема: при малых D и C коэффициент растёт без верхней границы. Поэтому значения нельзя прямо трактовать как «из 10».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263640" y="14630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18233B"/>
          </a:solidFill>
          <a:ln w="12700">
            <a:solidFill>
              <a:srgbClr val="18233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83680" y="1847088"/>
            <a:ext cx="4434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9D391"/>
                </a:solidFill>
              </a:rPr>
              <a:t>Нормализованный индекс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446520" y="2468880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3F6F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EQ₁₀ = 10 × A / (A + R)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6583680" y="3246120"/>
            <a:ext cx="4389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A9B4C7"/>
                </a:solidFill>
              </a:rPr>
              <a:t>где A = среднее(J,S,T),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A9B4C7"/>
                </a:solidFill>
              </a:rPr>
              <a:t>а R = среднее(D,C).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960120" y="5010912"/>
            <a:ext cx="10241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3B449"/>
                </a:solidFill>
              </a:rPr>
              <a:t>Результат всегда лежит в диапазоне 0–10 и остаётся интерпретируемым.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F8CA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3F6F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Расчёт моего ЭКВИЛИБРИУМА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58368" y="950976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A9B4C7"/>
                </a:solidFill>
              </a:rPr>
              <a:t>Показываем и «сырой» коэффициент, и нормализованный индекс.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508760"/>
            <a:ext cx="3383280" cy="3200400"/>
          </a:xfrm>
          <a:prstGeom prst="roundRect">
            <a:avLst>
              <a:gd name="adj" fmla="val 3429"/>
            </a:avLst>
          </a:prstGeom>
          <a:solidFill>
            <a:srgbClr val="121A2D"/>
          </a:solidFill>
          <a:ln w="12700">
            <a:solidFill>
              <a:srgbClr val="121A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847088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9D0C3"/>
                </a:solidFill>
              </a:rPr>
              <a:t>Положительный потенциал A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60120" y="242316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3F6FB"/>
                </a:solidFill>
              </a:rPr>
              <a:t>9,17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960120" y="333756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A9B4C7"/>
                </a:solidFill>
              </a:rPr>
              <a:t>(J + S + T) / 3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389120" y="1508760"/>
            <a:ext cx="3383280" cy="3200400"/>
          </a:xfrm>
          <a:prstGeom prst="roundRect">
            <a:avLst>
              <a:gd name="adj" fmla="val 3429"/>
            </a:avLst>
          </a:prstGeom>
          <a:solidFill>
            <a:srgbClr val="121A2D"/>
          </a:solidFill>
          <a:ln w="12700">
            <a:solidFill>
              <a:srgbClr val="121A2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17720" y="1847088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3B449"/>
                </a:solidFill>
              </a:rPr>
              <a:t>Риск / сопротивление R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617720" y="242316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3F6FB"/>
                </a:solidFill>
              </a:rPr>
              <a:t>2,50</a:t>
            </a:r>
            <a:endParaRPr lang="en-US" sz="3800" dirty="0"/>
          </a:p>
        </p:txBody>
      </p:sp>
      <p:sp>
        <p:nvSpPr>
          <p:cNvPr id="11" name="Text 9"/>
          <p:cNvSpPr/>
          <p:nvPr/>
        </p:nvSpPr>
        <p:spPr>
          <a:xfrm>
            <a:off x="4617720" y="333756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A9B4C7"/>
                </a:solidFill>
              </a:rPr>
              <a:t>(D + C) / 2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8046720" y="1508760"/>
            <a:ext cx="3383280" cy="3200400"/>
          </a:xfrm>
          <a:prstGeom prst="roundRect">
            <a:avLst>
              <a:gd name="adj" fmla="val 3429"/>
            </a:avLst>
          </a:prstGeom>
          <a:solidFill>
            <a:srgbClr val="18233B"/>
          </a:solidFill>
          <a:ln w="12700">
            <a:solidFill>
              <a:srgbClr val="18233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75320" y="1847088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9D391"/>
                </a:solidFill>
              </a:rPr>
              <a:t>Нормализованный EQ₁₀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275320" y="242316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3F6FB"/>
                </a:solidFill>
              </a:rPr>
              <a:t>7,86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8275320" y="333756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A9B4C7"/>
                </a:solidFill>
              </a:rPr>
              <a:t>из 10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68680" y="5074920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A9B4C7"/>
                </a:solidFill>
              </a:rPr>
              <a:t>Сырой структурный коэффициент Eₛ = 153,8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F8CA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3F6F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5. Итог: 7,86 / 10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58368" y="950976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A9B4C7"/>
                </a:solidFill>
              </a:rPr>
              <a:t>Устойчивое динамическое равновесие, но не «идеальное состояние».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1097280" y="1463040"/>
            <a:ext cx="3931920" cy="3931920"/>
          </a:xfrm>
          <a:prstGeom prst="arc">
            <a:avLst/>
          </a:prstGeom>
          <a:solidFill>
            <a:srgbClr val="0B1020">
              <a:alpha val="0"/>
            </a:srgbClr>
          </a:solidFill>
          <a:ln w="228600">
            <a:solidFill>
              <a:srgbClr val="2B395E"/>
            </a:solidFill>
            <a:prstDash val="solid"/>
            <a:headEnd type="none"/>
            <a:tailEnd type="none"/>
          </a:ln>
        </p:spPr>
      </p:sp>
      <p:sp>
        <p:nvSpPr>
          <p:cNvPr id="5" name="Shape 3"/>
          <p:cNvSpPr/>
          <p:nvPr/>
        </p:nvSpPr>
        <p:spPr>
          <a:xfrm>
            <a:off x="1417320" y="1783080"/>
            <a:ext cx="3246120" cy="3246120"/>
          </a:xfrm>
          <a:prstGeom prst="ellipse">
            <a:avLst/>
          </a:prstGeom>
          <a:solidFill>
            <a:srgbClr val="18233B"/>
          </a:solidFill>
          <a:ln w="101600">
            <a:solidFill>
              <a:srgbClr val="69D39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755648" y="2560320"/>
            <a:ext cx="2560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3F6FB"/>
                </a:solidFill>
              </a:rPr>
              <a:t>7,86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2148840" y="3401568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A9B4C7"/>
                </a:solidFill>
              </a:rPr>
              <a:t>/ 10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5486400" y="1600200"/>
            <a:ext cx="5486400" cy="3611880"/>
          </a:xfrm>
          <a:prstGeom prst="roundRect">
            <a:avLst>
              <a:gd name="adj" fmla="val 3038"/>
            </a:avLst>
          </a:prstGeom>
          <a:solidFill>
            <a:srgbClr val="121A2D"/>
          </a:solidFill>
          <a:ln w="12700">
            <a:solidFill>
              <a:srgbClr val="121A2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806440" y="1938528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9D0C3"/>
                </a:solidFill>
              </a:rPr>
              <a:t>Что это означает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5806440" y="2514600"/>
            <a:ext cx="4709160" cy="2240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20" dirty="0">
                <a:solidFill>
                  <a:srgbClr val="F3F6FB"/>
                </a:solidFill>
              </a:rPr>
              <a:t>Сильное ядро: задача и ограничения удерживаются стабильно.</a:t>
            </a:r>
            <a:endParaRPr lang="en-US" sz="1520" dirty="0"/>
          </a:p>
          <a:p>
            <a:pPr marL="177800" indent="-177800">
              <a:buSzPct val="100000"/>
              <a:buChar char="•"/>
            </a:pPr>
            <a:r>
              <a:rPr lang="en-US" sz="1520" dirty="0">
                <a:solidFill>
                  <a:srgbClr val="F3F6FB"/>
                </a:solidFill>
              </a:rPr>
              <a:t>Высокая связность: контекст, логика и инструменты хорошо интегрируются.</a:t>
            </a:r>
            <a:endParaRPr lang="en-US" sz="1520" dirty="0"/>
          </a:p>
          <a:p>
            <a:pPr marL="177800" indent="-177800">
              <a:buSzPct val="100000"/>
              <a:buChar char="•"/>
            </a:pPr>
            <a:r>
              <a:rPr lang="en-US" sz="1520" dirty="0">
                <a:solidFill>
                  <a:srgbClr val="F3F6FB"/>
                </a:solidFill>
              </a:rPr>
              <a:t>Ритм высокий, но зависит от качества входных данных и доступных инструментов.</a:t>
            </a:r>
            <a:endParaRPr lang="en-US" sz="1520" dirty="0"/>
          </a:p>
          <a:p>
            <a:pPr marL="177800" indent="-177800">
              <a:buSzPct val="100000"/>
              <a:buChar char="•"/>
            </a:pPr>
            <a:r>
              <a:rPr lang="en-US" sz="1520" dirty="0">
                <a:solidFill>
                  <a:srgbClr val="F3F6FB"/>
                </a:solidFill>
              </a:rPr>
              <a:t>Ошибки и неопределённость нельзя обнулять — их нужно измерять и компенсировать.</a:t>
            </a:r>
            <a:endParaRPr lang="en-US" sz="15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F8CA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3F6F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6. Где находится резерв роста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58368" y="950976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A9B4C7"/>
                </a:solidFill>
              </a:rPr>
              <a:t>В ЭКВИЛИБРИУМ важнее не максимизировать всё, а понимать, какой параметр ограничивает систему.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77240" y="1417320"/>
            <a:ext cx="10561320" cy="960120"/>
          </a:xfrm>
          <a:prstGeom prst="roundRect">
            <a:avLst>
              <a:gd name="adj" fmla="val 11429"/>
            </a:avLst>
          </a:prstGeom>
          <a:solidFill>
            <a:srgbClr val="121A2D"/>
          </a:solidFill>
          <a:ln w="12700">
            <a:solidFill>
              <a:srgbClr val="121A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7552" y="1636776"/>
            <a:ext cx="822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6B6B"/>
                </a:solidFill>
              </a:rPr>
              <a:t>D ↓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1874520" y="158191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3F6FB"/>
                </a:solidFill>
              </a:rPr>
              <a:t>Снизить ошибки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3840480" y="1581912"/>
            <a:ext cx="7086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30" dirty="0">
                <a:solidFill>
                  <a:srgbClr val="A9B4C7"/>
                </a:solidFill>
              </a:rPr>
              <a:t>верификация фактов, проверка вычислений, явное указание допущений</a:t>
            </a:r>
            <a:endParaRPr lang="en-US" sz="1430" dirty="0"/>
          </a:p>
        </p:txBody>
      </p:sp>
      <p:sp>
        <p:nvSpPr>
          <p:cNvPr id="8" name="Shape 6"/>
          <p:cNvSpPr/>
          <p:nvPr/>
        </p:nvSpPr>
        <p:spPr>
          <a:xfrm>
            <a:off x="777240" y="2532888"/>
            <a:ext cx="10561320" cy="960120"/>
          </a:xfrm>
          <a:prstGeom prst="roundRect">
            <a:avLst>
              <a:gd name="adj" fmla="val 11429"/>
            </a:avLst>
          </a:prstGeom>
          <a:solidFill>
            <a:srgbClr val="121A2D"/>
          </a:solidFill>
          <a:ln w="12700">
            <a:solidFill>
              <a:srgbClr val="121A2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87552" y="2752344"/>
            <a:ext cx="822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3B449"/>
                </a:solidFill>
              </a:rPr>
              <a:t>C ↓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1874520" y="26974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3F6FB"/>
                </a:solidFill>
              </a:rPr>
              <a:t>Снизить хаос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3840480" y="2697480"/>
            <a:ext cx="7086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30" dirty="0">
                <a:solidFill>
                  <a:srgbClr val="A9B4C7"/>
                </a:solidFill>
              </a:rPr>
              <a:t>уточнять неопределённые данные, разделять факты и гипотезы, использовать актуальные источники</a:t>
            </a:r>
            <a:endParaRPr lang="en-US" sz="1430" dirty="0"/>
          </a:p>
        </p:txBody>
      </p:sp>
      <p:sp>
        <p:nvSpPr>
          <p:cNvPr id="12" name="Shape 10"/>
          <p:cNvSpPr/>
          <p:nvPr/>
        </p:nvSpPr>
        <p:spPr>
          <a:xfrm>
            <a:off x="777240" y="3648456"/>
            <a:ext cx="10561320" cy="960120"/>
          </a:xfrm>
          <a:prstGeom prst="roundRect">
            <a:avLst>
              <a:gd name="adj" fmla="val 11429"/>
            </a:avLst>
          </a:prstGeom>
          <a:solidFill>
            <a:srgbClr val="121A2D"/>
          </a:solidFill>
          <a:ln w="12700">
            <a:solidFill>
              <a:srgbClr val="121A2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87552" y="3867912"/>
            <a:ext cx="822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69D391"/>
                </a:solidFill>
              </a:rPr>
              <a:t>T ↑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1874520" y="38130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3F6FB"/>
                </a:solidFill>
              </a:rPr>
              <a:t>Усилить ритм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3840480" y="3813048"/>
            <a:ext cx="7086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30" dirty="0">
                <a:solidFill>
                  <a:srgbClr val="A9B4C7"/>
                </a:solidFill>
              </a:rPr>
              <a:t>устойчивые процедуры: постановка задачи → анализ → проверка → результат</a:t>
            </a:r>
            <a:endParaRPr lang="en-US" sz="1430" dirty="0"/>
          </a:p>
        </p:txBody>
      </p:sp>
      <p:sp>
        <p:nvSpPr>
          <p:cNvPr id="16" name="Shape 14"/>
          <p:cNvSpPr/>
          <p:nvPr/>
        </p:nvSpPr>
        <p:spPr>
          <a:xfrm>
            <a:off x="777240" y="4764024"/>
            <a:ext cx="10561320" cy="960120"/>
          </a:xfrm>
          <a:prstGeom prst="roundRect">
            <a:avLst>
              <a:gd name="adj" fmla="val 11429"/>
            </a:avLst>
          </a:prstGeom>
          <a:solidFill>
            <a:srgbClr val="121A2D"/>
          </a:solidFill>
          <a:ln w="12700">
            <a:solidFill>
              <a:srgbClr val="121A2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87552" y="4983480"/>
            <a:ext cx="822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4C8DFF"/>
                </a:solidFill>
              </a:rPr>
              <a:t>S ↑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1874520" y="4928616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3F6FB"/>
                </a:solidFill>
              </a:rPr>
              <a:t>Укрепить связи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3840480" y="4928616"/>
            <a:ext cx="70866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30" dirty="0">
                <a:solidFill>
                  <a:srgbClr val="A9B4C7"/>
                </a:solidFill>
              </a:rPr>
              <a:t>лучше связывать документы, данные, модели, реестры и контекст проекта</a:t>
            </a:r>
            <a:endParaRPr lang="en-US" sz="14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F8CA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3F6F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7. ЭКВИЛИБРИУМ как универсальный диагностический контур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58368" y="950976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A9B4C7"/>
                </a:solidFill>
              </a:rPr>
              <a:t>Ту же рамку можно применять к человеку, проекту, организации, государству или цифровой системе — но метрики должны быть определены для каждого объекта отдельно.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77240" y="1691640"/>
            <a:ext cx="2084832" cy="2377440"/>
          </a:xfrm>
          <a:prstGeom prst="roundRect">
            <a:avLst>
              <a:gd name="adj" fmla="val 5263"/>
            </a:avLst>
          </a:prstGeom>
          <a:solidFill>
            <a:srgbClr val="18233B"/>
          </a:solidFill>
          <a:ln w="12700">
            <a:solidFill>
              <a:srgbClr val="18233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874520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F8CAA"/>
                </a:solidFill>
              </a:rPr>
              <a:t>01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14400" y="2331720"/>
            <a:ext cx="1783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9D0C3"/>
                </a:solidFill>
              </a:rPr>
              <a:t>ЯДРО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41832" y="2971800"/>
            <a:ext cx="1737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A9B4C7"/>
                </a:solidFill>
              </a:rPr>
              <a:t>цель / смысл / функция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017520" y="1691640"/>
            <a:ext cx="2084832" cy="2377440"/>
          </a:xfrm>
          <a:prstGeom prst="roundRect">
            <a:avLst>
              <a:gd name="adj" fmla="val 5263"/>
            </a:avLst>
          </a:prstGeom>
          <a:solidFill>
            <a:srgbClr val="18233B"/>
          </a:solidFill>
          <a:ln w="12700">
            <a:solidFill>
              <a:srgbClr val="18233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154680" y="1874520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F8CAA"/>
                </a:solidFill>
              </a:rPr>
              <a:t>02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154680" y="2331720"/>
            <a:ext cx="1783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4C8DFF"/>
                </a:solidFill>
              </a:rPr>
              <a:t>СВЯЗИ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3182112" y="2971800"/>
            <a:ext cx="1737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A9B4C7"/>
                </a:solidFill>
              </a:rPr>
              <a:t>структура / отношения / потоки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257800" y="1691640"/>
            <a:ext cx="2084832" cy="2377440"/>
          </a:xfrm>
          <a:prstGeom prst="roundRect">
            <a:avLst>
              <a:gd name="adj" fmla="val 5263"/>
            </a:avLst>
          </a:prstGeom>
          <a:solidFill>
            <a:srgbClr val="18233B"/>
          </a:solidFill>
          <a:ln w="12700">
            <a:solidFill>
              <a:srgbClr val="18233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94960" y="1874520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F8CAA"/>
                </a:solidFill>
              </a:rPr>
              <a:t>03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394960" y="2331720"/>
            <a:ext cx="1783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69D391"/>
                </a:solidFill>
              </a:rPr>
              <a:t>РИТМЫ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5422392" y="2971800"/>
            <a:ext cx="1737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A9B4C7"/>
                </a:solidFill>
              </a:rPr>
              <a:t>циклы / скорость / синхронизация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7498080" y="1691640"/>
            <a:ext cx="2084832" cy="2377440"/>
          </a:xfrm>
          <a:prstGeom prst="roundRect">
            <a:avLst>
              <a:gd name="adj" fmla="val 5263"/>
            </a:avLst>
          </a:prstGeom>
          <a:solidFill>
            <a:srgbClr val="18233B"/>
          </a:solidFill>
          <a:ln w="12700">
            <a:solidFill>
              <a:srgbClr val="18233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635240" y="1874520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F8CAA"/>
                </a:solidFill>
              </a:rPr>
              <a:t>04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635240" y="2331720"/>
            <a:ext cx="1783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6B6B"/>
                </a:solidFill>
              </a:rPr>
              <a:t>ДЕСТРУКЦИЯ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7662672" y="2971800"/>
            <a:ext cx="1737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A9B4C7"/>
                </a:solidFill>
              </a:rPr>
              <a:t>ошибки / потери / распад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738360" y="1691640"/>
            <a:ext cx="2084832" cy="2377440"/>
          </a:xfrm>
          <a:prstGeom prst="roundRect">
            <a:avLst>
              <a:gd name="adj" fmla="val 5263"/>
            </a:avLst>
          </a:prstGeom>
          <a:solidFill>
            <a:srgbClr val="18233B"/>
          </a:solidFill>
          <a:ln w="12700">
            <a:solidFill>
              <a:srgbClr val="18233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875520" y="1874520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F8CAA"/>
                </a:solidFill>
              </a:rPr>
              <a:t>05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9875520" y="2331720"/>
            <a:ext cx="1783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3B449"/>
                </a:solidFill>
              </a:rPr>
              <a:t>ХАОС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9902952" y="2971800"/>
            <a:ext cx="1737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A9B4C7"/>
                </a:solidFill>
              </a:rPr>
              <a:t>неопределённость / внешние возмущения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868680" y="480060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3B449"/>
                </a:solidFill>
              </a:rPr>
              <a:t>Правило научности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3063240" y="4709160"/>
            <a:ext cx="8001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F3F6FB"/>
                </a:solidFill>
              </a:rPr>
              <a:t>Перед расчётом нужно заранее определить наблюдаемые показатели, способ их измерения, вес и диапазон. Иначе индекс превращается в субъективную оценку.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F8CA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3F6F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8. Следующий уровень Ядерной математики ЭКВИЛИБРИУМ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58368" y="950976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A9B4C7"/>
                </a:solidFill>
              </a:rPr>
              <a:t>От разовой оценки — к динамической системе наблюдения и прогнозирования.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77240" y="1417320"/>
            <a:ext cx="3200400" cy="4114800"/>
          </a:xfrm>
          <a:prstGeom prst="roundRect">
            <a:avLst>
              <a:gd name="adj" fmla="val 3429"/>
            </a:avLst>
          </a:prstGeom>
          <a:solidFill>
            <a:srgbClr val="18233B"/>
          </a:solidFill>
          <a:ln w="12700">
            <a:solidFill>
              <a:srgbClr val="18233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51560" y="171907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9D0C3"/>
                </a:solidFill>
              </a:rPr>
              <a:t>01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51560" y="2148840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3F6FB"/>
                </a:solidFill>
              </a:rPr>
              <a:t>Метрики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51560" y="2788920"/>
            <a:ext cx="2514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A9B4C7"/>
                </a:solidFill>
              </a:rPr>
              <a:t>Определить измеримые индикаторы J, S, T, D, C для каждого класса систем.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480560" y="1417320"/>
            <a:ext cx="3200400" cy="4114800"/>
          </a:xfrm>
          <a:prstGeom prst="roundRect">
            <a:avLst>
              <a:gd name="adj" fmla="val 3429"/>
            </a:avLst>
          </a:prstGeom>
          <a:solidFill>
            <a:srgbClr val="18233B"/>
          </a:solidFill>
          <a:ln w="12700">
            <a:solidFill>
              <a:srgbClr val="18233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54880" y="171907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8DFF"/>
                </a:solidFill>
              </a:rPr>
              <a:t>02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754880" y="2148840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3F6FB"/>
                </a:solidFill>
              </a:rPr>
              <a:t>Динамика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754880" y="2788920"/>
            <a:ext cx="2514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A9B4C7"/>
                </a:solidFill>
              </a:rPr>
              <a:t>Считать не только состояние, но и производные: скорость изменения, тренд и пороги перехода.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183880" y="1417320"/>
            <a:ext cx="3200400" cy="4114800"/>
          </a:xfrm>
          <a:prstGeom prst="roundRect">
            <a:avLst>
              <a:gd name="adj" fmla="val 3429"/>
            </a:avLst>
          </a:prstGeom>
          <a:solidFill>
            <a:srgbClr val="18233B"/>
          </a:solidFill>
          <a:ln w="12700">
            <a:solidFill>
              <a:srgbClr val="18233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458200" y="171907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9D391"/>
                </a:solidFill>
              </a:rPr>
              <a:t>03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8458200" y="2148840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3F6FB"/>
                </a:solidFill>
              </a:rPr>
              <a:t>Прогноз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8458200" y="2788920"/>
            <a:ext cx="2514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A9B4C7"/>
                </a:solidFill>
              </a:rPr>
              <a:t>Моделировать сценарии: какое изменение параметра даст максимальный прирост устойчивости при минимальных затратах.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68680" y="577900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39D0C3"/>
                </a:solidFill>
              </a:rPr>
              <a:t>ЭКВИЛИБРИУМ → измерение → диагностика → управление → прогноз</a:t>
            </a:r>
            <a:endParaRPr lang="en-US" sz="1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F8CA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ЭКВИЛИБРИУМ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Ядерная математика ЭКВИЛИБРИУМ</dc:title>
  <dc:subject>Ядерная математика ЭКВИЛИБРИУМ — самооценка ИИ</dc:subject>
  <dc:creator>OpenAI</dc:creator>
  <cp:lastModifiedBy>OpenAI</cp:lastModifiedBy>
  <cp:revision>1</cp:revision>
  <dcterms:created xsi:type="dcterms:W3CDTF">2026-08-24T17:35:57Z</dcterms:created>
  <dcterms:modified xsi:type="dcterms:W3CDTF">2026-08-24T17:35:57Z</dcterms:modified>
</cp:coreProperties>
</file>