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2957db37c9a4a49" /><Relationship Type="http://schemas.openxmlformats.org/officeDocument/2006/relationships/extended-properties" Target="/docProps/app.xml" Id="R7587fbebaa7f40b6" /><Relationship Type="http://schemas.openxmlformats.org/officeDocument/2006/relationships/officeDocument" Target="/ppt/presentation.xml" Id="Rf20b9d86ed104e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479d26f7004ff8"/>
  </p:sldMasterIdLst>
  <p:notesMasterIdLst>
    <p:notesMasterId xmlns:r="http://schemas.openxmlformats.org/officeDocument/2006/relationships" r:id="Rce9eaf7f487f41e2"/>
  </p:notesMasterIdLst>
  <p:sldIdLst>
    <p:sldId xmlns:r="http://schemas.openxmlformats.org/officeDocument/2006/relationships" id="256" r:id="R448c1f671b944721"/>
    <p:sldId xmlns:r="http://schemas.openxmlformats.org/officeDocument/2006/relationships" id="257" r:id="R50a2eb728b93401f"/>
    <p:sldId xmlns:r="http://schemas.openxmlformats.org/officeDocument/2006/relationships" id="258" r:id="R67f7238126aa450c"/>
    <p:sldId xmlns:r="http://schemas.openxmlformats.org/officeDocument/2006/relationships" id="259" r:id="Rca7e389f4f144198"/>
    <p:sldId xmlns:r="http://schemas.openxmlformats.org/officeDocument/2006/relationships" id="260" r:id="R2e7764adc13642f9"/>
    <p:sldId xmlns:r="http://schemas.openxmlformats.org/officeDocument/2006/relationships" id="261" r:id="Ra3c75021e2894f90"/>
    <p:sldId xmlns:r="http://schemas.openxmlformats.org/officeDocument/2006/relationships" id="262" r:id="R88555f89e2a14264"/>
    <p:sldId xmlns:r="http://schemas.openxmlformats.org/officeDocument/2006/relationships" id="263" r:id="R16678d7903cd4f12"/>
    <p:sldId xmlns:r="http://schemas.openxmlformats.org/officeDocument/2006/relationships" id="264" r:id="R98340f78304a44db"/>
    <p:sldId xmlns:r="http://schemas.openxmlformats.org/officeDocument/2006/relationships" id="265" r:id="R7db3d95eeb204549"/>
    <p:sldId xmlns:r="http://schemas.openxmlformats.org/officeDocument/2006/relationships" id="266" r:id="R2e93e07862d24705"/>
    <p:sldId xmlns:r="http://schemas.openxmlformats.org/officeDocument/2006/relationships" id="267" r:id="Rf7427222475049d6"/>
    <p:sldId xmlns:r="http://schemas.openxmlformats.org/officeDocument/2006/relationships" id="268" r:id="R7457304b935d4531"/>
    <p:sldId xmlns:r="http://schemas.openxmlformats.org/officeDocument/2006/relationships" id="269" r:id="Rbf18ca4a0f8343ea"/>
    <p:sldId xmlns:r="http://schemas.openxmlformats.org/officeDocument/2006/relationships" id="270" r:id="R7e3f12c124d14bec"/>
    <p:sldId xmlns:r="http://schemas.openxmlformats.org/officeDocument/2006/relationships" id="271" r:id="Rab5ca67284604ce9"/>
    <p:sldId xmlns:r="http://schemas.openxmlformats.org/officeDocument/2006/relationships" id="272" r:id="Rc95fbee635404289"/>
    <p:sldId xmlns:r="http://schemas.openxmlformats.org/officeDocument/2006/relationships" id="273" r:id="R7ca3a2370fdc412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e8a051237834c39" /><Relationship Type="http://schemas.openxmlformats.org/officeDocument/2006/relationships/slideMaster" Target="/ppt/slideMasters/slideMaster1.xml" Id="R67479d26f7004ff8" /><Relationship Type="http://schemas.openxmlformats.org/officeDocument/2006/relationships/notesMaster" Target="/ppt/notesMasters/notesMaster1.xml" Id="Rce9eaf7f487f41e2" /><Relationship Type="http://schemas.openxmlformats.org/officeDocument/2006/relationships/presProps" Target="/ppt/presProps.xml" Id="R689938038c5e4332" /><Relationship Type="http://schemas.openxmlformats.org/officeDocument/2006/relationships/tableStyles" Target="/ppt/tableStyles.xml" Id="Rac7958f659bf4670" /><Relationship Type="http://schemas.openxmlformats.org/officeDocument/2006/relationships/slide" Target="/ppt/slides/slide1.xml" Id="R448c1f671b944721" /><Relationship Type="http://schemas.openxmlformats.org/officeDocument/2006/relationships/slide" Target="/ppt/slides/slide2.xml" Id="R50a2eb728b93401f" /><Relationship Type="http://schemas.openxmlformats.org/officeDocument/2006/relationships/slide" Target="/ppt/slides/slide3.xml" Id="R67f7238126aa450c" /><Relationship Type="http://schemas.openxmlformats.org/officeDocument/2006/relationships/slide" Target="/ppt/slides/slide4.xml" Id="Rca7e389f4f144198" /><Relationship Type="http://schemas.openxmlformats.org/officeDocument/2006/relationships/slide" Target="/ppt/slides/slide5.xml" Id="R2e7764adc13642f9" /><Relationship Type="http://schemas.openxmlformats.org/officeDocument/2006/relationships/slide" Target="/ppt/slides/slide6.xml" Id="Ra3c75021e2894f90" /><Relationship Type="http://schemas.openxmlformats.org/officeDocument/2006/relationships/slide" Target="/ppt/slides/slide7.xml" Id="R88555f89e2a14264" /><Relationship Type="http://schemas.openxmlformats.org/officeDocument/2006/relationships/slide" Target="/ppt/slides/slide8.xml" Id="R16678d7903cd4f12" /><Relationship Type="http://schemas.openxmlformats.org/officeDocument/2006/relationships/slide" Target="/ppt/slides/slide9.xml" Id="R98340f78304a44db" /><Relationship Type="http://schemas.openxmlformats.org/officeDocument/2006/relationships/slide" Target="/ppt/slides/slide10.xml" Id="R7db3d95eeb204549" /><Relationship Type="http://schemas.openxmlformats.org/officeDocument/2006/relationships/slide" Target="/ppt/slides/slide11.xml" Id="R2e93e07862d24705" /><Relationship Type="http://schemas.openxmlformats.org/officeDocument/2006/relationships/slide" Target="/ppt/slides/slide12.xml" Id="Rf7427222475049d6" /><Relationship Type="http://schemas.openxmlformats.org/officeDocument/2006/relationships/slide" Target="/ppt/slides/slide13.xml" Id="R7457304b935d4531" /><Relationship Type="http://schemas.openxmlformats.org/officeDocument/2006/relationships/slide" Target="/ppt/slides/slide14.xml" Id="Rbf18ca4a0f8343ea" /><Relationship Type="http://schemas.openxmlformats.org/officeDocument/2006/relationships/slide" Target="/ppt/slides/slide15.xml" Id="R7e3f12c124d14bec" /><Relationship Type="http://schemas.openxmlformats.org/officeDocument/2006/relationships/slide" Target="/ppt/slides/slide16.xml" Id="Rab5ca67284604ce9" /><Relationship Type="http://schemas.openxmlformats.org/officeDocument/2006/relationships/slide" Target="/ppt/slides/slide17.xml" Id="Rc95fbee635404289" /><Relationship Type="http://schemas.openxmlformats.org/officeDocument/2006/relationships/slide" Target="/ppt/slides/slide18.xml" Id="R7ca3a2370fdc412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46eccbc1659448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d38af6dec6048cc" /><Relationship Type="http://schemas.openxmlformats.org/officeDocument/2006/relationships/notesMaster" Target="/ppt/notesMasters/notesMaster1.xml" Id="R9c45f50e8faf4da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13c801d1de274dff" /><Relationship Type="http://schemas.openxmlformats.org/officeDocument/2006/relationships/notesMaster" Target="/ppt/notesMasters/notesMaster1.xml" Id="R745c8ed45ea94f4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653625a3746424a" /><Relationship Type="http://schemas.openxmlformats.org/officeDocument/2006/relationships/notesMaster" Target="/ppt/notesMasters/notesMaster1.xml" Id="R51545e24814545a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e0121566c1ce4b3b" /><Relationship Type="http://schemas.openxmlformats.org/officeDocument/2006/relationships/notesMaster" Target="/ppt/notesMasters/notesMaster1.xml" Id="R6cd51112ad474f80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b8a4fa16d2ac4bdb" /><Relationship Type="http://schemas.openxmlformats.org/officeDocument/2006/relationships/notesMaster" Target="/ppt/notesMasters/notesMaster1.xml" Id="R3a5fc4348bc741d0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6074991c240b4223" /><Relationship Type="http://schemas.openxmlformats.org/officeDocument/2006/relationships/notesMaster" Target="/ppt/notesMasters/notesMaster1.xml" Id="R3cfad83ab9e14279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97664e61f2ce4030" /><Relationship Type="http://schemas.openxmlformats.org/officeDocument/2006/relationships/notesMaster" Target="/ppt/notesMasters/notesMaster1.xml" Id="R2a87efee1f894498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04828a3c636d4e13" /><Relationship Type="http://schemas.openxmlformats.org/officeDocument/2006/relationships/notesMaster" Target="/ppt/notesMasters/notesMaster1.xml" Id="R2a52f3a0a12d4cd2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22c4d2d5fca046ed" /><Relationship Type="http://schemas.openxmlformats.org/officeDocument/2006/relationships/notesMaster" Target="/ppt/notesMasters/notesMaster1.xml" Id="R562fa2e8e1404279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1e26209b397e44da" /><Relationship Type="http://schemas.openxmlformats.org/officeDocument/2006/relationships/notesMaster" Target="/ppt/notesMasters/notesMaster1.xml" Id="Rcae7b77a40b8431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f4d147b5f174887" /><Relationship Type="http://schemas.openxmlformats.org/officeDocument/2006/relationships/notesMaster" Target="/ppt/notesMasters/notesMaster1.xml" Id="R2113baf178d24bc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cc50d3d97714d53" /><Relationship Type="http://schemas.openxmlformats.org/officeDocument/2006/relationships/notesMaster" Target="/ppt/notesMasters/notesMaster1.xml" Id="Rb5765aae8bff4a4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66666d9d6954aad" /><Relationship Type="http://schemas.openxmlformats.org/officeDocument/2006/relationships/notesMaster" Target="/ppt/notesMasters/notesMaster1.xml" Id="Rc3854a27a9364ff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3ab4b12f1c2442c" /><Relationship Type="http://schemas.openxmlformats.org/officeDocument/2006/relationships/notesMaster" Target="/ppt/notesMasters/notesMaster1.xml" Id="R973c58930a1d4d9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5f8946eaf344cbd" /><Relationship Type="http://schemas.openxmlformats.org/officeDocument/2006/relationships/notesMaster" Target="/ppt/notesMasters/notesMaster1.xml" Id="R7ba76473a9ad4f4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345c06e7fce4089" /><Relationship Type="http://schemas.openxmlformats.org/officeDocument/2006/relationships/notesMaster" Target="/ppt/notesMasters/notesMaster1.xml" Id="Ra58d8a2d2151424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5156c7193834e7a" /><Relationship Type="http://schemas.openxmlformats.org/officeDocument/2006/relationships/notesMaster" Target="/ppt/notesMasters/notesMaster1.xml" Id="Rc514e3e8125e410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e3f081f3928409d" /><Relationship Type="http://schemas.openxmlformats.org/officeDocument/2006/relationships/notesMaster" Target="/ppt/notesMasters/notesMaster1.xml" Id="Ra14c5636b51f495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7680a75403456d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524a5b3d71d41f1" /><Relationship Type="http://schemas.openxmlformats.org/officeDocument/2006/relationships/slideLayout" Target="/ppt/slideLayouts/slideLayout1.xml" Id="R1bf2cc9593f1462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f2cc9593f1462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7ab3a0cb24cf3" /><Relationship Type="http://schemas.openxmlformats.org/officeDocument/2006/relationships/notesSlide" Target="/ppt/notesSlides/notesSlide1.xml" Id="R8894cc1723944a6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c40c2bd8f4bc7" /><Relationship Type="http://schemas.openxmlformats.org/officeDocument/2006/relationships/notesSlide" Target="/ppt/notesSlides/notesSlide10.xml" Id="R61a3461cec2846c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beb30307449c6" /><Relationship Type="http://schemas.openxmlformats.org/officeDocument/2006/relationships/notesSlide" Target="/ppt/notesSlides/notesSlide11.xml" Id="Rdc3547db66c14eea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9f9b7a06f41f5" /><Relationship Type="http://schemas.openxmlformats.org/officeDocument/2006/relationships/notesSlide" Target="/ppt/notesSlides/notesSlide12.xml" Id="Re97bbf45539942f3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0281891ff499e" /><Relationship Type="http://schemas.openxmlformats.org/officeDocument/2006/relationships/notesSlide" Target="/ppt/notesSlides/notesSlide13.xml" Id="R88c45dfd18044b7d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8f1ceaa7a4d92" /><Relationship Type="http://schemas.openxmlformats.org/officeDocument/2006/relationships/notesSlide" Target="/ppt/notesSlides/notesSlide14.xml" Id="R7db11a766f3c43b3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9466c1cb1421b" /><Relationship Type="http://schemas.openxmlformats.org/officeDocument/2006/relationships/notesSlide" Target="/ppt/notesSlides/notesSlide15.xml" Id="R6a4f6c081e70413e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b4dddac6747d3" /><Relationship Type="http://schemas.openxmlformats.org/officeDocument/2006/relationships/notesSlide" Target="/ppt/notesSlides/notesSlide16.xml" Id="R9334abc669f44bbf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a085efcfa40f4" /><Relationship Type="http://schemas.openxmlformats.org/officeDocument/2006/relationships/notesSlide" Target="/ppt/notesSlides/notesSlide17.xml" Id="Rfe1af32aa57845cb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a73c83c424a98" /><Relationship Type="http://schemas.openxmlformats.org/officeDocument/2006/relationships/notesSlide" Target="/ppt/notesSlides/notesSlide18.xml" Id="Rd6ae1cbbc1934b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1cc5f53904020" /><Relationship Type="http://schemas.openxmlformats.org/officeDocument/2006/relationships/notesSlide" Target="/ppt/notesSlides/notesSlide2.xml" Id="R9cc842abb2444c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5ae88947347d8" /><Relationship Type="http://schemas.openxmlformats.org/officeDocument/2006/relationships/notesSlide" Target="/ppt/notesSlides/notesSlide3.xml" Id="Rd213e8c43f224d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9255caaaa49fb" /><Relationship Type="http://schemas.openxmlformats.org/officeDocument/2006/relationships/notesSlide" Target="/ppt/notesSlides/notesSlide4.xml" Id="Rd37cf80b3e0043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9f0332b074636" /><Relationship Type="http://schemas.openxmlformats.org/officeDocument/2006/relationships/notesSlide" Target="/ppt/notesSlides/notesSlide5.xml" Id="Rd5d056f22ed24b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2562f2c104018" /><Relationship Type="http://schemas.openxmlformats.org/officeDocument/2006/relationships/notesSlide" Target="/ppt/notesSlides/notesSlide6.xml" Id="R35e7256217ea4c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fe8a17d144fc3" /><Relationship Type="http://schemas.openxmlformats.org/officeDocument/2006/relationships/notesSlide" Target="/ppt/notesSlides/notesSlide7.xml" Id="R501f9dc20bf24b5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c444668ea482a" /><Relationship Type="http://schemas.openxmlformats.org/officeDocument/2006/relationships/notesSlide" Target="/ppt/notesSlides/notesSlide8.xml" Id="Rbd569f288d714a3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5567283a14985" /><Relationship Type="http://schemas.openxmlformats.org/officeDocument/2006/relationships/notesSlide" Target="/ppt/notesSlides/notesSlide9.xml" Id="Re6ea0ef456324e8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B247B65-E159-4908-8BFB-BFC02D492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619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99A3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C99A3D"/>
                </a:solidFill>
                <a:latin typeface="Arial"/>
                <a:ea typeface="Arial"/>
                <a:cs typeface="Arial"/>
              </a:rPr>
              <a:t>НАУЧНО-ТЕХНИЧЕСКАЯ КОНЦЕПЦИЯ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863A455-162F-424C-9346-19D9BBCCD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619250"/>
            <a:ext cx="857250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ЯДЕРНАЯ МАТЕМАТИКА</a:t>
            </a:r>
          </a:p>
          <a:p xmlns:a="http://schemas.openxmlformats.org/drawingml/2006/main">
            <a:pPr algn="l">
              <a:defRPr sz="420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И АРХИТЕКТУРА</a:t>
            </a:r>
          </a:p>
          <a:p xmlns:a="http://schemas.openxmlformats.org/drawingml/2006/main">
            <a:pPr algn="l">
              <a:defRPr sz="420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ЭКВИЛИБРИУМ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661E162-39D0-45EC-AA9A-5792B71D5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714875"/>
            <a:ext cx="74295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56666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6666F"/>
                </a:solidFill>
                <a:latin typeface="Arial"/>
                <a:ea typeface="Arial"/>
                <a:cs typeface="Arial"/>
              </a:rPr>
              <a:t>Формальная модель ядра 13×20, модуль 741</a:t>
            </a:r>
          </a:p>
          <a:p xmlns:a="http://schemas.openxmlformats.org/drawingml/2006/main">
            <a:pPr algn="l">
              <a:defRPr sz="2025" b="0">
                <a:solidFill>
                  <a:srgbClr val="56666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6666F"/>
                </a:solidFill>
                <a:latin typeface="Arial"/>
                <a:ea typeface="Arial"/>
                <a:cs typeface="Arial"/>
              </a:rPr>
              <a:t>и операционная система согласованного развития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E22C3A9-720D-4598-9A82-04E9C6320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1809750"/>
            <a:ext cx="14287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BE06D5C-2DE5-4935-B26C-2C27B0AEC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1809750"/>
            <a:ext cx="1428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13×20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91C6F57-165E-4631-8D12-B80F94FB6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191250"/>
            <a:ext cx="3810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99A3D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C99A3D"/>
                </a:solidFill>
                <a:latin typeface="Arial"/>
                <a:ea typeface="Arial"/>
                <a:cs typeface="Arial"/>
              </a:rPr>
              <a:t>SOKOL EQUILIBRIS • 2026</a:t>
            </a:r>
          </a:p>
        </p:txBody>
      </p:sp>
    </p:spTree>
    <p:extLst>
      <p:ext uri="{BB962C8B-B14F-4D97-AF65-F5344CB8AC3E}">
        <p14:creationId xmlns:p14="http://schemas.microsoft.com/office/powerpoint/2010/main" val="70778969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7B98000-20A9-4E8D-88D7-6AFC69AEA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ЭКВИЛИБРИУМ • ЯДЕРНАЯ МАТЕМАТИКА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EA0F0AA-5F80-4B61-8651-AEA66C604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90550"/>
            <a:ext cx="112014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012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Гиперграф связывает субъектов, ресурсы, нормы и эффекты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A2FAD02-4328-4259-A592-0B314CE6A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097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7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8A7A1AA-DF7C-453B-B315-1D72A92E1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29375"/>
            <a:ext cx="428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6666F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6666F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2C5371F-03C1-4657-9D00-50646295A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809750"/>
            <a:ext cx="1120140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6E21FB5-C1D0-477D-8CAE-13581E3A0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076450"/>
            <a:ext cx="11201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206"/>
          </a:bodyPr>
          <a:lstStyle xmlns:a="http://schemas.openxmlformats.org/drawingml/2006/main"/>
          <a:p xmlns:a="http://schemas.openxmlformats.org/drawingml/2006/main">
            <a:pPr algn="ctr">
              <a:defRPr sz="315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H = (V, E, A)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BE06559-D21C-4891-B3BA-44E655C0D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429000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V — УЗЛЫ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69973B7-02D9-4A25-9AD5-0DC493F40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952875"/>
            <a:ext cx="3238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субъекты • объекты • институты • события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4A0465B-3AEC-4D61-B7AA-E4E3AC21B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429000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E — ГИПЕРСВЯЗИ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51B633F-2C6F-4234-8A9D-BA234DDB1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952875"/>
            <a:ext cx="3238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отношения многих участников одновременно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9F1EC96-6683-4561-834A-46C9A0EC7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429000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A — АТРИБУТЫ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A7FB9EF-DC2C-466F-BF48-2343F05F4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952875"/>
            <a:ext cx="3238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данные • права • версии • доказательства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57683B7-F1E1-4788-BB30-1C71A4D6C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448300"/>
            <a:ext cx="1066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Решение становится частью цифрового двойника, а не отдельным документом</a:t>
            </a:r>
          </a:p>
        </p:txBody>
      </p:sp>
    </p:spTree>
    <p:extLst>
      <p:ext uri="{BB962C8B-B14F-4D97-AF65-F5344CB8AC3E}">
        <p14:creationId xmlns:p14="http://schemas.microsoft.com/office/powerpoint/2010/main" val="191813695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E5957B9-BA98-4D15-86CF-D2A0B0765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ЭКВИЛИБРИУМ • ЯДЕРНАЯ МАТЕМАТИКА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3A63B7A-E939-4048-87FB-5AA8322A5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90550"/>
            <a:ext cx="112014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6917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Пять формул образуют минимальный математический аппарат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DDF0AD7-2616-47D2-A995-67F866B0D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097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7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FB53396-2985-466E-8F32-2774149D9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29375"/>
            <a:ext cx="428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6666F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6666F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0D41BEB-CBEA-4D18-BD89-858EA8112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7621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Баланс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30CFA50-36E5-4408-8D4C-CF13FE651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162175"/>
            <a:ext cx="323850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39C2541-B365-48AB-B938-08AD746F5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409825"/>
            <a:ext cx="295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B(x) = [b₁…b₁₃]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9A6B1F3-1841-4BD5-A614-143377D2E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17621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Развитие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ADFA4F5-F280-40A3-AE62-96DCB8252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2162175"/>
            <a:ext cx="323850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379B88D-D5FE-4A76-94DC-DF8E82A75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1025" y="2409825"/>
            <a:ext cx="295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J = ΣwₖUₖ − λR − μI − νC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3ECBD72-3A71-4997-B0A4-53C0E0C92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17621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Поток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0A1B2A5-3311-42AD-AC89-06A22422F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162175"/>
            <a:ext cx="323850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8CF2C8D-0E95-4345-96D0-A81A2565E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2409825"/>
            <a:ext cx="295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ΔS = In − Out + Gen − Diss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FD73844-66CA-489A-9732-CAD05F68D8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619500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Уверенность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19B4D15-81CB-4D44-B031-9969DCB09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019550"/>
            <a:ext cx="323850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E6F1997-5BF4-47D5-BFB3-711E527AF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4267200"/>
            <a:ext cx="295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Conf(π)=qₛ·qₘ·qₜ·qᵣ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C00F0AA-2B5B-4FC9-B892-635879E7B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619500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Жизнеспособность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95E0495-C9F6-4599-BE39-F0116FDDC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4019550"/>
            <a:ext cx="323850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DE6569C-4DE6-4520-B22A-D20FCCADB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1025" y="4267200"/>
            <a:ext cx="295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x(t) ∈ K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54EADC6-7AE0-4309-94BC-B684797AB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667375"/>
            <a:ext cx="1066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Интегральный индекс всегда раскрывается до профиля, весов и исходных данных</a:t>
            </a:r>
          </a:p>
        </p:txBody>
      </p:sp>
    </p:spTree>
    <p:extLst>
      <p:ext uri="{BB962C8B-B14F-4D97-AF65-F5344CB8AC3E}">
        <p14:creationId xmlns:p14="http://schemas.microsoft.com/office/powerpoint/2010/main" val="184111725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6C8DAA6-DE93-43F2-B39D-420BAE2E9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ЭКВИЛИБРИУМ • ЯДЕРНАЯ МАТЕМАТИКА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B912769-F782-4D18-B2E1-563EA0994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90550"/>
            <a:ext cx="112014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Восемь уровней образуют архитектуру ОС ЭКВИЛИБРИУМ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11FBA21-79B8-4ED9-A638-F73731B9E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097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7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D4A50BD-1DAC-40D6-B27F-292DAA30B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29375"/>
            <a:ext cx="428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6666F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6666F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58F64B3-6947-4B1A-970F-05D461EEC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790700"/>
            <a:ext cx="361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FBFCAD3-4891-4FA6-9269-DFF20D513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790700"/>
            <a:ext cx="2076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Наблюдение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609E436-7DB7-43DD-8220-1EA46C26B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343150"/>
            <a:ext cx="228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C6D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6268A4B-53EF-4CD8-8C8D-C12352EE5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1790700"/>
            <a:ext cx="361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E4A1C7A-C46D-4648-B6DA-83FCE0E31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1790700"/>
            <a:ext cx="2076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Семантика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12F5CE1-3FF5-4A43-BD89-D418E6BCF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343150"/>
            <a:ext cx="228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C6D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C4DDA73-C5BB-408B-ABF1-3D9E3CB48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1790700"/>
            <a:ext cx="361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E85B524-76EF-4C23-8820-29A7A7E72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1790700"/>
            <a:ext cx="2076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Доказательность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6A49BC8-42CB-4519-9A7B-0A75A8D13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343150"/>
            <a:ext cx="228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C6D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9E03FD9-5B9C-4BA4-85D6-8DE249C9D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1790700"/>
            <a:ext cx="361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D9CA6E0-A73B-47E2-989E-B9DC9A705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1790700"/>
            <a:ext cx="2076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Моделирование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9068C36-DA3A-4D2C-96FF-43A449EBA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343150"/>
            <a:ext cx="228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C6D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CE67AFF-1E26-40CB-ACCB-69E3C1435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390900"/>
            <a:ext cx="361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A83C3CB-05EF-4FD6-A68B-88DBEADA9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390900"/>
            <a:ext cx="2076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Аналитика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DDC2C45-F8F6-426C-8F6C-9AA89D935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943350"/>
            <a:ext cx="228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C6D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313947A-6180-4C26-8CE7-F14BAE2E3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3390900"/>
            <a:ext cx="361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3B20EEB-7BD3-4171-B274-3013520A3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3390900"/>
            <a:ext cx="2076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Управление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F32BE22-555A-4DC9-BF57-2CB4A33BE3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3943350"/>
            <a:ext cx="228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C6D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5DA4AB8-17D6-43C5-B5A0-864A88CB9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390900"/>
            <a:ext cx="361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756AC39-635C-4845-93E2-1BC31C67F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390900"/>
            <a:ext cx="2076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Исполнение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EEA92BB-2093-40E9-A1C0-2021FA742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943350"/>
            <a:ext cx="228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C6D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52EA0B8-3D82-4C75-80E2-DEFBCB9CC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3390900"/>
            <a:ext cx="361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8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10BEEF2-2164-4F99-BFC0-A8528F6CD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390900"/>
            <a:ext cx="2076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Обратная связь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AD75508-1828-4DA7-94DE-0D4E39D31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3943350"/>
            <a:ext cx="228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9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7C13999-83E0-472E-9950-F9061CC17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238750"/>
            <a:ext cx="1120140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95EA998-1387-43F2-A9C8-DA77F926A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410200"/>
            <a:ext cx="11201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Сигнал → данные → доказательство → модель → сценарии → решение → эффект → коррекция</a:t>
            </a:r>
          </a:p>
        </p:txBody>
      </p:sp>
    </p:spTree>
    <p:extLst>
      <p:ext uri="{BB962C8B-B14F-4D97-AF65-F5344CB8AC3E}">
        <p14:creationId xmlns:p14="http://schemas.microsoft.com/office/powerpoint/2010/main" val="1398396759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6A1ECCC-03CC-4098-8068-CA04E82F0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ЭКВИЛИБРИУМ • ЯДЕРНАЯ МАТЕМАТИКА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B2DB625-E7F2-4E08-A4DF-EFB722867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90550"/>
            <a:ext cx="112014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Реестры сохраняют идентичность и происхождение знания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E3C7EEA-A168-4D00-A088-B7D4CCBA5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097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7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F52F398-FEBD-4362-9D61-63A85C499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29375"/>
            <a:ext cx="428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6666F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6666F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9F41DA4-930F-40AB-A902-CFB7A55F8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71450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Субъекты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ADF5A50-FBA5-459D-A107-072733A31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4175" y="1714500"/>
            <a:ext cx="26193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ActorID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66A0284-AC0A-4A80-9A50-15828DF07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171700"/>
            <a:ext cx="5048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7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EF1C0B7-478E-4DFB-B93E-C49972036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71450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Территории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38F4FC3-4E08-468E-865A-863C4B22A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39175" y="1714500"/>
            <a:ext cx="26193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TerritoryID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C142471-17CF-4434-96E6-BDDDD73F5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171700"/>
            <a:ext cx="5048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7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86C49DD-112F-4107-BC80-FD6BE9E31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5717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Объекты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E20F69F-E28C-4166-BF97-FD8331407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4175" y="2571750"/>
            <a:ext cx="26193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ObjectID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525AFA7-3423-4DCD-8D57-8D14A6776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028950"/>
            <a:ext cx="5048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7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5AFE96A-8CF8-458B-A9A7-3C8191F1F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5717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Показатели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87B0E41-D1EE-4D1B-AA7D-0CFDB214C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39175" y="2571750"/>
            <a:ext cx="26193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IndicatorID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02A6014-73F2-4C34-82CF-5B5AE25BE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028950"/>
            <a:ext cx="5048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7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5300053-221A-4DA3-9561-AE0C664F0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42900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Источники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091E5E0-F2B8-496D-8A93-DDA960916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4175" y="3429000"/>
            <a:ext cx="26193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SourceID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6237615-38F0-4B51-83BD-13014448C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886200"/>
            <a:ext cx="5048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7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0FE6A47-E5E8-4F7C-8939-B44353977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42900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Риски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F170E6B-8406-4FC2-92AD-03C62AE38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39175" y="3429000"/>
            <a:ext cx="26193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RiskID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1B20E79-C461-4F55-8861-0FEC7C9EC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886200"/>
            <a:ext cx="5048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7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FD2561D-5842-4152-A61F-EFF3778A0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2862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Инициативы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0147648-0C05-4A66-A00A-7E1085110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4175" y="4286250"/>
            <a:ext cx="26193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InitiativeID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B6A95A4-563D-4FBF-BFA0-2272438FE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743450"/>
            <a:ext cx="5048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7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F9CC874-453B-45C7-A214-646753088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2862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Решения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05F5122-99E5-4750-83D8-77B89FB8E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39175" y="4286250"/>
            <a:ext cx="26193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DecisionID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45BFF71-D51D-4944-8D6A-F67213A3B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743450"/>
            <a:ext cx="5048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7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F0A7A27-727E-42CD-834C-EA3B93963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14350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Эффекты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38295C0-FB33-467E-A6E1-4EB8A6AE9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4175" y="5143500"/>
            <a:ext cx="26193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ImpactID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3C14C19-EE1D-4990-9A06-13386A835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600700"/>
            <a:ext cx="5048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7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D7C0929-3597-43D2-B54F-8221B2DDA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514350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Знания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0E9F8D8-F64D-4656-920E-0CAAC86F9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39175" y="5143500"/>
            <a:ext cx="26193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KnowledgeID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57A2C70-B80A-4437-8CFE-4DDBBA47F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5600700"/>
            <a:ext cx="5048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7CC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15532549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3644693-2CFA-40AC-B15D-C289026F9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ЭКВИЛИБРИУМ • ЯДЕРНАЯ МАТЕМАТИКА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F57CBE9-EB16-49E4-883B-BDA9EF1A7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90550"/>
            <a:ext cx="112014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Экосистема разделяет познание, согласование и исполнение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D5420E4-DF4E-4A54-A8AF-577368280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097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7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F99CC93-96FC-4466-8780-0E1081238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29375"/>
            <a:ext cx="428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6666F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6666F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990CFE3-634D-4735-9AD2-C423229F6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809750"/>
            <a:ext cx="5048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ЭКВИЛИБРИУМ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3361B0C-D49A-4D96-9C92-FAB3B8974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324100"/>
            <a:ext cx="5048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наблюдает • моделирует • прогнозирует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D168F5A-297A-46A4-9194-34C16AC5B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095625"/>
            <a:ext cx="4953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C6D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3AF8425-D97F-43E2-9239-16A47E481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809750"/>
            <a:ext cx="5048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СФЕРА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10271E4-B862-4098-9DC6-44E7C097F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324100"/>
            <a:ext cx="5048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объединяет людей • знания • инициативы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223BC90-0E83-4921-BDEB-2ED9DCB65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095625"/>
            <a:ext cx="4953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C6D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8BDE253-3812-471A-8554-780F239DD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619500"/>
            <a:ext cx="5048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ECO-PPA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DBEAED2-E7D4-478A-AD62-C0B26B42B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133850"/>
            <a:ext cx="5048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преобразует угрозы в соглашения и ресурсы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3AF31DB-7F3F-4666-B416-789D5B748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905375"/>
            <a:ext cx="4953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9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8CEC811-B27C-4898-AE28-7168899C8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619500"/>
            <a:ext cx="5048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СПЕЦЗАЩИТА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48F8751-CFBB-4F11-AF54-591C9F987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133850"/>
            <a:ext cx="5048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исполняет • производит • масштабирует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04E08A5-773E-476A-9615-A713A6EE8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905375"/>
            <a:ext cx="4953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9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93D5713-8A67-400A-B606-22F906922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381625"/>
            <a:ext cx="1066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ИАЦ поддерживает решения • независимый аудит подтверждает эффект</a:t>
            </a:r>
          </a:p>
        </p:txBody>
      </p:sp>
    </p:spTree>
    <p:extLst>
      <p:ext uri="{BB962C8B-B14F-4D97-AF65-F5344CB8AC3E}">
        <p14:creationId xmlns:p14="http://schemas.microsoft.com/office/powerpoint/2010/main" val="359442949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9A6CE3E-648A-40E8-9BF8-25E25F991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ЭКВИЛИБРИУМ • ЯДЕРНАЯ МАТЕМАТИКА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F6BD610-A99D-4092-91DC-3C00A2454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90550"/>
            <a:ext cx="112014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149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Ядро применимо к мониторингу, рискам и сохранению наследия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55D96D1-3C7E-4D9D-B3CB-8978992BF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097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7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93234DB-5F6E-4FF0-9E06-0A5C0FAAC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29375"/>
            <a:ext cx="428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6666F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6666F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2180461-8FE0-476A-87F3-D94715FA6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809750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БИОЦЕНОЗ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C3C22EB-FC05-4273-B0DE-EA4F1161E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0"/>
            <a:ext cx="3238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целостный профиль территории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4617AB2-3319-435B-BD87-878213245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124200"/>
            <a:ext cx="31432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C6D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C4DDC4D-D68D-49D3-8A56-64B59589B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1809750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ГАСМП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9999008-2D16-4FE7-9016-AFBB5B767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2286000"/>
            <a:ext cx="3238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раннее предупреждение угроз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34049E2-7324-4015-BEAB-4DE29044C0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124200"/>
            <a:ext cx="31432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C6D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5A8821B-7B50-45E4-8FB5-EC496CD0F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1809750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ECO-PPA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DE18495-0B76-440D-8B9C-B8AC099AE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286000"/>
            <a:ext cx="3238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портфель превентивных проектов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9BE694F-8CA3-4F26-A5E1-FEAAC4C87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124200"/>
            <a:ext cx="31432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C6D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1C686D0-6A6C-4F01-A8EC-7FB9E3C81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6671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ESG-IR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3357CBA-3DF0-4EE4-B73F-64E388C34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143375"/>
            <a:ext cx="3238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доказательная оценка воздействия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8663916-A1BA-4C47-989A-E1310D337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981575"/>
            <a:ext cx="31432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C6D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6148878-7DC1-4319-9F6C-F0723511D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6671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НАСЛЕДИЕ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9F16D5E-FACD-401E-9F29-DE4F61368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4143375"/>
            <a:ext cx="3238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реестры объектов, прав и условий хранения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9AC02B4-EE9E-4355-B714-80F057C56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4981575"/>
            <a:ext cx="31432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9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799374C-6D9C-4B6F-95EF-DA58F841E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6671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ТРУД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221F1F1-9AF2-4B26-8479-0DA7BD3E5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4143375"/>
            <a:ext cx="3238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связь компетенций, задач и результатов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FC62DFE-1390-4682-B6BB-A7BCAD7F2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4981575"/>
            <a:ext cx="31432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C6D1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957162569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EE8D30A-5F69-4A5E-A80D-A9AA64ACE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ЭКВИЛИБРИУМ • ЯДЕРНАЯ МАТЕМАТИКА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CBEB72F-2985-4A6B-A3E8-05B209B97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90550"/>
            <a:ext cx="112014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136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Научная зрелость достигается через шесть уровней проверки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9817008-CDFD-4350-BB96-3E55AF2C7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097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7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59CAB77-9AD1-4EFA-9F5F-580B42E51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29375"/>
            <a:ext cx="428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6666F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6666F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CCA761E-ABD0-4A00-A5C0-42D158907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619500"/>
            <a:ext cx="10668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7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74CD559-CB47-4363-BF5F-ED7FC7836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533775"/>
            <a:ext cx="171450" cy="171450"/>
          </a:xfrm>
          <a:prstGeom xmlns:a="http://schemas.openxmlformats.org/drawingml/2006/main" prst="roundRect">
            <a:avLst>
              <a:gd name="adj" fmla="val 44444"/>
            </a:avLst>
          </a:prstGeom>
          <a:solidFill xmlns:a="http://schemas.openxmlformats.org/drawingml/2006/main">
            <a:srgbClr val="176B8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2670311-7A1C-454F-B478-0CCD686B3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190750"/>
            <a:ext cx="95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30576F7-6F0D-4450-ADB1-8A5323A5A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47950"/>
            <a:ext cx="16668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ИДЕЯ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55C455B-64FE-4F3A-BC62-B08D7C7F3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47925" y="3533775"/>
            <a:ext cx="171450" cy="171450"/>
          </a:xfrm>
          <a:prstGeom xmlns:a="http://schemas.openxmlformats.org/drawingml/2006/main" prst="roundRect">
            <a:avLst>
              <a:gd name="adj" fmla="val 44444"/>
            </a:avLst>
          </a:prstGeom>
          <a:solidFill xmlns:a="http://schemas.openxmlformats.org/drawingml/2006/main">
            <a:srgbClr val="176B8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5DA0203-83B1-4CEF-93C7-EACB6ABDA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47925" y="2190750"/>
            <a:ext cx="95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FF45C86-F541-499F-A3D5-0BA819787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47925" y="2647950"/>
            <a:ext cx="16668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ФОРМАЛИЗАЦИЯ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58BC413-E6D9-4756-A202-ADEE2C042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533775"/>
            <a:ext cx="171450" cy="171450"/>
          </a:xfrm>
          <a:prstGeom xmlns:a="http://schemas.openxmlformats.org/drawingml/2006/main" prst="roundRect">
            <a:avLst>
              <a:gd name="adj" fmla="val 44444"/>
            </a:avLst>
          </a:prstGeom>
          <a:solidFill xmlns:a="http://schemas.openxmlformats.org/drawingml/2006/main">
            <a:srgbClr val="176B8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17A732B-6449-459C-A21E-6D805EDB0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190750"/>
            <a:ext cx="95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A2F7BDF-2B44-4091-B417-06755D520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647950"/>
            <a:ext cx="16668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ВЫЧИСЛИМОСТЬ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614DD1A-7E18-4342-94F1-F390C91EA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3175" y="3533775"/>
            <a:ext cx="171450" cy="171450"/>
          </a:xfrm>
          <a:prstGeom xmlns:a="http://schemas.openxmlformats.org/drawingml/2006/main" prst="roundRect">
            <a:avLst>
              <a:gd name="adj" fmla="val 44444"/>
            </a:avLst>
          </a:prstGeom>
          <a:solidFill xmlns:a="http://schemas.openxmlformats.org/drawingml/2006/main">
            <a:srgbClr val="176B8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CD40CA6-0210-4C3D-983B-3D2B44C0B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3175" y="2190750"/>
            <a:ext cx="95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64EAE97-8C52-4B6D-920F-32E3917AE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3175" y="2647950"/>
            <a:ext cx="16668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РЕТРОТЕСТ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E85BAFC-49FB-4C4C-A52B-994DDE74D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3533775"/>
            <a:ext cx="171450" cy="171450"/>
          </a:xfrm>
          <a:prstGeom xmlns:a="http://schemas.openxmlformats.org/drawingml/2006/main" prst="roundRect">
            <a:avLst>
              <a:gd name="adj" fmla="val 44444"/>
            </a:avLst>
          </a:prstGeom>
          <a:solidFill xmlns:a="http://schemas.openxmlformats.org/drawingml/2006/main">
            <a:srgbClr val="176B8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1B468E1-E7E6-40B4-ADB9-D24FD044D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190750"/>
            <a:ext cx="95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5BC6F35-0652-44DA-B0D3-7333EFEAA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647950"/>
            <a:ext cx="16668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ПИЛОТ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68CA005-BEAB-4D42-B4C4-78EBCD111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58425" y="3533775"/>
            <a:ext cx="171450" cy="171450"/>
          </a:xfrm>
          <a:prstGeom xmlns:a="http://schemas.openxmlformats.org/drawingml/2006/main" prst="roundRect">
            <a:avLst>
              <a:gd name="adj" fmla="val 44444"/>
            </a:avLst>
          </a:prstGeom>
          <a:solidFill xmlns:a="http://schemas.openxmlformats.org/drawingml/2006/main">
            <a:srgbClr val="176B8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0526FE1-B723-4156-8B5E-A143EB0FC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58425" y="2190750"/>
            <a:ext cx="95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5–6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3538254-BF37-4F8B-A40B-2569EC344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58425" y="2647950"/>
            <a:ext cx="16668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9506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ВНЕШНЯЯ ПРОВЕРКА И МАСШТАБ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930E731-B985-4585-8306-4D9967108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048250"/>
            <a:ext cx="10668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1667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Новая модель обязана сравниваться с базовыми методами и воспроизводиться внешней группой</a:t>
            </a:r>
          </a:p>
        </p:txBody>
      </p:sp>
    </p:spTree>
    <p:extLst>
      <p:ext uri="{BB962C8B-B14F-4D97-AF65-F5344CB8AC3E}">
        <p14:creationId xmlns:p14="http://schemas.microsoft.com/office/powerpoint/2010/main" val="191295332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766A55E-8516-4844-B666-CF5D37BB9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ЭКВИЛИБРИУМ • ЯДЕРНАЯ МАТЕМАТИКА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A4AEA62-5B1E-412F-A36B-ED70D751E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90550"/>
            <a:ext cx="112014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4572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Пилот за 36 месяцев переводит концепцию в открытый стандарт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101122C-21A1-4441-A4DE-003B6728C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097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7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20BEBA3-5AD7-45C1-A064-800D03C74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29375"/>
            <a:ext cx="428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6666F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6666F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D2CAFF8-9E9B-417B-B7E2-D1496FAD8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238750"/>
            <a:ext cx="10668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7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B9327C4-2F0E-4E1F-AE41-CAC32B9B7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809750"/>
            <a:ext cx="33337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C83C399-07C5-43D2-95B1-36E5B671A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95500"/>
            <a:ext cx="2762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0–6 МЕС.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6197D40-E1D2-423C-810C-8377C5323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762250"/>
            <a:ext cx="2857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глоссарий • онтология • паспорт 260 ячеек • схема реестров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71AAC82-CB10-4D6F-A760-FD2AA97FE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143500"/>
            <a:ext cx="133350" cy="133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76B8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18BA86C-AC51-4945-AC6F-77E45458F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1809750"/>
            <a:ext cx="33337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3F3F0FB-0A0A-41E1-BD19-C0BECCD64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095500"/>
            <a:ext cx="2762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6–18 МЕС.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F443B2A-1FB3-41C0-8B27-A091D2425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762250"/>
            <a:ext cx="2857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графовый прототип • модуль доказательств • территориальный пилот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FD46F0D-7B65-426B-AE04-C47AEDF27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5143500"/>
            <a:ext cx="133350" cy="133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76B8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2BDA1AE-1292-43DB-B3EF-0ADD8D502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1809750"/>
            <a:ext cx="33337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9B58CA4-3ED5-4BF6-993C-9AC3019B0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095500"/>
            <a:ext cx="2762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18–36 МЕС.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4BF0B23-8E47-4001-9DE1-149EE30F7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762250"/>
            <a:ext cx="2857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ИАЦ • независимая репликация • API • центр валидации • обучение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A002AA6-B7A8-4879-AB93-8F41ABF03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5143500"/>
            <a:ext cx="133350" cy="133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76B87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496703764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102A3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FC24B6B-E77B-47ED-9342-D41F02B89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000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5C6D1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55C6D1"/>
                </a:solidFill>
                <a:latin typeface="Arial"/>
                <a:ea typeface="Arial"/>
                <a:cs typeface="Arial"/>
              </a:rPr>
              <a:t>ЯДЕРНАЯ МАТЕМАТИКА • ЭКВИЛИБРИУМ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F19A307-1DF4-43A5-82AA-FFF9ED051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28750"/>
            <a:ext cx="10001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Целостность становится</a:t>
            </a:r>
          </a:p>
          <a:p xmlns:a="http://schemas.openxmlformats.org/drawingml/2006/main">
            <a:pPr algn="l">
              <a:defRPr sz="4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вычислимой и управляемой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835E455-6BDE-473C-8E91-03638202E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857625"/>
            <a:ext cx="10572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55C6D1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55C6D1"/>
                </a:solidFill>
                <a:latin typeface="Arial"/>
                <a:ea typeface="Arial"/>
                <a:cs typeface="Arial"/>
              </a:rPr>
              <a:t>НАБЛЮДАЕМОСТЬ × СВЯЗНОСТЬ × ДОКАЗАТЕЛЬНОСТЬ × ОТВЕТСТВЕННОСТЬ × ОБРАТНАЯ СВЯЗЬ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F286631-E14F-4B05-B937-CB97E4D10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048250"/>
            <a:ext cx="10668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6B8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E99EDFC-D997-4C99-941A-FF0BAE946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429250"/>
            <a:ext cx="10287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131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Следующий шаг: формальная спецификация 260 ячеек и пилот цифрового ядра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554A926-F685-44FC-9CB9-E583AB7F4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28650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9A3D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C99A3D"/>
                </a:solidFill>
                <a:latin typeface="Arial"/>
                <a:ea typeface="Arial"/>
                <a:cs typeface="Arial"/>
              </a:rPr>
              <a:t>SOKOL EQUILIBRIS • 2026</a:t>
            </a:r>
          </a:p>
        </p:txBody>
      </p:sp>
    </p:spTree>
    <p:extLst>
      <p:ext uri="{BB962C8B-B14F-4D97-AF65-F5344CB8AC3E}">
        <p14:creationId xmlns:p14="http://schemas.microsoft.com/office/powerpoint/2010/main" val="93334662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D7196D6-2841-4070-8124-8783692AD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ЭКВИЛИБРИУМ • ЯДЕРНАЯ МАТЕМАТИКА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2F7A7C7-84D6-4177-ADFA-0958FC196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90550"/>
            <a:ext cx="112014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Ядерная математика — метаязык сложных систем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D24F13B-2199-4E9E-B06F-CFDBE50C7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097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7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E725301-381F-4123-AEE9-42921585E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29375"/>
            <a:ext cx="428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6666F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6666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99FC870-5DF6-4342-BB7E-4FF000363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809750"/>
            <a:ext cx="666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6468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Она не заменяет существующие разделы математики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8FE189F-2D0E-4CF9-927D-26E0F0A8D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0985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C6D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590D412-57D0-4A3E-914D-316FF3985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524125"/>
            <a:ext cx="6438900" cy="600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02A3F"/>
                </a:solidFill>
                <a:latin typeface="Arial"/>
                <a:ea typeface="Arial"/>
                <a:cs typeface="Arial"/>
              </a:rPr>
              <a:t>Состояние описывается через поля и узлы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6887D86-11AD-4D81-BC85-09DAEBD03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22897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C6D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B8E1DD3-908E-44A1-8276-72069618D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143250"/>
            <a:ext cx="6438900" cy="600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02A3F"/>
                </a:solidFill>
                <a:latin typeface="Arial"/>
                <a:ea typeface="Arial"/>
                <a:cs typeface="Arial"/>
              </a:rPr>
              <a:t>Изменение — через потоки и циклы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DAB3A74-8A1E-4E95-BA2D-8DDE90902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84810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C6D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BF408A1-AE55-4B9A-97C4-FF29EBB1F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762375"/>
            <a:ext cx="6438900" cy="600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02A3F"/>
                </a:solidFill>
                <a:latin typeface="Arial"/>
                <a:ea typeface="Arial"/>
                <a:cs typeface="Arial"/>
              </a:rPr>
              <a:t>Устойчивость — через коридор ограничений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4473715-8490-4D40-BDD8-532F8E29F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46722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C6D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195DACE-9F24-4C49-B8B1-7CB031087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381500"/>
            <a:ext cx="6438900" cy="600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02A3F"/>
                </a:solidFill>
                <a:latin typeface="Arial"/>
                <a:ea typeface="Arial"/>
                <a:cs typeface="Arial"/>
              </a:rPr>
              <a:t>Решение — через проверяемый переход к действию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B907422-CBAC-4161-933C-5B5FE7F92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1809750"/>
            <a:ext cx="3238500" cy="3190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E490215-40F4-41D9-BB2C-97F891507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190750"/>
            <a:ext cx="247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ЯДРО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F958156-033C-4709-B363-B65238566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2905125"/>
            <a:ext cx="257175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инвариантный</a:t>
            </a:r>
          </a:p>
          <a:p xmlns:a="http://schemas.openxmlformats.org/drawingml/2006/main">
            <a:pPr algn="ctr">
              <a:defRPr sz="240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язык</a:t>
            </a:r>
          </a:p>
          <a:p xmlns:a="http://schemas.openxmlformats.org/drawingml/2006/main">
            <a:pPr algn="ctr">
              <a:defRPr sz="240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наблюдения,</a:t>
            </a:r>
          </a:p>
          <a:p xmlns:a="http://schemas.openxmlformats.org/drawingml/2006/main">
            <a:pPr algn="ctr">
              <a:defRPr sz="240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связности</a:t>
            </a:r>
          </a:p>
          <a:p xmlns:a="http://schemas.openxmlformats.org/drawingml/2006/main">
            <a:pPr algn="ctr">
              <a:defRPr sz="240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и управления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7AB3724-14F2-48BE-99B4-A117064AE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52450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Факты • модели • ценности • прогнозы • решения разделены</a:t>
            </a:r>
          </a:p>
        </p:txBody>
      </p:sp>
    </p:spTree>
    <p:extLst>
      <p:ext uri="{BB962C8B-B14F-4D97-AF65-F5344CB8AC3E}">
        <p14:creationId xmlns:p14="http://schemas.microsoft.com/office/powerpoint/2010/main" val="153786424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39D2ACF-6800-4BCE-AC34-3F9D11C32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ЭКВИЛИБРИУМ • ЯДЕРНАЯ МАТЕМАТИКА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AF0F215-5D1E-4AC0-9F42-955B4652C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90550"/>
            <a:ext cx="112014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Десять аксиом удерживают модель в научных границах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B13CBEE-4944-464A-813A-7AEC51A72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097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7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62419B1-E4B5-4716-BB62-7AD6C3053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29375"/>
            <a:ext cx="428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6666F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6666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9C76DF2-2416-4596-9D76-BB63DA1DA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790700"/>
            <a:ext cx="457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FA6E974-2DD6-4B18-B219-FE2AED1D5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47900"/>
            <a:ext cx="19526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Граница до измерения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4123E2E-44DA-47E4-A54A-0D8AE10A6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028950"/>
            <a:ext cx="18573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7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711DC72-3CA8-4AF4-A115-000E546FD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33675" y="1790700"/>
            <a:ext cx="457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143046F-DD96-42D2-990E-B0A0E2F89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33675" y="2247900"/>
            <a:ext cx="19526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866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Источник и неопределённость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8E435DC-A9AD-41CF-AA23-86D3A3D76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33675" y="3028950"/>
            <a:ext cx="18573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7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294D642-59EB-4A1D-8106-6AFD8FC5A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1790700"/>
            <a:ext cx="457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D094301-3D9A-4FDC-989E-2813CF0E9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2247900"/>
            <a:ext cx="19526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Связность важнее суммы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CF0A974-A592-4722-B730-0C63B2145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3028950"/>
            <a:ext cx="18573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7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9B1FA28-7651-47E0-AD5A-F905CB43F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1790700"/>
            <a:ext cx="457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B06CB66-E495-4F14-9DD5-C172DCC20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2247900"/>
            <a:ext cx="19526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Устойчивость — диапазон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B3AC84E-7C3C-423F-B621-422DDAF28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3028950"/>
            <a:ext cx="18573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7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D32913C-26C1-4809-A9E4-19E820662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1790700"/>
            <a:ext cx="457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1C93790-CD8D-4A6E-8554-B65C68832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247900"/>
            <a:ext cx="19526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Изменение требует потока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3724175-CDF8-4915-B4E9-20D893D14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3028950"/>
            <a:ext cx="18573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7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5108EB8-751A-4CCE-9DCA-081F59242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600450"/>
            <a:ext cx="457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099FDE9-8D49-43A0-B3E3-157A512F9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057650"/>
            <a:ext cx="19526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Развитие циклично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824E66E-4095-4BEE-B59D-395EAE702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838700"/>
            <a:ext cx="18573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7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8CA53DA-10C5-4A24-953C-1A295FA2F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33675" y="3600450"/>
            <a:ext cx="457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EB07EE5-DCE7-4EAC-8C62-AC7D937E0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33675" y="4057650"/>
            <a:ext cx="19526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Ценность многосубъектна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E83DDB3-5057-4DBE-AE18-1B6B7EA29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33675" y="4838700"/>
            <a:ext cx="18573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7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A24A923-5CDB-40CC-B2CB-09785312D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3600450"/>
            <a:ext cx="457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5A5BCBC-3FC3-4B50-90FA-20B9C53A1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4057650"/>
            <a:ext cx="19526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Решение требует обратной связи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51E4562-882E-4956-9D02-98AE99F6F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4838700"/>
            <a:ext cx="18573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7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3133E26-97BD-44B2-8C14-0BE2F2E5A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3600450"/>
            <a:ext cx="457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34C7F64-560F-4102-A031-0FF6F8A26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4057650"/>
            <a:ext cx="19526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3466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Масштабирование требует инварианта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9B7866F-8D78-47B5-86DC-488F0048C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4838700"/>
            <a:ext cx="18573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7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8625585-612B-447D-9953-558B3B1D6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3600450"/>
            <a:ext cx="457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46D5D0B-C557-4BDA-8FCB-AB088FCD0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4057650"/>
            <a:ext cx="19526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0909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Доверие вычислимо частично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5334374-17D5-4933-9612-4E2E86149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4838700"/>
            <a:ext cx="18573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7CC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66305821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770187F-F1C1-472F-AE14-D3EB4AC1B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ЭКВИЛИБРИУМ • ЯДЕРНАЯ МАТЕМАТИКА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74C5E28-C261-4A1B-BA11-A110CB74C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90550"/>
            <a:ext cx="112014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1651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Система определяется состоянием, переходом и коридором жизни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8EE106D-654D-4AAD-BBB2-0FF61E5CB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097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7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5E28FAB-3C6C-4E08-B9EB-BCA73DC61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29375"/>
            <a:ext cx="428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6666F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6666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735C341-0F0D-4C4A-A301-229F13090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857375"/>
            <a:ext cx="11201400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6F9AE99-EC1E-4DBD-A39A-FE93DC108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143125"/>
            <a:ext cx="112014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925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x(t+1) = T(x(t), u(t), ξ(t), θ)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2EE406A-2465-46EB-83C4-095131BFB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42900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x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865F38D-6464-4120-BDA0-BA71776A3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" y="3476625"/>
            <a:ext cx="1666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02A3F"/>
                </a:solidFill>
                <a:latin typeface="Arial"/>
                <a:ea typeface="Arial"/>
                <a:cs typeface="Arial"/>
              </a:rPr>
              <a:t>состояние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67942AE-CECF-49C6-96DD-AF6B264CB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33675" y="342900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u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DB18B6E-06FA-4324-856C-DE5A36F7C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3476625"/>
            <a:ext cx="1666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02A3F"/>
                </a:solidFill>
                <a:latin typeface="Arial"/>
                <a:ea typeface="Arial"/>
                <a:cs typeface="Arial"/>
              </a:rPr>
              <a:t>управление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1B64731-415F-426C-A0B0-A2E79FE23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342900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ξ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0BA339A-F3E9-48AB-9855-0F3EEC25F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00675" y="3476625"/>
            <a:ext cx="1666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02A3F"/>
                </a:solidFill>
                <a:latin typeface="Arial"/>
                <a:ea typeface="Arial"/>
                <a:cs typeface="Arial"/>
              </a:rPr>
              <a:t>возмущение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B08CC9C-5C06-4E8D-BA4F-ED138851C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342900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θ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6E76BCE-C051-4DC7-AD03-1F9967EAE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3476625"/>
            <a:ext cx="1666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02A3F"/>
                </a:solidFill>
                <a:latin typeface="Arial"/>
                <a:ea typeface="Arial"/>
                <a:cs typeface="Arial"/>
              </a:rPr>
              <a:t>параметры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3717E2B-DD8E-4AE4-A608-837156976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342900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6F41B00-4273-4351-AE8A-8E6FE9ACC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77425" y="3476625"/>
            <a:ext cx="1666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2112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02A3F"/>
                </a:solidFill>
                <a:latin typeface="Arial"/>
                <a:ea typeface="Arial"/>
                <a:cs typeface="Arial"/>
              </a:rPr>
              <a:t>оператор перехода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5B9D617-F2E3-422D-849A-764DBF85D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476750"/>
            <a:ext cx="1120140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94AE3AF-2EDF-4C17-8A93-97A80BD42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705350"/>
            <a:ext cx="112014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7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Условие жизнеспособности:  x(t) ∈ K  на выбранном горизонте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A838A26-0CC5-42A5-AB78-E24E0FB8B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619750"/>
            <a:ext cx="1066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Управление удерживает систему в K, сохраняя способность к развитию</a:t>
            </a:r>
          </a:p>
        </p:txBody>
      </p:sp>
    </p:spTree>
    <p:extLst>
      <p:ext uri="{BB962C8B-B14F-4D97-AF65-F5344CB8AC3E}">
        <p14:creationId xmlns:p14="http://schemas.microsoft.com/office/powerpoint/2010/main" val="33796949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4709B327-2AC5-4BF5-B7AD-2D3842B1C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ЭКВИЛИБРИУМ • ЯДЕРНАЯ МАТЕМАТИКА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275B6E6-5FED-4746-B6C4-B05D11357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90550"/>
            <a:ext cx="112014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13 полей задают полноту рассмотрения объекта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3AE898B-405E-49C0-AB75-DE112D39B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097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7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7445FC4-9F11-4266-B330-CA48FFCD2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29375"/>
            <a:ext cx="428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6666F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6666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C650367-47AB-48AB-A5BA-EBE86A218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695450"/>
            <a:ext cx="1952625" cy="904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D92D797-8793-4D5B-A7C9-F2F40B197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80975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A8320C0-EB3D-45EE-B632-7BBAA65E1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152650"/>
            <a:ext cx="1666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Человек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C8FDE28-A2E9-4AD8-AA3B-3D2C395DE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33675" y="1695450"/>
            <a:ext cx="1952625" cy="904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33CF884-9107-470F-91F7-568A85EED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7025" y="180975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8AD1393-6E9D-4AB4-986A-BDBFFD005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7025" y="2152650"/>
            <a:ext cx="1666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Сообщество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19B0E4C-0206-430A-9BD6-2977E5193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1695450"/>
            <a:ext cx="1952625" cy="904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6103F76-0A26-4F36-B4AB-3FFE7FC72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180975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4A69FD7-91AA-4624-9BC0-57D031C0A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2152650"/>
            <a:ext cx="1666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Культура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477F259-43F9-429C-93A8-BD3594F23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1695450"/>
            <a:ext cx="1952625" cy="904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86A7ADB-DC5A-45C5-8753-BA7A141D7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43775" y="180975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5BA15EE-B81E-4B11-A4AE-804BC6307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43775" y="2152650"/>
            <a:ext cx="1666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Знание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B9B0FE0-22C7-4FE5-9C04-A4316816C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1695450"/>
            <a:ext cx="1952625" cy="904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DA83084-54D3-4326-8C92-125CED8D3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180975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F8476AF-DE82-46DC-91B8-27AB0E945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2152650"/>
            <a:ext cx="1666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Природа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28A0184-5FE6-44AA-8159-0514A8B19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981325"/>
            <a:ext cx="1952625" cy="904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38485F4-16F3-49B3-BFB0-ED1D150B3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095625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E20CA0A-B26D-4360-A774-08310ECEC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438525"/>
            <a:ext cx="1666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Территория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61489A0-C75F-4906-A0FE-B4C558243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33675" y="2981325"/>
            <a:ext cx="1952625" cy="904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0B840D5-103E-42BB-B550-9E607DE9F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7025" y="3095625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16519F1-34D7-4D3D-AF61-6EE0773D2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7025" y="3438525"/>
            <a:ext cx="1666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Технологии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F23B35B-A0AF-4C84-8F72-0217E1E76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2981325"/>
            <a:ext cx="1952625" cy="904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7AF90C7-CA5D-4546-961A-0EE28D6EA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3095625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D90E6D4-ABBB-4BC1-BDD8-B1375440E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3438525"/>
            <a:ext cx="1666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Производство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F937AAD-6683-4E5E-B92E-BEB0FFC41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2981325"/>
            <a:ext cx="1952625" cy="904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868FCBE-F430-4130-9442-FEDF04CB3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43775" y="3095625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C8BFDB9-DA7D-477E-BF2A-3688DE140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43775" y="3438525"/>
            <a:ext cx="1666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Ресурсы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1E91FEA-382B-4A96-8483-A392AAA2F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81325"/>
            <a:ext cx="1952625" cy="904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35436CB-772B-4F0E-9857-382A151F0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3095625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33D8C37-41E5-4281-AD38-BAC40D537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3438525"/>
            <a:ext cx="1666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Финансы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88BEA3F-BACA-4301-A6EB-84FE207C7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267200"/>
            <a:ext cx="1952625" cy="904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2FF264C-21E2-46FB-976E-C2012C6B0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38150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B551F6A-773B-4E6B-A51C-6180A19B1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724400"/>
            <a:ext cx="1666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Право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C2C3D1C-6B04-4C1A-9A2B-AA3A9355E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33675" y="4267200"/>
            <a:ext cx="1952625" cy="904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26538ED7-D199-4A18-9490-D479B1423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7025" y="438150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9C6731A-3501-4C66-83AC-DE3D24DED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7025" y="4724400"/>
            <a:ext cx="1666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Управление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54766481-592D-4E07-9F30-B5C3F182C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4267200"/>
            <a:ext cx="1952625" cy="904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1CA32EA0-5464-4F23-A795-7144122F9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438150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B6BFB758-066B-4D57-9EC6-9C9702CB2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4724400"/>
            <a:ext cx="1666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Будущее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4EBA724F-56A2-41A8-874E-52168CF2D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734050"/>
            <a:ext cx="1066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Полнота не означает равную глубину: приоритеты выбираются, поля не исчезают</a:t>
            </a:r>
          </a:p>
        </p:txBody>
      </p:sp>
    </p:spTree>
    <p:extLst>
      <p:ext uri="{BB962C8B-B14F-4D97-AF65-F5344CB8AC3E}">
        <p14:creationId xmlns:p14="http://schemas.microsoft.com/office/powerpoint/2010/main" val="112368932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8732FC0E-1743-4ED3-89FA-72B8AC70E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ЭКВИЛИБРИУМ • ЯДЕРНАЯ МАТЕМАТИКА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02E7D09-F070-4B76-A689-B2D0E3E77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90550"/>
            <a:ext cx="112014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20 стадий превращают сигнал в наследуемый результат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59DA1BF-501B-4B77-90E3-09764EE66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097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7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B189536-578D-4213-B5FB-9D4A56EE4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29375"/>
            <a:ext cx="428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6666F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6666F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B91CA30-1E34-4DA5-8068-FCCFF6B30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429000"/>
            <a:ext cx="10668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7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27D4433-DC83-4DCC-AF55-C4037C307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343275"/>
            <a:ext cx="171450" cy="171450"/>
          </a:xfrm>
          <a:prstGeom xmlns:a="http://schemas.openxmlformats.org/drawingml/2006/main" prst="roundRect">
            <a:avLst>
              <a:gd name="adj" fmla="val 44444"/>
            </a:avLst>
          </a:prstGeom>
          <a:solidFill xmlns:a="http://schemas.openxmlformats.org/drawingml/2006/main">
            <a:srgbClr val="176B8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1DC8E50-3984-4692-8FF6-6019F196D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190750"/>
            <a:ext cx="85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F8AEAFE-C3AB-4D98-9873-2EA64713C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19375"/>
            <a:ext cx="1190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Импульс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5C97B39-9400-4C4E-A9BE-420BA49B7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905250"/>
            <a:ext cx="666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55C6D1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55C6D1"/>
                </a:solidFill>
                <a:latin typeface="Arial"/>
                <a:ea typeface="Arial"/>
                <a:cs typeface="Arial"/>
              </a:rPr>
              <a:t>↓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06D0131-4EF4-4059-9593-67C0AEF31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76425" y="3343275"/>
            <a:ext cx="171450" cy="171450"/>
          </a:xfrm>
          <a:prstGeom xmlns:a="http://schemas.openxmlformats.org/drawingml/2006/main" prst="roundRect">
            <a:avLst>
              <a:gd name="adj" fmla="val 44444"/>
            </a:avLst>
          </a:prstGeom>
          <a:solidFill xmlns:a="http://schemas.openxmlformats.org/drawingml/2006/main">
            <a:srgbClr val="176B8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DDAE868-030F-4901-BCA9-85304123E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76425" y="2190750"/>
            <a:ext cx="85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1C96248-8036-42B2-A49C-9CA5EA10E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76425" y="2619375"/>
            <a:ext cx="1190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75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Классификация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B563F7D-D42D-4209-ACB9-22CEBFCEA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76425" y="3905250"/>
            <a:ext cx="666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55C6D1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55C6D1"/>
                </a:solidFill>
                <a:latin typeface="Arial"/>
                <a:ea typeface="Arial"/>
                <a:cs typeface="Arial"/>
              </a:rPr>
              <a:t>↓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7A62577-4BDF-4938-A6D8-C620D4B52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3343275"/>
            <a:ext cx="171450" cy="171450"/>
          </a:xfrm>
          <a:prstGeom xmlns:a="http://schemas.openxmlformats.org/drawingml/2006/main" prst="roundRect">
            <a:avLst>
              <a:gd name="adj" fmla="val 44444"/>
            </a:avLst>
          </a:prstGeom>
          <a:solidFill xmlns:a="http://schemas.openxmlformats.org/drawingml/2006/main">
            <a:srgbClr val="176B8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EDC5F48-D19D-4466-90D6-A42F88E76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2190750"/>
            <a:ext cx="85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4FDCC06-DF82-4518-9A24-34D0674FC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2619375"/>
            <a:ext cx="1190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Риск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28B39DD-5AB9-4D7E-BB76-D01A24B94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3905250"/>
            <a:ext cx="666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55C6D1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55C6D1"/>
                </a:solidFill>
                <a:latin typeface="Arial"/>
                <a:ea typeface="Arial"/>
                <a:cs typeface="Arial"/>
              </a:rPr>
              <a:t>↓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5C62079-5280-4501-A36C-7976AD696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8675" y="3343275"/>
            <a:ext cx="171450" cy="171450"/>
          </a:xfrm>
          <a:prstGeom xmlns:a="http://schemas.openxmlformats.org/drawingml/2006/main" prst="roundRect">
            <a:avLst>
              <a:gd name="adj" fmla="val 44444"/>
            </a:avLst>
          </a:prstGeom>
          <a:solidFill xmlns:a="http://schemas.openxmlformats.org/drawingml/2006/main">
            <a:srgbClr val="176B8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03A0878-6AB1-4804-BA43-594CCC9E9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8675" y="2190750"/>
            <a:ext cx="85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3058385-F6DD-4B27-9CD5-CD393A946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8675" y="2619375"/>
            <a:ext cx="1190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75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Проектирование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8AE0AEE-385C-40B1-88A5-49488D684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8675" y="3905250"/>
            <a:ext cx="666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55C6D1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55C6D1"/>
                </a:solidFill>
                <a:latin typeface="Arial"/>
                <a:ea typeface="Arial"/>
                <a:cs typeface="Arial"/>
              </a:rPr>
              <a:t>↓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3D9F0DF-7F57-4087-A591-05F6F7C22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3343275"/>
            <a:ext cx="171450" cy="171450"/>
          </a:xfrm>
          <a:prstGeom xmlns:a="http://schemas.openxmlformats.org/drawingml/2006/main" prst="roundRect">
            <a:avLst>
              <a:gd name="adj" fmla="val 44444"/>
            </a:avLst>
          </a:prstGeom>
          <a:solidFill xmlns:a="http://schemas.openxmlformats.org/drawingml/2006/main">
            <a:srgbClr val="176B8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4C65A00-E89D-4092-8605-B4E17679A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2190750"/>
            <a:ext cx="85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822D7F9-5A60-4CD0-801E-E6D45C7FA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2619375"/>
            <a:ext cx="1190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Решение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AA66BC3-05D3-494A-9221-2A3175B5E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3905250"/>
            <a:ext cx="666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55C6D1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55C6D1"/>
                </a:solidFill>
                <a:latin typeface="Arial"/>
                <a:ea typeface="Arial"/>
                <a:cs typeface="Arial"/>
              </a:rPr>
              <a:t>↓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52A0C05-4316-4D8F-9A44-6E01C798E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0925" y="3343275"/>
            <a:ext cx="171450" cy="171450"/>
          </a:xfrm>
          <a:prstGeom xmlns:a="http://schemas.openxmlformats.org/drawingml/2006/main" prst="roundRect">
            <a:avLst>
              <a:gd name="adj" fmla="val 44444"/>
            </a:avLst>
          </a:prstGeom>
          <a:solidFill xmlns:a="http://schemas.openxmlformats.org/drawingml/2006/main">
            <a:srgbClr val="176B8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3FE4E0D-84C9-425D-BF02-0F384D015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0925" y="2190750"/>
            <a:ext cx="85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15A665A-31F0-40D5-855A-82DECD2B4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0925" y="2619375"/>
            <a:ext cx="1190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Контроль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2A4FF2A-A632-42DA-A46F-697C8D5C4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0925" y="3905250"/>
            <a:ext cx="666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55C6D1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55C6D1"/>
                </a:solidFill>
                <a:latin typeface="Arial"/>
                <a:ea typeface="Arial"/>
                <a:cs typeface="Arial"/>
              </a:rPr>
              <a:t>↓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69F3644-C432-4CA9-BB0C-AC9224729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3343275"/>
            <a:ext cx="171450" cy="171450"/>
          </a:xfrm>
          <a:prstGeom xmlns:a="http://schemas.openxmlformats.org/drawingml/2006/main" prst="roundRect">
            <a:avLst>
              <a:gd name="adj" fmla="val 44444"/>
            </a:avLst>
          </a:prstGeom>
          <a:solidFill xmlns:a="http://schemas.openxmlformats.org/drawingml/2006/main">
            <a:srgbClr val="176B8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9C2A2B2-EC55-4DC2-8325-9E9C5434F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2190750"/>
            <a:ext cx="85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A3D05B4-D4E3-4E2D-93A0-AD29C05F9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2619375"/>
            <a:ext cx="1190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Коррекция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8D0C237-C360-4C11-B947-A63EF91CC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3905250"/>
            <a:ext cx="666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55C6D1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55C6D1"/>
                </a:solidFill>
                <a:latin typeface="Arial"/>
                <a:ea typeface="Arial"/>
                <a:cs typeface="Arial"/>
              </a:rPr>
              <a:t>↓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A334CED-ED02-4492-B02A-F0BB1CAA8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3175" y="3343275"/>
            <a:ext cx="171450" cy="171450"/>
          </a:xfrm>
          <a:prstGeom xmlns:a="http://schemas.openxmlformats.org/drawingml/2006/main" prst="roundRect">
            <a:avLst>
              <a:gd name="adj" fmla="val 44444"/>
            </a:avLst>
          </a:prstGeom>
          <a:solidFill xmlns:a="http://schemas.openxmlformats.org/drawingml/2006/main">
            <a:srgbClr val="176B8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9C9C37D-3190-407A-972A-7F1647FC8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3175" y="2190750"/>
            <a:ext cx="85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04794DE-BFD6-443E-AC90-FBBD22823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3175" y="2619375"/>
            <a:ext cx="1190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75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Наследование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9135C49-AA2B-4A78-B640-E7E49AFF3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3175" y="3905250"/>
            <a:ext cx="666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C99A3D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C99A3D"/>
                </a:solidFill>
                <a:latin typeface="Arial"/>
                <a:ea typeface="Arial"/>
                <a:cs typeface="Arial"/>
              </a:rPr>
              <a:t>↺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0A650514-EAF1-4ED3-B031-E890C74F7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219700"/>
            <a:ext cx="10668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4965"/>
          </a:bodyPr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Каждая стадия имеет объект, показатель, источник, владельца, риск и доказательство</a:t>
            </a:r>
          </a:p>
        </p:txBody>
      </p:sp>
    </p:spTree>
    <p:extLst>
      <p:ext uri="{BB962C8B-B14F-4D97-AF65-F5344CB8AC3E}">
        <p14:creationId xmlns:p14="http://schemas.microsoft.com/office/powerpoint/2010/main" val="93405408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34C80C9-5B48-4F9B-B3E0-3B6DB1A40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ЭКВИЛИБРИУМ • ЯДЕРНАЯ МАТЕМАТИКА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7293112-6AFB-4381-8D6C-3A72B34EE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90550"/>
            <a:ext cx="112014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Матрица 13×20 создаёт 260 адресуемых ячеек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E2F3510-58E0-42E6-AF4C-E3275FC38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097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7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6BA38E2-D115-488B-8C0D-BD19B0987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29375"/>
            <a:ext cx="428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6666F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6666F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92C4C6E-3ED3-455F-BC1F-E9DC8212E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809750"/>
            <a:ext cx="6667500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D3EE61F-336E-4818-9E25-480A17B7A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" y="2095500"/>
            <a:ext cx="16192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50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AB0A72A-7243-48DD-9E17-A9668DEF7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90800" y="2143125"/>
            <a:ext cx="3333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полей</a:t>
            </a:r>
          </a:p>
          <a:p xmlns:a="http://schemas.openxmlformats.org/drawingml/2006/main">
            <a:pPr algn="l">
              <a:defRPr sz="232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целостности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B28FC1F-F837-46D6-8E9A-1E5EBC6A9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" y="3429000"/>
            <a:ext cx="5953125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Mᵢⱼ = ⟨объект, показатель, единица, источник, время, территория, субъект, метод, уверенность, статус⟩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C217964-4CE7-4BCF-B5C8-E65EFA347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905125"/>
            <a:ext cx="66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600" b="1">
                <a:solidFill>
                  <a:srgbClr val="C99A3D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C99A3D"/>
                </a:solidFill>
                <a:latin typeface="Arial"/>
                <a:ea typeface="Arial"/>
                <a:cs typeface="Arial"/>
              </a:rPr>
              <a:t>×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FE80CBB-BA53-4C31-8F16-0C4D03E82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809750"/>
            <a:ext cx="2667000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1723D43-362E-4486-8872-8ADFF6DBD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143125"/>
            <a:ext cx="22860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450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0CB450E-5D56-41E8-A650-016409A90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333750"/>
            <a:ext cx="219075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стадий</a:t>
            </a:r>
          </a:p>
          <a:p xmlns:a="http://schemas.openxmlformats.org/drawingml/2006/main">
            <a:pPr algn="ctr">
              <a:defRPr sz="210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полного цикла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F0D2923-56CD-4D0E-B11C-10B801F4B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572125"/>
            <a:ext cx="1066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260 = единый классификатор постулатов, функций и показателей</a:t>
            </a:r>
          </a:p>
        </p:txBody>
      </p:sp>
    </p:spTree>
    <p:extLst>
      <p:ext uri="{BB962C8B-B14F-4D97-AF65-F5344CB8AC3E}">
        <p14:creationId xmlns:p14="http://schemas.microsoft.com/office/powerpoint/2010/main" val="10763338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FC962D9-D994-485D-85E3-FE6096D45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ЭКВИЛИБРИУМ • ЯДЕРНАЯ МАТЕМАТИКА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E6B994C-7288-409A-8481-E30C899C6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90550"/>
            <a:ext cx="112014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Модуль 741 — организационная развёртка системы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568AAB9-15E7-4D03-B100-EC3F3D32F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097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7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EA1391F-9587-4044-818A-558EC3E4A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29375"/>
            <a:ext cx="428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6666F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6666F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6FD9375-7688-4348-B232-674A5F563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857375"/>
            <a:ext cx="11201400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C57FF1C-7639-4016-A291-DBD71F01B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114550"/>
            <a:ext cx="11201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206"/>
          </a:bodyPr>
          <a:lstStyle xmlns:a="http://schemas.openxmlformats.org/drawingml/2006/main"/>
          <a:p xmlns:a="http://schemas.openxmlformats.org/drawingml/2006/main">
            <a:pPr algn="ctr">
              <a:defRPr sz="315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741 = 3 × 13 × 19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AF2279D-CBCC-4D2B-875D-E0BC9C959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38137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3 КОНТУРА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44F9B88-BAD5-4EF5-9DC9-72CE21CF1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905250"/>
            <a:ext cx="3238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познание • согласование • исполнение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46CB56F-826A-4017-83DD-030E80DEB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953000"/>
            <a:ext cx="314325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C6D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5953E16-0B7C-4D1C-A9A1-FBA30B921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38137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13 ПОЛЕЙ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651DAB2-4E19-41A4-BA33-2ABA876A9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905250"/>
            <a:ext cx="3238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единая полнота каждого контура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64BE71B-39BA-4DE0-B64F-C7700F14A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4953000"/>
            <a:ext cx="314325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C6D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530AE8B-8B7D-43CA-AA02-812E07BD9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38137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19 МОДУЛЕЙ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41BA440-62A4-4C63-9739-C574E0E61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905250"/>
            <a:ext cx="3238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распределённая функциональная реализация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4882161-AEFA-4989-B0C6-43BCF004C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4953000"/>
            <a:ext cx="314325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9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E875B42-BA3A-4791-83A3-001A2C455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572125"/>
            <a:ext cx="1066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20-я стадия — наследование — закрывает цикл и запускает новый виток</a:t>
            </a:r>
          </a:p>
        </p:txBody>
      </p:sp>
    </p:spTree>
    <p:extLst>
      <p:ext uri="{BB962C8B-B14F-4D97-AF65-F5344CB8AC3E}">
        <p14:creationId xmlns:p14="http://schemas.microsoft.com/office/powerpoint/2010/main" val="6510858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7419BC2-11F8-4879-9530-D1AB3DBFB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ЭКВИЛИБРИУМ • ЯДЕРНАЯ МАТЕМАТИКА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03A3007-ABA4-4F33-8713-33C788F29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90550"/>
            <a:ext cx="112014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260 описывает процесс, 741 — распределённую реализацию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F96108E-B166-462A-9663-26D17BC7B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097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7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7E95FAA-B8FB-454D-B2D3-0960DFC4F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29375"/>
            <a:ext cx="428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6666F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6666F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3753CD2-FA9D-42F2-8DE6-827D3A5C9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809750"/>
            <a:ext cx="51435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0B835E1-792C-4F0D-BCE0-6A6B3DA3C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95500"/>
            <a:ext cx="1714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435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260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A85DC83-E596-4624-A32F-CF19A224E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095625"/>
            <a:ext cx="4572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13 полей × 20 стадий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01EB260-7F3D-4BD9-81C0-FC4548EDA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000500"/>
            <a:ext cx="457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6666F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6666F"/>
                </a:solidFill>
                <a:latin typeface="Arial"/>
                <a:ea typeface="Arial"/>
                <a:cs typeface="Arial"/>
              </a:rPr>
              <a:t>нормативно-операционная карта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58DF070-BB84-480F-B29B-88199124E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809750"/>
            <a:ext cx="51435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5630185-4CCD-4BDF-9B79-C9BB08B3E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095500"/>
            <a:ext cx="1714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4350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741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74F0410-B85C-4F55-8295-F5F220DCB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095625"/>
            <a:ext cx="4572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834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02A3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02A3F"/>
                </a:solidFill>
                <a:latin typeface="Arial"/>
                <a:ea typeface="Arial"/>
                <a:cs typeface="Arial"/>
              </a:rPr>
              <a:t>3 контура × 13 полей × 19 модулей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99D52CB-6935-4762-8B8E-198EB00A9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000500"/>
            <a:ext cx="457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6666F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6666F"/>
                </a:solidFill>
                <a:latin typeface="Arial"/>
                <a:ea typeface="Arial"/>
                <a:cs typeface="Arial"/>
              </a:rPr>
              <a:t>организационно-функциональная архитектура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6A17162-2BFB-4676-B7B1-A40120405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476875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76B87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76B87"/>
                </a:solidFill>
                <a:latin typeface="Arial"/>
                <a:ea typeface="Arial"/>
                <a:cs typeface="Arial"/>
              </a:rPr>
              <a:t>Две модели дополняют друг друга и не должны арифметически смешиваться</a:t>
            </a:r>
          </a:p>
        </p:txBody>
      </p:sp>
    </p:spTree>
    <p:extLst>
      <p:ext uri="{BB962C8B-B14F-4D97-AF65-F5344CB8AC3E}">
        <p14:creationId xmlns:p14="http://schemas.microsoft.com/office/powerpoint/2010/main" val="131541595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2026-08-24T17:06:54.7140000Z</dcterms:created>
  <dcterms:modified xsi:type="dcterms:W3CDTF">2026-08-24T17:06:54.7140000Z</dcterms:modified>
</coreProperties>
</file>