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cbb66886e6984fc9" /><Relationship Type="http://schemas.openxmlformats.org/officeDocument/2006/relationships/extended-properties" Target="/docProps/app.xml" Id="Rbe6dcdf3342b4230" /><Relationship Type="http://schemas.openxmlformats.org/officeDocument/2006/relationships/officeDocument" Target="/ppt/presentation.xml" Id="Ra988834f1c1d432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f2ede9be3de458b"/>
  </p:sldMasterIdLst>
  <p:notesMasterIdLst>
    <p:notesMasterId xmlns:r="http://schemas.openxmlformats.org/officeDocument/2006/relationships" r:id="Reaac0b1fca2842e8"/>
  </p:notesMasterIdLst>
  <p:sldIdLst>
    <p:sldId xmlns:r="http://schemas.openxmlformats.org/officeDocument/2006/relationships" id="256" r:id="Rde2e678ea8b24d1b"/>
    <p:sldId xmlns:r="http://schemas.openxmlformats.org/officeDocument/2006/relationships" id="257" r:id="R00e78c495e7d4583"/>
    <p:sldId xmlns:r="http://schemas.openxmlformats.org/officeDocument/2006/relationships" id="258" r:id="R3850c0d5af3f46f8"/>
    <p:sldId xmlns:r="http://schemas.openxmlformats.org/officeDocument/2006/relationships" id="259" r:id="Rd07ddca90ce14049"/>
    <p:sldId xmlns:r="http://schemas.openxmlformats.org/officeDocument/2006/relationships" id="260" r:id="R2ba7d1d86a834889"/>
    <p:sldId xmlns:r="http://schemas.openxmlformats.org/officeDocument/2006/relationships" id="261" r:id="Rc26c3b86031b45b6"/>
    <p:sldId xmlns:r="http://schemas.openxmlformats.org/officeDocument/2006/relationships" id="262" r:id="R127a9ecfa3e5472c"/>
    <p:sldId xmlns:r="http://schemas.openxmlformats.org/officeDocument/2006/relationships" id="263" r:id="R217801c7382a4929"/>
    <p:sldId xmlns:r="http://schemas.openxmlformats.org/officeDocument/2006/relationships" id="264" r:id="R693960ec675b435c"/>
    <p:sldId xmlns:r="http://schemas.openxmlformats.org/officeDocument/2006/relationships" id="265" r:id="Ra32c85e5dd7b4a6c"/>
    <p:sldId xmlns:r="http://schemas.openxmlformats.org/officeDocument/2006/relationships" id="266" r:id="R44d0f23366b4469d"/>
    <p:sldId xmlns:r="http://schemas.openxmlformats.org/officeDocument/2006/relationships" id="267" r:id="Ra9fc8c287cfb4e8f"/>
    <p:sldId xmlns:r="http://schemas.openxmlformats.org/officeDocument/2006/relationships" id="268" r:id="Rf5906a067209485c"/>
    <p:sldId xmlns:r="http://schemas.openxmlformats.org/officeDocument/2006/relationships" id="269" r:id="R715a379bbf2a4457"/>
    <p:sldId xmlns:r="http://schemas.openxmlformats.org/officeDocument/2006/relationships" id="270" r:id="Rce26191ced6644ff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156a1af5adf4aba" /><Relationship Type="http://schemas.openxmlformats.org/officeDocument/2006/relationships/slideMaster" Target="/ppt/slideMasters/slideMaster1.xml" Id="Rcf2ede9be3de458b" /><Relationship Type="http://schemas.openxmlformats.org/officeDocument/2006/relationships/notesMaster" Target="/ppt/notesMasters/notesMaster1.xml" Id="Reaac0b1fca2842e8" /><Relationship Type="http://schemas.openxmlformats.org/officeDocument/2006/relationships/presProps" Target="/ppt/presProps.xml" Id="Rdd4b6b0d32b845db" /><Relationship Type="http://schemas.openxmlformats.org/officeDocument/2006/relationships/tableStyles" Target="/ppt/tableStyles.xml" Id="R008e328cd7c44063" /><Relationship Type="http://schemas.openxmlformats.org/officeDocument/2006/relationships/slide" Target="/ppt/slides/slide1.xml" Id="Rde2e678ea8b24d1b" /><Relationship Type="http://schemas.openxmlformats.org/officeDocument/2006/relationships/slide" Target="/ppt/slides/slide2.xml" Id="R00e78c495e7d4583" /><Relationship Type="http://schemas.openxmlformats.org/officeDocument/2006/relationships/slide" Target="/ppt/slides/slide3.xml" Id="R3850c0d5af3f46f8" /><Relationship Type="http://schemas.openxmlformats.org/officeDocument/2006/relationships/slide" Target="/ppt/slides/slide4.xml" Id="Rd07ddca90ce14049" /><Relationship Type="http://schemas.openxmlformats.org/officeDocument/2006/relationships/slide" Target="/ppt/slides/slide5.xml" Id="R2ba7d1d86a834889" /><Relationship Type="http://schemas.openxmlformats.org/officeDocument/2006/relationships/slide" Target="/ppt/slides/slide6.xml" Id="Rc26c3b86031b45b6" /><Relationship Type="http://schemas.openxmlformats.org/officeDocument/2006/relationships/slide" Target="/ppt/slides/slide7.xml" Id="R127a9ecfa3e5472c" /><Relationship Type="http://schemas.openxmlformats.org/officeDocument/2006/relationships/slide" Target="/ppt/slides/slide8.xml" Id="R217801c7382a4929" /><Relationship Type="http://schemas.openxmlformats.org/officeDocument/2006/relationships/slide" Target="/ppt/slides/slide9.xml" Id="R693960ec675b435c" /><Relationship Type="http://schemas.openxmlformats.org/officeDocument/2006/relationships/slide" Target="/ppt/slides/slide10.xml" Id="Ra32c85e5dd7b4a6c" /><Relationship Type="http://schemas.openxmlformats.org/officeDocument/2006/relationships/slide" Target="/ppt/slides/slide11.xml" Id="R44d0f23366b4469d" /><Relationship Type="http://schemas.openxmlformats.org/officeDocument/2006/relationships/slide" Target="/ppt/slides/slide12.xml" Id="Ra9fc8c287cfb4e8f" /><Relationship Type="http://schemas.openxmlformats.org/officeDocument/2006/relationships/slide" Target="/ppt/slides/slide13.xml" Id="Rf5906a067209485c" /><Relationship Type="http://schemas.openxmlformats.org/officeDocument/2006/relationships/slide" Target="/ppt/slides/slide14.xml" Id="R715a379bbf2a4457" /><Relationship Type="http://schemas.openxmlformats.org/officeDocument/2006/relationships/slide" Target="/ppt/slides/slide15.xml" Id="Rce26191ced6644ff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77b790247f524d08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f961e22c5eea450f" /><Relationship Type="http://schemas.openxmlformats.org/officeDocument/2006/relationships/notesMaster" Target="/ppt/notesMasters/notesMaster1.xml" Id="Re5bc073806b94dc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25c5ecf684e34051" /><Relationship Type="http://schemas.openxmlformats.org/officeDocument/2006/relationships/notesMaster" Target="/ppt/notesMasters/notesMaster1.xml" Id="Ra9c13adf567f42df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7e29ee8f03948ef" /><Relationship Type="http://schemas.openxmlformats.org/officeDocument/2006/relationships/notesMaster" Target="/ppt/notesMasters/notesMaster1.xml" Id="Rb0cb6390747a45ef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290ed027d10b46e0" /><Relationship Type="http://schemas.openxmlformats.org/officeDocument/2006/relationships/notesMaster" Target="/ppt/notesMasters/notesMaster1.xml" Id="R400f2fa792ae4639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a2213309957a471d" /><Relationship Type="http://schemas.openxmlformats.org/officeDocument/2006/relationships/notesMaster" Target="/ppt/notesMasters/notesMaster1.xml" Id="R1df84b05be6c4ac2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139c4671ce8b4f42" /><Relationship Type="http://schemas.openxmlformats.org/officeDocument/2006/relationships/notesMaster" Target="/ppt/notesMasters/notesMaster1.xml" Id="R0e40342a8f3d45a3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fdeaabbcc5794c9e" /><Relationship Type="http://schemas.openxmlformats.org/officeDocument/2006/relationships/notesMaster" Target="/ppt/notesMasters/notesMaster1.xml" Id="R0352031ce988470a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c25621220a7e4c7a" /><Relationship Type="http://schemas.openxmlformats.org/officeDocument/2006/relationships/notesMaster" Target="/ppt/notesMasters/notesMaster1.xml" Id="R38f3b66a0b9947b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78d28c6ce3d24769" /><Relationship Type="http://schemas.openxmlformats.org/officeDocument/2006/relationships/notesMaster" Target="/ppt/notesMasters/notesMaster1.xml" Id="Rced8eb645d174aec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3f097ac1695145cb" /><Relationship Type="http://schemas.openxmlformats.org/officeDocument/2006/relationships/notesMaster" Target="/ppt/notesMasters/notesMaster1.xml" Id="R08368c7090904549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6782af4fcf34c92" /><Relationship Type="http://schemas.openxmlformats.org/officeDocument/2006/relationships/notesMaster" Target="/ppt/notesMasters/notesMaster1.xml" Id="R9120ccc3bd2c4e36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09e5682ebc14e15" /><Relationship Type="http://schemas.openxmlformats.org/officeDocument/2006/relationships/notesMaster" Target="/ppt/notesMasters/notesMaster1.xml" Id="R5bf2494dab0a4e94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623c045cb4234bab" /><Relationship Type="http://schemas.openxmlformats.org/officeDocument/2006/relationships/notesMaster" Target="/ppt/notesMasters/notesMaster1.xml" Id="R347225e8733e44ad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9a5297ba8af4a1f" /><Relationship Type="http://schemas.openxmlformats.org/officeDocument/2006/relationships/notesMaster" Target="/ppt/notesMasters/notesMaster1.xml" Id="R647c45a2b02842aa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e9ef2d415304783" /><Relationship Type="http://schemas.openxmlformats.org/officeDocument/2006/relationships/notesMaster" Target="/ppt/notesMasters/notesMaster1.xml" Id="R6f0578a6cfed4a4d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Открывающий тезис: не строить ещё один суперкомпьютер, а создать доверенный слой, который на время задачи собирает разрозненные ресурсы и данные в управляемый метакомпьютер.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https://www.mcs.anl.gov/~itf/Articles/WhatIsTheGrid.pdf</a:t>
            </a:r>
          </a:p>
          <a:p xmlns:a="http://schemas.openxmlformats.org/drawingml/2006/main">
            <a:r>
              <a:t>- https://arxiv.org/abs/cs/0103025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Каждый шлюз оставляет доказательный след: паспорт, решение политики, план, allocation ID, telemetry, протокол проверки и манифест. Такой lifecycle позволяет объяснить и оспорить действие системы.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https://csrc.nist.gov/pubs/sp/800/207/final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https://openlineage.io/docs/spec/object-model/</a:t>
            </a:r>
          </a:p>
          <a:p xmlns:a="http://schemas.openxmlformats.org/drawingml/2006/main">
            <a:r>
              <a:t>- https://opentelemetry.io/docs/concepts/signals/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Zero Trust защищает конкретные ресурсы, а не доверяет расположению в сети. Для российского контура требуется отдельная правовая и техническая квалификация данных, ИСПДн и объектов КИИ; слайд не заменяет юридическое заключение.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https://csrc.nist.gov/pubs/sp/800/207/final</a:t>
            </a:r>
          </a:p>
          <a:p xmlns:a="http://schemas.openxmlformats.org/drawingml/2006/main">
            <a:r>
              <a:t>- https://opentelemetry.io/docs/concepts/signals/</a:t>
            </a:r>
          </a:p>
          <a:p xmlns:a="http://schemas.openxmlformats.org/drawingml/2006/main">
            <a:r>
              <a:t>- https://pravo.gov.ru/proxy/ips/?docbody=&amp;nd=102108264</a:t>
            </a:r>
          </a:p>
          <a:p xmlns:a="http://schemas.openxmlformats.org/drawingml/2006/main">
            <a:r>
              <a:t>- https://pravo.gov.ru/proxy/ips/?docbody=&amp;nd=102108261</a:t>
            </a:r>
          </a:p>
          <a:p xmlns:a="http://schemas.openxmlformats.org/drawingml/2006/main">
            <a:r>
              <a:t>- https://publication.pravo.gov.ru/document/view/0001201707260023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Три домена — минимальная конструкция, где есть настоящая федерация: разные владельцы, разные backend и локальные правила. Общий слой координирует, но не получает универсальный административный доступ.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https://slurm.schedmd.com/overview.html</a:t>
            </a:r>
          </a:p>
          <a:p xmlns:a="http://schemas.openxmlformats.org/drawingml/2006/main">
            <a:r>
              <a:t>- https://kubernetes.io/docs/concepts/workloads/controllers/job/</a:t>
            </a:r>
          </a:p>
          <a:p xmlns:a="http://schemas.openxmlformats.org/drawingml/2006/main">
            <a:r>
              <a:t>- https://trino.io/docs/current/overview/concepts.html</a:t>
            </a:r>
          </a:p>
          <a:p xmlns:a="http://schemas.openxmlformats.org/drawingml/2006/main">
            <a:r>
              <a:t>- https://csrc.nist.gov/pubs/sp/800/207/final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Сценарии покрывают три разных вычислительных режима и позволяют сравнить их с исходным способом выполнения. Проектные KPI не выдаются за уже достигнутые результаты.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https://htcondor.readthedocs.io/en/latest/overview/high-throughput-computing-requirements.html</a:t>
            </a:r>
          </a:p>
          <a:p xmlns:a="http://schemas.openxmlformats.org/drawingml/2006/main">
            <a:r>
              <a:t>- https://kubernetes.io/docs/concepts/workloads/controllers/job/</a:t>
            </a:r>
          </a:p>
          <a:p xmlns:a="http://schemas.openxmlformats.org/drawingml/2006/main">
            <a:r>
              <a:t>- https://trino.io/docs/current/connector/postgresql.html#pushdown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Решение принимается не по демонстрации интерфейса, а по совокупности измерений: функциональность, безопасность, воспроизводимость, время и стоимость. Критические нарушения дают STOP независимо от средних KPI.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https://slurm.schedmd.com/accounting.html</a:t>
            </a:r>
          </a:p>
          <a:p xmlns:a="http://schemas.openxmlformats.org/drawingml/2006/main">
            <a:r>
              <a:t>- https://opentelemetry.io/docs/concepts/signals/</a:t>
            </a:r>
          </a:p>
          <a:p xmlns:a="http://schemas.openxmlformats.org/drawingml/2006/main">
            <a:r>
              <a:t>- https://openlineage.io/docs/spec/object-model/</a:t>
            </a:r>
          </a:p>
          <a:p xmlns:a="http://schemas.openxmlformats.org/drawingml/2006/main">
            <a:r>
              <a:t>- https://csrc.nist.gov/pubs/sp/800/207/final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Закрывающий тезис: площадки сохраняют ресурсы, данные и правила; GRID добавляет общую идентичность, каталог, планирование, доказательность и безопасный выпуск результата. Запрашивается ограниченный проектировочный пилот.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https://www.mcs.anl.gov/~itf/Articles/WhatIsTheGrid.pdf</a:t>
            </a:r>
          </a:p>
          <a:p xmlns:a="http://schemas.openxmlformats.org/drawingml/2006/main">
            <a:r>
              <a:t>- https://csrc.nist.gov/pubs/sp/800/207/final</a:t>
            </a:r>
          </a:p>
          <a:p xmlns:a="http://schemas.openxmlformats.org/drawingml/2006/main">
            <a:r>
              <a:t>- https://www.w3.org/TR/prov-o/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Запрашивается право проверить архитектуру, а не обещание производственной системы. Чувствительные и критические данные не включаются автоматически.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https://www.mcs.anl.gov/~itf/Articles/WhatIsTheGrid.pdf</a:t>
            </a:r>
          </a:p>
          <a:p xmlns:a="http://schemas.openxmlformats.org/drawingml/2006/main">
            <a:r>
              <a:t>- https://csrc.nist.gov/pubs/sp/800/207/final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Локальные системы хорошо управляют своими ресурсами. Проблема возникает на границах административных доменов: идентичность, политика, данные, маршрут и доказательство результата не складываются автоматически.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https://slurm.schedmd.com/overview.html</a:t>
            </a:r>
          </a:p>
          <a:p xmlns:a="http://schemas.openxmlformats.org/drawingml/2006/main">
            <a:r>
              <a:t>- https://htcondor.readthedocs.io/en/latest/overview/high-throughput-computing-requirements.html</a:t>
            </a:r>
          </a:p>
          <a:p xmlns:a="http://schemas.openxmlformats.org/drawingml/2006/main">
            <a:r>
              <a:t>- https://kubernetes.io/docs/concepts/workloads/controllers/job/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Ключевая граница: локальный кластер сам по себе не GRID. GRID координирует ресурсы разных доменов через универсальные правила и обеспечивает измеримое качество сервиса.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https://www.mcs.anl.gov/~itf/Articles/WhatIsTheGrid.pdf</a:t>
            </a:r>
          </a:p>
          <a:p xmlns:a="http://schemas.openxmlformats.org/drawingml/2006/main">
            <a:r>
              <a:t>- https://arxiv.org/abs/cs/0103025</a:t>
            </a:r>
          </a:p>
          <a:p xmlns:a="http://schemas.openxmlformats.org/drawingml/2006/main">
            <a:r>
              <a:t>- https://ogf.org/ogf/doku.php/standards/standards.html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Эти принципы — не пожелания интерфейса, а условия допуска. Центральный слой не получает постоянных привилегий и не обходит решение владельца домена.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https://csrc.nist.gov/pubs/sp/800/207/final</a:t>
            </a:r>
          </a:p>
          <a:p xmlns:a="http://schemas.openxmlformats.org/drawingml/2006/main">
            <a:r>
              <a:t>- https://ogf.org/ogf/doku.php/standards/standards.html</a:t>
            </a:r>
          </a:p>
          <a:p xmlns:a="http://schemas.openxmlformats.org/drawingml/2006/main">
            <a:r>
              <a:t>- https://docs.globus.org/guides/overviews/collections-and-endpoints/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ЭКВИЛИБРИУМ формирует аналитический запрос, ГРИД исполняет, независимая проверка допускает результат, а Архив наследия сохраняет доказательную цепочку. Это разделяет роли и снижает риск самоподтверждения.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https://www.w3.org/TR/prov-o/</a:t>
            </a:r>
          </a:p>
          <a:p xmlns:a="http://schemas.openxmlformats.org/drawingml/2006/main">
            <a:r>
              <a:t>- https://openlineage.io/docs/spec/object-model/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Массовые данные не должны проходить через центральный оркестратор. Управляющий слой несёт задания, политики и состояние; data path работает напрямую между разрешёнными точками или локально у владельца.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https://ogf.org/ogf/doku.php/standards/standards.html</a:t>
            </a:r>
          </a:p>
          <a:p xmlns:a="http://schemas.openxmlformats.org/drawingml/2006/main">
            <a:r>
              <a:t>- https://docs.globus.org/guides/overviews/collections-and-endpoints/</a:t>
            </a:r>
          </a:p>
          <a:p xmlns:a="http://schemas.openxmlformats.org/drawingml/2006/main">
            <a:r>
              <a:t>- https://slurm.schedmd.com/overview.html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Планировщик не превращает последовательный алгоритм в параллельный и не отменяет физику сети. GRID подбирает правильный backend и формирует временную конфигурацию с явными ограничениями.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https://www.mpi-forum.org/docs/mpi-5.0/mpi50-report.pdf</a:t>
            </a:r>
          </a:p>
          <a:p xmlns:a="http://schemas.openxmlformats.org/drawingml/2006/main">
            <a:r>
              <a:t>- https://slurm.schedmd.com/overview.html</a:t>
            </a:r>
          </a:p>
          <a:p xmlns:a="http://schemas.openxmlformats.org/drawingml/2006/main">
            <a:r>
              <a:t>- https://htcondor.readthedocs.io/en/latest/overview/high-throughput-computing-requirements.html</a:t>
            </a:r>
          </a:p>
          <a:p xmlns:a="http://schemas.openxmlformats.org/drawingml/2006/main">
            <a:r>
              <a:t>- https://kubernetes.io/docs/concepts/extend-kubernetes/compute-storage-net/device-plugins/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Федерация — логический слой доступа, а не консолидация всех данных. Производительность и безопасность зависят от pushdown, свежих статистик, лимита egress и проверки фактического remote plan.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https://trino.io/docs/current/overview/concepts.html</a:t>
            </a:r>
          </a:p>
          <a:p xmlns:a="http://schemas.openxmlformats.org/drawingml/2006/main">
            <a:r>
              <a:t>- https://trino.io/docs/current/connector/postgresql.html#pushdown</a:t>
            </a:r>
          </a:p>
          <a:p xmlns:a="http://schemas.openxmlformats.org/drawingml/2006/main">
            <a:r>
              <a:t>- https://www.postgresql.org/docs/current/postgres-fdw.html#POSTGRES-FDW-REMOTE-QUERY-OPTIMIZATION</a:t>
            </a:r>
          </a:p>
          <a:p xmlns:a="http://schemas.openxmlformats.org/drawingml/2006/main">
            <a:r>
              <a:t>- https://arrow.apache.org/docs/format/Flight.html</a:t>
            </a:r>
          </a:p>
          <a:p xmlns:a="http://schemas.openxmlformats.org/drawingml/2006/main">
            <a:r>
              <a:t>- https://iceberg.apache.org/spec/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7e4e421824bd3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8e074e4a90f419b" /><Relationship Type="http://schemas.openxmlformats.org/officeDocument/2006/relationships/slideLayout" Target="/ppt/slideLayouts/slideLayout1.xml" Id="Rc4ed5c8cf3bb4db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ed5c8cf3bb4db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d763e2df02441a" /><Relationship Type="http://schemas.openxmlformats.org/officeDocument/2006/relationships/image" Target="/ppt/media/image.png" Id="R25a7784ac7054248" /><Relationship Type="http://schemas.openxmlformats.org/officeDocument/2006/relationships/notesSlide" Target="/ppt/notesSlides/notesSlide1.xml" Id="R5d3921a05e75485f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4768d3e7f84ffd" /><Relationship Type="http://schemas.openxmlformats.org/officeDocument/2006/relationships/notesSlide" Target="/ppt/notesSlides/notesSlide10.xml" Id="R5e5e3784cd324bf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fa42278ba044c9" /><Relationship Type="http://schemas.openxmlformats.org/officeDocument/2006/relationships/notesSlide" Target="/ppt/notesSlides/notesSlide11.xml" Id="R85437a95ad27447b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1aaea76a3d42f1" /><Relationship Type="http://schemas.openxmlformats.org/officeDocument/2006/relationships/notesSlide" Target="/ppt/notesSlides/notesSlide12.xml" Id="Rceea242a9d634cc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6fc3de4aa450d" /><Relationship Type="http://schemas.openxmlformats.org/officeDocument/2006/relationships/notesSlide" Target="/ppt/notesSlides/notesSlide13.xml" Id="R1448ee5df54948dd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8e846c459c4128" /><Relationship Type="http://schemas.openxmlformats.org/officeDocument/2006/relationships/notesSlide" Target="/ppt/notesSlides/notesSlide14.xml" Id="R0e3abb735cd34fce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88a0b2d4f74ee3" /><Relationship Type="http://schemas.openxmlformats.org/officeDocument/2006/relationships/notesSlide" Target="/ppt/notesSlides/notesSlide15.xml" Id="R74746dbef0694e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544ecdb39f45d3" /><Relationship Type="http://schemas.openxmlformats.org/officeDocument/2006/relationships/notesSlide" Target="/ppt/notesSlides/notesSlide2.xml" Id="R756b66f5dfe0415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70650304fb4333" /><Relationship Type="http://schemas.openxmlformats.org/officeDocument/2006/relationships/notesSlide" Target="/ppt/notesSlides/notesSlide3.xml" Id="R6b2c7db228d044d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89aa53742c456a" /><Relationship Type="http://schemas.openxmlformats.org/officeDocument/2006/relationships/notesSlide" Target="/ppt/notesSlides/notesSlide4.xml" Id="Rb2824ef40d174c4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ad9606853b422d" /><Relationship Type="http://schemas.openxmlformats.org/officeDocument/2006/relationships/notesSlide" Target="/ppt/notesSlides/notesSlide5.xml" Id="Rd6fc34e50d16412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0744fc6e6498f" /><Relationship Type="http://schemas.openxmlformats.org/officeDocument/2006/relationships/notesSlide" Target="/ppt/notesSlides/notesSlide6.xml" Id="R072b703656db4c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2ddbb83a642eb" /><Relationship Type="http://schemas.openxmlformats.org/officeDocument/2006/relationships/notesSlide" Target="/ppt/notesSlides/notesSlide7.xml" Id="R8ae4da07636c43a9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378d626e4a4cef" /><Relationship Type="http://schemas.openxmlformats.org/officeDocument/2006/relationships/notesSlide" Target="/ppt/notesSlides/notesSlide8.xml" Id="R09bed29c701740b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a15690ab254498" /><Relationship Type="http://schemas.openxmlformats.org/officeDocument/2006/relationships/notesSlide" Target="/ppt/notesSlides/notesSlide9.xml" Id="R2bf5544975104f1f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5a7784ac7054248"/>
          <a:srcRect xmlns:a="http://schemas.openxmlformats.org/drawingml/2006/main" l="21078" t="0" r="2107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5143500" y="0"/>
            <a:ext cx="7048500" cy="6858000"/>
          </a:xfrm>
          <a:prstGeom xmlns:a="http://schemas.openxmlformats.org/drawingml/2006/main" prst="rect">
            <a:avLst/>
          </a:prstGeom>
        </p:spPr>
      </p:pic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796E80E-B80A-41A6-A864-EF8E70AF03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5905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3DF5F0E-3C50-4155-8849-193D2C204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86450" y="0"/>
            <a:ext cx="190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6F2E137-789C-4B4D-B648-C4CBE8AD69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"/>
            <a:ext cx="46672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0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СТРАТЕГИЧЕСКАЯ КОНЦЕПЦИЯ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A8ED2CD-F154-47CE-9DBD-5DF3F27979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952500"/>
            <a:ext cx="476250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3202"/>
          </a:bodyPr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Вычислительный</a:t>
            </a:r>
          </a:p>
          <a:p xmlns:a="http://schemas.openxmlformats.org/drawingml/2006/main">
            <a:pPr algn="l">
              <a:defRPr sz="4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ГРИД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F403FC1-B15C-44CE-AE5A-2129F49DB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781300"/>
            <a:ext cx="4857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Метакомпьютеры, федеративные базы</a:t>
            </a:r>
          </a:p>
          <a:p xmlns:a="http://schemas.openxmlformats.org/drawingml/2006/main">
            <a:pPr algn="l">
              <a:defRPr sz="18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8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 работа с большими вычислениями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7052319-CF75-4FE1-A635-99E322AD6A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95750"/>
            <a:ext cx="1809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35F0CD0-2F35-4B60-81DA-006D5E73C2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00550"/>
            <a:ext cx="4857750" cy="781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Общий порядок доверенного вычисления</a:t>
            </a:r>
          </a:p>
          <a:p xmlns:a="http://schemas.openxmlformats.org/drawingml/2006/main">
            <a:pPr algn="l">
              <a:defRPr sz="15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при локальном владении ресурсами и данными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F603BF6-0210-49CE-B001-8D0A57C65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153150"/>
            <a:ext cx="4762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</p:spTree>
    <p:extLst>
      <p:ext uri="{BB962C8B-B14F-4D97-AF65-F5344CB8AC3E}">
        <p14:creationId xmlns:p14="http://schemas.microsoft.com/office/powerpoint/2010/main" val="75742144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458EE61-5FFC-4EB3-B7FA-28B4BCBF8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ЖИЗНЕННЫЙ ЦИКЛ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969845-864D-4659-B673-790461E4A6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Восемь шлюзов делают задание управляемым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790BD4-6910-4B61-A8AA-B15FCFA8C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8A93234-9E2B-4D80-862E-F73D85C3CA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F72FB66-F69C-4FCD-A706-D1C1F7FC0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BBA1975-4ECE-4762-9C6F-521B80F95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305050"/>
            <a:ext cx="60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EAEFCD5-E158-4D22-BBD1-FD67E6670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305050"/>
            <a:ext cx="60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7365C30-4772-4816-8043-A456C29CFF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305050"/>
            <a:ext cx="60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26FF75F-5ADE-41CD-8785-F8EA9B1B59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0" y="2724150"/>
            <a:ext cx="0" cy="12763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C19E5F4-1CB3-4782-AD44-58E91F116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58200" y="4552950"/>
            <a:ext cx="60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873A7B64-5BB1-45CC-94D3-316190633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76900" y="4552950"/>
            <a:ext cx="60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DAC9EAA-7B9C-499D-92F7-55C589F043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95600" y="4552950"/>
            <a:ext cx="6096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42B587A-C22C-4A48-9588-6E1582CA8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17907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914F3C9-D7DD-481B-A03B-F521C3B3D6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0097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J0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24688D5-F9A5-476A-B146-9ECEB7EA1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33625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Запрос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A7A2B4D-ADE8-4A51-9897-7DD02A8E05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1866900"/>
            <a:ext cx="17907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F71247-3BBE-4A6C-9383-553EDE4E9C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0097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J1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64C49E2-4FC8-4FAB-ACF6-953AD2685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333625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Класс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45E3D36-4A85-4167-B845-B6A8CA4C5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66900"/>
            <a:ext cx="17907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8DAA03E-64ED-40D4-80AF-592138A91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0097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J2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C885AC5-097E-462D-A555-3C5E3AC37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333625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Права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EA790AA0-6CDB-4F98-BB98-264250CFE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1866900"/>
            <a:ext cx="17907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65BE5A3-9845-45D3-9F22-8F4588B170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0097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J3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472EE45-02BA-439C-9CD5-E0304A714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333625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План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59CF1E8-C04F-4355-AFB2-FD2E8637C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4114800"/>
            <a:ext cx="17907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4FE410B-157A-4D91-A65B-F7D8A7167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2576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J4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F360489-B535-410D-AD55-7D950BB5F7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4581525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Резерв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3F0A53CF-56FF-4669-9C68-2C37F31C9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114800"/>
            <a:ext cx="17907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6BC51F1-A516-418C-8CC2-8088E9D58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2576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J5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A6CBC42-5DA7-4517-A0EE-C28A130C8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4581525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Запуск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6A3B210F-4F67-4A10-89CB-DD0998391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4114800"/>
            <a:ext cx="17907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FA2FBE5-028F-4D75-B636-A71DD1F6A4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2576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J6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7EEA163-F422-4C87-9789-3AA138F414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581525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B954310-FF70-4785-A1B7-9904A66359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14800"/>
            <a:ext cx="1790700" cy="876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FF439CC-9E4E-49A6-B4E7-52577CF7C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257675"/>
            <a:ext cx="476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E7D6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E7D68"/>
                </a:solidFill>
                <a:latin typeface="Arial"/>
                <a:ea typeface="Arial"/>
                <a:cs typeface="Arial"/>
              </a:rPr>
              <a:t>J7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07A5D71-B9BC-421C-968C-6C28042B4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4581525"/>
            <a:ext cx="1447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Архив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D971107-8C40-46C6-A689-495856997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19450"/>
            <a:ext cx="495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J2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4725BC44-BFF2-4C1A-BD92-DAFF78898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3181350"/>
            <a:ext cx="87249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кто + зачем + над чем + где + сколько + что можно выпустить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735361E-AD42-4AA4-BFA0-F88709A365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05450"/>
            <a:ext cx="106680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3106A24F-8870-4BF9-A410-53D4D6005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57850"/>
            <a:ext cx="10210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Нет обязательного атрибута, подписи, лимита или валидатора — следующий шлюз закрыт</a:t>
            </a:r>
          </a:p>
        </p:txBody>
      </p:sp>
    </p:spTree>
    <p:extLst>
      <p:ext uri="{BB962C8B-B14F-4D97-AF65-F5344CB8AC3E}">
        <p14:creationId xmlns:p14="http://schemas.microsoft.com/office/powerpoint/2010/main" val="131853023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989C18-EE90-4B1C-AD8C-83B3AC3DF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ДОВЕРИЕ К РЕЗУЛЬТАТУ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C27F5BF-4353-4621-92BA-4091F22C74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5821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Безопасность, наблюдаемость и воспроизводимость едины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18F1D2D-6AF5-4643-857C-971630C1D6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07B6209-B2D2-4E84-A166-7B93C0880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1F9CA4F-A13A-4174-A94D-D754265980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11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6519CDA-76B7-4B8D-9AF6-EEA6DAB28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33337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7A5E8B-CB92-43A4-98E5-23225DF48B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4AA397-B206-481F-8CF7-E9A9E46F5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8859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ЗАЩИТА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80C3E54-AD37-425B-86E5-557840E34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2552700"/>
            <a:ext cx="28765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identity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короткие credentials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локальные ключи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изоляция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контроль egress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7932337-4645-42DE-8D28-86B15DD83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524000"/>
            <a:ext cx="33337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D76FB0-2F0D-465C-BC9F-148FA4377E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52400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E3D5FDE-61C5-4CF9-89E2-56200D02C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18859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НАБЛЮДАЕМОСТЬ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687E9F6-A1E4-4368-BF63-8A194947A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552700"/>
            <a:ext cx="28765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trace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metrics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logs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profiles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accounting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F6BFB60-C226-48CF-82EA-9676A3D17C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524000"/>
            <a:ext cx="3333750" cy="388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9F635B0-B26A-460C-96C9-8EB1C54541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524000"/>
            <a:ext cx="333375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96ADEA-77F0-4D02-93F5-CF13493444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1885950"/>
            <a:ext cx="2876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ВОСПРОИЗВОДИМОСТЬ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988A9F6-3343-406F-AAFC-AE4D6B80E6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39100" y="2552700"/>
            <a:ext cx="2876550" cy="2114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входной snapshot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версия кода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образ и параметры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policy decision</a:t>
            </a:r>
          </a:p>
          <a:p xmlns:a="http://schemas.openxmlformats.org/drawingml/2006/main">
            <a:pPr algn="ctr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lineage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BDA63F9-BD59-4024-A0D3-CF999D3182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72150"/>
            <a:ext cx="10668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163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163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Российский контур: применимость 149-ФЗ, 152-ФЗ, 187-ФЗ и подзаконных мер квалифицируется владельцами систем до допуска данных</a:t>
            </a:r>
          </a:p>
        </p:txBody>
      </p:sp>
    </p:spTree>
    <p:extLst>
      <p:ext uri="{BB962C8B-B14F-4D97-AF65-F5344CB8AC3E}">
        <p14:creationId xmlns:p14="http://schemas.microsoft.com/office/powerpoint/2010/main" val="1481408025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B0712E4-FD24-4C5C-AB69-B2A54F80EE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ТОПОЛОГИЯ ПИЛОТА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A132E98-6D52-4C85-BC09-E12DF2F70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Три автономных домена проверяют сам принцип GRID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7C8E6BD-F78E-4253-ADC8-7CB9ABE10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C4FCE51-365F-4838-BC89-64C61F56A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FD00ABB-A28D-463D-A4EC-85C718C3A6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0FC2E4DD-D322-4D1A-96FD-FB57C06B4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609850"/>
            <a:ext cx="121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D3A5CDC-115A-441C-94E7-8B6157BB5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609850"/>
            <a:ext cx="121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5E107C4-329C-4312-96C2-A91C22CD11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3181350"/>
            <a:ext cx="0" cy="34290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E7D68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9FA2176-5686-4A1F-B2D9-44FDEF8DC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4095750"/>
            <a:ext cx="0" cy="40005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E7D68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FCFA1F4-84C4-4E78-BCCE-5B9742C69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38350"/>
            <a:ext cx="30289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B4CAFEC-7A99-4844-8082-5230DF0A1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38350"/>
            <a:ext cx="571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95BD67C-96BF-4FD7-8B92-8104881BE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7170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A · HPC / CPU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2A5222-F043-4891-A1CD-6F0A3BA8A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76500"/>
            <a:ext cx="2705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Slurm · MPI · локальная IAM/QoS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4185438-5034-44F9-BE0E-EA7336029B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038350"/>
            <a:ext cx="262890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29E310D-161D-4866-A691-D0F2855419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2038350"/>
            <a:ext cx="571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9F17D61-8906-419F-A7E1-C0DF2172E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171700"/>
            <a:ext cx="2305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GRID CONTROL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138E0C1-63FD-4CAA-BFE1-1D4E4FA783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72050" y="2476500"/>
            <a:ext cx="23050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catalog · broker · policy · orchestrator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FABBFC-EA16-4ADC-8558-0D4B711302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038350"/>
            <a:ext cx="30289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2964491-9063-43DB-9174-65EFF3BAE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29650" y="2038350"/>
            <a:ext cx="57150" cy="1143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C7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11F63FE-D7BE-4F45-986B-B9726B3856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171700"/>
            <a:ext cx="2705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B · GPU / AI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BC60C2E-BBD3-453F-A962-5CF49EE31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20150" y="2476500"/>
            <a:ext cx="27051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Kubernetes Jobs или GPU-раздел Slurm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7A65C82-83A6-4DC5-892F-BBA7FE5AC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495800"/>
            <a:ext cx="300990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85CC734-36BD-44D8-A76F-2B0D5C9BC8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91050" y="4495800"/>
            <a:ext cx="57150" cy="1104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7AD133D-DA90-48A0-9F22-EF4DFD867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629150"/>
            <a:ext cx="26860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C · DATA / EDGE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FBF09DB0-B9CB-47EA-A24C-121AB8742A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81550" y="4933950"/>
            <a:ext cx="26860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доменная БД · объектное хранилище · шлюз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F3A6C8C-7009-4C95-8F7D-4D24FE0656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57600"/>
            <a:ext cx="1066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Локальные владельцы сохраняют ключи, данные, квоты и право аварийной остановки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64373B6-0013-4D98-8ED3-B833043382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905500"/>
            <a:ext cx="1066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Независимый контроль: безопасность · воспроизводимость · KPI · протокол GO/STOP</a:t>
            </a:r>
          </a:p>
        </p:txBody>
      </p:sp>
    </p:spTree>
    <p:extLst>
      <p:ext uri="{BB962C8B-B14F-4D97-AF65-F5344CB8AC3E}">
        <p14:creationId xmlns:p14="http://schemas.microsoft.com/office/powerpoint/2010/main" val="722457979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1804153-EF60-4518-A863-7A45FF45E9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ПИЛОТНЫЙ ПЛАН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0A4350A-CF90-4B26-A6DD-9A16625A7B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Три сценария проходят пять этапов за 90 дней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30B4064-45D6-403E-A950-4684D534F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C4E13A0-E82E-462F-AA9B-C227FCF8A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902E01E-6663-4D39-B366-6776ECEA9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C5EE681-816F-4441-B088-4782264340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425F705-06AD-40E1-895F-B4C0D408C7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85950"/>
            <a:ext cx="3314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Биосферный ансамбль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28CFA59-1B1A-4735-9F72-82377A8035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71750"/>
            <a:ext cx="3314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HTC + агрегирование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BA0462B-0414-4231-A4C9-299A44023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5049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E8B1474-56E1-4538-B81B-2D3B7752EC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885950"/>
            <a:ext cx="3314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GPU-анализ пространства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574CB40-F5DE-4428-8F6A-BB05D44770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571750"/>
            <a:ext cx="3314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контейнер к данным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FB1C19F4-DB24-473A-A5A7-4C3145EC6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504950"/>
            <a:ext cx="4381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0BA7906-7FA9-446A-BD5E-BA64FEA03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885950"/>
            <a:ext cx="331470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Вода · почвы · биоразнообразие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21D7022-B163-4468-8975-5BAE5CCD60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571750"/>
            <a:ext cx="33147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federated query + pushdown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6080C4-AAA3-46F7-AC2F-4B1AD76EA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832F5C8-4735-428D-869F-91BB3A1ED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7147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98781C4-8FE1-4B79-8FCC-80CDACCF32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0005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1–15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FA19A13-E0E4-469C-AC27-EA2B94973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386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паспорт</a:t>
            </a:r>
          </a:p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 baseline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86BCD75-B592-4153-8F5A-D200D3433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37147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C7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54851BC-C845-49C8-A84C-BE4CBC569D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0005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2C7EA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2C7EA"/>
                </a:solidFill>
                <a:latin typeface="Arial"/>
                <a:ea typeface="Arial"/>
                <a:cs typeface="Arial"/>
              </a:rPr>
              <a:t>16–30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06FE036-ADF3-4ABF-8A09-8CB03C8EC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4386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домены</a:t>
            </a:r>
          </a:p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 политики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28995AD8-2FEF-4655-9132-10E2CFC124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37147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19CEC3C-4ED9-442A-BA47-7355FA9308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0005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31–55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8A8EB75-F5A8-442A-BE42-FA2399A81E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4386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прототип</a:t>
            </a:r>
          </a:p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 первый run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93BF3FC-F2DD-4F9F-912C-02FCB8D3E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37147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1A28414-61BC-4589-9DB1-D347286959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0005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3F5F"/>
                </a:solidFill>
                <a:latin typeface="Arial"/>
                <a:ea typeface="Arial"/>
                <a:cs typeface="Arial"/>
              </a:rPr>
              <a:t>56–75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77D030A-44FC-49B7-A26C-7289715832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4386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нагрузка</a:t>
            </a:r>
          </a:p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 отказы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1CF3937-B114-4A4D-8806-E1FD387AF2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14750"/>
            <a:ext cx="18669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7F4F6D2-8C78-49DA-B66A-D0D5C7C23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000500"/>
            <a:ext cx="1866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2E7D6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E7D68"/>
                </a:solidFill>
                <a:latin typeface="Arial"/>
                <a:ea typeface="Arial"/>
                <a:cs typeface="Arial"/>
              </a:rPr>
              <a:t>76–90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13A27C76-77C7-46A8-8BCA-D6CB8A9A5D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438650"/>
            <a:ext cx="1866900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проверка</a:t>
            </a:r>
          </a:p>
          <a:p xmlns:a="http://schemas.openxmlformats.org/drawingml/2006/main">
            <a:pPr algn="ctr">
              <a:defRPr sz="13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 решение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1C547EBD-1AE1-4E47-A65F-A93A10F7B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62600"/>
            <a:ext cx="106680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B91F64E-23F1-44C2-8962-76E684A2A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95950"/>
            <a:ext cx="10325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38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 интеграции каждый сценарий фиксирует существующий baseline: время · ручной труд · bytes moved · стоимость · качество</a:t>
            </a:r>
          </a:p>
        </p:txBody>
      </p:sp>
    </p:spTree>
    <p:extLst>
      <p:ext uri="{BB962C8B-B14F-4D97-AF65-F5344CB8AC3E}">
        <p14:creationId xmlns:p14="http://schemas.microsoft.com/office/powerpoint/2010/main" val="2048882705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091B0E6-A6A2-48C0-B5F2-1273476BA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КРИТЕРИИ ПРИЁМКИ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5C6FA87-1C62-437A-BD9B-BD57E275E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2777"/>
          </a:bodyPr>
          <a:lstStyle xmlns:a="http://schemas.openxmlformats.org/drawingml/2006/main"/>
          <a:p xmlns:a="http://schemas.openxmlformats.org/drawingml/2006/main">
            <a:pPr algn="l">
              <a:defRPr sz="27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7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GO требует одновременно пользы, контроля и воспроизводимости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DFF2499-3C83-473D-8051-449E4DA1C8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E6A7254-70A6-4E22-BFB4-9E4AF814C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7BE97B1-BDFD-410F-B1C0-7A9DD1E6E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15E6A1D-CB3C-4EA1-97C1-FA02E44BA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2381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4500" b="1">
                <a:solidFill>
                  <a:srgbClr val="2E7D68"/>
                </a:solidFill>
                <a:latin typeface="Arial"/>
                <a:ea typeface="Arial"/>
                <a:cs typeface="Arial"/>
              </a:defRPr>
            </a:pPr>
            <a:r>
              <a:rPr sz="4500" b="1">
                <a:solidFill>
                  <a:srgbClr val="2E7D68"/>
                </a:solidFill>
                <a:latin typeface="Arial"/>
                <a:ea typeface="Arial"/>
                <a:cs typeface="Arial"/>
              </a:rPr>
              <a:t>GO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4EAFE2C-2CB6-4409-9C9E-4362BB0C2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457450"/>
            <a:ext cx="5715000" cy="3143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8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8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3 домена · 3 сценария</a:t>
            </a:r>
          </a:p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8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8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≥95% успешных запусков после стабилизации</a:t>
            </a:r>
          </a:p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8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8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−30% time-to-first-result для 2 из 3 сценариев</a:t>
            </a:r>
          </a:p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8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8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0 неразрешённых перемещений первичных данных</a:t>
            </a:r>
          </a:p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8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8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100% операций с policy log и 100% результатов с lineage</a:t>
            </a:r>
          </a:p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8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8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расхождение resource accounting ≤ ±5%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09D9F97-9726-4143-AEC4-3BC35F1652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48450" y="1485900"/>
            <a:ext cx="5010150" cy="4114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DA3390-B6A0-4BE6-A8F7-7FC3B9A731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1752600"/>
            <a:ext cx="1809750" cy="514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3150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STOP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FB898A4-4E66-43C4-B43C-939D2F5A6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5527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A175B1A-1116-440F-AA54-1C4C4D95E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2514600"/>
            <a:ext cx="3752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02A43"/>
                </a:solidFill>
                <a:latin typeface="Arial"/>
                <a:ea typeface="Arial"/>
                <a:cs typeface="Arial"/>
              </a:rPr>
              <a:t>обход локальной политики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2606EC-88B6-4721-9786-4560F236F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0670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B2D0910-504E-48FF-94C6-4B2F877615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028950"/>
            <a:ext cx="3752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02A43"/>
                </a:solidFill>
                <a:latin typeface="Arial"/>
                <a:ea typeface="Arial"/>
                <a:cs typeface="Arial"/>
              </a:rPr>
              <a:t>неразрешённый egress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75306C2-1033-460F-9007-ABD4E418BC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35814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12D3F11-7D20-46BF-8D12-B994A0D858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3543300"/>
            <a:ext cx="3752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02A43"/>
                </a:solidFill>
                <a:latin typeface="Arial"/>
                <a:ea typeface="Arial"/>
                <a:cs typeface="Arial"/>
              </a:rPr>
              <a:t>утрата происхождения результата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B917BA7-20CA-4578-9B04-5E72C83D36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09575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7001BAE-D290-4C1B-93E4-E1A342C5F7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057650"/>
            <a:ext cx="3752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02A43"/>
                </a:solidFill>
                <a:latin typeface="Arial"/>
                <a:ea typeface="Arial"/>
                <a:cs typeface="Arial"/>
              </a:rPr>
              <a:t>критическая уязвимость без компенсации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09935BD-2840-45AA-9697-9EFC9842B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4610100"/>
            <a:ext cx="4191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D346A25-EFD8-479A-B865-F52E4F2C03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62850" y="4572000"/>
            <a:ext cx="37528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102A43"/>
                </a:solidFill>
                <a:latin typeface="Arial"/>
                <a:ea typeface="Arial"/>
                <a:cs typeface="Arial"/>
              </a:rPr>
              <a:t>невозможность независимой проверки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32D2DF-31D0-447C-A344-4B3CA36C34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848350"/>
            <a:ext cx="10668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Пороги — проектные критерии пилота, а не отраслевой стандарт</a:t>
            </a:r>
          </a:p>
        </p:txBody>
      </p:sp>
    </p:spTree>
    <p:extLst>
      <p:ext uri="{BB962C8B-B14F-4D97-AF65-F5344CB8AC3E}">
        <p14:creationId xmlns:p14="http://schemas.microsoft.com/office/powerpoint/2010/main" val="1750684529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569268-3321-43B9-BDB9-C15F2E1620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1AC617C-353B-4C57-8C2F-962B4E42B2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Следующий шаг — утвердить паспорт пилота за 15 дней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5594053-1163-456A-BEDA-12E868392D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E744FCA-8C28-4D20-8B3D-C45610D35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6110355-1994-4D4F-99B0-AD825D03E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15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A4D1215-712B-45D8-9C58-BD55D8932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81150"/>
            <a:ext cx="106680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26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ГРИД создаёт не общий склад ресурсов,</a:t>
            </a:r>
          </a:p>
          <a:p xmlns:a="http://schemas.openxmlformats.org/drawingml/2006/main">
            <a:pPr algn="ctr">
              <a:defRPr sz="26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6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а общий порядок доверенного вычисления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F8B6D1F-4E26-4B91-8870-82E3B7443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48000" y="2895600"/>
            <a:ext cx="6096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01A0922-FE67-4B16-A45C-DF10A66062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3337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1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65567E6-14CF-4901-8998-A20EC8195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314700"/>
            <a:ext cx="647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Назначить владельца пилота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AE6CE95-3D52-44E5-A101-1919E84006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38481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520906D-3EFC-4CA8-83C8-51077235E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3829050"/>
            <a:ext cx="647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Определить владельцев трёх доменов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88D59D-9ABD-4BCA-97F2-892E978B78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36245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3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B583C1-6D22-4E4B-87DB-7C6317BD8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343400"/>
            <a:ext cx="647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Назначить независимого валидатора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59B31B-85B1-42C2-9E99-461585460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71750" y="4876800"/>
            <a:ext cx="419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4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8EADF32E-FEFD-48D8-BB41-BEB1B9A043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19450" y="4857750"/>
            <a:ext cx="6477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Утвердить задачи, baseline и STOP-критерии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DC5227E-4304-4445-B20B-21A516BE44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5600700"/>
            <a:ext cx="731520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13AEF90-74DA-4445-8BA9-01592FCE1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5734050"/>
            <a:ext cx="69723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0192"/>
          </a:bodyPr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E7D6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E7D68"/>
                </a:solidFill>
                <a:latin typeface="Arial"/>
                <a:ea typeface="Arial"/>
                <a:cs typeface="Arial"/>
              </a:rPr>
              <a:t>Предлагаемое решение: разрешить проектировочный пилот без промышленного допуска</a:t>
            </a:r>
          </a:p>
        </p:txBody>
      </p:sp>
    </p:spTree>
    <p:extLst>
      <p:ext uri="{BB962C8B-B14F-4D97-AF65-F5344CB8AC3E}">
        <p14:creationId xmlns:p14="http://schemas.microsoft.com/office/powerpoint/2010/main" val="114917929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A9DEC5F-9F0B-4A6F-8050-AA9F0049E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ЗАПРОС НА РЕШЕНИЕ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30BB666-6872-462C-AE2F-F25B21C1C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Решение сейчас — ограниченный 90-дневный пилот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4EE037D5-6F34-4728-9C5E-1C7B9343A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A2140B9-E2F0-4FC4-B379-2246EF10A3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8505C82-E98A-4B93-877A-9844B1069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F94DCE7-45F6-4E20-BB31-D4BA22B936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2857500" cy="1333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870"/>
          </a:bodyPr>
          <a:lstStyle xmlns:a="http://schemas.openxmlformats.org/drawingml/2006/main"/>
          <a:p xmlns:a="http://schemas.openxmlformats.org/drawingml/2006/main">
            <a:pPr algn="l">
              <a:defRPr sz="885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885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90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5AD6BC0-A111-4EC7-BF72-57535B94A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876550"/>
            <a:ext cx="2667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21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21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ДНЕЙ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48C519A-4DE0-41CF-A6A0-6F4B9E826D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562350"/>
            <a:ext cx="2857500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3 автономных домена</a:t>
            </a:r>
          </a:p>
          <a:p xmlns:a="http://schemas.openxmlformats.org/drawingml/2006/main">
            <a:pPr algn="l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3 класса нагрузки</a:t>
            </a:r>
          </a:p>
          <a:p xmlns:a="http://schemas.openxmlformats.org/drawingml/2006/main">
            <a:pPr algn="l">
              <a:defRPr sz="150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0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1 независимый протокол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C96C17B-C356-4841-A8A2-C459A8FE9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90950" y="1485900"/>
            <a:ext cx="19050" cy="413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D18AB41-98F3-450A-BD18-F8C20AA06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153352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91CC987-76E1-44DE-BB10-39510EE58A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15049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Периметр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BD00CE1-6C88-4ADD-8ABC-3527542B1C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50495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3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задачи, baseline, данные, владельцы, STOP-критерии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0E04F21-CC52-4C10-BE54-39A9C6C9F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114550"/>
            <a:ext cx="7067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06EB225-CC50-4988-A421-D6B2938E1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31457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E9CFDBF-7959-40DC-B269-CAA30BC87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22860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Подключение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2585509-184D-4F33-B357-925DA98FC9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228600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3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идентичность, каталоги, политики и адаптеры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E56A00-372F-44B3-A135-6DA8773988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895600"/>
            <a:ext cx="7067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E73B6E0F-C952-4F4A-92C3-AA4044E543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09562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BA5D7F6-6F8D-4496-87A3-669CA33CD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0670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Сквозной запуск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816604C-6AD2-4D78-9123-2D0D0217FA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06705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3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HPC, GPU/AI и федеративная аналитика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56DFFB4-A0A1-435A-8E43-D52F69DFC9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676650"/>
            <a:ext cx="7067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CE9E07D-EF62-44CA-AAC5-1588AD4406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87667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077BA94-7C5A-4811-90AE-290AAA6401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384810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Испытания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138370D-A0E3-4BF7-B1D2-5FBC281D3A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384810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3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отказ узла, отзыв прав, egress и воспроизводимость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FE4754C-2423-4483-9B40-BD72E85398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457700"/>
            <a:ext cx="706755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0A43C96-51AE-4DD6-B362-1A728109D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657725"/>
            <a:ext cx="45720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B14A9B8-D603-4C99-BB81-880E492B6F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57750" y="4629150"/>
            <a:ext cx="2190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65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Решение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AC98857-F3C8-471D-9302-03018CE25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4629150"/>
            <a:ext cx="4095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38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38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GO, CONDITIONAL GO или STOP по измеримым KPI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C07F100-B7CC-4058-8771-9280A605A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5562600"/>
            <a:ext cx="70675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F3095A8-D8D7-4C90-93FA-4006C2BB0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19600" y="5695950"/>
            <a:ext cx="67246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Промышленное масштабирование — только отдельным решением</a:t>
            </a:r>
          </a:p>
        </p:txBody>
      </p:sp>
    </p:spTree>
    <p:extLst>
      <p:ext uri="{BB962C8B-B14F-4D97-AF65-F5344CB8AC3E}">
        <p14:creationId xmlns:p14="http://schemas.microsoft.com/office/powerpoint/2010/main" val="137040604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BC49FFBF-3926-47B9-A01D-56974AC481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ПРОБЛЕМА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1258A280-7FA2-4824-AA91-2FB2EF378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Изолированные мощности не образуют общий ресурс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B4F51C0-B685-4B5B-AC5F-AC72EACAAF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CD604C-3D9F-49B7-BFBE-5D6A902195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D5312B0-5035-40C8-840D-1F94814C92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40EB122-8EAF-4C33-B788-4168919D8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62100"/>
            <a:ext cx="37147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A445900-D791-4EA3-B3E9-F0BA69378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62100"/>
            <a:ext cx="571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28B23F3-2AC2-476C-BE20-F9958C4F18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1695450"/>
            <a:ext cx="339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HPC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B203F61-1769-4946-BBFC-BB1CCCD52C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00250"/>
            <a:ext cx="339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MPI / CPU / низкая задержка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178A8D2-E555-44EC-BB31-BA993782B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28900"/>
            <a:ext cx="37147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4591019-B192-4CC5-B32A-D1380A9BF7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628900"/>
            <a:ext cx="571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52C7E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DE8C8CA-3427-406A-8344-0CB25733F4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62250"/>
            <a:ext cx="339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GPU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39A377-C235-47CD-9384-100622B40C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67050"/>
            <a:ext cx="339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AI / ускорители / контейнеры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32785FA-8C8F-4C52-85B7-598D227973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95700"/>
            <a:ext cx="37147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B4F50CB-1916-4C0B-BD8A-FD6DA0FD56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695700"/>
            <a:ext cx="57150" cy="800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9743A04-CC29-4418-A69A-73B8B41740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829050"/>
            <a:ext cx="339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DATA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0A89ED9-A335-47B5-B12C-D355840B3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33850"/>
            <a:ext cx="3390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доменные БД / объекты / edge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5092C0E-6B37-415A-A1CD-52444BB266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0100" y="1485900"/>
            <a:ext cx="19050" cy="381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B64DE90E-9C05-4610-900D-A3C168631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48250" y="1504950"/>
            <a:ext cx="5905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Что ломает сквозной расчёт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76AACD1-3271-4236-9236-0F0FB46732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09550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392230A-6A51-45F0-AEAF-0228AFAA9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2057400"/>
            <a:ext cx="5562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разные идентичности, очереди, квоты и форматы задания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8DAC920-6AD5-4A37-BE53-795240C09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2533650"/>
            <a:ext cx="556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9D4A7B1-63D9-42F0-878A-5FF64BD2BE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7241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7852603-846D-46B7-9334-3E4D674B4B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2686050"/>
            <a:ext cx="5562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91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копирование больших массивов вместо вычисления рядом с данными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DE2128A-70C9-48A7-A219-5582FD1622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3162300"/>
            <a:ext cx="556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8F3C8FE2-2344-4AD7-AA57-352029846E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35280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0F15A04-C084-4F6E-9335-44B4667614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3314700"/>
            <a:ext cx="5562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одна универсальная политика для MPI, HTC, AI и SQL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AA1E34F-CE26-46B1-85EC-94E396DBF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3790950"/>
            <a:ext cx="556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8315B68C-3C9F-47A5-A48E-F87B6FF68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9814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4F9C17D-D7A4-4754-AD12-AEB5260FF5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3943350"/>
            <a:ext cx="5562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результат без версии входов, кода, среды и решения о доступе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B6797200-4FA3-4120-A6DB-B95395DDD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4419600"/>
            <a:ext cx="5562600" cy="95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65EDB14-395A-4D6C-B00F-2D9178E65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61010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0A222B4-DA12-457F-85B1-8FB131C95B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657850" y="4572000"/>
            <a:ext cx="55626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96491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раздельный учёт очереди, egress, ускорителей, энергии и стоимости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F95C451-03DE-4EA4-8C1C-DFD9336E9A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0"/>
            <a:ext cx="106870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DDB51C03-27F8-4050-B35C-C4097DBE3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5676900"/>
            <a:ext cx="102298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Централизация всего в одном месте переносит проблему — но не решает её</a:t>
            </a:r>
          </a:p>
        </p:txBody>
      </p:sp>
    </p:spTree>
    <p:extLst>
      <p:ext uri="{BB962C8B-B14F-4D97-AF65-F5344CB8AC3E}">
        <p14:creationId xmlns:p14="http://schemas.microsoft.com/office/powerpoint/2010/main" val="1636194617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5F39659-F1B1-4B56-83DA-19B453F790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ТЕРМИНЫ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78A4B59-2A8E-402A-AE88-E84C22CDE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Четыре определения задают границы системы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FE4F0FA-33E9-491F-BDC4-CDDA82604B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D3BD4D7-5FF0-45AF-915D-0637DA2B7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4849249-8F05-413F-81F8-0FD8DA7F3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25588B1-F055-4585-95BE-AC7FE2671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04950"/>
            <a:ext cx="10668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0348E24-F270-4A1C-BA6F-86035ABC3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76400"/>
            <a:ext cx="314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ВЫЧИСЛИТЕЛЬНЫЙ ГРИД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95CD826-92B6-4C13-BCBA-9152FF108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1657350"/>
            <a:ext cx="19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2223153-1950-4B9F-AA96-C1A400BFE0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1657350"/>
            <a:ext cx="447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федерация ресурсов разных контуров управления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09F7E78-25BF-4BD4-B637-186FDF4749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1695450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не единый кластер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3CDBCE8E-2D78-4102-95AB-009824A6C7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505075"/>
            <a:ext cx="10668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5C64947-12EC-4810-B260-5451486121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676525"/>
            <a:ext cx="314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МЕТАКОМПЬЮТЕР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C74EB2B-DEDD-4D50-80AC-6FBCCACF1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2657475"/>
            <a:ext cx="19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109A346-1429-427E-A621-88F79B44A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2657475"/>
            <a:ext cx="447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временная логическая машина, собранная под задачу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AC01B63F-A2FD-4507-93D9-5BBC483E2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2695575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не общая WAN-память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55748A3-EEE0-4CD9-A301-79B0514FA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05200"/>
            <a:ext cx="10668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A717E19-C533-429C-9FB3-3D5C6C04AC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676650"/>
            <a:ext cx="314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ФЕДЕРАТИВНЫЙ СЛОЙ ДАННЫХ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D11DD79-7D46-412D-88BA-F83966E1B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3657600"/>
            <a:ext cx="19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37CDA2-9291-4E1E-B34E-440C02177D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3657600"/>
            <a:ext cx="447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каталог, политика и разрешённый запрос над автономными источниками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2CD9459-3DD9-4A99-9154-F3F2B553A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3695700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не мировая БД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D6C91B9-DDC6-4E0D-8DE6-03B6A0D279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505325"/>
            <a:ext cx="1066800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4204D9E-D51B-46F4-938C-31D6AC39F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676775"/>
            <a:ext cx="314325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БОЛЬШИЕ ВЫЧИСЛЕНИЯ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B97C02E-64F6-436C-8C80-9058662E80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95750" y="4657725"/>
            <a:ext cx="19050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CF3999F-72AC-4C18-895B-EAE5CE285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62450" y="4657725"/>
            <a:ext cx="4476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задача вне возможностей одного узла или контура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097DEF0-639F-452C-97E5-FA9205875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86850" y="4695825"/>
            <a:ext cx="18669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12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не рекламный ярлык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CC1A2A5-8D96-450B-888F-04D08623E5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15000"/>
            <a:ext cx="10668000" cy="323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B212E46E-D6D0-4177-A069-515414AEEC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781675"/>
            <a:ext cx="103632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8039"/>
          </a:bodyPr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ГРИД = доверие + каталог + политика + маршрут + исполнение + учёт + доказательство</a:t>
            </a:r>
          </a:p>
        </p:txBody>
      </p:sp>
    </p:spTree>
    <p:extLst>
      <p:ext uri="{BB962C8B-B14F-4D97-AF65-F5344CB8AC3E}">
        <p14:creationId xmlns:p14="http://schemas.microsoft.com/office/powerpoint/2010/main" val="1589788893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B4E1CC39-5F89-4AD8-9B54-415BAB2B8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АРХИТЕКТУРНЫЕ ПРИНЦИПЫ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8872FB83-87BB-4F7C-9FFC-DE61D57A2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7931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Три инварианта удерживают федерацию от централизации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452BB46-F8E1-4760-A1AF-FD306FB822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403BCE2-61B6-4A5D-818C-883907FD1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61E59BB-8700-458B-B58A-9B373956C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6DAC9BA-EF70-4097-8335-52BF0D3790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52400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AB7D31D-F445-42EB-86F2-461D25549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81200"/>
            <a:ext cx="3333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7F1381-7BBD-4A14-8634-756228D1F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228850"/>
            <a:ext cx="333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Локальный суверенитет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99846EA-E248-4917-A767-3E53D0793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105150"/>
            <a:ext cx="3333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Площадка сохраняет планировщик, квоты, ключи, данные и право STOP.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13E1357-D9C0-4784-8ED4-CD4A1D4AEA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52400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7484E0A-0D75-43D4-BEE7-25A5A26D8E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1981200"/>
            <a:ext cx="3333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A6DE6BD-324F-4612-A06F-D4EFCA635E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228850"/>
            <a:ext cx="333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Вычисление к данным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D35B4E9-501B-4B9F-BE75-CED623393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3105150"/>
            <a:ext cx="3333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Перемещаются код, план и разрешённая проекция; исходники остаются у владельца.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C82803-94DB-4888-B0E5-1C6E2867BF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524000"/>
            <a:ext cx="5334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2E7D68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2E7D68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E5716EB-D97B-4E5B-A76E-2AEDD5EC4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1981200"/>
            <a:ext cx="33337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20F7C1D-2B5F-44E3-83BB-6DACE0DDB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2228850"/>
            <a:ext cx="333375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8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Проверяемый результат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62D8321-4727-40C8-8DC1-145C08797A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0" y="3105150"/>
            <a:ext cx="3333750" cy="1143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42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42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Версии входов, кода, среды, политики и lineage обязательны для выпуска.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66809AD-F633-4C6F-B2AE-4CFCE8DDE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686300"/>
            <a:ext cx="106680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A59B0EB-949E-41B5-95BB-7495583E6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911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01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1CAC473-74CE-471B-83E5-26C8AC513F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2768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default deny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32B55A3-E517-4907-BF30-EDB750C49D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49911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02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4A11BC9-605E-4F0C-AF72-A137BABF56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67000" y="52768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policy-as-code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B2F2425-F1E5-4723-897B-6E8475C9E3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49911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9380AE6-B526-486C-A9C5-2FBDBBA053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0600" y="52768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открытые контракты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BE07C33-2A89-494D-9620-A769F836F5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49911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04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C7D3FB4-0FAF-4C24-86C8-BCD4B4E1E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52768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разные backend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0B577440-7C5E-4DEF-9060-7C62229B1B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991100"/>
            <a:ext cx="4381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2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12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05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9DD834F4-B61A-44A4-8690-466BFBA23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5276850"/>
            <a:ext cx="18669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27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независимая проверка</a:t>
            </a:r>
          </a:p>
        </p:txBody>
      </p:sp>
    </p:spTree>
    <p:extLst>
      <p:ext uri="{BB962C8B-B14F-4D97-AF65-F5344CB8AC3E}">
        <p14:creationId xmlns:p14="http://schemas.microsoft.com/office/powerpoint/2010/main" val="142593480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DE706DF7-D7FA-459B-87A8-32EA3CA4D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МЕСТО В ЭКОСИСТЕМЕ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6B06492-7297-4467-BC54-2B739A2E76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ГРИД связывает вопрос, вычисление и доказательство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C8F20E4-D881-404B-99C6-309A533907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F1034AC-DA20-4AA4-BF51-0CB3BF82A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76A33D5-FE14-4E1B-80E6-FFEEF9D38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06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51F2941-193B-4C57-9A53-588BE71473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52650" y="2476500"/>
            <a:ext cx="1543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842ACF2-885C-4290-869E-2F24BB7D9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257800" y="2476500"/>
            <a:ext cx="1543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2186FD1-A9E3-4B17-AC37-CA81A2FDC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62950" y="2476500"/>
            <a:ext cx="15430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040300D-9949-43B6-A9F9-C696D2CED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81200"/>
            <a:ext cx="25717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4E5825A-254C-4CF3-8C84-EA94AFDC9C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9812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B7B2BAB-E4F1-46FD-AC81-6741EB72F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14550"/>
            <a:ext cx="2247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ЭКВИЛИБРИУМ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C8D95A0-A846-4F24-A095-0BEC29D92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19350"/>
            <a:ext cx="2247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вопрос, сценарий, риск и требования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E308606-E6DF-4F00-8CBD-FEE875E411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81200"/>
            <a:ext cx="25717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C301935-E04D-4A0B-863A-CBE316A83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38550" y="19812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4F160A9-6A69-4827-9BD0-48AFCD34F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114550"/>
            <a:ext cx="2247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ГРИД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38E4B42-C9B9-46E4-B24D-C208D6B30A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419350"/>
            <a:ext cx="2247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план, ресурсы, допуски и исполнение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8E1CD21-122F-4DCF-903C-50C206354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1981200"/>
            <a:ext cx="25717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003D46-EE37-4CBA-BEFB-31AA8655F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43700" y="19812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ABB23FE-D3AC-424A-8742-AB5ACF250B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114550"/>
            <a:ext cx="2247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ПРОВЕРКА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9E7A960-A2F0-46D9-B617-679072447C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2419350"/>
            <a:ext cx="2247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корректность, безопасность и выпуск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A3B888E3-9CE8-4A62-921B-5BCD54ED6B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1981200"/>
            <a:ext cx="18097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0D53639-AE8D-42A9-9724-E13F372F8E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48850" y="19812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F5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C92B6B9-1023-46B9-94E8-0D88424CDD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2114550"/>
            <a:ext cx="14859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АРХИВ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5BFEF4B-0B60-4000-B5FD-00A04CA94C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39350" y="2419350"/>
            <a:ext cx="1485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88668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версии, lineage и разрешённый результат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DA8290F-DE94-4DC3-8E79-8D07466DD4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56235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0502D53-D73E-4E02-8CF7-DD76D727DD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9814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СФЕРА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F6EEF3D-15DC-484B-9A63-E6CCA19BEB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00550"/>
            <a:ext cx="3333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участники, компетенции, кейсы и знания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EA0E101-585F-439E-91BA-0730FA66C1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9814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СПЕЦЗАЩИТА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5013E020-3240-4942-BFE2-9BFF2799B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4400550"/>
            <a:ext cx="3333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развёртывание, эксплуатация и реагирование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92359D3-BD58-4878-A479-F6479336B9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3981450"/>
            <a:ext cx="342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ECO-PPA / ФОНДЫ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50ABBE82-5ECE-4D79-B04B-D6843B3F1F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62900" y="4400550"/>
            <a:ext cx="3333750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2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2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мандат, контракт, бюджет и ожидаемый результат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053AEC5B-3315-45AC-84F8-04351BF13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524500"/>
            <a:ext cx="11125200" cy="4953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987CF9F-F0D5-4A74-B294-CE627D29A1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667375"/>
            <a:ext cx="10706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4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Ни один контур не совмещает владение данными, исполнение и окончательную самопроверку</a:t>
            </a:r>
          </a:p>
        </p:txBody>
      </p:sp>
    </p:spTree>
    <p:extLst>
      <p:ext uri="{BB962C8B-B14F-4D97-AF65-F5344CB8AC3E}">
        <p14:creationId xmlns:p14="http://schemas.microsoft.com/office/powerpoint/2010/main" val="148902698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71697E7-C4CA-4777-9F59-0DE50C7EA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ЦЕЛЕВАЯ АРХИТЕКТУРА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B4F83E84-FB88-41B3-8248-3B4A897A8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Пять плоскостей разделяют полномочия и потоки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CB1BA31-38F0-40E2-B7B0-47E311457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713D204-E49D-40F2-A395-31951533B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A92C09C-17EB-4AFE-8D12-54349E20DA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07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2A6D311-34F6-4DBA-9641-5E875C051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485900"/>
            <a:ext cx="11125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320D32B-BF16-4467-9E49-C74C11E6E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16764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2E7D68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2E7D68"/>
                </a:solidFill>
                <a:latin typeface="Arial"/>
                <a:ea typeface="Arial"/>
                <a:cs typeface="Arial"/>
              </a:rPr>
              <a:t>5 · ДОКАЗАТЕЛЬНОСТЬ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94DFBEF-AD07-40F4-88F1-6644E37206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1666875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telemetry · accounting · lineage · контрольные суммы · Архив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3C474E8-F9D5-432D-9B37-C251EA2DF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362200"/>
            <a:ext cx="11125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8C54345-78E0-4A83-BC44-AB6C1AAF8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5527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4 · ДАННЫЕ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7E60F81B-6EA0-4CD8-B956-2979E8E688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2543175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каталог · семантика · pushdown · staging · разрешённые проекции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78235D3-AE7B-4289-8623-28E51801E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238500"/>
            <a:ext cx="11125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E6A32B7-65C9-40A2-AADB-3DC1BF438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34290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3 · ВЫЧИСЛЕНИЯ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A18C1CC-3C94-4D59-BD47-9C84754DD8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3419475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Slurm/MPI · HTCondor/workflow · Kubernetes Jobs · GPU/edge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1671CE9-20EA-41FD-BB92-8598784789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114800"/>
            <a:ext cx="11125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EF2F5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032850A-28FB-49DD-ABD1-E7CF732F20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43053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F5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73F5F"/>
                </a:solidFill>
                <a:latin typeface="Arial"/>
                <a:ea typeface="Arial"/>
                <a:cs typeface="Arial"/>
              </a:rPr>
              <a:t>2 · УПРАВЛЕНИЕ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48F556A-66DB-4BE8-92F9-C5953EEB7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4295775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каталог ресурсов · broker · orchestrator · policy engine · квоты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E610F7B-6DB0-4DD9-BA44-025F141147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991100"/>
            <a:ext cx="11125200" cy="6858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2A4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0B47A5-334D-4272-A75D-C5857017F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518160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 · ДОВЕРИЕ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926EDD9-AD4C-46EA-9CA1-51CB9CCF43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172075"/>
            <a:ext cx="7620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FFFFFF"/>
                </a:solidFill>
                <a:latin typeface="Arial"/>
                <a:ea typeface="Arial"/>
                <a:cs typeface="Arial"/>
              </a:rPr>
              <a:t>identity · роли · атрибуты · сертификаты · отзыв · аудит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1CE723E-08D7-440D-ADAB-352843D1C6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5943600"/>
            <a:ext cx="12573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CONTROL PLANE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4FD9643-5F53-49E2-B90B-98A6115A2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06050" y="5905500"/>
            <a:ext cx="2286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1667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≠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65EAE0D-371A-4401-8775-469E971CB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10850" y="5943600"/>
            <a:ext cx="1047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DATA PLANE</a:t>
            </a:r>
          </a:p>
        </p:txBody>
      </p:sp>
    </p:spTree>
    <p:extLst>
      <p:ext uri="{BB962C8B-B14F-4D97-AF65-F5344CB8AC3E}">
        <p14:creationId xmlns:p14="http://schemas.microsoft.com/office/powerpoint/2010/main" val="663414103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8806FC3B-BC3C-4ACA-BBC0-65C112D77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ДИНАМИЧЕСКАЯ СБОРКА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104317-2181-49A8-92BA-4A6C818D7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7931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Метакомпьютер собирается под задачу — и затем исчезает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6F8ACB4-FDB2-4659-B6FC-65F82772FB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C1EDA0D-8324-4092-80B1-F124D701A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C77E8A27-3C6C-49EF-AF53-E263A77322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08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6282CCD-160D-4E65-886D-1497CF9D04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24100" y="236220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CDF62C3-2F7C-4565-8838-099614DD3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36220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8EEBE330-B1D5-47F2-A15B-EBD9681C0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81800" y="236220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01E759A-00FA-4BFF-AFC3-F0A3DC3F00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10650" y="2362200"/>
            <a:ext cx="3238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D954CC4-4F54-4C31-B982-F8E5D377E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17907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8C459D5-7950-4288-9974-E67F00445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8669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931FE63-C7B1-4D19-8206-611D41FD5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0002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ПАСПОРТ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B5A4421-9047-4E27-BD21-42D6BE8F2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305050"/>
            <a:ext cx="1466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цель · код · данные · SLA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4BCE030-FF41-4FD4-93DF-509435667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866900"/>
            <a:ext cx="17907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1BECE2-E76F-4290-9573-58BF0AC32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62250" y="18669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6B9E4C7-4F7B-43EF-9B0F-32018A8C9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0002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КАТАЛОГ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25A3F3A-CE91-4F01-A65F-F7F3011F6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305050"/>
            <a:ext cx="1466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CPU/GPU · ПО · зона · очередь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2BBB69E9-133E-4F60-9840-3778D9C86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866900"/>
            <a:ext cx="17907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6185B9A-416D-4345-8882-132FA95B4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91100" y="18669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EB08A7-3DD3-44EA-831F-8EA52B4C5F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0002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ПЛАН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63AB6B4-86CF-4C27-8827-C57FB63415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81600" y="2305050"/>
            <a:ext cx="1466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время · egress · цена · риск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031A85F-5621-4887-B655-11C33A6364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866900"/>
            <a:ext cx="17907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F9F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2A4F4B6-26FE-495B-B349-FAA2A937E6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19950" y="18669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304B6DB-A2EE-46D5-A8AE-0C510E0615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0002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ДОПУСК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ED981BD-0076-4F29-AA47-D9486B8068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10450" y="2305050"/>
            <a:ext cx="1466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identity · policy · квота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D96006F-9261-451B-A084-5479602B9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866900"/>
            <a:ext cx="179070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5A25BAB-DB6E-4DC5-9BA1-8526B4EAE1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1866900"/>
            <a:ext cx="57150" cy="990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787DFD6-7B37-428F-AD37-F6B26CC6C5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000250"/>
            <a:ext cx="14668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ЗАПУСК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C7FA02CB-1B04-485A-8436-6DE61A04CC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39300" y="2305050"/>
            <a:ext cx="1466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Slurm · Condor · K8s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9973ABC-70C0-4C74-8DDD-48C11EE20E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390900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38DB35D-117A-4A32-AB12-99B2BF0AE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1000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3D8DFF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3D8DFF"/>
                </a:solidFill>
                <a:latin typeface="Arial"/>
                <a:ea typeface="Arial"/>
                <a:cs typeface="Arial"/>
              </a:rPr>
              <a:t>ВО ВРЕМЯ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FC195FAE-C84B-4073-AB1D-D8A1D3B92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3857625"/>
            <a:ext cx="381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69F7FC30-7DF5-418B-B027-8379E029A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3810000"/>
            <a:ext cx="857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telemetry · checkpoints · policy events · resource accounting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1F75827F-5DA2-4C59-BFF4-2F179C1D09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743450"/>
            <a:ext cx="1619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E7D68"/>
                </a:solidFill>
                <a:latin typeface="Arial"/>
                <a:ea typeface="Arial"/>
                <a:cs typeface="Arial"/>
              </a:defRPr>
            </a:pPr>
            <a:r>
              <a:rPr sz="1350" b="1">
                <a:solidFill>
                  <a:srgbClr val="2E7D68"/>
                </a:solidFill>
                <a:latin typeface="Arial"/>
                <a:ea typeface="Arial"/>
                <a:cs typeface="Arial"/>
              </a:rPr>
              <a:t>ПОСЛЕ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1C68BF0-875F-49B4-AFDF-4640C95F9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05050" y="4791075"/>
            <a:ext cx="381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DAA2C747-CDA5-4939-A1DA-318EB2B8E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09850" y="4743450"/>
            <a:ext cx="85725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75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575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проверка результата · манифест · отзыв прав · очистка staging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F6EC93B3-6162-4E00-A720-1A380E6BC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5734050"/>
            <a:ext cx="111252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12B45CE-4A12-4582-9FEE-A97EC8EBD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810250"/>
            <a:ext cx="10782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38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238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WAN не становится локальной шиной: тесно связанную MPI-задачу размещают в одном низколатентном HPC-контуре</a:t>
            </a:r>
          </a:p>
        </p:txBody>
      </p:sp>
    </p:spTree>
    <p:extLst>
      <p:ext uri="{BB962C8B-B14F-4D97-AF65-F5344CB8AC3E}">
        <p14:creationId xmlns:p14="http://schemas.microsoft.com/office/powerpoint/2010/main" val="15630564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FFFFF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BCAF2AC-1367-4AA7-B4DE-B26DBC172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71450"/>
            <a:ext cx="72390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B8922E"/>
                </a:solidFill>
                <a:latin typeface="Arial"/>
                <a:ea typeface="Arial"/>
                <a:cs typeface="Arial"/>
              </a:defRPr>
            </a:pPr>
            <a:r>
              <a:rPr sz="975" b="1">
                <a:solidFill>
                  <a:srgbClr val="B8922E"/>
                </a:solidFill>
                <a:latin typeface="Arial"/>
                <a:ea typeface="Arial"/>
                <a:cs typeface="Arial"/>
              </a:rPr>
              <a:t>ФЕДЕРАТИВНЫЙ СЛОЙ ДАННЫХ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AAFEC8E-38D5-4DD9-B23C-83EC7C9F6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47675"/>
            <a:ext cx="11125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99219"/>
          </a:bodyPr>
          <a:lstStyle xmlns:a="http://schemas.openxmlformats.org/drawingml/2006/main"/>
          <a:p xmlns:a="http://schemas.openxmlformats.org/drawingml/2006/main">
            <a:pPr algn="l">
              <a:defRPr sz="30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30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Запрос проходит между контурами — исходники остаются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D57493-BD0B-45ED-90D2-D8A137DE9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1152525"/>
            <a:ext cx="111252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8D1DA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E0F99DF-C40F-41C8-B303-4209398722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6448425"/>
            <a:ext cx="4095750" cy="1619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900" b="0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0">
                <a:solidFill>
                  <a:srgbClr val="5E7181"/>
                </a:solidFill>
                <a:latin typeface="Arial"/>
                <a:ea typeface="Arial"/>
                <a:cs typeface="Arial"/>
              </a:rPr>
              <a:t>Соколов Сергей Леонидович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4729431-F4E7-4D34-B794-BEB5B86EC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77550" y="6438900"/>
            <a:ext cx="7810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Autofit/>
          </a:bodyPr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5E7181"/>
                </a:solidFill>
                <a:latin typeface="Arial"/>
                <a:ea typeface="Arial"/>
                <a:cs typeface="Arial"/>
              </a:defRPr>
            </a:pPr>
            <a:r>
              <a:rPr sz="900" b="1">
                <a:solidFill>
                  <a:srgbClr val="5E7181"/>
                </a:solidFill>
                <a:latin typeface="Arial"/>
                <a:ea typeface="Arial"/>
                <a:cs typeface="Arial"/>
              </a:rPr>
              <a:t>09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9B5C124-CEAB-48D7-AC17-81049B34D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43250" y="2647950"/>
            <a:ext cx="161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B8922E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696E84D3-A456-467F-9FD7-850AB7FC48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647950"/>
            <a:ext cx="1619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2E7D68"/>
            </a:solidFill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FEA75DD-183E-4B4D-A727-D65DFE258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38350"/>
            <a:ext cx="26098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4F3FA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CDA515E-4B02-4778-9D51-725F725EA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2038350"/>
            <a:ext cx="571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D8D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2E542BC-E1A3-4E2A-98BE-D84273F8A7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717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ДОМЕН A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68E0207-E163-4F1B-8640-F9710B2563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476500"/>
            <a:ext cx="2286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БД / объектное хранилище</a:t>
            </a:r>
          </a:p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владелец · политика · ключи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AFA504E-DA25-4B2C-9D4E-5E5104612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038350"/>
            <a:ext cx="266700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5EBCB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0D362A9-9DCF-4228-BB45-6F5990048F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038350"/>
            <a:ext cx="571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B8922E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C02A77A-3C08-4429-89DD-B1B8A6EC7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171700"/>
            <a:ext cx="2343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QUERY + POLICY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382C348-FF0B-4652-B844-9B76FD58D0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3000" y="2476500"/>
            <a:ext cx="234315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каталог · семантика · план</a:t>
            </a:r>
          </a:p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pushdown · egress budget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280CDCE-6F14-4701-B9B8-216051B64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038350"/>
            <a:ext cx="26098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6F3EE"/>
          </a:solidFill>
          <a:ln xmlns:a="http://schemas.openxmlformats.org/drawingml/2006/main" w="9525">
            <a:solidFill>
              <a:srgbClr val="C8D1DA"/>
            </a:solidFill>
            <a:prstDash val="solid"/>
          </a:ln>
        </p:spPr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76BE88-4EC6-4D98-8875-6B672E67F5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038350"/>
            <a:ext cx="57150" cy="1238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E7D68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9DC2821-4B1B-4713-AAD2-9C8A3C5B8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171700"/>
            <a:ext cx="2286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ДОМЕН B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15AC8C4-467D-4E2F-ACF5-7F539211E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39250" y="2476500"/>
            <a:ext cx="2286000" cy="704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разрешённая проекция</a:t>
            </a:r>
          </a:p>
          <a:p xmlns:a="http://schemas.openxmlformats.org/drawingml/2006/main">
            <a:pPr algn="l">
              <a:defRPr sz="1163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163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агрегат · snapshot · результат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6FA3F2A-1AAA-4200-A329-E5F38F063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381000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725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Обязательные проверки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6C8578C-9E78-436B-99C6-A72DE94C89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3400" y="4267200"/>
            <a:ext cx="685800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статистика и план запроса актуальны</a:t>
            </a:r>
          </a:p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filter / projection / aggregation выполняются у источника</a:t>
            </a:r>
          </a:p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объём transfer и размер результата ограничены</a:t>
            </a:r>
          </a:p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семантика единиц, времени, null и типов согласована</a:t>
            </a:r>
          </a:p>
          <a:p xmlns:a="http://schemas.openxmlformats.org/drawingml/2006/main">
            <a:pPr marL="22" indent="-12" algn="l">
              <a:spcAft>
                <a:spcPts val="11"/>
              </a:spcAft>
              <a:buChar char="•"/>
              <a:defRPr sz="1350" b="0">
                <a:solidFill>
                  <a:srgbClr val="20313F"/>
                </a:solidFill>
                <a:latin typeface="Arial"/>
                <a:ea typeface="Arial"/>
                <a:cs typeface="Arial"/>
              </a:defRPr>
            </a:pPr>
            <a:r>
              <a:rPr sz="1350" b="0">
                <a:solidFill>
                  <a:srgbClr val="20313F"/>
                </a:solidFill>
                <a:latin typeface="Arial"/>
                <a:ea typeface="Arial"/>
                <a:cs typeface="Arial"/>
              </a:rPr>
              <a:t>междоменная запись не предполагается атомарной без доказательства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63BB61D-06C7-4404-BE47-CA06CF4A0F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829050"/>
            <a:ext cx="3771900" cy="1809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7E9E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3E1D2B-BB10-4615-9816-99FF26C6D3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038600"/>
            <a:ext cx="33147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non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200" b="1">
                <a:solidFill>
                  <a:srgbClr val="A84B43"/>
                </a:solidFill>
                <a:latin typeface="Arial"/>
                <a:ea typeface="Arial"/>
                <a:cs typeface="Arial"/>
              </a:defRPr>
            </a:pPr>
            <a:r>
              <a:rPr sz="1200" b="1">
                <a:solidFill>
                  <a:srgbClr val="A84B43"/>
                </a:solidFill>
                <a:latin typeface="Arial"/>
                <a:ea typeface="Arial"/>
                <a:cs typeface="Arial"/>
              </a:rPr>
              <a:t>ЗАПРЕЩЕНО ПО УМОЛЧАНИЮ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BE6DA47-847D-4869-B65E-83B928820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15300" y="4476750"/>
            <a:ext cx="33147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wrap="square" lIns="0" tIns="0" rIns="0" bIns="0" anchor="t">
            <a:normAutofit fontScale="100000"/>
          </a:bodyPr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full scan</a:t>
            </a:r>
          </a:p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cross-source cross join</a:t>
            </a:r>
          </a:p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неограниченный egress</a:t>
            </a:r>
          </a:p>
          <a:p xmlns:a="http://schemas.openxmlformats.org/drawingml/2006/main">
            <a:pPr algn="ctr">
              <a:defRPr sz="1500" b="1">
                <a:solidFill>
                  <a:srgbClr val="102A43"/>
                </a:solidFill>
                <a:latin typeface="Arial"/>
                <a:ea typeface="Arial"/>
                <a:cs typeface="Arial"/>
              </a:defRPr>
            </a:pPr>
            <a:r>
              <a:rPr sz="1500" b="1">
                <a:solidFill>
                  <a:srgbClr val="102A43"/>
                </a:solidFill>
                <a:latin typeface="Arial"/>
                <a:ea typeface="Arial"/>
                <a:cs typeface="Arial"/>
              </a:rPr>
              <a:t>«единая мировая БД»</a:t>
            </a:r>
          </a:p>
        </p:txBody>
      </p:sp>
    </p:spTree>
    <p:extLst>
      <p:ext uri="{BB962C8B-B14F-4D97-AF65-F5344CB8AC3E}">
        <p14:creationId xmlns:p14="http://schemas.microsoft.com/office/powerpoint/2010/main" val="469071466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2026-08-29T12:57:10.3950000Z</dcterms:created>
  <dcterms:modified xsi:type="dcterms:W3CDTF">2026-08-29T12:57:10.3950000Z</dcterms:modified>
</coreProperties>
</file>