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A3B5D"/>
          </a:solidFill>
          <a:ln w="12700">
            <a:solidFill>
              <a:srgbClr val="1A3B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0652760" y="645566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77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СФЕРА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6455664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793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Всемирный Портал Кино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200000">
            <a:off x="6812280" y="640080"/>
            <a:ext cx="4389120" cy="4389120"/>
          </a:xfrm>
          <a:prstGeom prst="arc">
            <a:avLst/>
          </a:prstGeom>
          <a:noFill/>
          <a:ln w="25400">
            <a:solidFill>
              <a:srgbClr val="59A6B8">
                <a:alpha val="7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52360" y="1280160"/>
            <a:ext cx="3108960" cy="3108960"/>
          </a:xfrm>
          <a:prstGeom prst="ellipse">
            <a:avLst/>
          </a:prstGeom>
          <a:solidFill>
            <a:srgbClr val="DDEDF2">
              <a:alpha val="88000"/>
            </a:srgbClr>
          </a:solidFill>
          <a:ln w="16510">
            <a:solidFill>
              <a:srgbClr val="245D8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39328" y="2139696"/>
            <a:ext cx="1371600" cy="1371600"/>
          </a:xfrm>
          <a:prstGeom prst="ellipse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59A6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078992"/>
            <a:ext cx="5303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73B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СФЕРА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713232" y="1975104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2534"/>
                </a:solidFill>
              </a:rPr>
              <a:t>Всемирный Портал Кино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731520" y="2633472"/>
            <a:ext cx="5074920" cy="10515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4495A"/>
                </a:solidFill>
              </a:rPr>
              <a:t>Глобальная культурная платформа, где кино становится языком цивилизаций, пространством памяти и инструментом создания будущего.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31520" y="4069080"/>
            <a:ext cx="1280160" cy="310896"/>
          </a:xfrm>
          <a:prstGeom prst="roundRect">
            <a:avLst>
              <a:gd name="adj" fmla="val 35294"/>
            </a:avLst>
          </a:prstGeom>
          <a:solidFill>
            <a:srgbClr val="EEF3F6"/>
          </a:solidFill>
          <a:ln w="12700">
            <a:solidFill>
              <a:srgbClr val="EEF3F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4133088"/>
            <a:ext cx="11338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5D86"/>
                </a:solidFill>
              </a:rPr>
              <a:t>КУЛЬТУРА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139696" y="4069080"/>
            <a:ext cx="1097280" cy="310896"/>
          </a:xfrm>
          <a:prstGeom prst="roundRect">
            <a:avLst>
              <a:gd name="adj" fmla="val 35294"/>
            </a:avLst>
          </a:prstGeom>
          <a:solidFill>
            <a:srgbClr val="EEF3F6"/>
          </a:solidFill>
          <a:ln w="12700">
            <a:solidFill>
              <a:srgbClr val="EEF3F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12848" y="4133088"/>
            <a:ext cx="9509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5D86"/>
                </a:solidFill>
              </a:rPr>
              <a:t>КИНО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364992" y="4069080"/>
            <a:ext cx="1463040" cy="310896"/>
          </a:xfrm>
          <a:prstGeom prst="roundRect">
            <a:avLst>
              <a:gd name="adj" fmla="val 35294"/>
            </a:avLst>
          </a:prstGeom>
          <a:solidFill>
            <a:srgbClr val="EEF3F6"/>
          </a:solidFill>
          <a:ln w="12700">
            <a:solidFill>
              <a:srgbClr val="EEF3F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38144" y="4133088"/>
            <a:ext cx="13167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5D86"/>
                </a:solidFill>
              </a:rPr>
              <a:t>ОБРАЗОВАНИЕ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956048" y="4069080"/>
            <a:ext cx="1051560" cy="310896"/>
          </a:xfrm>
          <a:prstGeom prst="roundRect">
            <a:avLst>
              <a:gd name="adj" fmla="val 35294"/>
            </a:avLst>
          </a:prstGeom>
          <a:solidFill>
            <a:srgbClr val="EEF3F6"/>
          </a:solidFill>
          <a:ln w="12700">
            <a:solidFill>
              <a:srgbClr val="EEF3F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0" y="4133088"/>
            <a:ext cx="905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5D86"/>
                </a:solidFill>
              </a:rPr>
              <a:t>AI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85800" y="5376672"/>
            <a:ext cx="10835640" cy="594360"/>
          </a:xfrm>
          <a:prstGeom prst="rect">
            <a:avLst/>
          </a:prstGeom>
          <a:solidFill>
            <a:srgbClr val="173B5C">
              <a:alpha val="98000"/>
            </a:srgbClr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50392" y="5458968"/>
            <a:ext cx="512064" cy="429768"/>
          </a:xfrm>
          <a:prstGeom prst="rect">
            <a:avLst/>
          </a:prstGeom>
          <a:solidFill>
            <a:srgbClr val="DCE7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728216" y="5458968"/>
            <a:ext cx="512064" cy="429768"/>
          </a:xfrm>
          <a:prstGeom prst="rect">
            <a:avLst/>
          </a:prstGeom>
          <a:solidFill>
            <a:srgbClr val="E8EE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606040" y="5458968"/>
            <a:ext cx="512064" cy="429768"/>
          </a:xfrm>
          <a:prstGeom prst="rect">
            <a:avLst/>
          </a:prstGeom>
          <a:solidFill>
            <a:srgbClr val="CBDC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83864" y="5458968"/>
            <a:ext cx="512064" cy="429768"/>
          </a:xfrm>
          <a:prstGeom prst="rect">
            <a:avLst/>
          </a:prstGeom>
          <a:solidFill>
            <a:srgbClr val="DCE7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61688" y="5458968"/>
            <a:ext cx="512064" cy="429768"/>
          </a:xfrm>
          <a:prstGeom prst="rect">
            <a:avLst/>
          </a:prstGeom>
          <a:solidFill>
            <a:srgbClr val="E8EE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239512" y="5458968"/>
            <a:ext cx="512064" cy="429768"/>
          </a:xfrm>
          <a:prstGeom prst="rect">
            <a:avLst/>
          </a:prstGeom>
          <a:solidFill>
            <a:srgbClr val="CBDC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17336" y="5458968"/>
            <a:ext cx="512064" cy="429768"/>
          </a:xfrm>
          <a:prstGeom prst="rect">
            <a:avLst/>
          </a:prstGeom>
          <a:solidFill>
            <a:srgbClr val="DCE7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95160" y="5458968"/>
            <a:ext cx="512064" cy="429768"/>
          </a:xfrm>
          <a:prstGeom prst="rect">
            <a:avLst/>
          </a:prstGeom>
          <a:solidFill>
            <a:srgbClr val="E8EE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872984" y="5458968"/>
            <a:ext cx="512064" cy="429768"/>
          </a:xfrm>
          <a:prstGeom prst="rect">
            <a:avLst/>
          </a:prstGeom>
          <a:solidFill>
            <a:srgbClr val="CBDC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750808" y="5458968"/>
            <a:ext cx="512064" cy="429768"/>
          </a:xfrm>
          <a:prstGeom prst="rect">
            <a:avLst/>
          </a:prstGeom>
          <a:solidFill>
            <a:srgbClr val="DCE7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628632" y="5458968"/>
            <a:ext cx="512064" cy="429768"/>
          </a:xfrm>
          <a:prstGeom prst="rect">
            <a:avLst/>
          </a:prstGeom>
          <a:solidFill>
            <a:srgbClr val="E8EE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506456" y="5458968"/>
            <a:ext cx="512064" cy="429768"/>
          </a:xfrm>
          <a:prstGeom prst="rect">
            <a:avLst/>
          </a:prstGeom>
          <a:solidFill>
            <a:srgbClr val="CBDC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6108192"/>
            <a:ext cx="4297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904C"/>
                </a:solidFill>
              </a:rPr>
              <a:t>Кино объединяет мир.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КУЛЬТУРНАЯ ДИПЛОМАТИЯ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Кино как мягкая сила и пространство международного диалога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СФЕРА может стать инфраструктурой для представления национальной культуры без сведения культуры к пропаганде.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31520" y="1554480"/>
            <a:ext cx="3456432" cy="4096512"/>
          </a:xfrm>
          <a:prstGeom prst="roundRect">
            <a:avLst>
              <a:gd name="adj" fmla="val 2116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792224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3B5C"/>
                </a:solidFill>
              </a:rPr>
              <a:t>Для государства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87552" y="2359152"/>
            <a:ext cx="2880360" cy="2560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культурный суверенитет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продвижение национального кино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детское и молодёжное кино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международные соглашения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образовательные программы</a:t>
            </a:r>
            <a:endParaRPr lang="en-US" sz="1220" dirty="0"/>
          </a:p>
        </p:txBody>
      </p:sp>
      <p:sp>
        <p:nvSpPr>
          <p:cNvPr id="8" name="Shape 6"/>
          <p:cNvSpPr/>
          <p:nvPr/>
        </p:nvSpPr>
        <p:spPr>
          <a:xfrm>
            <a:off x="4498848" y="1554480"/>
            <a:ext cx="3456432" cy="4096512"/>
          </a:xfrm>
          <a:prstGeom prst="roundRect">
            <a:avLst>
              <a:gd name="adj" fmla="val 2116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27448" y="1792224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3B5C"/>
                </a:solidFill>
              </a:rPr>
              <a:t>Для отрасли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754880" y="2359152"/>
            <a:ext cx="2880360" cy="2560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доступ к партнёрам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копродукции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поиск проектов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фестивальная сеть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новые рынки и аудитории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8266176" y="1554480"/>
            <a:ext cx="3456432" cy="4096512"/>
          </a:xfrm>
          <a:prstGeom prst="roundRect">
            <a:avLst>
              <a:gd name="adj" fmla="val 2116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94776" y="1792224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3B5C"/>
                </a:solidFill>
              </a:rPr>
              <a:t>Для мира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522208" y="2359152"/>
            <a:ext cx="2880360" cy="2560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диалог культур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сохранение наследия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перевод национальных историй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обмен школами и авторами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34495A"/>
                </a:solidFill>
              </a:rPr>
              <a:t>совместное производство</a:t>
            </a:r>
            <a:endParaRPr lang="en-US" sz="1220" dirty="0"/>
          </a:p>
        </p:txBody>
      </p:sp>
      <p:sp>
        <p:nvSpPr>
          <p:cNvPr id="14" name="Text 12"/>
          <p:cNvSpPr/>
          <p:nvPr/>
        </p:nvSpPr>
        <p:spPr>
          <a:xfrm>
            <a:off x="1097280" y="580644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9904C"/>
                </a:solidFill>
              </a:rPr>
              <a:t>Принцип: представить Россию и другие культуры через качество, глубину и открытый культурный обмен.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ПОЛЬЗОВАТЕЛИ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Для кого работает СФЕРА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Одна платформа — разные сценарии использования, от зрителя до государства и киностудии.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58368" y="1508760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673352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Зрители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59536" y="2075688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Открывать сильное кино и культурные маршруты.</a:t>
            </a:r>
            <a:endParaRPr lang="en-US" sz="1070" dirty="0"/>
          </a:p>
        </p:txBody>
      </p:sp>
      <p:sp>
        <p:nvSpPr>
          <p:cNvPr id="8" name="Shape 6"/>
          <p:cNvSpPr/>
          <p:nvPr/>
        </p:nvSpPr>
        <p:spPr>
          <a:xfrm>
            <a:off x="3529584" y="1508760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730752" y="1673352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Авторы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730752" y="2075688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Находить обучение, партнёров, аудиторию и производство.</a:t>
            </a:r>
            <a:endParaRPr lang="en-US" sz="1070" dirty="0"/>
          </a:p>
        </p:txBody>
      </p:sp>
      <p:sp>
        <p:nvSpPr>
          <p:cNvPr id="11" name="Shape 9"/>
          <p:cNvSpPr/>
          <p:nvPr/>
        </p:nvSpPr>
        <p:spPr>
          <a:xfrm>
            <a:off x="6400800" y="1508760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01968" y="1673352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Киностудии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601968" y="2075688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Искать сценарии, таланты, копродукции и рынки.</a:t>
            </a:r>
            <a:endParaRPr lang="en-US" sz="1070" dirty="0"/>
          </a:p>
        </p:txBody>
      </p:sp>
      <p:sp>
        <p:nvSpPr>
          <p:cNvPr id="14" name="Shape 12"/>
          <p:cNvSpPr/>
          <p:nvPr/>
        </p:nvSpPr>
        <p:spPr>
          <a:xfrm>
            <a:off x="9272016" y="1508760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473184" y="1673352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Фестивали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473184" y="2075688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Объединять события, заявки, программы и аудитории.</a:t>
            </a:r>
            <a:endParaRPr lang="en-US" sz="1070" dirty="0"/>
          </a:p>
        </p:txBody>
      </p:sp>
      <p:sp>
        <p:nvSpPr>
          <p:cNvPr id="17" name="Shape 15"/>
          <p:cNvSpPr/>
          <p:nvPr/>
        </p:nvSpPr>
        <p:spPr>
          <a:xfrm>
            <a:off x="658368" y="3593592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" y="3758184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Школы и вузы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9536" y="4160520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Использовать кино в образовании и воспитании.</a:t>
            </a:r>
            <a:endParaRPr lang="en-US" sz="1070" dirty="0"/>
          </a:p>
        </p:txBody>
      </p:sp>
      <p:sp>
        <p:nvSpPr>
          <p:cNvPr id="20" name="Shape 18"/>
          <p:cNvSpPr/>
          <p:nvPr/>
        </p:nvSpPr>
        <p:spPr>
          <a:xfrm>
            <a:off x="3529584" y="3593592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30752" y="3758184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Государства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730752" y="4160520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Представлять национальную культуру и поддерживать обмен.</a:t>
            </a:r>
            <a:endParaRPr lang="en-US" sz="1070" dirty="0"/>
          </a:p>
        </p:txBody>
      </p:sp>
      <p:sp>
        <p:nvSpPr>
          <p:cNvPr id="23" name="Shape 21"/>
          <p:cNvSpPr/>
          <p:nvPr/>
        </p:nvSpPr>
        <p:spPr>
          <a:xfrm>
            <a:off x="6400800" y="3593592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01968" y="3758184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Архивы и музеи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601968" y="4160520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Оцифровывать, связывать и возвращать наследие в оборот.</a:t>
            </a:r>
            <a:endParaRPr lang="en-US" sz="1070" dirty="0"/>
          </a:p>
        </p:txBody>
      </p:sp>
      <p:sp>
        <p:nvSpPr>
          <p:cNvPr id="26" name="Shape 24"/>
          <p:cNvSpPr/>
          <p:nvPr/>
        </p:nvSpPr>
        <p:spPr>
          <a:xfrm>
            <a:off x="9272016" y="3593592"/>
            <a:ext cx="2633472" cy="1737360"/>
          </a:xfrm>
          <a:prstGeom prst="roundRect">
            <a:avLst>
              <a:gd name="adj" fmla="val 4211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473184" y="3758184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Дети и молодёжь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9473184" y="4160520"/>
            <a:ext cx="2231136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Формировать вкус, культурную грамотность и творческие навыки.</a:t>
            </a:r>
            <a:endParaRPr lang="en-US" sz="10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УПРАВЛЕНИЕ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Организационная модель запуска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Порталу нужна не только редакция, но полноценная система управления содержанием, партнёрствами, технологиями и правами.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1097280" y="1463040"/>
            <a:ext cx="10012680" cy="841248"/>
          </a:xfrm>
          <a:prstGeom prst="roundRect">
            <a:avLst>
              <a:gd name="adj" fmla="val 8696"/>
            </a:avLst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71600" y="162763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Стратегический совет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703320" y="1627632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9F1F5"/>
                </a:solidFill>
              </a:rPr>
              <a:t>Культура • кино • образование • международное сотрудничество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97280" y="2578608"/>
            <a:ext cx="10012680" cy="841248"/>
          </a:xfrm>
          <a:prstGeom prst="roundRect">
            <a:avLst>
              <a:gd name="adj" fmla="val 8696"/>
            </a:avLst>
          </a:prstGeom>
          <a:solidFill>
            <a:srgbClr val="DDE8EE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71600" y="274320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Оператор платформы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703320" y="2743200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4495A"/>
                </a:solidFill>
              </a:rPr>
              <a:t>Продукт • редакция • технологии • данные • право • финансы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1097280" y="3694176"/>
            <a:ext cx="10012680" cy="841248"/>
          </a:xfrm>
          <a:prstGeom prst="roundRect">
            <a:avLst>
              <a:gd name="adj" fmla="val 8696"/>
            </a:avLst>
          </a:prstGeom>
          <a:solidFill>
            <a:srgbClr val="EAF1F4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71600" y="385876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Экспертные коллегии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703320" y="3858768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4495A"/>
                </a:solidFill>
              </a:rPr>
              <a:t>Кинонаследие • образование • фестивали • детский контент • AI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097280" y="4809744"/>
            <a:ext cx="10012680" cy="841248"/>
          </a:xfrm>
          <a:prstGeom prst="roundRect">
            <a:avLst>
              <a:gd name="adj" fmla="val 8696"/>
            </a:avLst>
          </a:prstGeom>
          <a:solidFill>
            <a:srgbClr val="F5F7F8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371600" y="497433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Партнёрская сеть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703320" y="4974336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4495A"/>
                </a:solidFill>
              </a:rPr>
              <a:t>Студии • архивы • вузы • фестивали • музеи • страны • фонды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234440" y="5989320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B9904C"/>
                </a:solidFill>
              </a:rPr>
              <a:t>Ключевой принцип управления: редакционная независимость + прозрачные критерии отбора + технологическая масштабируемость.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ДОРОЖНАЯ КАРТА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Как запускать СФЕРУ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Стартовать с ядра ценности и расширять платформу по мере появления партнёров, прав и контента.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1371600" y="1600200"/>
            <a:ext cx="658368" cy="658368"/>
          </a:xfrm>
          <a:prstGeom prst="ellipse">
            <a:avLst/>
          </a:prstGeom>
          <a:solidFill>
            <a:srgbClr val="173B5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35608" y="1810512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01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029968" y="1929384"/>
            <a:ext cx="1645920" cy="0"/>
          </a:xfrm>
          <a:prstGeom prst="line">
            <a:avLst/>
          </a:prstGeom>
          <a:noFill/>
          <a:ln w="16510">
            <a:solidFill>
              <a:srgbClr val="59A6B8">
                <a:alpha val="7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2523744"/>
            <a:ext cx="2057400" cy="5303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Концепт и консорциум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950976" y="321868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5D86"/>
                </a:solidFill>
              </a:rPr>
              <a:t>0–3 мес.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04088" y="3712464"/>
            <a:ext cx="1965960" cy="10058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34495A"/>
                </a:solidFill>
              </a:rPr>
              <a:t>миссия • оператор • партнёры • правовая модель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675888" y="1600200"/>
            <a:ext cx="658368" cy="658368"/>
          </a:xfrm>
          <a:prstGeom prst="ellipse">
            <a:avLst/>
          </a:prstGeom>
          <a:solidFill>
            <a:srgbClr val="173B5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39896" y="1810512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02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334256" y="1929384"/>
            <a:ext cx="1645920" cy="0"/>
          </a:xfrm>
          <a:prstGeom prst="line">
            <a:avLst/>
          </a:prstGeom>
          <a:noFill/>
          <a:ln w="16510">
            <a:solidFill>
              <a:srgbClr val="59A6B8">
                <a:alpha val="7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62656" y="2523744"/>
            <a:ext cx="2057400" cy="5303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MVP портала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255264" y="321868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5D86"/>
                </a:solidFill>
              </a:rPr>
              <a:t>3–6 мес.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008376" y="3712464"/>
            <a:ext cx="1965960" cy="10058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34495A"/>
                </a:solidFill>
              </a:rPr>
              <a:t>архив • страны • персоналии • фестивали • базовый AI-поиск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980176" y="1600200"/>
            <a:ext cx="658368" cy="658368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44184" y="1810512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03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638544" y="1929384"/>
            <a:ext cx="1645920" cy="0"/>
          </a:xfrm>
          <a:prstGeom prst="line">
            <a:avLst/>
          </a:prstGeom>
          <a:noFill/>
          <a:ln w="16510">
            <a:solidFill>
              <a:srgbClr val="59A6B8">
                <a:alpha val="7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66944" y="2523744"/>
            <a:ext cx="2057400" cy="5303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Образование и клубы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5559552" y="321868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5D86"/>
                </a:solidFill>
              </a:rPr>
              <a:t>6–12 мес.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312664" y="3712464"/>
            <a:ext cx="1965960" cy="10058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34495A"/>
                </a:solidFill>
              </a:rPr>
              <a:t>Академия • киноклубы • школы • вузы • молодёжные программы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284464" y="1600200"/>
            <a:ext cx="658368" cy="658368"/>
          </a:xfrm>
          <a:prstGeom prst="ellipse">
            <a:avLst/>
          </a:prstGeom>
          <a:solidFill>
            <a:srgbClr val="59A6B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48472" y="1810512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04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942832" y="1929384"/>
            <a:ext cx="1645920" cy="0"/>
          </a:xfrm>
          <a:prstGeom prst="line">
            <a:avLst/>
          </a:prstGeom>
          <a:noFill/>
          <a:ln w="16510">
            <a:solidFill>
              <a:srgbClr val="59A6B8">
                <a:alpha val="7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571232" y="2523744"/>
            <a:ext cx="2057400" cy="5303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Международная сеть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7863840" y="321868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5D86"/>
                </a:solidFill>
              </a:rPr>
              <a:t>12–24 мес.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616952" y="3712464"/>
            <a:ext cx="1965960" cy="10058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34495A"/>
                </a:solidFill>
              </a:rPr>
              <a:t>копродукции • фестивальные партнёрства • национальные разделы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10588752" y="1600200"/>
            <a:ext cx="658368" cy="658368"/>
          </a:xfrm>
          <a:prstGeom prst="ellipse">
            <a:avLst/>
          </a:prstGeom>
          <a:solidFill>
            <a:srgbClr val="8DB9C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652760" y="1810512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05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9875520" y="2523744"/>
            <a:ext cx="2057400" cy="5303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Глобальная экосистема</a:t>
            </a:r>
            <a:endParaRPr lang="en-US" sz="1450" dirty="0"/>
          </a:p>
        </p:txBody>
      </p:sp>
      <p:sp>
        <p:nvSpPr>
          <p:cNvPr id="32" name="Text 30"/>
          <p:cNvSpPr/>
          <p:nvPr/>
        </p:nvSpPr>
        <p:spPr>
          <a:xfrm>
            <a:off x="10168128" y="321868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5D86"/>
                </a:solidFill>
              </a:rPr>
              <a:t>24+ мес.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9921240" y="3712464"/>
            <a:ext cx="1965960" cy="10058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34495A"/>
                </a:solidFill>
              </a:rPr>
              <a:t>мультиязычность • API • большие архивы • совместные производства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3822192" y="5349240"/>
            <a:ext cx="4526280" cy="310896"/>
          </a:xfrm>
          <a:prstGeom prst="roundRect">
            <a:avLst>
              <a:gd name="adj" fmla="val 35294"/>
            </a:avLst>
          </a:prstGeom>
          <a:solidFill>
            <a:srgbClr val="DDEDF2"/>
          </a:solidFill>
          <a:ln w="12700">
            <a:solidFill>
              <a:srgbClr val="DDEDF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895344" y="5413248"/>
            <a:ext cx="43799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3B5C"/>
                </a:solidFill>
              </a:rPr>
              <a:t>Сначала ядро смысла — затем масштаб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РЕЗУЛЬТАТ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Как измерять успех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Не только просмотры: культурное влияние, доступ к наследию, профессиональные связи и международные проекты.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77240" y="157276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173736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9A6B8"/>
                </a:solidFill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54480" y="173736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Оцифрованное наследие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005840" y="2322576"/>
            <a:ext cx="288036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фильмы, коллекции, архивы, персоналии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4489704" y="157276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90872" y="173736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9A6B8"/>
                </a:solidFill>
              </a:rPr>
              <a:t>02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266944" y="173736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География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718304" y="2322576"/>
            <a:ext cx="288036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страны, языки, национальные страницы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8202168" y="157276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03336" y="173736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9A6B8"/>
                </a:solidFill>
              </a:rPr>
              <a:t>03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979408" y="173736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Образование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430768" y="2322576"/>
            <a:ext cx="288036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курсы, школы, вузы, участники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777240" y="367588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8408" y="384048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9A6B8"/>
                </a:solidFill>
              </a:rPr>
              <a:t>04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54480" y="384048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Сообщество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1005840" y="4425696"/>
            <a:ext cx="288036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киноклубы, фестивали, авторы, эксперты</a:t>
            </a:r>
            <a:endParaRPr lang="en-US" sz="1120" dirty="0"/>
          </a:p>
        </p:txBody>
      </p:sp>
      <p:sp>
        <p:nvSpPr>
          <p:cNvPr id="21" name="Shape 19"/>
          <p:cNvSpPr/>
          <p:nvPr/>
        </p:nvSpPr>
        <p:spPr>
          <a:xfrm>
            <a:off x="4489704" y="367588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90872" y="384048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9A6B8"/>
                </a:solidFill>
              </a:rPr>
              <a:t>05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266944" y="384048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Производство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4718304" y="4425696"/>
            <a:ext cx="288036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питчинги, копродукции, запущенные проекты</a:t>
            </a:r>
            <a:endParaRPr lang="en-US" sz="1120" dirty="0"/>
          </a:p>
        </p:txBody>
      </p:sp>
      <p:sp>
        <p:nvSpPr>
          <p:cNvPr id="25" name="Shape 23"/>
          <p:cNvSpPr/>
          <p:nvPr/>
        </p:nvSpPr>
        <p:spPr>
          <a:xfrm>
            <a:off x="8202168" y="367588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03336" y="3840480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9A6B8"/>
                </a:solidFill>
              </a:rPr>
              <a:t>06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979408" y="384048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52534"/>
                </a:solidFill>
              </a:rPr>
              <a:t>Культурный эффект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8430768" y="4425696"/>
            <a:ext cx="288036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доступность классики, международный обмен, вовлечение молодёжи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73B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60920" y="1097280"/>
            <a:ext cx="3108960" cy="3108960"/>
          </a:xfrm>
          <a:prstGeom prst="ellipse">
            <a:avLst/>
          </a:prstGeom>
          <a:solidFill>
            <a:srgbClr val="FFFFFF">
              <a:alpha val="6000"/>
            </a:srgbClr>
          </a:solidFill>
          <a:ln w="19050">
            <a:solidFill>
              <a:srgbClr val="59A6B8">
                <a:alpha val="8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783080"/>
            <a:ext cx="1737360" cy="1737360"/>
          </a:xfrm>
          <a:prstGeom prst="ellipse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61872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СФЕРА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749808" y="2103120"/>
            <a:ext cx="4754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DDEAF0"/>
                </a:solidFill>
              </a:rPr>
              <a:t>Кино объединяет мир.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49808" y="2880360"/>
            <a:ext cx="5166360" cy="12801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8F0F4"/>
                </a:solidFill>
              </a:rPr>
              <a:t>Всемирный Портал Кино как культурная инфраструктура: сохранить наследие, развивать человека, создавать новые фильмы и соединять цивилизации через образ.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9808" y="4590288"/>
            <a:ext cx="4800600" cy="0"/>
          </a:xfrm>
          <a:prstGeom prst="line">
            <a:avLst/>
          </a:prstGeom>
          <a:noFill/>
          <a:ln w="15240">
            <a:solidFill>
              <a:srgbClr val="8DB9C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4937760"/>
            <a:ext cx="6217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7B46A"/>
                </a:solidFill>
              </a:rPr>
              <a:t>Смотреть. Понимать. Создавать. Объединять.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49808" y="605332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7D4DC"/>
                </a:solidFill>
              </a:rPr>
              <a:t>Всемирный Портал Кино — СФЕРА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ИДЕЯ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 очередной видеосервис — культурная инфраструктура мирового кино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СФЕРА соединяет содержание, людей, институции и технологии в единую международную экосистему.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85800" y="1536192"/>
            <a:ext cx="3474720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700784"/>
            <a:ext cx="30723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Язык цивилизаций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2103120"/>
            <a:ext cx="3072384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34495A"/>
                </a:solidFill>
              </a:rPr>
              <a:t>Кино показывает, как народы видят себя, свою историю, будущее и друг друга. СФЕРА превращает экранную культуру в инструмент диалога и взаимопонимания.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61688" y="1536192"/>
            <a:ext cx="3474720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62856" y="1700784"/>
            <a:ext cx="30723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Культурная память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62856" y="2103120"/>
            <a:ext cx="3072384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34495A"/>
                </a:solidFill>
              </a:rPr>
              <a:t>Архивы, классика, национальные школы, биографии и цифровые коллекции собираются в единую навигационную среду — доступную зрителю, исследователю и образованию.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37576" y="1536192"/>
            <a:ext cx="3474720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38744" y="1700784"/>
            <a:ext cx="30723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Машина будущего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38744" y="2103120"/>
            <a:ext cx="3072384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34495A"/>
                </a:solidFill>
              </a:rPr>
              <a:t>Лаборатории, питчинги, копродукции, образование и AI помогают создавать новые фильмы и новые культурные связи — не только хранить прошлое.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1005840" y="5029200"/>
            <a:ext cx="10149840" cy="0"/>
          </a:xfrm>
          <a:prstGeom prst="line">
            <a:avLst/>
          </a:prstGeom>
          <a:noFill/>
          <a:ln w="15240">
            <a:solidFill>
              <a:srgbClr val="D7DF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3232" y="5230368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D86"/>
                </a:solidFill>
              </a:rPr>
              <a:t>Главный принцип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13232" y="5532120"/>
            <a:ext cx="10241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2534"/>
                </a:solidFill>
              </a:rPr>
              <a:t>Платформа должна работать не на удержание внимания, а на развитие человека.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БРЕНД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«СФЕРА»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Образ целостности: планета, экран, глаз зрителя, культурный купол и единое пространство смыслов.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04672" y="1600200"/>
            <a:ext cx="1417320" cy="1417320"/>
          </a:xfrm>
          <a:prstGeom prst="ellipse">
            <a:avLst/>
          </a:prstGeom>
          <a:solidFill>
            <a:srgbClr val="173B5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70432" y="1892808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С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67512" y="3182112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Смыслы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026664" y="1600200"/>
            <a:ext cx="1417320" cy="1417320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92424" y="1892808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Ф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2889504" y="3182112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Фильмы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248656" y="1600200"/>
            <a:ext cx="1417320" cy="1417320"/>
          </a:xfrm>
          <a:prstGeom prst="ellipse">
            <a:avLst/>
          </a:prstGeom>
          <a:solidFill>
            <a:srgbClr val="59A6B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14416" y="1892808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Е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111496" y="3182112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Единство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470648" y="1600200"/>
            <a:ext cx="1417320" cy="1417320"/>
          </a:xfrm>
          <a:prstGeom prst="ellipse">
            <a:avLst/>
          </a:prstGeom>
          <a:solidFill>
            <a:srgbClr val="8DB9C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836408" y="1892808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Р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7333488" y="3182112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Развитие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9692640" y="1600200"/>
            <a:ext cx="1417320" cy="1417320"/>
          </a:xfrm>
          <a:prstGeom prst="ellipse">
            <a:avLst/>
          </a:prstGeom>
          <a:solidFill>
            <a:srgbClr val="DDEDF2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058400" y="1892808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73B5C"/>
                </a:solidFill>
              </a:rPr>
              <a:t>А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9555480" y="3182112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Авторы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143000" y="406908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73B5C"/>
                </a:solidFill>
              </a:rPr>
              <a:t>Система Фильмов, Единения, Развития и Авторства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1828800" y="4828032"/>
            <a:ext cx="8595360" cy="7132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34495A"/>
                </a:solidFill>
              </a:rPr>
              <a:t>Формула бренда помогает держать в одном поле гуманитарную миссию, отраслевую функцию и технологическую архитектуру.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МИССИЯ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Что должна сделать СФЕРА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Сформировать международную среду, в которой кино сохраняет память, развивает человека и соединяет культуры.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13232" y="1572768"/>
            <a:ext cx="3493008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1773936"/>
            <a:ext cx="502920" cy="502920"/>
          </a:xfrm>
          <a:prstGeom prst="ellipse">
            <a:avLst/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88366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554480" y="175564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Сохранение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32688" y="2359152"/>
            <a:ext cx="3063240" cy="6583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4495A"/>
                </a:solidFill>
              </a:rPr>
              <a:t>Оцифровка и навигация по культурному наследию, архивам и классике мирового кино.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480560" y="1572768"/>
            <a:ext cx="3493008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81728" y="1773936"/>
            <a:ext cx="502920" cy="502920"/>
          </a:xfrm>
          <a:prstGeom prst="ellipse">
            <a:avLst/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81728" y="188366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321808" y="175564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Продвижение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00016" y="2359152"/>
            <a:ext cx="3063240" cy="6583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4495A"/>
                </a:solidFill>
              </a:rPr>
              <a:t>Вывод национальных кинематографий и молодых авторов на международную аудиторию.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247888" y="1572768"/>
            <a:ext cx="3493008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49056" y="1773936"/>
            <a:ext cx="502920" cy="502920"/>
          </a:xfrm>
          <a:prstGeom prst="ellipse">
            <a:avLst/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49056" y="188366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089136" y="175564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Объединение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467344" y="2359152"/>
            <a:ext cx="3063240" cy="6583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4495A"/>
                </a:solidFill>
              </a:rPr>
              <a:t>Связь режиссёров, сценаристов, актёров, продюсеров, фестивалей и зрителей.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13232" y="3749040"/>
            <a:ext cx="3493008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3950208"/>
            <a:ext cx="502920" cy="502920"/>
          </a:xfrm>
          <a:prstGeom prst="ellipse">
            <a:avLst/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405993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554480" y="39319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Образование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32688" y="4535424"/>
            <a:ext cx="3063240" cy="6583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4495A"/>
                </a:solidFill>
              </a:rPr>
              <a:t>Кино как инструмент воспитания, культурной грамотности и профессионального роста.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480560" y="3749040"/>
            <a:ext cx="3493008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81728" y="3950208"/>
            <a:ext cx="502920" cy="502920"/>
          </a:xfrm>
          <a:prstGeom prst="ellipse">
            <a:avLst/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681728" y="405993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321808" y="39319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Диалог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700016" y="4535424"/>
            <a:ext cx="3063240" cy="6583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4495A"/>
                </a:solidFill>
              </a:rPr>
              <a:t>Международная культурная дипломатия и совместное производство.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8247888" y="3749040"/>
            <a:ext cx="3493008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449056" y="3950208"/>
            <a:ext cx="502920" cy="502920"/>
          </a:xfrm>
          <a:prstGeom prst="ellipse">
            <a:avLst/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49056" y="405993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9089136" y="39319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Будущее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8467344" y="4535424"/>
            <a:ext cx="3063240" cy="6583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4495A"/>
                </a:solidFill>
              </a:rPr>
              <a:t>Создание фильмов о человеке, науке, мире и образах грядущей цивилизации.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АРХИТЕКТУРА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Экосистема Всемирного Портала Кино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Один вход — несколько взаимосвязанных контуров: контент, образование, индустрия, сообщества, данные и международное взаимодействие.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663440" y="2240280"/>
            <a:ext cx="2834640" cy="1143000"/>
          </a:xfrm>
          <a:prstGeom prst="roundRect">
            <a:avLst>
              <a:gd name="adj" fmla="val 8000"/>
            </a:avLst>
          </a:prstGeom>
          <a:solidFill>
            <a:srgbClr val="173B5C"/>
          </a:solidFill>
          <a:ln w="12700">
            <a:solidFill>
              <a:srgbClr val="173B5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828032" y="2441448"/>
            <a:ext cx="25054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СФЕРА</a:t>
            </a:r>
            <a:endParaRPr lang="en-US" sz="1900" dirty="0"/>
          </a:p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Всемирный Портал Кино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27432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1581912"/>
            <a:ext cx="23408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534"/>
                </a:solidFill>
              </a:rPr>
              <a:t>Киноархив мира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41248" y="1984248"/>
            <a:ext cx="2340864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34495A"/>
                </a:solidFill>
              </a:rPr>
              <a:t>Фильмы • школы • наследие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3383280" y="1847088"/>
            <a:ext cx="1280160" cy="964692"/>
          </a:xfrm>
          <a:prstGeom prst="line">
            <a:avLst/>
          </a:prstGeom>
          <a:noFill/>
          <a:ln w="13970">
            <a:solidFill>
              <a:srgbClr val="59A6B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" name="Shape 9"/>
          <p:cNvSpPr/>
          <p:nvPr/>
        </p:nvSpPr>
        <p:spPr>
          <a:xfrm>
            <a:off x="640080" y="2852928"/>
            <a:ext cx="27432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3017520"/>
            <a:ext cx="23408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534"/>
                </a:solidFill>
              </a:rPr>
              <a:t>Национальные кино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41248" y="3419856"/>
            <a:ext cx="2340864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34495A"/>
                </a:solidFill>
              </a:rPr>
              <a:t>Страны • студии • авторы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3383280" y="3282696"/>
            <a:ext cx="1280160" cy="-470916"/>
          </a:xfrm>
          <a:prstGeom prst="line">
            <a:avLst/>
          </a:prstGeom>
          <a:noFill/>
          <a:ln w="13970">
            <a:solidFill>
              <a:srgbClr val="59A6B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640080" y="4297680"/>
            <a:ext cx="27432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1248" y="4462272"/>
            <a:ext cx="23408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534"/>
                </a:solidFill>
              </a:rPr>
              <a:t>Академия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41248" y="4864608"/>
            <a:ext cx="2340864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34495A"/>
                </a:solidFill>
              </a:rPr>
              <a:t>Обучение • мастерские • дети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3383280" y="4727448"/>
            <a:ext cx="1280160" cy="-1915668"/>
          </a:xfrm>
          <a:prstGeom prst="line">
            <a:avLst/>
          </a:prstGeom>
          <a:noFill/>
          <a:ln w="13970">
            <a:solidFill>
              <a:srgbClr val="59A6B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9" name="Shape 17"/>
          <p:cNvSpPr/>
          <p:nvPr/>
        </p:nvSpPr>
        <p:spPr>
          <a:xfrm>
            <a:off x="8778240" y="1417320"/>
            <a:ext cx="27432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79408" y="1581912"/>
            <a:ext cx="23408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534"/>
                </a:solidFill>
              </a:rPr>
              <a:t>Фестивали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979408" y="1984248"/>
            <a:ext cx="2340864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34495A"/>
                </a:solidFill>
              </a:rPr>
              <a:t>Карта • события • премии</a:t>
            </a:r>
            <a:endParaRPr lang="en-US" sz="1020" dirty="0"/>
          </a:p>
        </p:txBody>
      </p:sp>
      <p:sp>
        <p:nvSpPr>
          <p:cNvPr id="22" name="Shape 20"/>
          <p:cNvSpPr/>
          <p:nvPr/>
        </p:nvSpPr>
        <p:spPr>
          <a:xfrm>
            <a:off x="7498080" y="1847088"/>
            <a:ext cx="1280160" cy="964692"/>
          </a:xfrm>
          <a:prstGeom prst="line">
            <a:avLst/>
          </a:prstGeom>
          <a:noFill/>
          <a:ln w="13970">
            <a:solidFill>
              <a:srgbClr val="59A6B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8778240" y="2852928"/>
            <a:ext cx="27432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979408" y="3017520"/>
            <a:ext cx="23408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534"/>
                </a:solidFill>
              </a:rPr>
              <a:t>Лаборатория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979408" y="3419856"/>
            <a:ext cx="2340864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34495A"/>
                </a:solidFill>
              </a:rPr>
              <a:t>Сценарии • питчинг • копродукции</a:t>
            </a:r>
            <a:endParaRPr lang="en-US" sz="1020" dirty="0"/>
          </a:p>
        </p:txBody>
      </p:sp>
      <p:sp>
        <p:nvSpPr>
          <p:cNvPr id="26" name="Shape 24"/>
          <p:cNvSpPr/>
          <p:nvPr/>
        </p:nvSpPr>
        <p:spPr>
          <a:xfrm>
            <a:off x="7498080" y="3282696"/>
            <a:ext cx="1280160" cy="-470916"/>
          </a:xfrm>
          <a:prstGeom prst="line">
            <a:avLst/>
          </a:prstGeom>
          <a:noFill/>
          <a:ln w="13970">
            <a:solidFill>
              <a:srgbClr val="59A6B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7" name="Shape 25"/>
          <p:cNvSpPr/>
          <p:nvPr/>
        </p:nvSpPr>
        <p:spPr>
          <a:xfrm>
            <a:off x="8778240" y="4297680"/>
            <a:ext cx="27432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979408" y="4462272"/>
            <a:ext cx="23408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534"/>
                </a:solidFill>
              </a:rPr>
              <a:t>СФЕРА AI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979408" y="4864608"/>
            <a:ext cx="2340864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34495A"/>
                </a:solidFill>
              </a:rPr>
              <a:t>Поиск • анализ • перевод • рекомендации</a:t>
            </a:r>
            <a:endParaRPr lang="en-US" sz="1020" dirty="0"/>
          </a:p>
        </p:txBody>
      </p:sp>
      <p:sp>
        <p:nvSpPr>
          <p:cNvPr id="30" name="Shape 28"/>
          <p:cNvSpPr/>
          <p:nvPr/>
        </p:nvSpPr>
        <p:spPr>
          <a:xfrm>
            <a:off x="7498080" y="4727448"/>
            <a:ext cx="1280160" cy="-1915668"/>
          </a:xfrm>
          <a:prstGeom prst="line">
            <a:avLst/>
          </a:prstGeom>
          <a:noFill/>
          <a:ln w="13970">
            <a:solidFill>
              <a:srgbClr val="59A6B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1" name="Shape 29"/>
          <p:cNvSpPr/>
          <p:nvPr/>
        </p:nvSpPr>
        <p:spPr>
          <a:xfrm>
            <a:off x="4242816" y="4069080"/>
            <a:ext cx="3703320" cy="310896"/>
          </a:xfrm>
          <a:prstGeom prst="roundRect">
            <a:avLst>
              <a:gd name="adj" fmla="val 35294"/>
            </a:avLst>
          </a:prstGeom>
          <a:solidFill>
            <a:srgbClr val="DDEDF2"/>
          </a:solidFill>
          <a:ln w="12700">
            <a:solidFill>
              <a:srgbClr val="DDEDF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315968" y="4133088"/>
            <a:ext cx="35570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3B5C"/>
                </a:solidFill>
              </a:rPr>
              <a:t>Единый профиль пользователя и смысловая навигация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544568" y="4590288"/>
            <a:ext cx="3108960" cy="310896"/>
          </a:xfrm>
          <a:prstGeom prst="roundRect">
            <a:avLst>
              <a:gd name="adj" fmla="val 35294"/>
            </a:avLst>
          </a:prstGeom>
          <a:solidFill>
            <a:srgbClr val="E9EEF3"/>
          </a:solidFill>
          <a:ln w="12700">
            <a:solidFill>
              <a:srgbClr val="E9EEF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17720" y="4654296"/>
            <a:ext cx="29626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5D86"/>
                </a:solidFill>
              </a:rPr>
              <a:t>Международная культурная дипломатия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КОНТЕНТ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Киноархив мира и национальные кинематографии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Не каталог ради каталога, а цивилизационная карта кино: эпохи, темы, школы, авторы и контексты.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13232" y="1517904"/>
            <a:ext cx="530352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682496"/>
            <a:ext cx="4901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Киноархив мира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084832"/>
            <a:ext cx="4901184" cy="3447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34495A"/>
                </a:solidFill>
              </a:rPr>
              <a:t>• русское и советское кино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4495A"/>
                </a:solidFill>
              </a:rPr>
              <a:t>• европейское, азиатское, арабское, африканское и латиноамериканское кино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4495A"/>
                </a:solidFill>
              </a:rPr>
              <a:t>• документальное кино и анимация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4495A"/>
                </a:solidFill>
              </a:rPr>
              <a:t>• семейное и детское кино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4495A"/>
                </a:solidFill>
              </a:rPr>
              <a:t>• фильмы о войне и мире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4495A"/>
                </a:solidFill>
              </a:rPr>
              <a:t>• авторское кино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4495A"/>
                </a:solidFill>
              </a:rPr>
              <a:t>• фильмы о человеке, науке и будущем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17920" y="1517904"/>
            <a:ext cx="5257800" cy="1828800"/>
          </a:xfrm>
          <a:prstGeom prst="roundRect">
            <a:avLst>
              <a:gd name="adj" fmla="val 4000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19088" y="1682496"/>
            <a:ext cx="4855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52534"/>
                </a:solidFill>
              </a:rPr>
              <a:t>Страница каждой страны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19088" y="2084832"/>
            <a:ext cx="4855464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34495A"/>
                </a:solidFill>
              </a:rPr>
              <a:t>История кино • ключевые режиссёры • студии • фестивали • современные авторы • проекты сотрудничества</a:t>
            </a:r>
            <a:endParaRPr lang="en-US" sz="1230" dirty="0"/>
          </a:p>
        </p:txBody>
      </p:sp>
      <p:sp>
        <p:nvSpPr>
          <p:cNvPr id="11" name="Shape 9"/>
          <p:cNvSpPr/>
          <p:nvPr/>
        </p:nvSpPr>
        <p:spPr>
          <a:xfrm>
            <a:off x="6217920" y="3584448"/>
            <a:ext cx="5257800" cy="2084832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19088" y="3749040"/>
            <a:ext cx="4855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52534"/>
                </a:solidFill>
              </a:rPr>
              <a:t>Смысловая навигация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419088" y="4151376"/>
            <a:ext cx="4855464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34495A"/>
                </a:solidFill>
              </a:rPr>
              <a:t>Поиск не только по жанру и году, но по темам: достоинство, семья, война, мир, служение, наука, любовь, вера, взросление, выбор, будущее.</a:t>
            </a:r>
            <a:endParaRPr lang="en-US" sz="12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РАЗВИТИЕ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Академия и Лаборатория фильмов будущего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СФЕРА одновременно развивает зрителя, автора и проект — от идеи до международного партнёрства.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13232" y="1508760"/>
            <a:ext cx="5321808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673352"/>
            <a:ext cx="4919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Академия Кино СФЕРА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075688"/>
            <a:ext cx="4919472" cy="3493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Сценарное мастерство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Режиссура и операторское искусство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Актёрское мастерство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Продюсирование и монтаж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Звук и музыка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История кино и кинокритика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Искусственный интеллект в кино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Международное кинопроизводство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Детская киноакадемия</a:t>
            </a:r>
            <a:endParaRPr lang="en-US" sz="1240" dirty="0"/>
          </a:p>
        </p:txBody>
      </p:sp>
      <p:sp>
        <p:nvSpPr>
          <p:cNvPr id="8" name="Shape 6"/>
          <p:cNvSpPr/>
          <p:nvPr/>
        </p:nvSpPr>
        <p:spPr>
          <a:xfrm>
            <a:off x="6199632" y="1508760"/>
            <a:ext cx="5285232" cy="4206240"/>
          </a:xfrm>
          <a:prstGeom prst="roundRect">
            <a:avLst>
              <a:gd name="adj" fmla="val 1739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0" y="1673352"/>
            <a:ext cx="4882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Лаборатория фильмов будущего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0" y="2075688"/>
            <a:ext cx="4882896" cy="3493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Банк сценарных идей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Питчинг проектов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Международные копродукции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Фильмы о России и народах мира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Фильмы о науке и технологиях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Фильмы о героях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Фильмы о духовной культуре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Документальные экспедиции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34495A"/>
                </a:solidFill>
              </a:rPr>
              <a:t>Проекты для совместного производства</a:t>
            </a:r>
            <a:endParaRPr lang="en-US" sz="12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СООБЩЕСТВА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Фестивальная карта мира и сеть киноклубов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Физические события и цифровая платформа должны работать как единая система распространения культурных связей.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914400" y="1737360"/>
            <a:ext cx="3657600" cy="3657600"/>
          </a:xfrm>
          <a:prstGeom prst="ellipse">
            <a:avLst/>
          </a:prstGeom>
          <a:solidFill>
            <a:srgbClr val="E6F0F3"/>
          </a:solidFill>
          <a:ln w="15240">
            <a:solidFill>
              <a:srgbClr val="59A6B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005072" y="3502152"/>
            <a:ext cx="128016" cy="128016"/>
          </a:xfrm>
          <a:prstGeom prst="ellipse">
            <a:avLst/>
          </a:prstGeom>
          <a:solidFill>
            <a:srgbClr val="B990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73769" y="4077430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505865" y="4538767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4228" y="4794789"/>
            <a:ext cx="128016" cy="128016"/>
          </a:xfrm>
          <a:prstGeom prst="ellipse">
            <a:avLst/>
          </a:prstGeom>
          <a:solidFill>
            <a:srgbClr val="B990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384156" y="4794789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852519" y="4538767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484615" y="4077430"/>
            <a:ext cx="128016" cy="128016"/>
          </a:xfrm>
          <a:prstGeom prst="ellipse">
            <a:avLst/>
          </a:prstGeom>
          <a:solidFill>
            <a:srgbClr val="B990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353312" y="3502152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484615" y="2926874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852519" y="2465537"/>
            <a:ext cx="128016" cy="128016"/>
          </a:xfrm>
          <a:prstGeom prst="ellipse">
            <a:avLst/>
          </a:prstGeom>
          <a:solidFill>
            <a:srgbClr val="B990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384156" y="2209515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974228" y="2209515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505865" y="2465537"/>
            <a:ext cx="128016" cy="128016"/>
          </a:xfrm>
          <a:prstGeom prst="ellipse">
            <a:avLst/>
          </a:prstGeom>
          <a:solidFill>
            <a:srgbClr val="B9904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73769" y="2926874"/>
            <a:ext cx="128016" cy="128016"/>
          </a:xfrm>
          <a:prstGeom prst="ellipse">
            <a:avLst/>
          </a:prstGeom>
          <a:solidFill>
            <a:srgbClr val="245D8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17904" y="29718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73B5C"/>
                </a:solidFill>
              </a:rPr>
              <a:t>ФЕСТИВАЛЬНАЯ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73B5C"/>
                </a:solidFill>
              </a:rPr>
              <a:t>КАРТА МИРА</a:t>
            </a:r>
            <a:endParaRPr lang="en-US" sz="2200" dirty="0"/>
          </a:p>
        </p:txBody>
      </p:sp>
      <p:sp>
        <p:nvSpPr>
          <p:cNvPr id="21" name="Shape 19"/>
          <p:cNvSpPr/>
          <p:nvPr/>
        </p:nvSpPr>
        <p:spPr>
          <a:xfrm>
            <a:off x="5029200" y="1572768"/>
            <a:ext cx="2834640" cy="1847088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230368" y="1737360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Фестивали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230368" y="2139696"/>
            <a:ext cx="2432304" cy="1133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Календарь • география • заявки • премии • трансляции • деловые программы</a:t>
            </a:r>
            <a:endParaRPr lang="en-US" sz="1120" dirty="0"/>
          </a:p>
        </p:txBody>
      </p:sp>
      <p:sp>
        <p:nvSpPr>
          <p:cNvPr id="24" name="Shape 22"/>
          <p:cNvSpPr/>
          <p:nvPr/>
        </p:nvSpPr>
        <p:spPr>
          <a:xfrm>
            <a:off x="8138160" y="1572768"/>
            <a:ext cx="2834640" cy="1847088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9328" y="1737360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Киноклубы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339328" y="2139696"/>
            <a:ext cx="2432304" cy="1133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Школы • вузы • библиотеки • дома культуры • онлайн-показы • обсуждения</a:t>
            </a:r>
            <a:endParaRPr lang="en-US" sz="1120" dirty="0"/>
          </a:p>
        </p:txBody>
      </p:sp>
      <p:sp>
        <p:nvSpPr>
          <p:cNvPr id="27" name="Shape 25"/>
          <p:cNvSpPr/>
          <p:nvPr/>
        </p:nvSpPr>
        <p:spPr>
          <a:xfrm>
            <a:off x="5029200" y="3749040"/>
            <a:ext cx="2834640" cy="1847088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30368" y="3913632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Профессиональная сеть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230368" y="4315968"/>
            <a:ext cx="2432304" cy="1133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Режиссёры • актёры • сценаристы • продюсеры • критики • преподаватели</a:t>
            </a:r>
            <a:endParaRPr lang="en-US" sz="1120" dirty="0"/>
          </a:p>
        </p:txBody>
      </p:sp>
      <p:sp>
        <p:nvSpPr>
          <p:cNvPr id="30" name="Shape 28"/>
          <p:cNvSpPr/>
          <p:nvPr/>
        </p:nvSpPr>
        <p:spPr>
          <a:xfrm>
            <a:off x="8138160" y="3749040"/>
            <a:ext cx="2834640" cy="1847088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39328" y="3913632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534"/>
                </a:solidFill>
              </a:rPr>
              <a:t>Международный обмен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8339328" y="4315968"/>
            <a:ext cx="2432304" cy="1133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34495A"/>
                </a:solidFill>
              </a:rPr>
              <a:t>Совместные сезоны кино • ретроспективы • обмен студентами • копродукции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2286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245D86"/>
                </a:solidFill>
              </a:rPr>
              <a:t>ТЕХНОЛОГИИ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436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253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СФЕРА AI — интеллектуальный слой портала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12648" y="950976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788"/>
                </a:solidFill>
              </a:rPr>
              <a:t>AI не заменяет автора: он помогает находить, понимать, переводить, анализировать и соединять культурные контексты.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49808" y="1463040"/>
            <a:ext cx="5230368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27632"/>
            <a:ext cx="4828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Смысловой поиск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50976" y="2029968"/>
            <a:ext cx="48280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Фильмы по теме, ценности, эпохе, конфликту, образу героя и культурному контексту.</a:t>
            </a:r>
            <a:endParaRPr lang="en-US" sz="1070" dirty="0"/>
          </a:p>
        </p:txBody>
      </p:sp>
      <p:sp>
        <p:nvSpPr>
          <p:cNvPr id="8" name="Shape 6"/>
          <p:cNvSpPr/>
          <p:nvPr/>
        </p:nvSpPr>
        <p:spPr>
          <a:xfrm>
            <a:off x="6373368" y="1463040"/>
            <a:ext cx="5230368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74536" y="1627632"/>
            <a:ext cx="4828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Перевод и субтитры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74536" y="2029968"/>
            <a:ext cx="48280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Мультиязычность для международного доступа и культурного обмена.</a:t>
            </a:r>
            <a:endParaRPr lang="en-US" sz="1070" dirty="0"/>
          </a:p>
        </p:txBody>
      </p:sp>
      <p:sp>
        <p:nvSpPr>
          <p:cNvPr id="11" name="Shape 9"/>
          <p:cNvSpPr/>
          <p:nvPr/>
        </p:nvSpPr>
        <p:spPr>
          <a:xfrm>
            <a:off x="749808" y="3035808"/>
            <a:ext cx="5230368" cy="1261872"/>
          </a:xfrm>
          <a:prstGeom prst="roundRect">
            <a:avLst>
              <a:gd name="adj" fmla="val 5797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3200400"/>
            <a:ext cx="4828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Анализ сценариев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50976" y="3602736"/>
            <a:ext cx="48280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Структура, персонажи, драматургические риски, аудитория и производственные параметры.</a:t>
            </a:r>
            <a:endParaRPr lang="en-US" sz="1070" dirty="0"/>
          </a:p>
        </p:txBody>
      </p:sp>
      <p:sp>
        <p:nvSpPr>
          <p:cNvPr id="14" name="Shape 12"/>
          <p:cNvSpPr/>
          <p:nvPr/>
        </p:nvSpPr>
        <p:spPr>
          <a:xfrm>
            <a:off x="6373368" y="3035808"/>
            <a:ext cx="5230368" cy="1261872"/>
          </a:xfrm>
          <a:prstGeom prst="roundRect">
            <a:avLst>
              <a:gd name="adj" fmla="val 5797"/>
            </a:avLst>
          </a:prstGeom>
          <a:solidFill>
            <a:srgbClr val="F1F5F7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74536" y="3200400"/>
            <a:ext cx="4828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Навигатор образования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74536" y="3602736"/>
            <a:ext cx="48280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Подбор фильмов и программ для школ, вузов, библиотек и киноклубов.</a:t>
            </a:r>
            <a:endParaRPr lang="en-US" sz="1070" dirty="0"/>
          </a:p>
        </p:txBody>
      </p:sp>
      <p:sp>
        <p:nvSpPr>
          <p:cNvPr id="17" name="Shape 15"/>
          <p:cNvSpPr/>
          <p:nvPr/>
        </p:nvSpPr>
        <p:spPr>
          <a:xfrm>
            <a:off x="749808" y="4608576"/>
            <a:ext cx="5230368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" y="4773168"/>
            <a:ext cx="4828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Архивная навигация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50976" y="5175504"/>
            <a:ext cx="48280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Связи между фильмами, авторами, эпохами, источниками и историческими событиями.</a:t>
            </a:r>
            <a:endParaRPr lang="en-US" sz="1070" dirty="0"/>
          </a:p>
        </p:txBody>
      </p:sp>
      <p:sp>
        <p:nvSpPr>
          <p:cNvPr id="20" name="Shape 18"/>
          <p:cNvSpPr/>
          <p:nvPr/>
        </p:nvSpPr>
        <p:spPr>
          <a:xfrm>
            <a:off x="6373368" y="4608576"/>
            <a:ext cx="5230368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7DF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74536" y="4773168"/>
            <a:ext cx="4828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534"/>
                </a:solidFill>
              </a:rPr>
              <a:t>Рекомендации по ценности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574536" y="5175504"/>
            <a:ext cx="48280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34495A"/>
                </a:solidFill>
              </a:rPr>
              <a:t>Модель, где культурная и образовательная значимость важнее механики удержания внимания.</a:t>
            </a:r>
            <a:endParaRPr lang="en-US" sz="10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793A1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СФЕРА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Портал Кино — СФЕРА</dc:title>
  <dc:subject>Всемирный Портал Кино — СФЕРА</dc:subject>
  <dc:creator>OpenAI</dc:creator>
  <cp:lastModifiedBy>OpenAI</cp:lastModifiedBy>
  <cp:revision>1</cp:revision>
  <dcterms:created xsi:type="dcterms:W3CDTF">2026-08-27T21:41:03Z</dcterms:created>
  <dcterms:modified xsi:type="dcterms:W3CDTF">2026-08-27T21:41:03Z</dcterms:modified>
</cp:coreProperties>
</file>