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15144ff57624c1b" /><Relationship Type="http://schemas.openxmlformats.org/officeDocument/2006/relationships/extended-properties" Target="/docProps/app.xml" Id="R9389f5a2b11a4b74" /><Relationship Type="http://schemas.openxmlformats.org/officeDocument/2006/relationships/officeDocument" Target="/ppt/presentation.xml" Id="R2beb2155aa564d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55c01341d94f7a"/>
  </p:sldMasterIdLst>
  <p:notesMasterIdLst>
    <p:notesMasterId xmlns:r="http://schemas.openxmlformats.org/officeDocument/2006/relationships" r:id="R98a0b690ea854d90"/>
  </p:notesMasterIdLst>
  <p:sldIdLst>
    <p:sldId xmlns:r="http://schemas.openxmlformats.org/officeDocument/2006/relationships" id="256" r:id="R9faea5bb83754956"/>
    <p:sldId xmlns:r="http://schemas.openxmlformats.org/officeDocument/2006/relationships" id="257" r:id="R3a6636d3adb249fb"/>
    <p:sldId xmlns:r="http://schemas.openxmlformats.org/officeDocument/2006/relationships" id="258" r:id="R7d99359e701c4fe7"/>
    <p:sldId xmlns:r="http://schemas.openxmlformats.org/officeDocument/2006/relationships" id="259" r:id="R08f9edea344a4835"/>
    <p:sldId xmlns:r="http://schemas.openxmlformats.org/officeDocument/2006/relationships" id="260" r:id="Red831ddad62e4bad"/>
    <p:sldId xmlns:r="http://schemas.openxmlformats.org/officeDocument/2006/relationships" id="261" r:id="R84e4f9090fa848f4"/>
    <p:sldId xmlns:r="http://schemas.openxmlformats.org/officeDocument/2006/relationships" id="262" r:id="R4438ac52f4d6479e"/>
    <p:sldId xmlns:r="http://schemas.openxmlformats.org/officeDocument/2006/relationships" id="263" r:id="R41e88a9ef6a24efb"/>
    <p:sldId xmlns:r="http://schemas.openxmlformats.org/officeDocument/2006/relationships" id="264" r:id="R22d86bd788d24682"/>
    <p:sldId xmlns:r="http://schemas.openxmlformats.org/officeDocument/2006/relationships" id="265" r:id="Rba3de10267404161"/>
    <p:sldId xmlns:r="http://schemas.openxmlformats.org/officeDocument/2006/relationships" id="266" r:id="R8657caa7f9eb4431"/>
    <p:sldId xmlns:r="http://schemas.openxmlformats.org/officeDocument/2006/relationships" id="267" r:id="Rd3f48904d6e64aa0"/>
    <p:sldId xmlns:r="http://schemas.openxmlformats.org/officeDocument/2006/relationships" id="268" r:id="Rfc77ff5f3a3b4ab5"/>
    <p:sldId xmlns:r="http://schemas.openxmlformats.org/officeDocument/2006/relationships" id="269" r:id="R5f8c3b306d9745c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f337b5bf32345f3" /><Relationship Type="http://schemas.openxmlformats.org/officeDocument/2006/relationships/slideMaster" Target="/ppt/slideMasters/slideMaster1.xml" Id="R2455c01341d94f7a" /><Relationship Type="http://schemas.openxmlformats.org/officeDocument/2006/relationships/notesMaster" Target="/ppt/notesMasters/notesMaster1.xml" Id="R98a0b690ea854d90" /><Relationship Type="http://schemas.openxmlformats.org/officeDocument/2006/relationships/presProps" Target="/ppt/presProps.xml" Id="R9aae0a2e2a874deb" /><Relationship Type="http://schemas.openxmlformats.org/officeDocument/2006/relationships/tableStyles" Target="/ppt/tableStyles.xml" Id="R607a16d1ded149d0" /><Relationship Type="http://schemas.openxmlformats.org/officeDocument/2006/relationships/slide" Target="/ppt/slides/slide1.xml" Id="R9faea5bb83754956" /><Relationship Type="http://schemas.openxmlformats.org/officeDocument/2006/relationships/slide" Target="/ppt/slides/slide2.xml" Id="R3a6636d3adb249fb" /><Relationship Type="http://schemas.openxmlformats.org/officeDocument/2006/relationships/slide" Target="/ppt/slides/slide3.xml" Id="R7d99359e701c4fe7" /><Relationship Type="http://schemas.openxmlformats.org/officeDocument/2006/relationships/slide" Target="/ppt/slides/slide4.xml" Id="R08f9edea344a4835" /><Relationship Type="http://schemas.openxmlformats.org/officeDocument/2006/relationships/slide" Target="/ppt/slides/slide5.xml" Id="Red831ddad62e4bad" /><Relationship Type="http://schemas.openxmlformats.org/officeDocument/2006/relationships/slide" Target="/ppt/slides/slide6.xml" Id="R84e4f9090fa848f4" /><Relationship Type="http://schemas.openxmlformats.org/officeDocument/2006/relationships/slide" Target="/ppt/slides/slide7.xml" Id="R4438ac52f4d6479e" /><Relationship Type="http://schemas.openxmlformats.org/officeDocument/2006/relationships/slide" Target="/ppt/slides/slide8.xml" Id="R41e88a9ef6a24efb" /><Relationship Type="http://schemas.openxmlformats.org/officeDocument/2006/relationships/slide" Target="/ppt/slides/slide9.xml" Id="R22d86bd788d24682" /><Relationship Type="http://schemas.openxmlformats.org/officeDocument/2006/relationships/slide" Target="/ppt/slides/slide10.xml" Id="Rba3de10267404161" /><Relationship Type="http://schemas.openxmlformats.org/officeDocument/2006/relationships/slide" Target="/ppt/slides/slide11.xml" Id="R8657caa7f9eb4431" /><Relationship Type="http://schemas.openxmlformats.org/officeDocument/2006/relationships/slide" Target="/ppt/slides/slide12.xml" Id="Rd3f48904d6e64aa0" /><Relationship Type="http://schemas.openxmlformats.org/officeDocument/2006/relationships/slide" Target="/ppt/slides/slide13.xml" Id="Rfc77ff5f3a3b4ab5" /><Relationship Type="http://schemas.openxmlformats.org/officeDocument/2006/relationships/slide" Target="/ppt/slides/slide14.xml" Id="R5f8c3b306d9745c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3a04fd998e9485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1dd9556ad4a4352" /><Relationship Type="http://schemas.openxmlformats.org/officeDocument/2006/relationships/notesMaster" Target="/ppt/notesMasters/notesMaster1.xml" Id="R9bfbda59a9a34a7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e6c043ae8f54ea6" /><Relationship Type="http://schemas.openxmlformats.org/officeDocument/2006/relationships/notesMaster" Target="/ppt/notesMasters/notesMaster1.xml" Id="R2167a0681f81414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fd8e57ef65e438f" /><Relationship Type="http://schemas.openxmlformats.org/officeDocument/2006/relationships/notesMaster" Target="/ppt/notesMasters/notesMaster1.xml" Id="R3541a0395cbc4e7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c7ab1f6ba984636" /><Relationship Type="http://schemas.openxmlformats.org/officeDocument/2006/relationships/notesMaster" Target="/ppt/notesMasters/notesMaster1.xml" Id="R3882ca2c3e9e4a3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5d80f3929238475a" /><Relationship Type="http://schemas.openxmlformats.org/officeDocument/2006/relationships/notesMaster" Target="/ppt/notesMasters/notesMaster1.xml" Id="R1433d88c912840e6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1fd261da203345a6" /><Relationship Type="http://schemas.openxmlformats.org/officeDocument/2006/relationships/notesMaster" Target="/ppt/notesMasters/notesMaster1.xml" Id="R33806b986ac0401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cd2adc50ebd4515" /><Relationship Type="http://schemas.openxmlformats.org/officeDocument/2006/relationships/notesMaster" Target="/ppt/notesMasters/notesMaster1.xml" Id="Rcf6c874beb00492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fa0d63ce589410b" /><Relationship Type="http://schemas.openxmlformats.org/officeDocument/2006/relationships/notesMaster" Target="/ppt/notesMasters/notesMaster1.xml" Id="R0d6d54646790473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d67d92565d942ec" /><Relationship Type="http://schemas.openxmlformats.org/officeDocument/2006/relationships/notesMaster" Target="/ppt/notesMasters/notesMaster1.xml" Id="R31b0fa0b34c442a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b6ece7c2fad4d1c" /><Relationship Type="http://schemas.openxmlformats.org/officeDocument/2006/relationships/notesMaster" Target="/ppt/notesMasters/notesMaster1.xml" Id="R94da92902f844f2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60f7cd25eb344c4" /><Relationship Type="http://schemas.openxmlformats.org/officeDocument/2006/relationships/notesMaster" Target="/ppt/notesMasters/notesMaster1.xml" Id="Racf0c5465b0046b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9f98dd803494e87" /><Relationship Type="http://schemas.openxmlformats.org/officeDocument/2006/relationships/notesMaster" Target="/ppt/notesMasters/notesMaster1.xml" Id="Rf0ba606f17eb4c5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2bfd8a53a68411a" /><Relationship Type="http://schemas.openxmlformats.org/officeDocument/2006/relationships/notesMaster" Target="/ppt/notesMasters/notesMaster1.xml" Id="Rf4dc99a406f4439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1973678ecb34ae6" /><Relationship Type="http://schemas.openxmlformats.org/officeDocument/2006/relationships/notesMaster" Target="/ppt/notesMasters/notesMaster1.xml" Id="R9ad6e14b90564ea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Стратегическая доктрина «Возрождение Земли», редакция 1.0, 2026.</a:t>
            </a:r>
          </a:p>
          <a:p xmlns:a="http://schemas.openxmlformats.org/drawingml/2006/main">
            <a:r>
              <a:t>- Сгенерированный концептуальный образ возрождённой Земли; без внешних фактических утверждений.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Стратегическая доктрина «Возрождение Земли», редакция 1.0,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Стратегическая доктрина «Возрождение Земли», редакция 1.0,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Стратегическая доктрина «Возрождение Земли», редакция 1.0,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Стратегическая доктрина «Возрождение Земли», редакция 1.0,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Стратегическая доктрина «Возрождение Земли», редакция 1.0, 2026.</a:t>
            </a:r>
          </a:p>
          <a:p xmlns:a="http://schemas.openxmlformats.org/drawingml/2006/main">
            <a:r>
              <a:t>- Сгенерированный концептуальный образ возрождённой Земли; без внешних фактических утверждений.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Стратегическая доктрина «Возрождение Земли», редакция 1.0,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Стратегическая доктрина «Возрождение Земли», редакция 1.0,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Стратегическая доктрина «Возрождение Земли», редакция 1.0,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Стратегическая доктрина «Возрождение Земли», редакция 1.0,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Стратегическая доктрина «Возрождение Земли», редакция 1.0,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Стратегическая доктрина «Возрождение Земли», редакция 1.0,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Стратегическая доктрина «Возрождение Земли», редакция 1.0,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Стратегическая доктрина «Возрождение Земли», редакция 1.0, 2026.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944a38ce140f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6bf4dc58bff44a7" /><Relationship Type="http://schemas.openxmlformats.org/officeDocument/2006/relationships/slideLayout" Target="/ppt/slideLayouts/slideLayout1.xml" Id="R3ace8f7bb4d844a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ce8f7bb4d844a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e7b1caeb24a87" /><Relationship Type="http://schemas.openxmlformats.org/officeDocument/2006/relationships/image" Target="/ppt/media/image.png" Id="Re1a1c685a389499d" /><Relationship Type="http://schemas.openxmlformats.org/officeDocument/2006/relationships/notesSlide" Target="/ppt/notesSlides/notesSlide1.xml" Id="R8538e47fb4c842d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fc88aac374cc5" /><Relationship Type="http://schemas.openxmlformats.org/officeDocument/2006/relationships/notesSlide" Target="/ppt/notesSlides/notesSlide10.xml" Id="R8ab865c402814ac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2a335c48b4724" /><Relationship Type="http://schemas.openxmlformats.org/officeDocument/2006/relationships/notesSlide" Target="/ppt/notesSlides/notesSlide11.xml" Id="R3437c5811c48473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013bb954a4249" /><Relationship Type="http://schemas.openxmlformats.org/officeDocument/2006/relationships/notesSlide" Target="/ppt/notesSlides/notesSlide12.xml" Id="R5f89d01f2d7a4f5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e3a089a9e439b" /><Relationship Type="http://schemas.openxmlformats.org/officeDocument/2006/relationships/notesSlide" Target="/ppt/notesSlides/notesSlide13.xml" Id="R16b9088f8b564d9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909dd21754ec4" /><Relationship Type="http://schemas.openxmlformats.org/officeDocument/2006/relationships/image" Target="/ppt/media/image2.png" Id="Rfa4e16da8ec040bc" /><Relationship Type="http://schemas.openxmlformats.org/officeDocument/2006/relationships/notesSlide" Target="/ppt/notesSlides/notesSlide14.xml" Id="R938737fd472a48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163660ea84886" /><Relationship Type="http://schemas.openxmlformats.org/officeDocument/2006/relationships/notesSlide" Target="/ppt/notesSlides/notesSlide2.xml" Id="R1918f801615844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40fc68b0f41ef" /><Relationship Type="http://schemas.openxmlformats.org/officeDocument/2006/relationships/notesSlide" Target="/ppt/notesSlides/notesSlide3.xml" Id="R942f109bd2ef46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ad3a37583409f" /><Relationship Type="http://schemas.openxmlformats.org/officeDocument/2006/relationships/notesSlide" Target="/ppt/notesSlides/notesSlide4.xml" Id="R561eb7b8b0e647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de042f23e48bc" /><Relationship Type="http://schemas.openxmlformats.org/officeDocument/2006/relationships/notesSlide" Target="/ppt/notesSlides/notesSlide5.xml" Id="Rf007fe17c9734f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0c53922844c29" /><Relationship Type="http://schemas.openxmlformats.org/officeDocument/2006/relationships/notesSlide" Target="/ppt/notesSlides/notesSlide6.xml" Id="R7aec3bf9129441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5da89eb804968" /><Relationship Type="http://schemas.openxmlformats.org/officeDocument/2006/relationships/notesSlide" Target="/ppt/notesSlides/notesSlide7.xml" Id="R3e473b918ced4e9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a9138289947e1" /><Relationship Type="http://schemas.openxmlformats.org/officeDocument/2006/relationships/notesSlide" Target="/ppt/notesSlides/notesSlide8.xml" Id="R3c13cf1bcc4e481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da275cf764ae3" /><Relationship Type="http://schemas.openxmlformats.org/officeDocument/2006/relationships/notesSlide" Target="/ppt/notesSlides/notesSlide9.xml" Id="R8372329f891f4c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a1c685a389499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B2E3497-6A69-4049-8A8A-D68111A09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715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B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D87FC63-81CC-4498-8E73-B8EF4F701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0"/>
            <a:ext cx="161925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2B2B"/>
              </a:gs>
              <a:gs pos="100000">
                <a:srgbClr val="0B2B2B">
                  <a:alpha val="0"/>
                </a:srgbClr>
              </a:gs>
            </a:gsLst>
            <a:lin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38D31642-37D0-4AC3-BFBD-E9CC35589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2C271"/>
                </a:solidFill>
              </a:defRPr>
            </a:pPr>
            <a:r>
              <a:rPr sz="1050" b="1">
                <a:solidFill>
                  <a:srgbClr val="E2C271"/>
                </a:solidFill>
              </a:rPr>
              <a:t>ПЛАНЕТАРНАЯ ПРОГРАММА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F67A1F60-B9C7-4996-88F4-14D7019CA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19250"/>
            <a:ext cx="4762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ВОЗРОЖДЕНИЕ</a:t>
            </a:r>
          </a:p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ЗЕМЛИ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EF04254A-A96E-411E-A04F-40068DAF4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57550"/>
            <a:ext cx="4095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D4E7DD"/>
                </a:solidFill>
              </a:defRPr>
            </a:pPr>
            <a:r>
              <a:rPr sz="1650" b="0">
                <a:solidFill>
                  <a:srgbClr val="D4E7DD"/>
                </a:solidFill>
              </a:rPr>
              <a:t>Доктрина восстановления биосферы, человека и цивилизации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8E540A6-1690-48B4-88E0-878F2622C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05300"/>
            <a:ext cx="1047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29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75C32D6F-7519-43E5-838E-BF77B1514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52950"/>
            <a:ext cx="4381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D4E7DD"/>
                </a:solidFill>
              </a:defRPr>
            </a:pPr>
            <a:r>
              <a:rPr sz="1275" b="0">
                <a:solidFill>
                  <a:srgbClr val="D4E7DD"/>
                </a:solidFill>
              </a:rPr>
              <a:t>Природа — мера.  Человек — участник.</a:t>
            </a:r>
          </a:p>
          <a:p xmlns:a="http://schemas.openxmlformats.org/drawingml/2006/main">
            <a:pPr algn="l">
              <a:defRPr sz="1275" b="0">
                <a:solidFill>
                  <a:srgbClr val="D4E7DD"/>
                </a:solidFill>
              </a:defRPr>
            </a:pPr>
            <a:r>
              <a:rPr sz="1275" b="0">
                <a:solidFill>
                  <a:srgbClr val="D4E7DD"/>
                </a:solidFill>
              </a:rPr>
              <a:t>Технология — инструмент.  Равновесие — результат.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425F73D2-5083-47DF-AC54-9B74552D4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A8C6B7"/>
                </a:solidFill>
              </a:defRPr>
            </a:pPr>
            <a:r>
              <a:rPr sz="825" b="1">
                <a:solidFill>
                  <a:srgbClr val="A8C6B7"/>
                </a:solidFill>
              </a:rPr>
              <a:t>ЭКВИЛИБРИУМ  •  2026</a:t>
            </a:r>
          </a:p>
        </p:txBody>
      </p:sp>
    </p:spTree>
    <p:extLst>
      <p:ext uri="{BB962C8B-B14F-4D97-AF65-F5344CB8AC3E}">
        <p14:creationId xmlns:p14="http://schemas.microsoft.com/office/powerpoint/2010/main" val="174441764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D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kicker">
            <a:extLst xmlns:a="http://schemas.openxmlformats.org/drawingml/2006/main">
              <a:ext uri="{FF2B5EF4-FFF2-40B4-BE49-F238E27FC236}">
                <a16:creationId xmlns:a16="http://schemas.microsoft.com/office/drawing/2014/main" id="{3B83F6FF-8008-4C7E-B034-8FFC57FC2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F7B59"/>
                </a:solidFill>
              </a:defRPr>
            </a:pPr>
            <a:r>
              <a:rPr sz="975" b="1">
                <a:solidFill>
                  <a:srgbClr val="2F7B59"/>
                </a:solidFill>
              </a:rPr>
              <a:t>ПАКЕТ ЗАПУСКА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2042F809-CEBE-4F0B-A03C-00D853B0F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3C3A"/>
                </a:solidFill>
              </a:defRPr>
            </a:pPr>
            <a:r>
              <a:rPr sz="2850" b="1">
                <a:solidFill>
                  <a:srgbClr val="123C3A"/>
                </a:solidFill>
              </a:rPr>
              <a:t>Первые 100 дней создают инфраструктуру доверия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B2ABF52-0FDA-4D20-9354-94FBBA672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7048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29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FFA9B340-6AF1-48ED-8FC5-28914F3BE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1706A"/>
                </a:solidFill>
              </a:defRPr>
            </a:pPr>
            <a:r>
              <a:rPr sz="750" b="1">
                <a:solidFill>
                  <a:srgbClr val="61706A"/>
                </a:solidFill>
              </a:rPr>
              <a:t>ЭКВИЛИБРИУМ  •  ВОЗРОЖДЕНИЕ ЗЕМЛИ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9DE87FFB-5E83-48EF-8811-37C9030E4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1706A"/>
                </a:solidFill>
              </a:defRPr>
            </a:pPr>
            <a:r>
              <a:rPr sz="750" b="1">
                <a:solidFill>
                  <a:srgbClr val="61706A"/>
                </a:solidFill>
              </a:rPr>
              <a:t>10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9F2A3810-1BCA-4FB9-8DA7-942FD2A0A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1925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7B59"/>
                </a:solidFill>
              </a:defRPr>
            </a:pPr>
            <a:r>
              <a:rPr sz="1050" b="1">
                <a:solidFill>
                  <a:srgbClr val="2F7B59"/>
                </a:solidFill>
              </a:rPr>
              <a:t>01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7FCF7F09-6F64-4EB8-A862-36EA36DF3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600200"/>
            <a:ext cx="445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23C3A"/>
                </a:solidFill>
              </a:defRPr>
            </a:pPr>
            <a:r>
              <a:rPr sz="1500" b="1">
                <a:solidFill>
                  <a:srgbClr val="123C3A"/>
                </a:solidFill>
              </a:rPr>
              <a:t>Хартия и единая терминология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0220789F-D898-4277-8A08-A5CFF38CD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905000"/>
            <a:ext cx="4457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1706A"/>
                </a:solidFill>
              </a:defRPr>
            </a:pPr>
            <a:r>
              <a:rPr sz="1125" b="0">
                <a:solidFill>
                  <a:srgbClr val="61706A"/>
                </a:solidFill>
              </a:rPr>
              <a:t>правила участия и ответственности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785C6429-AAB2-47A7-A1C1-9FB8CF9CA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59080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7B59"/>
                </a:solidFill>
              </a:defRPr>
            </a:pPr>
            <a:r>
              <a:rPr sz="1050" b="1">
                <a:solidFill>
                  <a:srgbClr val="2F7B59"/>
                </a:solidFill>
              </a:rPr>
              <a:t>02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51DBAF44-FBFF-409B-B655-08F2E7A66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571750"/>
            <a:ext cx="445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23C3A"/>
                </a:solidFill>
              </a:defRPr>
            </a:pPr>
            <a:r>
              <a:rPr sz="1500" b="1">
                <a:solidFill>
                  <a:srgbClr val="123C3A"/>
                </a:solidFill>
              </a:rPr>
              <a:t>Стратегический и научный советы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5738FECC-FF67-4CCE-A495-E810DBE6B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876550"/>
            <a:ext cx="4457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1706A"/>
                </a:solidFill>
              </a:defRPr>
            </a:pPr>
            <a:r>
              <a:rPr sz="1125" b="0">
                <a:solidFill>
                  <a:srgbClr val="61706A"/>
                </a:solidFill>
              </a:rPr>
              <a:t>конкретный результат запуска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903D0745-2ADB-4B8E-99AB-A02EA2564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56235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7B59"/>
                </a:solidFill>
              </a:defRPr>
            </a:pPr>
            <a:r>
              <a:rPr sz="1050" b="1">
                <a:solidFill>
                  <a:srgbClr val="2F7B59"/>
                </a:solidFill>
              </a:rPr>
              <a:t>03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006253FD-B3C4-4CD2-BEF4-17D6EF482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543300"/>
            <a:ext cx="445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23C3A"/>
                </a:solidFill>
              </a:defRPr>
            </a:pPr>
            <a:r>
              <a:rPr sz="1500" b="1">
                <a:solidFill>
                  <a:srgbClr val="123C3A"/>
                </a:solidFill>
              </a:rPr>
              <a:t>Реестр проблем, технологий и площадок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22F62EB4-217C-4065-8D3E-1EC08105C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848100"/>
            <a:ext cx="4457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1706A"/>
                </a:solidFill>
              </a:defRPr>
            </a:pPr>
            <a:r>
              <a:rPr sz="1125" b="0">
                <a:solidFill>
                  <a:srgbClr val="61706A"/>
                </a:solidFill>
              </a:rPr>
              <a:t>конкретный результат запуска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5B44D043-01F7-465C-A751-2C42E1B45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53390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29A45"/>
                </a:solidFill>
              </a:defRPr>
            </a:pPr>
            <a:r>
              <a:rPr sz="1050" b="1">
                <a:solidFill>
                  <a:srgbClr val="C29A45"/>
                </a:solidFill>
              </a:rPr>
              <a:t>04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17C9AF69-A7C3-44F7-8D93-0CA4445B6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514850"/>
            <a:ext cx="445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23C3A"/>
                </a:solidFill>
              </a:defRPr>
            </a:pPr>
            <a:r>
              <a:rPr sz="1500" b="1">
                <a:solidFill>
                  <a:srgbClr val="123C3A"/>
                </a:solidFill>
              </a:rPr>
              <a:t>Отбор 3–5 пилотных территорий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AD0D584C-B2D9-40C7-B02C-8A283ED8F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819650"/>
            <a:ext cx="4457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1706A"/>
                </a:solidFill>
              </a:defRPr>
            </a:pPr>
            <a:r>
              <a:rPr sz="1125" b="0">
                <a:solidFill>
                  <a:srgbClr val="61706A"/>
                </a:solidFill>
              </a:rPr>
              <a:t>прозрачная матрица критериев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B99A9390-BE66-4AB0-AC99-081C4A1BF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61925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7B59"/>
                </a:solidFill>
              </a:defRPr>
            </a:pPr>
            <a:r>
              <a:rPr sz="1050" b="1">
                <a:solidFill>
                  <a:srgbClr val="2F7B59"/>
                </a:solidFill>
              </a:rPr>
              <a:t>05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F1A69969-5FC4-4D47-8955-9C655FDD2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600200"/>
            <a:ext cx="445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23C3A"/>
                </a:solidFill>
              </a:defRPr>
            </a:pPr>
            <a:r>
              <a:rPr sz="1500" b="1">
                <a:solidFill>
                  <a:srgbClr val="123C3A"/>
                </a:solidFill>
              </a:rPr>
              <a:t>Методика базовой линии и воздействия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4C10EB11-9CDC-46E8-A277-38EC61CA6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905000"/>
            <a:ext cx="4457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1706A"/>
                </a:solidFill>
              </a:defRPr>
            </a:pPr>
            <a:r>
              <a:rPr sz="1125" b="0">
                <a:solidFill>
                  <a:srgbClr val="61706A"/>
                </a:solidFill>
              </a:rPr>
              <a:t>конкретный результат запуска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FE9ED6AF-51EB-440C-A433-DA67A8E35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59080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7B59"/>
                </a:solidFill>
              </a:defRPr>
            </a:pPr>
            <a:r>
              <a:rPr sz="1050" b="1">
                <a:solidFill>
                  <a:srgbClr val="2F7B59"/>
                </a:solidFill>
              </a:rPr>
              <a:t>06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69439E6C-8759-4C01-9EA7-83B56E191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571750"/>
            <a:ext cx="445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23C3A"/>
                </a:solidFill>
              </a:defRPr>
            </a:pPr>
            <a:r>
              <a:rPr sz="1500" b="1">
                <a:solidFill>
                  <a:srgbClr val="123C3A"/>
                </a:solidFill>
              </a:rPr>
              <a:t>Предварительный пакет ECO‑PPA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6EBD22D0-55FC-4E21-89BC-175ADFB14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876550"/>
            <a:ext cx="4457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1706A"/>
                </a:solidFill>
              </a:defRPr>
            </a:pPr>
            <a:r>
              <a:rPr sz="1125" b="0">
                <a:solidFill>
                  <a:srgbClr val="61706A"/>
                </a:solidFill>
              </a:rPr>
              <a:t>конкретный результат запуска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05542297-7274-4249-BE07-7219DF58D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56235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7B59"/>
                </a:solidFill>
              </a:defRPr>
            </a:pPr>
            <a:r>
              <a:rPr sz="1050" b="1">
                <a:solidFill>
                  <a:srgbClr val="2F7B59"/>
                </a:solidFill>
              </a:rPr>
              <a:t>07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A88C6EA3-2C67-491E-9C7C-F416C3E5B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543300"/>
            <a:ext cx="4457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23C3A"/>
                </a:solidFill>
              </a:defRPr>
            </a:pPr>
            <a:r>
              <a:rPr sz="1500" b="1">
                <a:solidFill>
                  <a:srgbClr val="123C3A"/>
                </a:solidFill>
              </a:rPr>
              <a:t>Публичный контур СФЕРА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F0BAC169-542B-4435-B11C-EB12E0153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848100"/>
            <a:ext cx="4457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1706A"/>
                </a:solidFill>
              </a:defRPr>
            </a:pPr>
            <a:r>
              <a:rPr sz="1125" b="0">
                <a:solidFill>
                  <a:srgbClr val="61706A"/>
                </a:solidFill>
              </a:rPr>
              <a:t>обратная связь и открытая отчётность</a:t>
            </a:r>
          </a:p>
        </p:txBody>
      </p:sp>
    </p:spTree>
    <p:extLst>
      <p:ext uri="{BB962C8B-B14F-4D97-AF65-F5344CB8AC3E}">
        <p14:creationId xmlns:p14="http://schemas.microsoft.com/office/powerpoint/2010/main" val="54018461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D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kicker">
            <a:extLst xmlns:a="http://schemas.openxmlformats.org/drawingml/2006/main">
              <a:ext uri="{FF2B5EF4-FFF2-40B4-BE49-F238E27FC236}">
                <a16:creationId xmlns:a16="http://schemas.microsoft.com/office/drawing/2014/main" id="{CEBC5009-DA55-4AB6-8D8A-B67119078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F7B59"/>
                </a:solidFill>
              </a:defRPr>
            </a:pPr>
            <a:r>
              <a:rPr sz="975" b="1">
                <a:solidFill>
                  <a:srgbClr val="2F7B59"/>
                </a:solidFill>
              </a:rPr>
              <a:t>СИСТЕМА РЕЗУЛЬТАТА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3EFBE6ED-8BF3-4302-A556-EAB7FDD08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3C3A"/>
                </a:solidFill>
              </a:defRPr>
            </a:pPr>
            <a:r>
              <a:rPr sz="2850" b="1">
                <a:solidFill>
                  <a:srgbClr val="123C3A"/>
                </a:solidFill>
              </a:rPr>
              <a:t>Успех измеряется шестью видами капитала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93D8C4-1BA8-4CCC-A653-280C4C45D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7048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29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2A35718A-D3AC-46BC-B736-FD2C32FEE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1706A"/>
                </a:solidFill>
              </a:defRPr>
            </a:pPr>
            <a:r>
              <a:rPr sz="750" b="1">
                <a:solidFill>
                  <a:srgbClr val="61706A"/>
                </a:solidFill>
              </a:rPr>
              <a:t>ЭКВИЛИБРИУМ  •  ВОЗРОЖДЕНИЕ ЗЕМЛИ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90171DB6-EF80-4A51-8C69-0A56D27A7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1706A"/>
                </a:solidFill>
              </a:defRPr>
            </a:pPr>
            <a:r>
              <a:rPr sz="750" b="1">
                <a:solidFill>
                  <a:srgbClr val="61706A"/>
                </a:solidFill>
              </a:rPr>
              <a:t>11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AFBD1CA-06F7-45A2-9CA4-A4D134FF9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14500"/>
            <a:ext cx="3238500" cy="1409700"/>
          </a:xfrm>
          <a:prstGeom xmlns:a="http://schemas.openxmlformats.org/drawingml/2006/main" prst="roundRect">
            <a:avLst>
              <a:gd name="adj" fmla="val 13514"/>
            </a:avLst>
          </a:prstGeom>
          <a:solidFill xmlns:a="http://schemas.openxmlformats.org/drawingml/2006/main">
            <a:srgbClr val="EA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EB9537A6-38ED-45CA-B7CD-A68CB2623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885950"/>
            <a:ext cx="361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29A45"/>
                </a:solidFill>
              </a:defRPr>
            </a:pPr>
            <a:r>
              <a:rPr sz="1050" b="1">
                <a:solidFill>
                  <a:srgbClr val="C29A45"/>
                </a:solidFill>
              </a:rPr>
              <a:t>1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38385BC9-BA45-4B8C-9DDB-70DCE9120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876425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23C3A"/>
                </a:solidFill>
              </a:defRPr>
            </a:pPr>
            <a:r>
              <a:rPr sz="1350" b="1">
                <a:solidFill>
                  <a:srgbClr val="123C3A"/>
                </a:solidFill>
              </a:rPr>
              <a:t>ПРИРОДНЫЙ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C3AE730D-1444-48E2-8195-9345F9371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19350"/>
            <a:ext cx="2743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1706A"/>
                </a:solidFill>
              </a:defRPr>
            </a:pPr>
            <a:r>
              <a:rPr sz="1200" b="0">
                <a:solidFill>
                  <a:srgbClr val="61706A"/>
                </a:solidFill>
              </a:rPr>
              <a:t>вода • почвы • биоразнообразие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7A6A5E9-BF74-424E-861A-BF3FD52DB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714500"/>
            <a:ext cx="3238500" cy="1409700"/>
          </a:xfrm>
          <a:prstGeom xmlns:a="http://schemas.openxmlformats.org/drawingml/2006/main" prst="roundRect">
            <a:avLst>
              <a:gd name="adj" fmla="val 13514"/>
            </a:avLst>
          </a:prstGeom>
          <a:solidFill xmlns:a="http://schemas.openxmlformats.org/drawingml/2006/main">
            <a:srgbClr val="EA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DDB4A2D4-5037-48F0-AEA6-F71604E1E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885950"/>
            <a:ext cx="361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7B59"/>
                </a:solidFill>
              </a:defRPr>
            </a:pPr>
            <a:r>
              <a:rPr sz="1050" b="1">
                <a:solidFill>
                  <a:srgbClr val="2F7B59"/>
                </a:solidFill>
              </a:rPr>
              <a:t>2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66F0655C-509C-4E0C-B1A4-3C886E056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1876425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23C3A"/>
                </a:solidFill>
              </a:defRPr>
            </a:pPr>
            <a:r>
              <a:rPr sz="1350" b="1">
                <a:solidFill>
                  <a:srgbClr val="123C3A"/>
                </a:solidFill>
              </a:rPr>
              <a:t>ЧЕЛОВЕЧЕСКИЙ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61608B2E-4267-4337-BA53-E0B32ECD3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419350"/>
            <a:ext cx="2743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1706A"/>
                </a:solidFill>
              </a:defRPr>
            </a:pPr>
            <a:r>
              <a:rPr sz="1200" b="0">
                <a:solidFill>
                  <a:srgbClr val="61706A"/>
                </a:solidFill>
              </a:rPr>
              <a:t>здоровье • знания • безопасность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54C2911-F4F5-455C-BFDD-6E7472CA4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714500"/>
            <a:ext cx="3238500" cy="1409700"/>
          </a:xfrm>
          <a:prstGeom xmlns:a="http://schemas.openxmlformats.org/drawingml/2006/main" prst="roundRect">
            <a:avLst>
              <a:gd name="adj" fmla="val 13514"/>
            </a:avLst>
          </a:prstGeom>
          <a:solidFill xmlns:a="http://schemas.openxmlformats.org/drawingml/2006/main">
            <a:srgbClr val="EA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51DD7DB9-F55E-47C1-9B11-AD8AE1CC2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885950"/>
            <a:ext cx="361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7B59"/>
                </a:solidFill>
              </a:defRPr>
            </a:pPr>
            <a:r>
              <a:rPr sz="1050" b="1">
                <a:solidFill>
                  <a:srgbClr val="2F7B59"/>
                </a:solidFill>
              </a:rPr>
              <a:t>3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6DB3978E-CD69-4767-9201-C1550A397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1876425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23C3A"/>
                </a:solidFill>
              </a:defRPr>
            </a:pPr>
            <a:r>
              <a:rPr sz="1350" b="1">
                <a:solidFill>
                  <a:srgbClr val="123C3A"/>
                </a:solidFill>
              </a:rPr>
              <a:t>ПРОИЗВОДСТВЕННЫЙ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8DDA488A-02DD-42D8-B277-A8C73E85F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419350"/>
            <a:ext cx="2743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1706A"/>
                </a:solidFill>
              </a:defRPr>
            </a:pPr>
            <a:r>
              <a:rPr sz="1200" b="0">
                <a:solidFill>
                  <a:srgbClr val="61706A"/>
                </a:solidFill>
              </a:rPr>
              <a:t>ресурсоэффективность • технологии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6A23F3B-12D0-4E50-A56A-962A3F9B1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05200"/>
            <a:ext cx="3238500" cy="1409700"/>
          </a:xfrm>
          <a:prstGeom xmlns:a="http://schemas.openxmlformats.org/drawingml/2006/main" prst="roundRect">
            <a:avLst>
              <a:gd name="adj" fmla="val 13514"/>
            </a:avLst>
          </a:prstGeom>
          <a:solidFill xmlns:a="http://schemas.openxmlformats.org/drawingml/2006/main">
            <a:srgbClr val="F4F7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74653044-054E-408A-9B7A-CF78F1C7D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676650"/>
            <a:ext cx="361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7B59"/>
                </a:solidFill>
              </a:defRPr>
            </a:pPr>
            <a:r>
              <a:rPr sz="1050" b="1">
                <a:solidFill>
                  <a:srgbClr val="2F7B59"/>
                </a:solidFill>
              </a:rPr>
              <a:t>4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4C71FE8D-6141-4C45-BDFF-E981E64F6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667125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23C3A"/>
                </a:solidFill>
              </a:defRPr>
            </a:pPr>
            <a:r>
              <a:rPr sz="1350" b="1">
                <a:solidFill>
                  <a:srgbClr val="123C3A"/>
                </a:solidFill>
              </a:rPr>
              <a:t>СОЦИАЛЬНЫЙ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C1DADCF5-7EDB-43ED-BF56-75BD01921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10050"/>
            <a:ext cx="2743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1706A"/>
                </a:solidFill>
              </a:defRPr>
            </a:pPr>
            <a:r>
              <a:rPr sz="1200" b="0">
                <a:solidFill>
                  <a:srgbClr val="61706A"/>
                </a:solidFill>
              </a:rPr>
              <a:t>доверие • участие • доступность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1F4961A-1720-4B2F-9E40-88DBEF822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505200"/>
            <a:ext cx="3238500" cy="1409700"/>
          </a:xfrm>
          <a:prstGeom xmlns:a="http://schemas.openxmlformats.org/drawingml/2006/main" prst="roundRect">
            <a:avLst>
              <a:gd name="adj" fmla="val 13514"/>
            </a:avLst>
          </a:prstGeom>
          <a:solidFill xmlns:a="http://schemas.openxmlformats.org/drawingml/2006/main">
            <a:srgbClr val="F4F7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E8459A5D-B5BC-4D4C-B409-E3DE522B1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676650"/>
            <a:ext cx="361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7B59"/>
                </a:solidFill>
              </a:defRPr>
            </a:pPr>
            <a:r>
              <a:rPr sz="1050" b="1">
                <a:solidFill>
                  <a:srgbClr val="2F7B59"/>
                </a:solidFill>
              </a:rPr>
              <a:t>5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5210D43E-8FB0-4AF1-838D-677671E94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667125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23C3A"/>
                </a:solidFill>
              </a:defRPr>
            </a:pPr>
            <a:r>
              <a:rPr sz="1350" b="1">
                <a:solidFill>
                  <a:srgbClr val="123C3A"/>
                </a:solidFill>
              </a:rPr>
              <a:t>ФИНАНСОВЫЙ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F3A960E9-D5DC-4D5E-9174-A9D32934E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210050"/>
            <a:ext cx="2743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1706A"/>
                </a:solidFill>
              </a:defRPr>
            </a:pPr>
            <a:r>
              <a:rPr sz="1200" b="0">
                <a:solidFill>
                  <a:srgbClr val="61706A"/>
                </a:solidFill>
              </a:rPr>
              <a:t>жизнеспособность • возвратность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7019406-76A6-4409-B19F-6DB5A5B7D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505200"/>
            <a:ext cx="3238500" cy="1409700"/>
          </a:xfrm>
          <a:prstGeom xmlns:a="http://schemas.openxmlformats.org/drawingml/2006/main" prst="roundRect">
            <a:avLst>
              <a:gd name="adj" fmla="val 13514"/>
            </a:avLst>
          </a:prstGeom>
          <a:solidFill xmlns:a="http://schemas.openxmlformats.org/drawingml/2006/main">
            <a:srgbClr val="F4F7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7F8657CD-8882-428E-B913-F5BACBE04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676650"/>
            <a:ext cx="361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F7B59"/>
                </a:solidFill>
              </a:defRPr>
            </a:pPr>
            <a:r>
              <a:rPr sz="1050" b="1">
                <a:solidFill>
                  <a:srgbClr val="2F7B59"/>
                </a:solidFill>
              </a:rPr>
              <a:t>6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E828C958-9C8F-4DFE-B03B-40222FA92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667125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23C3A"/>
                </a:solidFill>
              </a:defRPr>
            </a:pPr>
            <a:r>
              <a:rPr sz="1350" b="1">
                <a:solidFill>
                  <a:srgbClr val="123C3A"/>
                </a:solidFill>
              </a:rPr>
              <a:t>ИНСТИТУЦИОНАЛЬНЫЙ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599319D4-CDB9-4D14-BCA4-9FD144A32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210050"/>
            <a:ext cx="2743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61706A"/>
                </a:solidFill>
              </a:defRPr>
            </a:pPr>
            <a:r>
              <a:rPr sz="1200" b="0">
                <a:solidFill>
                  <a:srgbClr val="61706A"/>
                </a:solidFill>
              </a:rPr>
              <a:t>данные • договоры • аудит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BC5070C0-74A2-4F9A-B589-440B87B1E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467350"/>
            <a:ext cx="10744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2F7B59"/>
                </a:solidFill>
              </a:defRPr>
            </a:pPr>
            <a:r>
              <a:rPr sz="1275" b="1">
                <a:solidFill>
                  <a:srgbClr val="2F7B59"/>
                </a:solidFill>
              </a:rPr>
              <a:t>Для каждого показателя: единица • источник • периодичность • владелец • метод верификации • неопределённость</a:t>
            </a:r>
          </a:p>
        </p:txBody>
      </p:sp>
    </p:spTree>
    <p:extLst>
      <p:ext uri="{BB962C8B-B14F-4D97-AF65-F5344CB8AC3E}">
        <p14:creationId xmlns:p14="http://schemas.microsoft.com/office/powerpoint/2010/main" val="130697256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D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kicker">
            <a:extLst xmlns:a="http://schemas.openxmlformats.org/drawingml/2006/main">
              <a:ext uri="{FF2B5EF4-FFF2-40B4-BE49-F238E27FC236}">
                <a16:creationId xmlns:a16="http://schemas.microsoft.com/office/drawing/2014/main" id="{D94F7A07-5555-4261-928A-E0FFB884F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F7B59"/>
                </a:solidFill>
              </a:defRPr>
            </a:pPr>
            <a:r>
              <a:rPr sz="975" b="1">
                <a:solidFill>
                  <a:srgbClr val="2F7B59"/>
                </a:solidFill>
              </a:rPr>
              <a:t>РИСКИ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682D91D-B27E-4D4C-A508-443C3B9E4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3C3A"/>
                </a:solidFill>
              </a:defRPr>
            </a:pPr>
            <a:r>
              <a:rPr sz="2850" b="1">
                <a:solidFill>
                  <a:srgbClr val="123C3A"/>
                </a:solidFill>
              </a:rPr>
              <a:t>Предохранители защищают программу от декларативности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741E597-2C56-4247-8DD3-1DF35668B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7048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29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4C5731A1-A1CC-49DB-BAD9-3DA932C63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1706A"/>
                </a:solidFill>
              </a:defRPr>
            </a:pPr>
            <a:r>
              <a:rPr sz="750" b="1">
                <a:solidFill>
                  <a:srgbClr val="61706A"/>
                </a:solidFill>
              </a:rPr>
              <a:t>ЭКВИЛИБРИУМ  •  ВОЗРОЖДЕНИЕ ЗЕМЛИ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318E0F2F-C238-421B-B3B7-6DB97BB37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1706A"/>
                </a:solidFill>
              </a:defRPr>
            </a:pPr>
            <a:r>
              <a:rPr sz="750" b="1">
                <a:solidFill>
                  <a:srgbClr val="61706A"/>
                </a:solidFill>
              </a:rPr>
              <a:t>12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BACB2A47-CF01-429A-8FB5-E1BC25363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23C3A"/>
                </a:solidFill>
              </a:defRPr>
            </a:pPr>
            <a:r>
              <a:rPr sz="1425" b="1">
                <a:solidFill>
                  <a:srgbClr val="123C3A"/>
                </a:solidFill>
              </a:rPr>
              <a:t>Гринвошинг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EC4B053-3EB1-423E-B981-D0CC14C3A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1743075"/>
            <a:ext cx="438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29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30F5AD2B-1AEC-4666-8A6B-E2B37E647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1562100"/>
            <a:ext cx="6553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1706A"/>
                </a:solidFill>
              </a:defRPr>
            </a:pPr>
            <a:r>
              <a:rPr sz="1275" b="0">
                <a:solidFill>
                  <a:srgbClr val="61706A"/>
                </a:solidFill>
              </a:rPr>
              <a:t>полный жизненный цикл + запрет двойного учёта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20D43524-72D0-4967-A78D-E9EA0E315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8600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23C3A"/>
                </a:solidFill>
              </a:defRPr>
            </a:pPr>
            <a:r>
              <a:rPr sz="1425" b="1">
                <a:solidFill>
                  <a:srgbClr val="123C3A"/>
                </a:solidFill>
              </a:rPr>
              <a:t>Технологический оптимизм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5623C6B-8CC2-4E7D-981C-6198C91A1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2447925"/>
            <a:ext cx="438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103DFF43-7B2A-48B4-B596-8437A0EC9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266950"/>
            <a:ext cx="6553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1706A"/>
                </a:solidFill>
              </a:defRPr>
            </a:pPr>
            <a:r>
              <a:rPr sz="1275" b="0">
                <a:solidFill>
                  <a:srgbClr val="61706A"/>
                </a:solidFill>
              </a:rPr>
              <a:t>уровни готовности + этапное финансирование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6EDC594C-95EB-4449-8EB6-92D03B6E7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908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23C3A"/>
                </a:solidFill>
              </a:defRPr>
            </a:pPr>
            <a:r>
              <a:rPr sz="1425" b="1">
                <a:solidFill>
                  <a:srgbClr val="123C3A"/>
                </a:solidFill>
              </a:rPr>
              <a:t>Закрытые финансы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3718DEB-D419-45E3-829C-E2A8C970F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3152775"/>
            <a:ext cx="438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EE886466-22E1-405F-BB6A-F84B25D5E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971800"/>
            <a:ext cx="6553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1706A"/>
                </a:solidFill>
              </a:defRPr>
            </a:pPr>
            <a:r>
              <a:rPr sz="1275" b="0">
                <a:solidFill>
                  <a:srgbClr val="61706A"/>
                </a:solidFill>
              </a:rPr>
              <a:t>раскрытие условий + независимый аудит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2D3B514F-C4FC-4CD6-B942-8C1C76AA9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9570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23C3A"/>
                </a:solidFill>
              </a:defRPr>
            </a:pPr>
            <a:r>
              <a:rPr sz="1425" b="1">
                <a:solidFill>
                  <a:srgbClr val="123C3A"/>
                </a:solidFill>
              </a:rPr>
              <a:t>Потеря субъектности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8D4BA85-8310-4476-92B9-BD6DBFE24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3857625"/>
            <a:ext cx="438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66E323D4-58D2-468B-8C57-0C9AA5571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676650"/>
            <a:ext cx="6553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1706A"/>
                </a:solidFill>
              </a:defRPr>
            </a:pPr>
            <a:r>
              <a:rPr sz="1275" b="0">
                <a:solidFill>
                  <a:srgbClr val="61706A"/>
                </a:solidFill>
              </a:rPr>
              <a:t>добровольность + территориальные советы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DC787374-8074-422D-8389-7B3AEEC30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005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23C3A"/>
                </a:solidFill>
              </a:defRPr>
            </a:pPr>
            <a:r>
              <a:rPr sz="1425" b="1">
                <a:solidFill>
                  <a:srgbClr val="123C3A"/>
                </a:solidFill>
              </a:rPr>
              <a:t>Идеологизация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5604755-BE16-4FF1-805D-FD43793F6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4562475"/>
            <a:ext cx="438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01CF065E-37B0-4A26-B611-91B43C46D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381500"/>
            <a:ext cx="6553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1706A"/>
                </a:solidFill>
              </a:defRPr>
            </a:pPr>
            <a:r>
              <a:rPr sz="1275" b="0">
                <a:solidFill>
                  <a:srgbClr val="61706A"/>
                </a:solidFill>
              </a:rPr>
              <a:t>разделение философии и проверяемой практики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0389C6B7-485D-4AB0-925D-CE27F9D74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10540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23C3A"/>
                </a:solidFill>
              </a:defRPr>
            </a:pPr>
            <a:r>
              <a:rPr sz="1425" b="1">
                <a:solidFill>
                  <a:srgbClr val="123C3A"/>
                </a:solidFill>
              </a:rPr>
              <a:t>Зависимость от центра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B8CA0EA-C65E-473C-ABA1-90817D96A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5267325"/>
            <a:ext cx="438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0247B424-6E2C-44AA-B3D9-B26A0E67B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086350"/>
            <a:ext cx="6553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1706A"/>
                </a:solidFill>
              </a:defRPr>
            </a:pPr>
            <a:r>
              <a:rPr sz="1275" b="0">
                <a:solidFill>
                  <a:srgbClr val="61706A"/>
                </a:solidFill>
              </a:rPr>
              <a:t>модульность + конкуренция решений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6B8E6FB-EF58-488C-A093-573B267E5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886450"/>
            <a:ext cx="1051560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123C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29BA49F5-F118-4C19-9C20-814E1A3AC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943600"/>
            <a:ext cx="10058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Публичная базовая линия + измеримый KPI + независимая проверка</a:t>
            </a:r>
          </a:p>
        </p:txBody>
      </p:sp>
    </p:spTree>
    <p:extLst>
      <p:ext uri="{BB962C8B-B14F-4D97-AF65-F5344CB8AC3E}">
        <p14:creationId xmlns:p14="http://schemas.microsoft.com/office/powerpoint/2010/main" val="86613855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123C3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kicker">
            <a:extLst xmlns:a="http://schemas.openxmlformats.org/drawingml/2006/main">
              <a:ext uri="{FF2B5EF4-FFF2-40B4-BE49-F238E27FC236}">
                <a16:creationId xmlns:a16="http://schemas.microsoft.com/office/drawing/2014/main" id="{E507104D-B81F-4ED6-945C-E07C3734B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9D8C7"/>
                </a:solidFill>
              </a:defRPr>
            </a:pPr>
            <a:r>
              <a:rPr sz="975" b="1">
                <a:solidFill>
                  <a:srgbClr val="B9D8C7"/>
                </a:solidFill>
              </a:rPr>
              <a:t>ФУТУРОЛОГИЧЕСКАЯ РАМКА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0C942C2F-6E9A-4B04-AA24-836E9A915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Космический горизонт задаёт этику, земной контур — практику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3E3C1E-4108-4488-A5A2-10C821122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7048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B76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85E5AF97-48FB-4E2B-9522-3D3420B9C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B9D8C7"/>
                </a:solidFill>
              </a:defRPr>
            </a:pPr>
            <a:r>
              <a:rPr sz="750" b="1">
                <a:solidFill>
                  <a:srgbClr val="B9D8C7"/>
                </a:solidFill>
              </a:rPr>
              <a:t>ЭКВИЛИБРИУМ  •  ВОЗРОЖДЕНИЕ ЗЕМЛИ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36EED45F-A8AF-4E5A-B035-05B109147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B9D8C7"/>
                </a:solidFill>
              </a:defRPr>
            </a:pPr>
            <a:r>
              <a:rPr sz="750" b="1">
                <a:solidFill>
                  <a:srgbClr val="B9D8C7"/>
                </a:solidFill>
              </a:rPr>
              <a:t>13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E5406A8-55BE-4B54-95C3-F78582E42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3333750" cy="2781300"/>
          </a:xfrm>
          <a:prstGeom xmlns:a="http://schemas.openxmlformats.org/drawingml/2006/main" prst="roundRect">
            <a:avLst>
              <a:gd name="adj" fmla="val 7534"/>
            </a:avLst>
          </a:prstGeom>
          <a:solidFill xmlns:a="http://schemas.openxmlformats.org/drawingml/2006/main">
            <a:srgbClr val="1B4B48"/>
          </a:solidFill>
          <a:ln xmlns:a="http://schemas.openxmlformats.org/drawingml/2006/main" w="9525">
            <a:solidFill>
              <a:srgbClr val="39635F"/>
            </a:solidFill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9BB6AC48-FD0A-4BF0-B26E-CD12EB68D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3835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2B76E"/>
                </a:solidFill>
              </a:defRPr>
            </a:pPr>
            <a:r>
              <a:rPr sz="1125" b="1">
                <a:solidFill>
                  <a:srgbClr val="D2B76E"/>
                </a:solidFill>
              </a:rPr>
              <a:t>1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943D914A-AE9C-4E3C-B8AB-CFF674934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14600"/>
            <a:ext cx="2838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МЕЖЗВЁЗДНЫЙ СОЮЗ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E2629B6E-C246-46DF-A843-288BD575C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371850"/>
            <a:ext cx="2762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C2D8CD"/>
                </a:solidFill>
              </a:defRPr>
            </a:pPr>
            <a:r>
              <a:rPr sz="1275" b="0">
                <a:solidFill>
                  <a:srgbClr val="C2D8CD"/>
                </a:solidFill>
              </a:rPr>
              <a:t>образ правовой кооперации суверенных цивилизаций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44B883-0398-4CA6-8EC7-C9ACCC094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1790700"/>
            <a:ext cx="3333750" cy="2781300"/>
          </a:xfrm>
          <a:prstGeom xmlns:a="http://schemas.openxmlformats.org/drawingml/2006/main" prst="roundRect">
            <a:avLst>
              <a:gd name="adj" fmla="val 7534"/>
            </a:avLst>
          </a:prstGeom>
          <a:solidFill xmlns:a="http://schemas.openxmlformats.org/drawingml/2006/main">
            <a:srgbClr val="1B4B48"/>
          </a:solidFill>
          <a:ln xmlns:a="http://schemas.openxmlformats.org/drawingml/2006/main" w="9525">
            <a:solidFill>
              <a:srgbClr val="39635F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FA05F005-16D7-4D87-9345-4557372B0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03835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2B76E"/>
                </a:solidFill>
              </a:defRPr>
            </a:pPr>
            <a:r>
              <a:rPr sz="1125" b="1">
                <a:solidFill>
                  <a:srgbClr val="D2B76E"/>
                </a:solidFill>
              </a:rPr>
              <a:t>2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A271B76E-D43D-4A95-B1C0-D8B0E2BCD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514600"/>
            <a:ext cx="2838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ФЕДЕРАЦИЯ СВЕТА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E25F4996-05CB-4C34-9574-D3A65C160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3371850"/>
            <a:ext cx="2762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C2D8CD"/>
                </a:solidFill>
              </a:defRPr>
            </a:pPr>
            <a:r>
              <a:rPr sz="1275" b="0">
                <a:solidFill>
                  <a:srgbClr val="C2D8CD"/>
                </a:solidFill>
              </a:rPr>
              <a:t>образ защиты жизни, свободы воли, мира и созидания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6DE5AA9-D676-413E-8EA7-A5C4025FA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790700"/>
            <a:ext cx="3333750" cy="2781300"/>
          </a:xfrm>
          <a:prstGeom xmlns:a="http://schemas.openxmlformats.org/drawingml/2006/main" prst="roundRect">
            <a:avLst>
              <a:gd name="adj" fmla="val 7534"/>
            </a:avLst>
          </a:prstGeom>
          <a:solidFill xmlns:a="http://schemas.openxmlformats.org/drawingml/2006/main">
            <a:srgbClr val="F2F6F3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BB420C8C-2D01-4D25-B541-129BA97A5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03835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29A45"/>
                </a:solidFill>
              </a:defRPr>
            </a:pPr>
            <a:r>
              <a:rPr sz="1125" b="1">
                <a:solidFill>
                  <a:srgbClr val="C29A45"/>
                </a:solidFill>
              </a:rPr>
              <a:t>3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90F033C0-B06F-4A1C-9E25-3E6645AE8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514600"/>
            <a:ext cx="2838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23C3A"/>
                </a:solidFill>
              </a:defRPr>
            </a:pPr>
            <a:r>
              <a:rPr sz="1575" b="1">
                <a:solidFill>
                  <a:srgbClr val="123C3A"/>
                </a:solidFill>
              </a:rPr>
              <a:t>ВОЗРОЖДЕНИЕ ЗЕМЛИ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63E15AC0-9AD0-4CA0-ABBE-9F0292945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371850"/>
            <a:ext cx="2762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61706A"/>
                </a:solidFill>
              </a:defRPr>
            </a:pPr>
            <a:r>
              <a:rPr sz="1275" b="0">
                <a:solidFill>
                  <a:srgbClr val="61706A"/>
                </a:solidFill>
              </a:rPr>
              <a:t>проверяемая программа преобразований на Земле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CD44BB77-E34B-4B30-8E08-2DD6922DC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18160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CFE1D8"/>
                </a:solidFill>
              </a:defRPr>
            </a:pPr>
            <a:r>
              <a:rPr sz="1500" b="1">
                <a:solidFill>
                  <a:srgbClr val="CFE1D8"/>
                </a:solidFill>
              </a:rPr>
              <a:t>Футурологические понятия не подменяют факты, право и инженерную экспертизу.</a:t>
            </a:r>
          </a:p>
        </p:txBody>
      </p:sp>
    </p:spTree>
    <p:extLst>
      <p:ext uri="{BB962C8B-B14F-4D97-AF65-F5344CB8AC3E}">
        <p14:creationId xmlns:p14="http://schemas.microsoft.com/office/powerpoint/2010/main" val="128328179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4e16da8ec040b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923C7CD-5133-4726-82D2-124E2D540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B2B">
              <a:alpha val="8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290E49EA-ACBB-4986-A945-590B42355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29A45"/>
                </a:solidFill>
              </a:defRPr>
            </a:pPr>
            <a:r>
              <a:rPr sz="1050" b="1">
                <a:solidFill>
                  <a:srgbClr val="C29A45"/>
                </a:solidFill>
              </a:rPr>
              <a:t>РЕШЕНИЕ О ЗАПУСКЕ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64862E16-8E59-4480-B3C1-1992A4750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24000"/>
            <a:ext cx="7810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Перейти от доктрины</a:t>
            </a:r>
          </a:p>
          <a:p xmlns:a="http://schemas.openxmlformats.org/drawingml/2006/main">
            <a:pPr algn="l"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к пилотной программе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4B89B66E-FC25-440F-AD3E-1CC955265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124200"/>
            <a:ext cx="7143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D7E9DF"/>
                </a:solidFill>
              </a:defRPr>
            </a:pPr>
            <a:r>
              <a:rPr sz="1725" b="0">
                <a:solidFill>
                  <a:srgbClr val="D7E9DF"/>
                </a:solidFill>
              </a:rPr>
              <a:t>Учредить программный контур «Возрождение Земли» в составе ЭКВИЛИБРИУМ и подготовить пакет запуска 3–5 территорий.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2E1371-BCA9-4A28-A572-E32D72737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629150"/>
            <a:ext cx="4953000" cy="666750"/>
          </a:xfrm>
          <a:prstGeom xmlns:a="http://schemas.openxmlformats.org/drawingml/2006/main" prst="roundRect">
            <a:avLst>
              <a:gd name="adj" fmla="val 22857"/>
            </a:avLst>
          </a:prstGeom>
          <a:solidFill xmlns:a="http://schemas.openxmlformats.org/drawingml/2006/main">
            <a:srgbClr val="EA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5F111B40-DFFD-40AF-AF04-A4F12842C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752975"/>
            <a:ext cx="4533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23C3A"/>
                </a:solidFill>
              </a:defRPr>
            </a:pPr>
            <a:r>
              <a:rPr sz="1500" b="1">
                <a:solidFill>
                  <a:srgbClr val="123C3A"/>
                </a:solidFill>
              </a:rPr>
              <a:t>Возрождая Землю — возрождаем Человека.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0E8576DE-97EE-45E7-A57B-8F031E119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286500"/>
            <a:ext cx="4572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B9D1C5"/>
                </a:solidFill>
              </a:defRPr>
            </a:pPr>
            <a:r>
              <a:rPr sz="825" b="1">
                <a:solidFill>
                  <a:srgbClr val="B9D1C5"/>
                </a:solidFill>
              </a:rPr>
              <a:t>Соколов Сергей Леонидович  •  2026</a:t>
            </a:r>
          </a:p>
        </p:txBody>
      </p:sp>
    </p:spTree>
    <p:extLst>
      <p:ext uri="{BB962C8B-B14F-4D97-AF65-F5344CB8AC3E}">
        <p14:creationId xmlns:p14="http://schemas.microsoft.com/office/powerpoint/2010/main" val="91980928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D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kicker">
            <a:extLst xmlns:a="http://schemas.openxmlformats.org/drawingml/2006/main">
              <a:ext uri="{FF2B5EF4-FFF2-40B4-BE49-F238E27FC236}">
                <a16:creationId xmlns:a16="http://schemas.microsoft.com/office/drawing/2014/main" id="{BCDE9D94-B66B-449B-9B2A-054D46720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F7B59"/>
                </a:solidFill>
              </a:defRPr>
            </a:pPr>
            <a:r>
              <a:rPr sz="975" b="1">
                <a:solidFill>
                  <a:srgbClr val="2F7B59"/>
                </a:solidFill>
              </a:rPr>
              <a:t>ИСХОДНАЯ ПОЗИЦИЯ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6F3CE1B7-E5DE-443A-BE16-70B4F9724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3C3A"/>
                </a:solidFill>
              </a:defRPr>
            </a:pPr>
            <a:r>
              <a:rPr sz="2850" b="1">
                <a:solidFill>
                  <a:srgbClr val="123C3A"/>
                </a:solidFill>
              </a:rPr>
              <a:t>Земля — не ресурс, а живая система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D73FF08-A269-4036-A02C-D3671C929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7048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29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909A006C-2998-4581-BCE2-C6F6ECBED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1706A"/>
                </a:solidFill>
              </a:defRPr>
            </a:pPr>
            <a:r>
              <a:rPr sz="750" b="1">
                <a:solidFill>
                  <a:srgbClr val="61706A"/>
                </a:solidFill>
              </a:rPr>
              <a:t>ЭКВИЛИБРИУМ  •  ВОЗРОЖДЕНИЕ ЗЕМЛИ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8724E78A-CC53-4604-9E2C-31A891F2E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1706A"/>
                </a:solidFill>
              </a:defRPr>
            </a:pPr>
            <a:r>
              <a:rPr sz="750" b="1">
                <a:solidFill>
                  <a:srgbClr val="61706A"/>
                </a:solidFill>
              </a:rPr>
              <a:t>02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D6A8C8AE-0B19-479F-8DB7-B3B886CC1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38300"/>
            <a:ext cx="7239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D2B27"/>
                </a:solidFill>
              </a:defRPr>
            </a:pPr>
            <a:r>
              <a:rPr sz="2400" b="1">
                <a:solidFill>
                  <a:srgbClr val="1D2B27"/>
                </a:solidFill>
              </a:rPr>
              <a:t>Человечество встроено в биосферу и может устойчиво развиваться только при сохранении её воспроизводящей способности.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ED61727-9AEC-4CCB-A621-A37446264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1581150"/>
            <a:ext cx="2857500" cy="295275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EA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F8F6072C-D967-4644-8023-B35400665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1866900"/>
            <a:ext cx="20955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5700" b="1">
                <a:solidFill>
                  <a:srgbClr val="2F7B59"/>
                </a:solidFill>
              </a:defRPr>
            </a:pPr>
            <a:r>
              <a:rPr sz="5700" b="1">
                <a:solidFill>
                  <a:srgbClr val="2F7B59"/>
                </a:solidFill>
              </a:rPr>
              <a:t>3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6B7CF740-0117-4336-8C2C-4155E1234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781300"/>
            <a:ext cx="2266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23C3A"/>
                </a:solidFill>
              </a:defRPr>
            </a:pPr>
            <a:r>
              <a:rPr sz="1500" b="1">
                <a:solidFill>
                  <a:srgbClr val="123C3A"/>
                </a:solidFill>
              </a:rPr>
              <a:t>контура восстановления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D505C299-4F4F-43DB-828D-06862B18F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562350"/>
            <a:ext cx="19812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F7B59"/>
                </a:solidFill>
              </a:defRPr>
            </a:pPr>
            <a:r>
              <a:rPr sz="1200" b="1">
                <a:solidFill>
                  <a:srgbClr val="2F7B59"/>
                </a:solidFill>
              </a:rPr>
              <a:t>ПРИРОДА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47341A58-FDD1-4A6E-BFFE-0D88BA39F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905250"/>
            <a:ext cx="19812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F7B59"/>
                </a:solidFill>
              </a:defRPr>
            </a:pPr>
            <a:r>
              <a:rPr sz="1200" b="1">
                <a:solidFill>
                  <a:srgbClr val="2F7B59"/>
                </a:solidFill>
              </a:rPr>
              <a:t>ЧЕЛОВЕК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8A15000D-7016-4F20-AAB2-106AD6CB2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248150"/>
            <a:ext cx="19812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F7B59"/>
                </a:solidFill>
              </a:defRPr>
            </a:pPr>
            <a:r>
              <a:rPr sz="1200" b="1">
                <a:solidFill>
                  <a:srgbClr val="2F7B59"/>
                </a:solidFill>
              </a:rPr>
              <a:t>ЦИВИЛИЗАЦИЯ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92A43E69-AF17-4192-B4C4-E789FF762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0"/>
            <a:ext cx="6572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2F7B59"/>
                </a:solidFill>
              </a:defRPr>
            </a:pPr>
            <a:r>
              <a:rPr sz="1725" b="1">
                <a:solidFill>
                  <a:srgbClr val="2F7B59"/>
                </a:solidFill>
              </a:rPr>
              <a:t>Цель программы — восстановить способность планеты и общества воспроизводить жизнь, развитие и мир.</a:t>
            </a:r>
          </a:p>
        </p:txBody>
      </p:sp>
    </p:spTree>
    <p:extLst>
      <p:ext uri="{BB962C8B-B14F-4D97-AF65-F5344CB8AC3E}">
        <p14:creationId xmlns:p14="http://schemas.microsoft.com/office/powerpoint/2010/main" val="71400669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D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kicker">
            <a:extLst xmlns:a="http://schemas.openxmlformats.org/drawingml/2006/main">
              <a:ext uri="{FF2B5EF4-FFF2-40B4-BE49-F238E27FC236}">
                <a16:creationId xmlns:a16="http://schemas.microsoft.com/office/drawing/2014/main" id="{169BC3CE-57D9-4589-8481-E80654760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F7B59"/>
                </a:solidFill>
              </a:defRPr>
            </a:pPr>
            <a:r>
              <a:rPr sz="975" b="1">
                <a:solidFill>
                  <a:srgbClr val="2F7B59"/>
                </a:solidFill>
              </a:rPr>
              <a:t>АРХИТЕКТУРА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2029626-F06E-4EF0-AFCE-7BF2B5713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3C3A"/>
                </a:solidFill>
              </a:defRPr>
            </a:pPr>
            <a:r>
              <a:rPr sz="2850" b="1">
                <a:solidFill>
                  <a:srgbClr val="123C3A"/>
                </a:solidFill>
              </a:rPr>
              <a:t>Одна надсистема связывает смысл, ресурсы и исполнение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0ACB76-985E-46C1-A80B-1DC147391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7048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29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EDE32330-19CA-46A8-8BE6-A0AC066B4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1706A"/>
                </a:solidFill>
              </a:defRPr>
            </a:pPr>
            <a:r>
              <a:rPr sz="750" b="1">
                <a:solidFill>
                  <a:srgbClr val="61706A"/>
                </a:solidFill>
              </a:rPr>
              <a:t>ЭКВИЛИБРИУМ  •  ВОЗРОЖДЕНИЕ ЗЕМЛИ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EC8C0FCB-B15E-4A1D-95F0-9F2CA74C5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1706A"/>
                </a:solidFill>
              </a:defRPr>
            </a:pPr>
            <a:r>
              <a:rPr sz="750" b="1">
                <a:solidFill>
                  <a:srgbClr val="61706A"/>
                </a:solidFill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F51642-9272-481D-99BD-82933D505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19250"/>
            <a:ext cx="106680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F8FAF8"/>
          </a:solidFill>
          <a:ln xmlns:a="http://schemas.openxmlformats.org/drawingml/2006/main" w="9525">
            <a:solidFill>
              <a:srgbClr val="C7D8CF"/>
            </a:solidFill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10E50DAF-85F4-4EED-A5FB-14701E525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75260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2F7B59"/>
                </a:solidFill>
              </a:defRPr>
            </a:pPr>
            <a:r>
              <a:rPr sz="1125" b="1">
                <a:solidFill>
                  <a:srgbClr val="2F7B59"/>
                </a:solidFill>
              </a:rPr>
              <a:t>1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A70F7D2D-61F2-46BA-9C09-ED41A5A0A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714500"/>
            <a:ext cx="3143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23C3A"/>
                </a:solidFill>
              </a:defRPr>
            </a:pPr>
            <a:r>
              <a:rPr sz="1575" b="1">
                <a:solidFill>
                  <a:srgbClr val="123C3A"/>
                </a:solidFill>
              </a:rPr>
              <a:t>ЭКВИЛИБРИУМ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AC092655-8963-4F5E-A6B1-599042D3E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714500"/>
            <a:ext cx="628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1706A"/>
                </a:solidFill>
              </a:defRPr>
            </a:pPr>
            <a:r>
              <a:rPr sz="1275" b="0">
                <a:solidFill>
                  <a:srgbClr val="61706A"/>
                </a:solidFill>
              </a:rPr>
              <a:t>принцип равновесия и наблюдения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4417AE4-AD18-4D17-9EDD-0ACD657E7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81250"/>
            <a:ext cx="106680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EAF4ED"/>
          </a:solidFill>
          <a:ln xmlns:a="http://schemas.openxmlformats.org/drawingml/2006/main" w="9525">
            <a:solidFill>
              <a:srgbClr val="C7D8CF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DF3384C7-FF82-42A9-A116-BCFB56102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51460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2F7B59"/>
                </a:solidFill>
              </a:defRPr>
            </a:pPr>
            <a:r>
              <a:rPr sz="1125" b="1">
                <a:solidFill>
                  <a:srgbClr val="2F7B59"/>
                </a:solidFill>
              </a:rPr>
              <a:t>2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775FED39-1F06-4BD9-B173-F9ADBC3E9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476500"/>
            <a:ext cx="3143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23C3A"/>
                </a:solidFill>
              </a:defRPr>
            </a:pPr>
            <a:r>
              <a:rPr sz="1575" b="1">
                <a:solidFill>
                  <a:srgbClr val="123C3A"/>
                </a:solidFill>
              </a:rPr>
              <a:t>КОНГЛОМЕРАТ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9409739C-E96C-43DC-A31E-696BCB474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476500"/>
            <a:ext cx="628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1706A"/>
                </a:solidFill>
              </a:defRPr>
            </a:pPr>
            <a:r>
              <a:rPr sz="1275" b="0">
                <a:solidFill>
                  <a:srgbClr val="61706A"/>
                </a:solidFill>
              </a:rPr>
              <a:t>организации, технологии, активы, компетенции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5FFED19-169B-47A3-B012-DCBAD4B44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143250"/>
            <a:ext cx="106680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123C3A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E5FC1DCD-D458-4EE3-88AC-26B01F52D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27660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C29A45"/>
                </a:solidFill>
              </a:defRPr>
            </a:pPr>
            <a:r>
              <a:rPr sz="1125" b="1">
                <a:solidFill>
                  <a:srgbClr val="C29A45"/>
                </a:solidFill>
              </a:rPr>
              <a:t>3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72C5BD01-668B-494A-907A-7FB1510CF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238500"/>
            <a:ext cx="3143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ВОЗРОЖДЕНИЕ ЗЕМЛИ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BA433923-C5B2-46A7-A75A-64EBC81D3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238500"/>
            <a:ext cx="628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DCEBE3"/>
                </a:solidFill>
              </a:defRPr>
            </a:pPr>
            <a:r>
              <a:rPr sz="1275" b="0">
                <a:solidFill>
                  <a:srgbClr val="DCEBE3"/>
                </a:solidFill>
              </a:rPr>
              <a:t>единая земная программа преобразований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8D3DD25-5BA6-4A56-A777-C3C0F0444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905250"/>
            <a:ext cx="106680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EAF4ED"/>
          </a:solidFill>
          <a:ln xmlns:a="http://schemas.openxmlformats.org/drawingml/2006/main" w="9525">
            <a:solidFill>
              <a:srgbClr val="C7D8CF"/>
            </a:solidFill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93B31B4D-D1A5-44D1-BDC1-9BBBF1410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3860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2F7B59"/>
                </a:solidFill>
              </a:defRPr>
            </a:pPr>
            <a:r>
              <a:rPr sz="1125" b="1">
                <a:solidFill>
                  <a:srgbClr val="2F7B59"/>
                </a:solidFill>
              </a:rPr>
              <a:t>4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7EE48F2D-6F0E-4AA9-B83C-31E325098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000500"/>
            <a:ext cx="3143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23C3A"/>
                </a:solidFill>
              </a:defRPr>
            </a:pPr>
            <a:r>
              <a:rPr sz="1575" b="1">
                <a:solidFill>
                  <a:srgbClr val="123C3A"/>
                </a:solidFill>
              </a:rPr>
              <a:t>ECO‑PPA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9D7E257E-7067-4AA3-90C9-FF5398823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000500"/>
            <a:ext cx="628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1706A"/>
                </a:solidFill>
              </a:defRPr>
            </a:pPr>
            <a:r>
              <a:rPr sz="1275" b="0">
                <a:solidFill>
                  <a:srgbClr val="61706A"/>
                </a:solidFill>
              </a:rPr>
              <a:t>контрактование ресурсов и проверяемого результата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17C3991-E8C6-4640-9D6B-5C7BDD7CB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67250"/>
            <a:ext cx="106680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F8FAF8"/>
          </a:solidFill>
          <a:ln xmlns:a="http://schemas.openxmlformats.org/drawingml/2006/main" w="9525">
            <a:solidFill>
              <a:srgbClr val="C7D8CF"/>
            </a:solidFill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56DAD32B-9FC9-41C3-9186-C495F8A9C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800600"/>
            <a:ext cx="36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2F7B59"/>
                </a:solidFill>
              </a:defRPr>
            </a:pPr>
            <a:r>
              <a:rPr sz="1125" b="1">
                <a:solidFill>
                  <a:srgbClr val="2F7B59"/>
                </a:solidFill>
              </a:rPr>
              <a:t>5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A2463142-83A4-4039-B913-860851B72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762500"/>
            <a:ext cx="3143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23C3A"/>
                </a:solidFill>
              </a:defRPr>
            </a:pPr>
            <a:r>
              <a:rPr sz="1575" b="1">
                <a:solidFill>
                  <a:srgbClr val="123C3A"/>
                </a:solidFill>
              </a:rPr>
              <a:t>СФЕРА + СПЕЦЗАЩИТА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C89AC4D2-C25A-43EC-A2F4-F34B54529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762500"/>
            <a:ext cx="628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1706A"/>
                </a:solidFill>
              </a:defRPr>
            </a:pPr>
            <a:r>
              <a:rPr sz="1275" b="0">
                <a:solidFill>
                  <a:srgbClr val="61706A"/>
                </a:solidFill>
              </a:rPr>
              <a:t>координация, кооперация и исполнение</a:t>
            </a:r>
          </a:p>
        </p:txBody>
      </p:sp>
    </p:spTree>
    <p:extLst>
      <p:ext uri="{BB962C8B-B14F-4D97-AF65-F5344CB8AC3E}">
        <p14:creationId xmlns:p14="http://schemas.microsoft.com/office/powerpoint/2010/main" val="60835553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D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kicker">
            <a:extLst xmlns:a="http://schemas.openxmlformats.org/drawingml/2006/main">
              <a:ext uri="{FF2B5EF4-FFF2-40B4-BE49-F238E27FC236}">
                <a16:creationId xmlns:a16="http://schemas.microsoft.com/office/drawing/2014/main" id="{379CF473-0FB6-4E26-A581-EC2881366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F7B59"/>
                </a:solidFill>
              </a:defRPr>
            </a:pPr>
            <a:r>
              <a:rPr sz="975" b="1">
                <a:solidFill>
                  <a:srgbClr val="2F7B59"/>
                </a:solidFill>
              </a:rPr>
              <a:t>ПОРТФЕЛЬ ПРОГРАММЫ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EAA73C22-AAA3-4ADF-B140-8CC3060AA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3C3A"/>
                </a:solidFill>
              </a:defRPr>
            </a:pPr>
            <a:r>
              <a:rPr sz="2850" b="1">
                <a:solidFill>
                  <a:srgbClr val="123C3A"/>
                </a:solidFill>
              </a:rPr>
              <a:t>Тринадцать направлений образуют единый контур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1C06E45-A1B4-49EA-B483-0970747BB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7048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29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AB49F1C5-78C8-492D-9680-4665C10CF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1706A"/>
                </a:solidFill>
              </a:defRPr>
            </a:pPr>
            <a:r>
              <a:rPr sz="750" b="1">
                <a:solidFill>
                  <a:srgbClr val="61706A"/>
                </a:solidFill>
              </a:rPr>
              <a:t>ЭКВИЛИБРИУМ  •  ВОЗРОЖДЕНИЕ ЗЕМЛИ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FDDD75CE-D4CF-449A-B37A-BCB367A55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1706A"/>
                </a:solidFill>
              </a:defRPr>
            </a:pPr>
            <a:r>
              <a:rPr sz="750" b="1">
                <a:solidFill>
                  <a:srgbClr val="61706A"/>
                </a:solidFill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1C2127-35E6-47BB-BCD6-A6D671E30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00200"/>
            <a:ext cx="3238500" cy="394335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EA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A3D3ADB7-52FA-4071-BE6D-9334237BB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828800"/>
            <a:ext cx="2781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F7B59"/>
                </a:solidFill>
              </a:defRPr>
            </a:pPr>
            <a:r>
              <a:rPr sz="1350" b="1">
                <a:solidFill>
                  <a:srgbClr val="2F7B59"/>
                </a:solidFill>
              </a:rPr>
              <a:t>БИОСФЕРА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D4840894-FABB-4251-B725-BC7D65C1A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00300"/>
            <a:ext cx="342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F7B59"/>
                </a:solidFill>
              </a:defRPr>
            </a:pPr>
            <a:r>
              <a:rPr sz="975" b="1">
                <a:solidFill>
                  <a:srgbClr val="2F7B59"/>
                </a:solidFill>
              </a:rPr>
              <a:t>01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E01FE29F-730A-47F0-B28C-DCFC3E6C8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34315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D2B27"/>
                </a:solidFill>
              </a:defRPr>
            </a:pPr>
            <a:r>
              <a:rPr sz="1275" b="1">
                <a:solidFill>
                  <a:srgbClr val="1D2B27"/>
                </a:solidFill>
              </a:rPr>
              <a:t>Чистая энергия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B28E544C-F3AB-469E-8FA0-E311F700E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52750"/>
            <a:ext cx="342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F7B59"/>
                </a:solidFill>
              </a:defRPr>
            </a:pPr>
            <a:r>
              <a:rPr sz="975" b="1">
                <a:solidFill>
                  <a:srgbClr val="2F7B59"/>
                </a:solidFill>
              </a:rPr>
              <a:t>02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8F71B92B-395B-477B-A2C9-0F32A8296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89560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D2B27"/>
                </a:solidFill>
              </a:defRPr>
            </a:pPr>
            <a:r>
              <a:rPr sz="1275" b="1">
                <a:solidFill>
                  <a:srgbClr val="1D2B27"/>
                </a:solidFill>
              </a:rPr>
              <a:t>Вода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AC3B81CA-8245-44F7-9AB0-BA19EA91F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05200"/>
            <a:ext cx="342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F7B59"/>
                </a:solidFill>
              </a:defRPr>
            </a:pPr>
            <a:r>
              <a:rPr sz="975" b="1">
                <a:solidFill>
                  <a:srgbClr val="2F7B59"/>
                </a:solidFill>
              </a:rPr>
              <a:t>03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5255DD45-DD72-4D32-8F72-234DDF052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44805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D2B27"/>
                </a:solidFill>
              </a:defRPr>
            </a:pPr>
            <a:r>
              <a:rPr sz="1275" b="1">
                <a:solidFill>
                  <a:srgbClr val="1D2B27"/>
                </a:solidFill>
              </a:rPr>
              <a:t>Почвы и агросистемы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6DFC6226-1012-4650-9B6E-141A7CD8C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57650"/>
            <a:ext cx="342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F7B59"/>
                </a:solidFill>
              </a:defRPr>
            </a:pPr>
            <a:r>
              <a:rPr sz="975" b="1">
                <a:solidFill>
                  <a:srgbClr val="2F7B59"/>
                </a:solidFill>
              </a:rPr>
              <a:t>04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E092BFC1-A0F1-4FC2-B8FF-4FE1E7AC5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00050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D2B27"/>
                </a:solidFill>
              </a:defRPr>
            </a:pPr>
            <a:r>
              <a:rPr sz="1275" b="1">
                <a:solidFill>
                  <a:srgbClr val="1D2B27"/>
                </a:solidFill>
              </a:rPr>
              <a:t>Леса и биоразнообразие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D5E70E7-B917-40CA-804B-58AEE63AF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1600200"/>
            <a:ext cx="3238500" cy="394335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EDF5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513D557B-C8D8-4429-AADC-82C0597DB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1828800"/>
            <a:ext cx="2781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DA7B2"/>
                </a:solidFill>
              </a:defRPr>
            </a:pPr>
            <a:r>
              <a:rPr sz="1350" b="1">
                <a:solidFill>
                  <a:srgbClr val="6DA7B2"/>
                </a:solidFill>
              </a:rPr>
              <a:t>ЧЕЛОВЕК И ТЕРРИТОРИИ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EA003D50-8BB2-4007-8FB5-A45326163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400300"/>
            <a:ext cx="342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A7B2"/>
                </a:solidFill>
              </a:defRPr>
            </a:pPr>
            <a:r>
              <a:rPr sz="975" b="1">
                <a:solidFill>
                  <a:srgbClr val="6DA7B2"/>
                </a:solidFill>
              </a:rPr>
              <a:t>01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3B06CC7B-039F-49DE-9838-C8DE7DB5F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34315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D2B27"/>
                </a:solidFill>
              </a:defRPr>
            </a:pPr>
            <a:r>
              <a:rPr sz="1275" b="1">
                <a:solidFill>
                  <a:srgbClr val="1D2B27"/>
                </a:solidFill>
              </a:rPr>
              <a:t>Циклическая экономика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C203EF3B-32FB-49F8-8255-2C0B83074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952750"/>
            <a:ext cx="342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A7B2"/>
                </a:solidFill>
              </a:defRPr>
            </a:pPr>
            <a:r>
              <a:rPr sz="975" b="1">
                <a:solidFill>
                  <a:srgbClr val="6DA7B2"/>
                </a:solidFill>
              </a:rPr>
              <a:t>02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C89CAA7F-8A9B-4982-B9AD-750E0D241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89560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D2B27"/>
                </a:solidFill>
              </a:defRPr>
            </a:pPr>
            <a:r>
              <a:rPr sz="1275" b="1">
                <a:solidFill>
                  <a:srgbClr val="1D2B27"/>
                </a:solidFill>
              </a:rPr>
              <a:t>Территории будущего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E9CEDA20-8E8F-4FB8-9D61-A3314E43D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505200"/>
            <a:ext cx="342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A7B2"/>
                </a:solidFill>
              </a:defRPr>
            </a:pPr>
            <a:r>
              <a:rPr sz="975" b="1">
                <a:solidFill>
                  <a:srgbClr val="6DA7B2"/>
                </a:solidFill>
              </a:rPr>
              <a:t>03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BF3F3B2B-13E1-440A-A0D0-97D613BA0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44805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D2B27"/>
                </a:solidFill>
              </a:defRPr>
            </a:pPr>
            <a:r>
              <a:rPr sz="1275" b="1">
                <a:solidFill>
                  <a:srgbClr val="1D2B27"/>
                </a:solidFill>
              </a:rPr>
              <a:t>Здоровье и долголетие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3AF6E26C-C4EB-4518-98FC-A7E6FAE49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4057650"/>
            <a:ext cx="342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DA7B2"/>
                </a:solidFill>
              </a:defRPr>
            </a:pPr>
            <a:r>
              <a:rPr sz="975" b="1">
                <a:solidFill>
                  <a:srgbClr val="6DA7B2"/>
                </a:solidFill>
              </a:rPr>
              <a:t>04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904B0329-67B2-411B-8690-39C831512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400050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D2B27"/>
                </a:solidFill>
              </a:defRPr>
            </a:pPr>
            <a:r>
              <a:rPr sz="1275" b="1">
                <a:solidFill>
                  <a:srgbClr val="1D2B27"/>
                </a:solidFill>
              </a:rPr>
              <a:t>Культура ответственности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3A1C39D-0B98-4A7E-91CE-D06854310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600200"/>
            <a:ext cx="3238500" cy="394335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8F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BFE54169-2147-472E-8FC4-55B347D83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28800"/>
            <a:ext cx="2781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C29A45"/>
                </a:solidFill>
              </a:defRPr>
            </a:pPr>
            <a:r>
              <a:rPr sz="1350" b="1">
                <a:solidFill>
                  <a:srgbClr val="C29A45"/>
                </a:solidFill>
              </a:rPr>
              <a:t>СИСТЕМА РАЗВИТИЯ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5B2D1302-BB1A-4A87-97AC-807A88207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400300"/>
            <a:ext cx="342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29A45"/>
                </a:solidFill>
              </a:defRPr>
            </a:pPr>
            <a:r>
              <a:rPr sz="975" b="1">
                <a:solidFill>
                  <a:srgbClr val="C29A45"/>
                </a:solidFill>
              </a:rPr>
              <a:t>01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A2DB7E0A-AF9D-4AA7-8E92-DB41691B2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34315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D2B27"/>
                </a:solidFill>
              </a:defRPr>
            </a:pPr>
            <a:r>
              <a:rPr sz="1275" b="1">
                <a:solidFill>
                  <a:srgbClr val="1D2B27"/>
                </a:solidFill>
              </a:rPr>
              <a:t>Материалы и промышленность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0166C239-4E71-4A5D-9D75-2CBE888FD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952750"/>
            <a:ext cx="342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29A45"/>
                </a:solidFill>
              </a:defRPr>
            </a:pPr>
            <a:r>
              <a:rPr sz="975" b="1">
                <a:solidFill>
                  <a:srgbClr val="C29A45"/>
                </a:solidFill>
              </a:rPr>
              <a:t>02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E7010A26-E60E-42B1-B2BB-42AA5BDCE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89560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D2B27"/>
                </a:solidFill>
              </a:defRPr>
            </a:pPr>
            <a:r>
              <a:rPr sz="1275" b="1">
                <a:solidFill>
                  <a:srgbClr val="1D2B27"/>
                </a:solidFill>
              </a:rPr>
              <a:t>Наука и образование</a:t>
            </a:r>
          </a:p>
        </p:txBody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8DD38247-063E-4C90-BEE2-7B5AD1FFE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505200"/>
            <a:ext cx="342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29A45"/>
                </a:solidFill>
              </a:defRPr>
            </a:pPr>
            <a:r>
              <a:rPr sz="975" b="1">
                <a:solidFill>
                  <a:srgbClr val="C29A45"/>
                </a:solidFill>
              </a:rPr>
              <a:t>03</a:t>
            </a:r>
          </a:p>
        </p:txBody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F8739753-6770-49A9-86CE-E047DDAC6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44805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D2B27"/>
                </a:solidFill>
              </a:defRPr>
            </a:pPr>
            <a:r>
              <a:rPr sz="1275" b="1">
                <a:solidFill>
                  <a:srgbClr val="1D2B27"/>
                </a:solidFill>
              </a:rPr>
              <a:t>Экономика пользы</a:t>
            </a:r>
          </a:p>
        </p:txBody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8BEAE16C-77BE-4469-AB55-D129C6AA9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057650"/>
            <a:ext cx="342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29A45"/>
                </a:solidFill>
              </a:defRPr>
            </a:pPr>
            <a:r>
              <a:rPr sz="975" b="1">
                <a:solidFill>
                  <a:srgbClr val="C29A45"/>
                </a:solidFill>
              </a:rPr>
              <a:t>04</a:t>
            </a:r>
          </a:p>
        </p:txBody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AE0B86F2-9E36-41D6-B652-2B10DD143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00050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D2B27"/>
                </a:solidFill>
              </a:defRPr>
            </a:pPr>
            <a:r>
              <a:rPr sz="1275" b="1">
                <a:solidFill>
                  <a:srgbClr val="1D2B27"/>
                </a:solidFill>
              </a:rPr>
              <a:t>Мониторинг Земли</a:t>
            </a:r>
          </a:p>
        </p:txBody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989134D7-64AD-475F-B6C0-387A20205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610100"/>
            <a:ext cx="342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29A45"/>
                </a:solidFill>
              </a:defRPr>
            </a:pPr>
            <a:r>
              <a:rPr sz="975" b="1">
                <a:solidFill>
                  <a:srgbClr val="C29A45"/>
                </a:solidFill>
              </a:rPr>
              <a:t>05</a:t>
            </a:r>
          </a:p>
        </p:txBody>
      </p:sp>
      <p:sp>
        <p:nvSpPr>
          <p:cNvPr id="37" name="text">
            <a:extLst xmlns:a="http://schemas.openxmlformats.org/drawingml/2006/main">
              <a:ext uri="{FF2B5EF4-FFF2-40B4-BE49-F238E27FC236}">
                <a16:creationId xmlns:a16="http://schemas.microsoft.com/office/drawing/2014/main" id="{BDD300FB-5AC0-4BD7-8A99-5ACBD438B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552950"/>
            <a:ext cx="228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D2B27"/>
                </a:solidFill>
              </a:defRPr>
            </a:pPr>
            <a:r>
              <a:rPr sz="1275" b="1">
                <a:solidFill>
                  <a:srgbClr val="1D2B27"/>
                </a:solidFill>
              </a:rPr>
              <a:t>Международная кооперация</a:t>
            </a:r>
          </a:p>
        </p:txBody>
      </p:sp>
      <p:sp>
        <p:nvSpPr>
          <p:cNvPr id="38" name="text">
            <a:extLst xmlns:a="http://schemas.openxmlformats.org/drawingml/2006/main">
              <a:ext uri="{FF2B5EF4-FFF2-40B4-BE49-F238E27FC236}">
                <a16:creationId xmlns:a16="http://schemas.microsoft.com/office/drawing/2014/main" id="{BAA4C56F-28A8-4F86-A77B-B3330FF3A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5010150"/>
            <a:ext cx="3238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1706A"/>
                </a:solidFill>
              </a:defRPr>
            </a:pPr>
            <a:r>
              <a:rPr sz="1050" b="0">
                <a:solidFill>
                  <a:srgbClr val="61706A"/>
                </a:solidFill>
              </a:rPr>
              <a:t>13‑е направление связывает национальные программы</a:t>
            </a:r>
          </a:p>
          <a:p xmlns:a="http://schemas.openxmlformats.org/drawingml/2006/main">
            <a:pPr algn="l">
              <a:defRPr sz="1050" b="0">
                <a:solidFill>
                  <a:srgbClr val="61706A"/>
                </a:solidFill>
              </a:defRPr>
            </a:pPr>
            <a:r>
              <a:rPr sz="1050" b="0">
                <a:solidFill>
                  <a:srgbClr val="61706A"/>
                </a:solidFill>
              </a:rPr>
              <a:t>с планетарной кооперацией.</a:t>
            </a:r>
          </a:p>
        </p:txBody>
      </p:sp>
    </p:spTree>
    <p:extLst>
      <p:ext uri="{BB962C8B-B14F-4D97-AF65-F5344CB8AC3E}">
        <p14:creationId xmlns:p14="http://schemas.microsoft.com/office/powerpoint/2010/main" val="139450463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D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kicker">
            <a:extLst xmlns:a="http://schemas.openxmlformats.org/drawingml/2006/main">
              <a:ext uri="{FF2B5EF4-FFF2-40B4-BE49-F238E27FC236}">
                <a16:creationId xmlns:a16="http://schemas.microsoft.com/office/drawing/2014/main" id="{9A0DC941-5078-4837-9BB5-BDDB91E5A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F7B59"/>
                </a:solidFill>
              </a:defRPr>
            </a:pPr>
            <a:r>
              <a:rPr sz="975" b="1">
                <a:solidFill>
                  <a:srgbClr val="2F7B59"/>
                </a:solidFill>
              </a:rPr>
              <a:t>ПРОЕКТНАЯ МОДЕЛЬ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0F206EC6-A074-42C5-B296-B72B60D70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3C3A"/>
                </a:solidFill>
              </a:defRPr>
            </a:pPr>
            <a:r>
              <a:rPr sz="2850" b="1">
                <a:solidFill>
                  <a:srgbClr val="123C3A"/>
                </a:solidFill>
              </a:rPr>
              <a:t>Территория становится единицей доказательного восстановления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8512D7D-0913-4382-9D34-9FF183F8A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7048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29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DD1D326B-0B6B-4368-8070-F03080333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1706A"/>
                </a:solidFill>
              </a:defRPr>
            </a:pPr>
            <a:r>
              <a:rPr sz="750" b="1">
                <a:solidFill>
                  <a:srgbClr val="61706A"/>
                </a:solidFill>
              </a:rPr>
              <a:t>ЭКВИЛИБРИУМ  •  ВОЗРОЖДЕНИЕ ЗЕМЛИ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A9656C10-AD04-4DF8-ADE0-057CE8C60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1706A"/>
                </a:solidFill>
              </a:defRPr>
            </a:pPr>
            <a:r>
              <a:rPr sz="750" b="1">
                <a:solidFill>
                  <a:srgbClr val="61706A"/>
                </a:solidFill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E1C5DD8-F84E-48D5-BB5E-72BA60582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3105150"/>
            <a:ext cx="514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61BFCDE-B61C-40B1-AE28-ED610B741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71750"/>
            <a:ext cx="1066800" cy="1066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ED54FFFF-5698-47F1-9EAA-9C6BF5E46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733675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F7B59"/>
                </a:solidFill>
              </a:defRPr>
            </a:pPr>
            <a:r>
              <a:rPr sz="1350" b="1">
                <a:solidFill>
                  <a:srgbClr val="2F7B59"/>
                </a:solidFill>
              </a:rPr>
              <a:t>1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BB15C520-BECA-42B2-ACE1-59B567574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71900"/>
            <a:ext cx="1600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D2B27"/>
                </a:solidFill>
              </a:defRPr>
            </a:pPr>
            <a:r>
              <a:rPr sz="1050" b="1">
                <a:solidFill>
                  <a:srgbClr val="1D2B27"/>
                </a:solidFill>
              </a:rPr>
              <a:t>Диагностика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8ADE41B-193C-4ECC-A7DE-C31F37C10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3105150"/>
            <a:ext cx="514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4851386-C6FB-4E1A-A0CD-BFF8657E1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2571750"/>
            <a:ext cx="1066800" cy="1066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C90C958A-789B-454B-8944-EA8241597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2733675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F7B59"/>
                </a:solidFill>
              </a:defRPr>
            </a:pPr>
            <a:r>
              <a:rPr sz="1350" b="1">
                <a:solidFill>
                  <a:srgbClr val="2F7B59"/>
                </a:solidFill>
              </a:rPr>
              <a:t>2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1DA9EB07-AE46-4A9B-90C3-9C78B4A87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3771900"/>
            <a:ext cx="1600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D2B27"/>
                </a:solidFill>
              </a:defRPr>
            </a:pPr>
            <a:r>
              <a:rPr sz="1050" b="1">
                <a:solidFill>
                  <a:srgbClr val="1D2B27"/>
                </a:solidFill>
              </a:rPr>
              <a:t>Приоритеты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A8321BE-B98B-45EC-9559-3EB522DCC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105150"/>
            <a:ext cx="514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F69D648-215C-4355-AB5C-9A7087770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571750"/>
            <a:ext cx="1066800" cy="1066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D917FBA9-4E45-49DE-89EE-CE4144EEE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733675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F7B59"/>
                </a:solidFill>
              </a:defRPr>
            </a:pPr>
            <a:r>
              <a:rPr sz="1350" b="1">
                <a:solidFill>
                  <a:srgbClr val="2F7B59"/>
                </a:solidFill>
              </a:rPr>
              <a:t>3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BA865BD8-8449-4FB8-AC1A-B681932BA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771900"/>
            <a:ext cx="1600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D2B27"/>
                </a:solidFill>
              </a:defRPr>
            </a:pPr>
            <a:r>
              <a:rPr sz="1050" b="1">
                <a:solidFill>
                  <a:srgbClr val="1D2B27"/>
                </a:solidFill>
              </a:rPr>
              <a:t>Проектирование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7A9E5A4-08B3-45B1-8BB7-D434458E7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105150"/>
            <a:ext cx="514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A59AF2C-F912-477B-9E18-F766D2F58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2571750"/>
            <a:ext cx="1066800" cy="1066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BE96745D-47C9-4CFE-81B2-2E4D570AD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733675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F7B59"/>
                </a:solidFill>
              </a:defRPr>
            </a:pPr>
            <a:r>
              <a:rPr sz="1350" b="1">
                <a:solidFill>
                  <a:srgbClr val="2F7B59"/>
                </a:solidFill>
              </a:rPr>
              <a:t>4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2F858B54-F9EF-444F-B5AB-5DAC3BAE1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771900"/>
            <a:ext cx="1600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D2B27"/>
                </a:solidFill>
              </a:defRPr>
            </a:pPr>
            <a:r>
              <a:rPr sz="1050" b="1">
                <a:solidFill>
                  <a:srgbClr val="1D2B27"/>
                </a:solidFill>
              </a:rPr>
              <a:t>Экспертиза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E42B420-A4BC-4C3A-AF25-C6E737DC1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105150"/>
            <a:ext cx="514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1C9C41A-A577-4835-B161-C8F2BE120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571750"/>
            <a:ext cx="1066800" cy="1066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3C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57FAE269-8E3E-46DC-A319-BC47B3C7E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733675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C29A45"/>
                </a:solidFill>
              </a:defRPr>
            </a:pPr>
            <a:r>
              <a:rPr sz="1350" b="1">
                <a:solidFill>
                  <a:srgbClr val="C29A45"/>
                </a:solidFill>
              </a:rPr>
              <a:t>5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C3EBDEBD-B6AF-405D-A7E1-674E6BC1B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771900"/>
            <a:ext cx="1600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23C3A"/>
                </a:solidFill>
              </a:defRPr>
            </a:pPr>
            <a:r>
              <a:rPr sz="1050" b="1">
                <a:solidFill>
                  <a:srgbClr val="123C3A"/>
                </a:solidFill>
              </a:rPr>
              <a:t>ECO‑PPA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31B83A2-5E15-4EE8-AF0F-8C3E67607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3105150"/>
            <a:ext cx="514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5613048-75A3-476E-9172-44B733254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571750"/>
            <a:ext cx="1066800" cy="1066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2811CEFD-D350-45B5-9BB4-CF418654F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733675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F7B59"/>
                </a:solidFill>
              </a:defRPr>
            </a:pPr>
            <a:r>
              <a:rPr sz="1350" b="1">
                <a:solidFill>
                  <a:srgbClr val="2F7B59"/>
                </a:solidFill>
              </a:rPr>
              <a:t>6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BD2146EC-0108-494D-9712-6D5920429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771900"/>
            <a:ext cx="1600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D2B27"/>
                </a:solidFill>
              </a:defRPr>
            </a:pPr>
            <a:r>
              <a:rPr sz="1050" b="1">
                <a:solidFill>
                  <a:srgbClr val="1D2B27"/>
                </a:solidFill>
              </a:rPr>
              <a:t>Пилот +</a:t>
            </a:r>
          </a:p>
          <a:p xmlns:a="http://schemas.openxmlformats.org/drawingml/2006/main">
            <a:pPr algn="ctr">
              <a:defRPr sz="1050" b="1">
                <a:solidFill>
                  <a:srgbClr val="1D2B27"/>
                </a:solidFill>
              </a:defRPr>
            </a:pPr>
            <a:r>
              <a:rPr sz="1050" b="1">
                <a:solidFill>
                  <a:srgbClr val="1D2B27"/>
                </a:solidFill>
              </a:rPr>
              <a:t>верификация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B36F567-C67A-47DD-9DE2-810811E78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53650" y="2571750"/>
            <a:ext cx="1066800" cy="1066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FC13BB44-0166-4A14-A771-AD09A33BF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2733675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F7B59"/>
                </a:solidFill>
              </a:defRPr>
            </a:pPr>
            <a:r>
              <a:rPr sz="1350" b="1">
                <a:solidFill>
                  <a:srgbClr val="2F7B59"/>
                </a:solidFill>
              </a:rPr>
              <a:t>7</a:t>
            </a:r>
          </a:p>
        </p:txBody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75C3623E-307E-4BA9-8F8E-E16D12375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3771900"/>
            <a:ext cx="1600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D2B27"/>
                </a:solidFill>
              </a:defRPr>
            </a:pPr>
            <a:r>
              <a:rPr sz="1050" b="1">
                <a:solidFill>
                  <a:srgbClr val="1D2B27"/>
                </a:solidFill>
              </a:rPr>
              <a:t>Масштабирование</a:t>
            </a:r>
          </a:p>
        </p:txBody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00ECAA58-2264-4EEE-8D5E-904F074C5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953000"/>
            <a:ext cx="92202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F7B59"/>
                </a:solidFill>
              </a:defRPr>
            </a:pPr>
            <a:r>
              <a:rPr sz="1800" b="1">
                <a:solidFill>
                  <a:srgbClr val="2F7B59"/>
                </a:solidFill>
              </a:rPr>
              <a:t>Масштабирование разрешается только после подтверждения эффекта независимой проверкой.</a:t>
            </a:r>
          </a:p>
        </p:txBody>
      </p:sp>
    </p:spTree>
    <p:extLst>
      <p:ext uri="{BB962C8B-B14F-4D97-AF65-F5344CB8AC3E}">
        <p14:creationId xmlns:p14="http://schemas.microsoft.com/office/powerpoint/2010/main" val="124500978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D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kicker">
            <a:extLst xmlns:a="http://schemas.openxmlformats.org/drawingml/2006/main">
              <a:ext uri="{FF2B5EF4-FFF2-40B4-BE49-F238E27FC236}">
                <a16:creationId xmlns:a16="http://schemas.microsoft.com/office/drawing/2014/main" id="{395401DA-EBE3-43A5-8FD5-0AEF2A97F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F7B59"/>
                </a:solidFill>
              </a:defRPr>
            </a:pPr>
            <a:r>
              <a:rPr sz="975" b="1">
                <a:solidFill>
                  <a:srgbClr val="2F7B59"/>
                </a:solidFill>
              </a:rPr>
              <a:t>МЕХАНИЗМ РЕАЛИЗАЦИИ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40246A9C-8232-4E04-B598-70C51A565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3C3A"/>
                </a:solidFill>
              </a:defRPr>
            </a:pPr>
            <a:r>
              <a:rPr sz="2850" b="1">
                <a:solidFill>
                  <a:srgbClr val="123C3A"/>
                </a:solidFill>
              </a:rPr>
              <a:t>ECO‑PPA превращает общественную цель в обязательство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A1FBE86-5C37-4BD4-9FCB-E11ECAE0B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7048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29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91025D32-911D-43F7-9E4B-78297B16E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1706A"/>
                </a:solidFill>
              </a:defRPr>
            </a:pPr>
            <a:r>
              <a:rPr sz="750" b="1">
                <a:solidFill>
                  <a:srgbClr val="61706A"/>
                </a:solidFill>
              </a:rPr>
              <a:t>ЭКВИЛИБРИУМ  •  ВОЗРОЖДЕНИЕ ЗЕМЛИ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A485159B-A7A6-40B8-A0C1-CEC1D7C8F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1706A"/>
                </a:solidFill>
              </a:defRPr>
            </a:pPr>
            <a:r>
              <a:rPr sz="750" b="1">
                <a:solidFill>
                  <a:srgbClr val="61706A"/>
                </a:solidFill>
              </a:rPr>
              <a:t>06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E4966BB4-1653-410D-BD4A-C2E0DA710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24000"/>
            <a:ext cx="10382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D2B27"/>
                </a:solidFill>
              </a:defRPr>
            </a:pPr>
            <a:r>
              <a:rPr sz="1650" b="1">
                <a:solidFill>
                  <a:srgbClr val="1D2B27"/>
                </a:solidFill>
              </a:rPr>
              <a:t>Долгосрочное соглашение связывает финансирование и оплату с поставкой продукта и подтверждённым воздействием.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005C93D9-5288-4490-90B6-ECEB74F35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00300"/>
            <a:ext cx="323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C29A45"/>
                </a:solidFill>
              </a:defRPr>
            </a:pPr>
            <a:r>
              <a:rPr sz="1050" b="1">
                <a:solidFill>
                  <a:srgbClr val="C29A45"/>
                </a:solidFill>
              </a:rPr>
              <a:t>1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FD38DD9B-49D4-45DF-A4B9-D7FB81B02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381250"/>
            <a:ext cx="2209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23C3A"/>
                </a:solidFill>
              </a:defRPr>
            </a:pPr>
            <a:r>
              <a:rPr sz="1500" b="1">
                <a:solidFill>
                  <a:srgbClr val="123C3A"/>
                </a:solidFill>
              </a:rPr>
              <a:t>Базовая линия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954C0F-13C3-4E20-8BB6-BFCF776E3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533650"/>
            <a:ext cx="381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4C9F71A1-01C7-4B64-898F-9D259DB89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362200"/>
            <a:ext cx="680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1706A"/>
                </a:solidFill>
              </a:defRPr>
            </a:pPr>
            <a:r>
              <a:rPr sz="1275" b="0">
                <a:solidFill>
                  <a:srgbClr val="61706A"/>
                </a:solidFill>
              </a:rPr>
              <a:t>Что было до проекта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F2EFF680-8E01-46E9-B4B7-115C05C9A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048000"/>
            <a:ext cx="323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C29A45"/>
                </a:solidFill>
              </a:defRPr>
            </a:pPr>
            <a:r>
              <a:rPr sz="1050" b="1">
                <a:solidFill>
                  <a:srgbClr val="C29A45"/>
                </a:solidFill>
              </a:rPr>
              <a:t>2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2DB249F8-BD05-451B-8BBC-8F662AF67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028950"/>
            <a:ext cx="2209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23C3A"/>
                </a:solidFill>
              </a:defRPr>
            </a:pPr>
            <a:r>
              <a:rPr sz="1500" b="1">
                <a:solidFill>
                  <a:srgbClr val="123C3A"/>
                </a:solidFill>
              </a:rPr>
              <a:t>Целевой эффект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1D95612-49DA-420C-BB44-C6835417F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181350"/>
            <a:ext cx="381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36776B7F-3AA4-4E1B-9563-83DF1DD15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3009900"/>
            <a:ext cx="680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1706A"/>
                </a:solidFill>
              </a:defRPr>
            </a:pPr>
            <a:r>
              <a:rPr sz="1275" b="0">
                <a:solidFill>
                  <a:srgbClr val="61706A"/>
                </a:solidFill>
              </a:rPr>
              <a:t>Что и к какому сроку меняется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4876AE3F-D124-490C-8597-E95F02F78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95700"/>
            <a:ext cx="323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C29A45"/>
                </a:solidFill>
              </a:defRPr>
            </a:pPr>
            <a:r>
              <a:rPr sz="1050" b="1">
                <a:solidFill>
                  <a:srgbClr val="C29A45"/>
                </a:solidFill>
              </a:rPr>
              <a:t>3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68ADA89E-68DC-46E2-B3C5-C5638A117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676650"/>
            <a:ext cx="2209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23C3A"/>
                </a:solidFill>
              </a:defRPr>
            </a:pPr>
            <a:r>
              <a:rPr sz="1500" b="1">
                <a:solidFill>
                  <a:srgbClr val="123C3A"/>
                </a:solidFill>
              </a:rPr>
              <a:t>Риски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1413AE6-1B7A-4663-8270-C24CD3E84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829050"/>
            <a:ext cx="381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2D34FBBF-D299-4AB7-8D57-4377750A5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3657600"/>
            <a:ext cx="680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1706A"/>
                </a:solidFill>
              </a:defRPr>
            </a:pPr>
            <a:r>
              <a:rPr sz="1275" b="0">
                <a:solidFill>
                  <a:srgbClr val="61706A"/>
                </a:solidFill>
              </a:rPr>
              <a:t>Кто отвечает за отклонения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F6C60DEE-2832-4BA5-AEA0-77CB09A48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343400"/>
            <a:ext cx="323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C29A45"/>
                </a:solidFill>
              </a:defRPr>
            </a:pPr>
            <a:r>
              <a:rPr sz="1050" b="1">
                <a:solidFill>
                  <a:srgbClr val="C29A45"/>
                </a:solidFill>
              </a:rPr>
              <a:t>4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2CE4911D-CD5E-4412-AC54-0C89F65A0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324350"/>
            <a:ext cx="2209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23C3A"/>
                </a:solidFill>
              </a:defRPr>
            </a:pPr>
            <a:r>
              <a:rPr sz="1500" b="1">
                <a:solidFill>
                  <a:srgbClr val="123C3A"/>
                </a:solidFill>
              </a:rPr>
              <a:t>Верификация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0662CC9-9DFD-4BAE-9D8B-621332880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76750"/>
            <a:ext cx="381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DE5EC947-B4F1-4944-BBEE-5E37C051D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4305300"/>
            <a:ext cx="680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1706A"/>
                </a:solidFill>
              </a:defRPr>
            </a:pPr>
            <a:r>
              <a:rPr sz="1275" b="0">
                <a:solidFill>
                  <a:srgbClr val="61706A"/>
                </a:solidFill>
              </a:rPr>
              <a:t>Кто подтверждает результат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293F5A4D-FDF2-48AC-BFD0-833D014AA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991100"/>
            <a:ext cx="323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C29A45"/>
                </a:solidFill>
              </a:defRPr>
            </a:pPr>
            <a:r>
              <a:rPr sz="1050" b="1">
                <a:solidFill>
                  <a:srgbClr val="C29A45"/>
                </a:solidFill>
              </a:rPr>
              <a:t>5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D460CA98-ADF5-4378-AE69-E98F0CC4C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972050"/>
            <a:ext cx="2209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23C3A"/>
                </a:solidFill>
              </a:defRPr>
            </a:pPr>
            <a:r>
              <a:rPr sz="1500" b="1">
                <a:solidFill>
                  <a:srgbClr val="123C3A"/>
                </a:solidFill>
              </a:rPr>
              <a:t>Оплата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5671EBD-0A20-4B39-9A09-37A6933C8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381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2401FEA3-5A55-4B1E-803D-14588CEE5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4953000"/>
            <a:ext cx="680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1706A"/>
                </a:solidFill>
              </a:defRPr>
            </a:pPr>
            <a:r>
              <a:rPr sz="1275" b="0">
                <a:solidFill>
                  <a:srgbClr val="61706A"/>
                </a:solidFill>
              </a:rPr>
              <a:t>За доступность, экономию или эффект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28F6292-5319-43D0-9C30-611AF2846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5638800"/>
            <a:ext cx="379095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EA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F591E74D-D3B0-44DB-AC62-5D9CEDBBF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5715000"/>
            <a:ext cx="3409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2F7B59"/>
                </a:solidFill>
              </a:defRPr>
            </a:pPr>
            <a:r>
              <a:rPr sz="1125" b="1">
                <a:solidFill>
                  <a:srgbClr val="2F7B59"/>
                </a:solidFill>
              </a:rPr>
              <a:t>Нет базовой линии — нет «восстановительного»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6314194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D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kicker">
            <a:extLst xmlns:a="http://schemas.openxmlformats.org/drawingml/2006/main">
              <a:ext uri="{FF2B5EF4-FFF2-40B4-BE49-F238E27FC236}">
                <a16:creationId xmlns:a16="http://schemas.microsoft.com/office/drawing/2014/main" id="{F8861753-5D7F-4F1F-AF2F-41B7598FA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F7B59"/>
                </a:solidFill>
              </a:defRPr>
            </a:pPr>
            <a:r>
              <a:rPr sz="975" b="1">
                <a:solidFill>
                  <a:srgbClr val="2F7B59"/>
                </a:solidFill>
              </a:rPr>
              <a:t>КООПЕРАЦИОННАЯ МОДЕЛЬ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486A00DB-F8BE-407D-B0C3-63AF559DF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3C3A"/>
                </a:solidFill>
              </a:defRPr>
            </a:pPr>
            <a:r>
              <a:rPr sz="2850" b="1">
                <a:solidFill>
                  <a:srgbClr val="123C3A"/>
                </a:solidFill>
              </a:rPr>
              <a:t>Конгломерат собирает возможности, не поглощая участников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771E90E-93CE-4FAA-BD01-26C270A75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7048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29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F4CFF661-D806-419D-B724-A2CFD0611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1706A"/>
                </a:solidFill>
              </a:defRPr>
            </a:pPr>
            <a:r>
              <a:rPr sz="750" b="1">
                <a:solidFill>
                  <a:srgbClr val="61706A"/>
                </a:solidFill>
              </a:rPr>
              <a:t>ЭКВИЛИБРИУМ  •  ВОЗРОЖДЕНИЕ ЗЕМЛИ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6DF67619-A255-4589-9FD7-0BD1E95B8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1706A"/>
                </a:solidFill>
              </a:defRPr>
            </a:pPr>
            <a:r>
              <a:rPr sz="750" b="1">
                <a:solidFill>
                  <a:srgbClr val="61706A"/>
                </a:solidFill>
              </a:rPr>
              <a:t>07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2A43728A-1158-45FD-B278-5053648A9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66850"/>
            <a:ext cx="9144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1706A"/>
                </a:solidFill>
              </a:defRPr>
            </a:pPr>
            <a:r>
              <a:rPr sz="1575" b="0">
                <a:solidFill>
                  <a:srgbClr val="61706A"/>
                </a:solidFill>
              </a:rPr>
              <a:t>Добровольная договорная экосистема с ясными ролями, допуском и ответственностью.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A256BB-0DB6-4CBE-BC91-73BBA9F1A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266950"/>
            <a:ext cx="2705100" cy="110490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EA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7BF52A79-C975-4D7F-A929-172814CDB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438400"/>
            <a:ext cx="2324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23C3A"/>
                </a:solidFill>
              </a:defRPr>
            </a:pPr>
            <a:r>
              <a:rPr sz="1350" b="1">
                <a:solidFill>
                  <a:srgbClr val="123C3A"/>
                </a:solidFill>
              </a:rPr>
              <a:t>ГОСУДАРСТВО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CC55A3CE-48DB-4672-B4C4-9EAC97882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781300"/>
            <a:ext cx="2286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61706A"/>
                </a:solidFill>
              </a:defRPr>
            </a:pPr>
            <a:r>
              <a:rPr sz="1125" b="0">
                <a:solidFill>
                  <a:srgbClr val="61706A"/>
                </a:solidFill>
              </a:rPr>
              <a:t>право, приоритеты, гарантии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F76F4BD-BE9D-4F3C-BD73-206D46739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076450"/>
            <a:ext cx="2705100" cy="110490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EA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C6EF4E3C-38B3-4352-A488-E59561BAA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2247900"/>
            <a:ext cx="2324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23C3A"/>
                </a:solidFill>
              </a:defRPr>
            </a:pPr>
            <a:r>
              <a:rPr sz="1350" b="1">
                <a:solidFill>
                  <a:srgbClr val="123C3A"/>
                </a:solidFill>
              </a:rPr>
              <a:t>НАУКА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EF759E68-503A-4E02-A122-7C44567F5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590800"/>
            <a:ext cx="2286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61706A"/>
                </a:solidFill>
              </a:defRPr>
            </a:pPr>
            <a:r>
              <a:rPr sz="1125" b="0">
                <a:solidFill>
                  <a:srgbClr val="61706A"/>
                </a:solidFill>
              </a:rPr>
              <a:t>методики, экспертиза, доказательность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02F1079-48B7-4AAB-8F7D-22DFF5A4D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266950"/>
            <a:ext cx="2705100" cy="110490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EA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DD61DC0D-1C59-4CB2-AE55-586ECDB39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438400"/>
            <a:ext cx="2324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23C3A"/>
                </a:solidFill>
              </a:defRPr>
            </a:pPr>
            <a:r>
              <a:rPr sz="1350" b="1">
                <a:solidFill>
                  <a:srgbClr val="123C3A"/>
                </a:solidFill>
              </a:rPr>
              <a:t>ПРОИЗВОДСТВО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239A5C68-B111-4DDC-8C81-085896A79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781300"/>
            <a:ext cx="2286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61706A"/>
                </a:solidFill>
              </a:defRPr>
            </a:pPr>
            <a:r>
              <a:rPr sz="1125" b="0">
                <a:solidFill>
                  <a:srgbClr val="61706A"/>
                </a:solidFill>
              </a:rPr>
              <a:t>инжиниринг, строительство, сервис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7129C62-EA5A-4B30-8BD9-7DBDB96DD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95750"/>
            <a:ext cx="2705100" cy="110490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EA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A8F27378-F3B4-4B9C-8BA9-62750230A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267200"/>
            <a:ext cx="2324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23C3A"/>
                </a:solidFill>
              </a:defRPr>
            </a:pPr>
            <a:r>
              <a:rPr sz="1350" b="1">
                <a:solidFill>
                  <a:srgbClr val="123C3A"/>
                </a:solidFill>
              </a:rPr>
              <a:t>ФИНАНСЫ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46D0F8C3-BE49-4296-B4FF-835D780A6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610100"/>
            <a:ext cx="2286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61706A"/>
                </a:solidFill>
              </a:defRPr>
            </a:pPr>
            <a:r>
              <a:rPr sz="1125" b="0">
                <a:solidFill>
                  <a:srgbClr val="61706A"/>
                </a:solidFill>
              </a:rPr>
              <a:t>капитал, риски, контроль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FAC529A-26AB-44CC-9278-C896E6D70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286250"/>
            <a:ext cx="2705100" cy="110490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EA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7616212C-E657-4133-ABA8-B6C808752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4457700"/>
            <a:ext cx="2324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23C3A"/>
                </a:solidFill>
              </a:defRPr>
            </a:pPr>
            <a:r>
              <a:rPr sz="1350" b="1">
                <a:solidFill>
                  <a:srgbClr val="123C3A"/>
                </a:solidFill>
              </a:rPr>
              <a:t>ОБЩЕСТВО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D6ECBC4A-D479-4739-AA36-4738AEB6F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800600"/>
            <a:ext cx="2286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61706A"/>
                </a:solidFill>
              </a:defRPr>
            </a:pPr>
            <a:r>
              <a:rPr sz="1125" b="0">
                <a:solidFill>
                  <a:srgbClr val="61706A"/>
                </a:solidFill>
              </a:rPr>
              <a:t>соучастие и общественный интерес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DE93818-B285-4516-93DB-294EEF00C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095750"/>
            <a:ext cx="2705100" cy="110490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123C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1DFB825F-D1B7-4C02-9D40-0322DD47D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267200"/>
            <a:ext cx="2324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C29A45"/>
                </a:solidFill>
              </a:defRPr>
            </a:pPr>
            <a:r>
              <a:rPr sz="1350" b="1">
                <a:solidFill>
                  <a:srgbClr val="C29A45"/>
                </a:solidFill>
              </a:rPr>
              <a:t>СФЕРА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ED627452-D579-435F-AC0B-4E02D7FE6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610100"/>
            <a:ext cx="2286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D9E8E0"/>
                </a:solidFill>
              </a:defRPr>
            </a:pPr>
            <a:r>
              <a:rPr sz="1125" b="0">
                <a:solidFill>
                  <a:srgbClr val="D9E8E0"/>
                </a:solidFill>
              </a:rPr>
              <a:t>данные, реестры, прозрачность</a:t>
            </a:r>
          </a:p>
        </p:txBody>
      </p:sp>
    </p:spTree>
    <p:extLst>
      <p:ext uri="{BB962C8B-B14F-4D97-AF65-F5344CB8AC3E}">
        <p14:creationId xmlns:p14="http://schemas.microsoft.com/office/powerpoint/2010/main" val="166119074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D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kicker">
            <a:extLst xmlns:a="http://schemas.openxmlformats.org/drawingml/2006/main">
              <a:ext uri="{FF2B5EF4-FFF2-40B4-BE49-F238E27FC236}">
                <a16:creationId xmlns:a16="http://schemas.microsoft.com/office/drawing/2014/main" id="{9DDE62B4-55CE-4007-B810-C10C6EE09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F7B59"/>
                </a:solidFill>
              </a:defRPr>
            </a:pPr>
            <a:r>
              <a:rPr sz="975" b="1">
                <a:solidFill>
                  <a:srgbClr val="2F7B59"/>
                </a:solidFill>
              </a:rPr>
              <a:t>ИНСТИТУЦИОНАЛЬНАЯ МОДЕЛЬ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B8DE2DF8-94DC-4306-BFAD-35B4A2400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3C3A"/>
                </a:solidFill>
              </a:defRPr>
            </a:pPr>
            <a:r>
              <a:rPr sz="2850" b="1">
                <a:solidFill>
                  <a:srgbClr val="123C3A"/>
                </a:solidFill>
              </a:rPr>
              <a:t>Управление разделяет стратегию, экспертизу и контроль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182D5A-127D-4523-BA78-1728CE442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7048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29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7DD452B3-5185-4A1F-A4DF-705514729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1706A"/>
                </a:solidFill>
              </a:defRPr>
            </a:pPr>
            <a:r>
              <a:rPr sz="750" b="1">
                <a:solidFill>
                  <a:srgbClr val="61706A"/>
                </a:solidFill>
              </a:rPr>
              <a:t>ЭКВИЛИБРИУМ  •  ВОЗРОЖДЕНИЕ ЗЕМЛИ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A29407ED-7B6B-48D3-9DE7-91E4084A6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1706A"/>
                </a:solidFill>
              </a:defRPr>
            </a:pPr>
            <a:r>
              <a:rPr sz="750" b="1">
                <a:solidFill>
                  <a:srgbClr val="61706A"/>
                </a:solidFill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B4B7352-37F9-413E-BC9C-4EBA4A09B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38300"/>
            <a:ext cx="5105400" cy="10668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123C3A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18E94F91-1947-490B-BAB4-A1C815152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809750"/>
            <a:ext cx="46863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C29A45"/>
                </a:solidFill>
              </a:defRPr>
            </a:pPr>
            <a:r>
              <a:rPr sz="1275" b="1">
                <a:solidFill>
                  <a:srgbClr val="C29A45"/>
                </a:solidFill>
              </a:rPr>
              <a:t>СТРАТЕГИЧЕСКИЙ СОВЕТ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DCF37146-0E06-4470-B328-D2FCC4C02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162175"/>
            <a:ext cx="4686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DDEAE3"/>
                </a:solidFill>
              </a:defRPr>
            </a:pPr>
            <a:r>
              <a:rPr sz="1200" b="0">
                <a:solidFill>
                  <a:srgbClr val="DDEAE3"/>
                </a:solidFill>
              </a:rPr>
              <a:t>приоритеты и критерии допуска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39F0997-4A3E-4E93-A638-EFF9C9AED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38300"/>
            <a:ext cx="5105400" cy="10668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AF7"/>
          </a:solidFill>
          <a:ln xmlns:a="http://schemas.openxmlformats.org/drawingml/2006/main" w="9525">
            <a:solidFill>
              <a:srgbClr val="C7D8CF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43AE3D7F-7209-4C13-A065-B6EF0ACDA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1809750"/>
            <a:ext cx="46863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23C3A"/>
                </a:solidFill>
              </a:defRPr>
            </a:pPr>
            <a:r>
              <a:rPr sz="1275" b="1">
                <a:solidFill>
                  <a:srgbClr val="123C3A"/>
                </a:solidFill>
              </a:rPr>
              <a:t>НАУЧНО‑ТЕХНИЧЕСКИЙ СОВЕТ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34989373-9B1B-4A6C-8FBC-07C59C38C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62175"/>
            <a:ext cx="4686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1706A"/>
                </a:solidFill>
              </a:defRPr>
            </a:pPr>
            <a:r>
              <a:rPr sz="1200" b="0">
                <a:solidFill>
                  <a:srgbClr val="61706A"/>
                </a:solidFill>
              </a:rPr>
              <a:t>доказательность и безопасность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AB2E967-BC1D-4A4F-9193-1EF8EB9B1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90850"/>
            <a:ext cx="5105400" cy="10668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AF7"/>
          </a:solidFill>
          <a:ln xmlns:a="http://schemas.openxmlformats.org/drawingml/2006/main" w="9525">
            <a:solidFill>
              <a:srgbClr val="C7D8CF"/>
            </a:solidFill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DDEA03AD-37D0-407D-9A68-50E2A02A8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62300"/>
            <a:ext cx="46863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23C3A"/>
                </a:solidFill>
              </a:defRPr>
            </a:pPr>
            <a:r>
              <a:rPr sz="1275" b="1">
                <a:solidFill>
                  <a:srgbClr val="123C3A"/>
                </a:solidFill>
              </a:rPr>
              <a:t>ПРОЕКТНЫЙ ОФИС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E6996BB1-8BA4-4B7C-9C68-C6E3AE43D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514725"/>
            <a:ext cx="4686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1706A"/>
                </a:solidFill>
              </a:defRPr>
            </a:pPr>
            <a:r>
              <a:rPr sz="1200" b="0">
                <a:solidFill>
                  <a:srgbClr val="61706A"/>
                </a:solidFill>
              </a:rPr>
              <a:t>портфель, сроки, ресурсы, зависимости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38FCFF8-3C54-41D3-901F-0D6DE6418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990850"/>
            <a:ext cx="5105400" cy="10668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AF7"/>
          </a:solidFill>
          <a:ln xmlns:a="http://schemas.openxmlformats.org/drawingml/2006/main" w="9525">
            <a:solidFill>
              <a:srgbClr val="C7D8CF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B532EED6-BAC3-4D4A-B18E-2C08CC9AA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162300"/>
            <a:ext cx="46863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23C3A"/>
                </a:solidFill>
              </a:defRPr>
            </a:pPr>
            <a:r>
              <a:rPr sz="1275" b="1">
                <a:solidFill>
                  <a:srgbClr val="123C3A"/>
                </a:solidFill>
              </a:rPr>
              <a:t>ОПЕРАТОР ECO‑PPA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609F1872-20C9-40FF-BB34-BB4D81B73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514725"/>
            <a:ext cx="4686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1706A"/>
                </a:solidFill>
              </a:defRPr>
            </a:pPr>
            <a:r>
              <a:rPr sz="1200" b="0">
                <a:solidFill>
                  <a:srgbClr val="61706A"/>
                </a:solidFill>
              </a:rPr>
              <a:t>контракты и финансовые модели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9D3A4FD-E8E8-48E4-B138-B4ED141A7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43400"/>
            <a:ext cx="5105400" cy="10668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AF7"/>
          </a:solidFill>
          <a:ln xmlns:a="http://schemas.openxmlformats.org/drawingml/2006/main" w="9525">
            <a:solidFill>
              <a:srgbClr val="C7D8CF"/>
            </a:solidFill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2D583E3E-9DA1-4C93-A7E2-F071A5345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514850"/>
            <a:ext cx="46863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23C3A"/>
                </a:solidFill>
              </a:defRPr>
            </a:pPr>
            <a:r>
              <a:rPr sz="1275" b="1">
                <a:solidFill>
                  <a:srgbClr val="123C3A"/>
                </a:solidFill>
              </a:rPr>
              <a:t>ЦЕНТР ДАННЫХ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68377DD5-74C9-4E2E-A9CF-82ED14AAA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867275"/>
            <a:ext cx="4686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1706A"/>
                </a:solidFill>
              </a:defRPr>
            </a:pPr>
            <a:r>
              <a:rPr sz="1200" b="0">
                <a:solidFill>
                  <a:srgbClr val="61706A"/>
                </a:solidFill>
              </a:rPr>
              <a:t>базовые линии, мониторинг, аудит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228ED88-7F81-4927-82ED-157A59689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343400"/>
            <a:ext cx="5105400" cy="10668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EAF4ED"/>
          </a:solidFill>
          <a:ln xmlns:a="http://schemas.openxmlformats.org/drawingml/2006/main" w="9525">
            <a:solidFill>
              <a:srgbClr val="C7D8CF"/>
            </a:solidFill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07B0188E-5E9A-47AA-9140-21479EED8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514850"/>
            <a:ext cx="46863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23C3A"/>
                </a:solidFill>
              </a:defRPr>
            </a:pPr>
            <a:r>
              <a:rPr sz="1275" b="1">
                <a:solidFill>
                  <a:srgbClr val="123C3A"/>
                </a:solidFill>
              </a:rPr>
              <a:t>ТЕРРИТОРИИ + ОБЩЕСТВО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009DB22C-5264-474C-A293-A6320DF0A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867275"/>
            <a:ext cx="4686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1706A"/>
                </a:solidFill>
              </a:defRPr>
            </a:pPr>
            <a:r>
              <a:rPr sz="1200" b="0">
                <a:solidFill>
                  <a:srgbClr val="61706A"/>
                </a:solidFill>
              </a:rPr>
              <a:t>реализация и защита общественного интереса</a:t>
            </a:r>
          </a:p>
        </p:txBody>
      </p:sp>
    </p:spTree>
    <p:extLst>
      <p:ext uri="{BB962C8B-B14F-4D97-AF65-F5344CB8AC3E}">
        <p14:creationId xmlns:p14="http://schemas.microsoft.com/office/powerpoint/2010/main" val="39066366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D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kicker">
            <a:extLst xmlns:a="http://schemas.openxmlformats.org/drawingml/2006/main">
              <a:ext uri="{FF2B5EF4-FFF2-40B4-BE49-F238E27FC236}">
                <a16:creationId xmlns:a16="http://schemas.microsoft.com/office/drawing/2014/main" id="{DFD052A8-F909-47B4-A0CC-05A3FE234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F7B59"/>
                </a:solidFill>
              </a:defRPr>
            </a:pPr>
            <a:r>
              <a:rPr sz="975" b="1">
                <a:solidFill>
                  <a:srgbClr val="2F7B59"/>
                </a:solidFill>
              </a:rPr>
              <a:t>ДОРОЖНАЯ КАРТА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10D792A8-1547-4090-8797-C95841C31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1097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23C3A"/>
                </a:solidFill>
              </a:defRPr>
            </a:pPr>
            <a:r>
              <a:rPr sz="2850" b="1">
                <a:solidFill>
                  <a:srgbClr val="123C3A"/>
                </a:solidFill>
              </a:rPr>
              <a:t>Путь к планетарной сети начинается с доказательных пилотов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682225-7A33-48DD-B052-94536AD09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57300"/>
            <a:ext cx="7048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29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856E61A8-D47F-45CC-B4BD-32E91F52B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495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1706A"/>
                </a:solidFill>
              </a:defRPr>
            </a:pPr>
            <a:r>
              <a:rPr sz="750" b="1">
                <a:solidFill>
                  <a:srgbClr val="61706A"/>
                </a:solidFill>
              </a:rPr>
              <a:t>ЭКВИЛИБРИУМ  •  ВОЗРОЖДЕНИЕ ЗЕМЛИ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3D404D32-CA14-47C2-A55A-724FA2DDE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5795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61706A"/>
                </a:solidFill>
              </a:defRPr>
            </a:pPr>
            <a:r>
              <a:rPr sz="750" b="1">
                <a:solidFill>
                  <a:srgbClr val="61706A"/>
                </a:solidFill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DAA7540-CE57-4B8A-80AA-18042B385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143250"/>
            <a:ext cx="1009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8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18A5A5D-0F7D-4286-9C89-66D2EF106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943225"/>
            <a:ext cx="342900" cy="342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F7B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E35EB5B6-5125-49A1-9A33-FE60C67C3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581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F7B59"/>
                </a:solidFill>
              </a:defRPr>
            </a:pPr>
            <a:r>
              <a:rPr sz="1350" b="1">
                <a:solidFill>
                  <a:srgbClr val="2F7B59"/>
                </a:solidFill>
              </a:rPr>
              <a:t>0–6 мес.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22F61E74-66A4-41D6-A800-7B99E3AFF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286000"/>
            <a:ext cx="1962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23C3A"/>
                </a:solidFill>
              </a:defRPr>
            </a:pPr>
            <a:r>
              <a:rPr sz="1050" b="1">
                <a:solidFill>
                  <a:srgbClr val="123C3A"/>
                </a:solidFill>
              </a:rPr>
              <a:t>ФОРМИРОВАНИЕ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72024DF1-C077-4CB8-A40B-B9BFEB1D4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562350"/>
            <a:ext cx="19240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61706A"/>
                </a:solidFill>
              </a:defRPr>
            </a:pPr>
            <a:r>
              <a:rPr sz="1125" b="0">
                <a:solidFill>
                  <a:srgbClr val="61706A"/>
                </a:solidFill>
              </a:rPr>
              <a:t>доктрина, советы, реестр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883F099-5E9F-4765-A647-481541348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943225"/>
            <a:ext cx="342900" cy="342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F7B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F09882EE-130C-405C-957B-107775DB3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1885950"/>
            <a:ext cx="1581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F7B59"/>
                </a:solidFill>
              </a:defRPr>
            </a:pPr>
            <a:r>
              <a:rPr sz="1350" b="1">
                <a:solidFill>
                  <a:srgbClr val="2F7B59"/>
                </a:solidFill>
              </a:rPr>
              <a:t>6–12 мес.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AF1D5FD9-F04C-4857-8CCA-5F0FA5260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286000"/>
            <a:ext cx="1962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23C3A"/>
                </a:solidFill>
              </a:defRPr>
            </a:pPr>
            <a:r>
              <a:rPr sz="1050" b="1">
                <a:solidFill>
                  <a:srgbClr val="123C3A"/>
                </a:solidFill>
              </a:rPr>
              <a:t>ПРОЕКТИРОВАНИЕ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2839EBA1-A211-483D-87A2-32EB00460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3562350"/>
            <a:ext cx="19240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61706A"/>
                </a:solidFill>
              </a:defRPr>
            </a:pPr>
            <a:r>
              <a:rPr sz="1125" b="0">
                <a:solidFill>
                  <a:srgbClr val="61706A"/>
                </a:solidFill>
              </a:rPr>
              <a:t>3–5 территорий, ТЭО, ECO‑PPA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99D4E90-6B4C-4866-AF70-A51B5A302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2943225"/>
            <a:ext cx="342900" cy="342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29A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3F800327-2BA7-4947-948F-49DC01E80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1885950"/>
            <a:ext cx="1581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C29A45"/>
                </a:solidFill>
              </a:defRPr>
            </a:pPr>
            <a:r>
              <a:rPr sz="1350" b="1">
                <a:solidFill>
                  <a:srgbClr val="C29A45"/>
                </a:solidFill>
              </a:rPr>
              <a:t>1–3 года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43E03D7B-B613-439E-8FD5-FDCAE2D7A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2286000"/>
            <a:ext cx="1962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23C3A"/>
                </a:solidFill>
              </a:defRPr>
            </a:pPr>
            <a:r>
              <a:rPr sz="1050" b="1">
                <a:solidFill>
                  <a:srgbClr val="123C3A"/>
                </a:solidFill>
              </a:rPr>
              <a:t>ДОКАЗАТЕЛЬСТВО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2283CC38-8C0A-4034-8882-D62FC89C8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3562350"/>
            <a:ext cx="19240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61706A"/>
                </a:solidFill>
              </a:defRPr>
            </a:pPr>
            <a:r>
              <a:rPr sz="1125" b="0">
                <a:solidFill>
                  <a:srgbClr val="61706A"/>
                </a:solidFill>
              </a:rPr>
              <a:t>пилоты и стандарт верификации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F6E1176-7880-4BE7-A738-70AEC42AE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943225"/>
            <a:ext cx="342900" cy="342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F7B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24D705BC-B5C6-477B-A128-7CE9C007D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1885950"/>
            <a:ext cx="1581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F7B59"/>
                </a:solidFill>
              </a:defRPr>
            </a:pPr>
            <a:r>
              <a:rPr sz="1350" b="1">
                <a:solidFill>
                  <a:srgbClr val="2F7B59"/>
                </a:solidFill>
              </a:rPr>
              <a:t>3–7 лет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2F84BB3C-DCBD-40A1-BBE2-E29B7AB45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286000"/>
            <a:ext cx="1962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23C3A"/>
                </a:solidFill>
              </a:defRPr>
            </a:pPr>
            <a:r>
              <a:rPr sz="1050" b="1">
                <a:solidFill>
                  <a:srgbClr val="123C3A"/>
                </a:solidFill>
              </a:rPr>
              <a:t>МАСШТАБИРОВАНИЕ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7BCE432C-3CBC-4F16-9793-74E36C989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62350"/>
            <a:ext cx="19240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61706A"/>
                </a:solidFill>
              </a:defRPr>
            </a:pPr>
            <a:r>
              <a:rPr sz="1125" b="0">
                <a:solidFill>
                  <a:srgbClr val="61706A"/>
                </a:solidFill>
              </a:rPr>
              <a:t>национальные программы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9B8B18E-6A49-4A44-AF4A-F372D2A66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5550" y="2943225"/>
            <a:ext cx="342900" cy="342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F7B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2FA22B08-D401-47BD-B692-FDB021032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1885950"/>
            <a:ext cx="1581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F7B59"/>
                </a:solidFill>
              </a:defRPr>
            </a:pPr>
            <a:r>
              <a:rPr sz="1350" b="1">
                <a:solidFill>
                  <a:srgbClr val="2F7B59"/>
                </a:solidFill>
              </a:rPr>
              <a:t>7–20 лет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4B297480-C45E-435B-A73A-D14FAB90A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2286000"/>
            <a:ext cx="1962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23C3A"/>
                </a:solidFill>
              </a:defRPr>
            </a:pPr>
            <a:r>
              <a:rPr sz="1050" b="1">
                <a:solidFill>
                  <a:srgbClr val="123C3A"/>
                </a:solidFill>
              </a:rPr>
              <a:t>ПЛАНЕТАРНАЯ СЕТЬ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281B9535-9E38-4BC9-934D-060797AC5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562350"/>
            <a:ext cx="19240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61706A"/>
                </a:solidFill>
              </a:defRPr>
            </a:pPr>
            <a:r>
              <a:rPr sz="1125" b="0">
                <a:solidFill>
                  <a:srgbClr val="61706A"/>
                </a:solidFill>
              </a:rPr>
              <a:t>совместимые данные и фондирование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DCEC39C1-47AB-4706-A3EB-55A15D3BE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953000"/>
            <a:ext cx="895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2F7B59"/>
                </a:solidFill>
              </a:defRPr>
            </a:pPr>
            <a:r>
              <a:rPr sz="1575" b="1">
                <a:solidFill>
                  <a:srgbClr val="2F7B59"/>
                </a:solidFill>
              </a:rPr>
              <a:t>Контрольная точка: переход между этапами — только после подтверждения результатов и рисков.</a:t>
            </a:r>
          </a:p>
        </p:txBody>
      </p:sp>
    </p:spTree>
    <p:extLst>
      <p:ext uri="{BB962C8B-B14F-4D97-AF65-F5344CB8AC3E}">
        <p14:creationId xmlns:p14="http://schemas.microsoft.com/office/powerpoint/2010/main" val="65075523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2026-08-22T11:44:43.6400000Z</dcterms:created>
  <dcterms:modified xsi:type="dcterms:W3CDTF">2026-08-22T11:44:43.6400000Z</dcterms:modified>
</coreProperties>
</file>