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046720" y="457200"/>
            <a:ext cx="2834640" cy="2834640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692640" y="2377440"/>
            <a:ext cx="2011680" cy="2011680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223760" y="4297680"/>
            <a:ext cx="1554480" cy="1554480"/>
          </a:xfrm>
          <a:prstGeom prst="ellipse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rial"/>
              </a:defRPr>
            </a:pPr>
            <a:r>
              <a:t>ВИДЫ PPA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097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"/>
              </a:defRPr>
            </a:pPr>
            <a:r>
              <a:t>Системная классификация договоров купли-продажи электроэнергии и PPA коренных народов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120640"/>
            <a:ext cx="5943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Arial"/>
              </a:defRPr>
            </a:pPr>
            <a:r>
              <a:t>PPA как конструктор проектной архитектуры: энергия • цена • риски • права • территория • воздействие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Специальные модели PPA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25880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325880"/>
            <a:ext cx="73152" cy="123444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7218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Microgrid PPA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98424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Локальные и изолированные энергосистемы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325880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17920" y="1325880"/>
            <a:ext cx="73152" cy="123444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0" y="147218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Community Energy PPA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98424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Коллективное энергоснабжение общин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834639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31520" y="2834639"/>
            <a:ext cx="73152" cy="123444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98094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Public-Private PPA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493007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В составе ГЧП, концессии, BOT / BOO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834639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17920" y="2834639"/>
            <a:ext cx="73152" cy="123444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298094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Social PPA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493007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Социальные тарифы, занятость и доступ к энергии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4343400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31520" y="4343400"/>
            <a:ext cx="73152" cy="123444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48970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Impact-linked PPA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500176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Связь с экологическими и социальными KPI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4343400"/>
            <a:ext cx="512064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17920" y="4343400"/>
            <a:ext cx="73152" cy="123444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489704"/>
            <a:ext cx="4800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Indigenous PPA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001768"/>
            <a:ext cx="4800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Права коренных народов + энергия + выгоды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rial"/>
              </a:defRPr>
            </a:pPr>
            <a:r>
              <a:t>Indigenous PPA / IP-PPA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97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"/>
              </a:defRPr>
            </a:pPr>
            <a:r>
              <a:t>PPA коренных народов — расширенная архитектура энергетического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t>IP‑PPA = энергетический PPA + участие + земля + выгоды + культура + экология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657600"/>
            <a:ext cx="10058400" cy="1920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FFFFFF"/>
                </a:solidFill>
                <a:latin typeface="Arial"/>
              </a:defRPr>
            </a:pPr>
            <a:r>
              <a:t>• Коренной народ может быть владельцем, совладельцем, производителем, покупателем или принимающей общиной</a:t>
            </a:r>
          </a:p>
          <a:p>
            <a:pPr>
              <a:spcAft>
                <a:spcPts val="800"/>
              </a:spcAft>
              <a:defRPr sz="1700">
                <a:solidFill>
                  <a:srgbClr val="FFFFFF"/>
                </a:solidFill>
                <a:latin typeface="Arial"/>
              </a:defRPr>
            </a:pPr>
            <a:r>
              <a:t>• Ключевой принцип — не разовая компенсация, а долгосрочное участие в экономическом результате</a:t>
            </a:r>
          </a:p>
          <a:p>
            <a:pPr>
              <a:spcAft>
                <a:spcPts val="800"/>
              </a:spcAft>
              <a:defRPr sz="1700">
                <a:solidFill>
                  <a:srgbClr val="FFFFFF"/>
                </a:solidFill>
                <a:latin typeface="Arial"/>
              </a:defRPr>
            </a:pPr>
            <a:r>
              <a:t>• Сам PPA не заменяет земельные, социальные, культурные и процедурные соглашения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Основные модели Indigenous PPA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23444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38074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Indigenous-owned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23444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80559" y="138074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Majority-owned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75320" y="123444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366760" y="138074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Minority equity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19456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4086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Joint Venture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219456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59" y="234086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Community Offtake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75320" y="219456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66760" y="234086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Microgrid Indigenous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15468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330098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Direct-wire Indigenous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89120" y="315468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80559" y="330098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Host Community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75320" y="315468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66760" y="330098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Benefit-sharing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11480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426110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Royalty-linked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389120" y="411480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480559" y="426110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Preferential Tariff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75320" y="411480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66760" y="426110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Aggregated Indigenous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507492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4360" y="522122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Indigenous Corporate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389120" y="507492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480559" y="522122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Sovereign / Tribal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275320" y="5074920"/>
            <a:ext cx="347472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366760" y="5221224"/>
            <a:ext cx="3291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50" b="1">
                <a:solidFill>
                  <a:srgbClr val="132A45"/>
                </a:solidFill>
                <a:latin typeface="Arial"/>
              </a:defRPr>
            </a:pPr>
            <a:r>
              <a:t>Green Attributes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Договорная архитектура IP-PPA</a:t>
            </a:r>
          </a:p>
        </p:txBody>
      </p:sp>
      <p:sp>
        <p:nvSpPr>
          <p:cNvPr id="4" name="Oval 3"/>
          <p:cNvSpPr/>
          <p:nvPr/>
        </p:nvSpPr>
        <p:spPr>
          <a:xfrm>
            <a:off x="594360" y="1234440"/>
            <a:ext cx="566928" cy="566928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04088" y="1325880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5880" y="1307592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FPIC Protocol</a:t>
            </a:r>
          </a:p>
        </p:txBody>
      </p:sp>
      <p:sp>
        <p:nvSpPr>
          <p:cNvPr id="7" name="Oval 6"/>
          <p:cNvSpPr/>
          <p:nvPr/>
        </p:nvSpPr>
        <p:spPr>
          <a:xfrm>
            <a:off x="6126480" y="1234440"/>
            <a:ext cx="566928" cy="566928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36208" y="1325880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1307592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Indigenous Peoples Agreement</a:t>
            </a:r>
          </a:p>
        </p:txBody>
      </p:sp>
      <p:sp>
        <p:nvSpPr>
          <p:cNvPr id="10" name="Oval 9"/>
          <p:cNvSpPr/>
          <p:nvPr/>
        </p:nvSpPr>
        <p:spPr>
          <a:xfrm>
            <a:off x="594360" y="2167128"/>
            <a:ext cx="566928" cy="566928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4088" y="2258568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2240280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Power Purchase Agreement</a:t>
            </a:r>
          </a:p>
        </p:txBody>
      </p:sp>
      <p:sp>
        <p:nvSpPr>
          <p:cNvPr id="13" name="Oval 12"/>
          <p:cNvSpPr/>
          <p:nvPr/>
        </p:nvSpPr>
        <p:spPr>
          <a:xfrm>
            <a:off x="6126480" y="2167128"/>
            <a:ext cx="566928" cy="566928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36208" y="2258568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0" y="2240280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Land Use Agreement</a:t>
            </a:r>
          </a:p>
        </p:txBody>
      </p:sp>
      <p:sp>
        <p:nvSpPr>
          <p:cNvPr id="16" name="Oval 15"/>
          <p:cNvSpPr/>
          <p:nvPr/>
        </p:nvSpPr>
        <p:spPr>
          <a:xfrm>
            <a:off x="594360" y="3099816"/>
            <a:ext cx="566928" cy="566928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04088" y="3191256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3172968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Benefit Sharing Agreement</a:t>
            </a:r>
          </a:p>
        </p:txBody>
      </p:sp>
      <p:sp>
        <p:nvSpPr>
          <p:cNvPr id="19" name="Oval 18"/>
          <p:cNvSpPr/>
          <p:nvPr/>
        </p:nvSpPr>
        <p:spPr>
          <a:xfrm>
            <a:off x="6126480" y="3099816"/>
            <a:ext cx="566928" cy="566928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36208" y="3191256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0" y="3172968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Equity / Shareholders Agreement</a:t>
            </a:r>
          </a:p>
        </p:txBody>
      </p:sp>
      <p:sp>
        <p:nvSpPr>
          <p:cNvPr id="22" name="Oval 21"/>
          <p:cNvSpPr/>
          <p:nvPr/>
        </p:nvSpPr>
        <p:spPr>
          <a:xfrm>
            <a:off x="594360" y="4032504"/>
            <a:ext cx="566928" cy="566928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4088" y="4123944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25880" y="4105656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Environmental &amp; Social Plan</a:t>
            </a:r>
          </a:p>
        </p:txBody>
      </p:sp>
      <p:sp>
        <p:nvSpPr>
          <p:cNvPr id="25" name="Oval 24"/>
          <p:cNvSpPr/>
          <p:nvPr/>
        </p:nvSpPr>
        <p:spPr>
          <a:xfrm>
            <a:off x="6126480" y="4032504"/>
            <a:ext cx="566928" cy="566928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36208" y="4123944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4105656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Cultural Heritage Agreement</a:t>
            </a:r>
          </a:p>
        </p:txBody>
      </p:sp>
      <p:sp>
        <p:nvSpPr>
          <p:cNvPr id="28" name="Oval 27"/>
          <p:cNvSpPr/>
          <p:nvPr/>
        </p:nvSpPr>
        <p:spPr>
          <a:xfrm>
            <a:off x="594360" y="4965192"/>
            <a:ext cx="566928" cy="566928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04088" y="5056631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25880" y="5038344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Employment &amp; Procurement</a:t>
            </a:r>
          </a:p>
        </p:txBody>
      </p:sp>
      <p:sp>
        <p:nvSpPr>
          <p:cNvPr id="31" name="Oval 30"/>
          <p:cNvSpPr/>
          <p:nvPr/>
        </p:nvSpPr>
        <p:spPr>
          <a:xfrm>
            <a:off x="6126480" y="4965192"/>
            <a:ext cx="566928" cy="566928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36208" y="5056631"/>
            <a:ext cx="347472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0" y="5038344"/>
            <a:ext cx="4480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32A45"/>
                </a:solidFill>
                <a:latin typeface="Arial"/>
              </a:defRPr>
            </a:pPr>
            <a:r>
              <a:t>Grievance &amp; Dispute Resolution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Ключевые принципы IP-PPA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280160"/>
            <a:ext cx="10607040" cy="5029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Признание прав на территорию и традиционное природопользование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Полномочность представителей и прозрачность принятия решений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Предварительное и информированное участие до необратимых решений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Участие в собственности и управлении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Минимальный гарантированный доход + дивиденды / роялти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Льготная энергия и местная занятость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Защита культурного наследия и традиционной экономики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Независимый экологический и социальный мониторинг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Прозрачность производства и платежей</a:t>
            </a:r>
          </a:p>
          <a:p>
            <a:pPr>
              <a:spcAft>
                <a:spcPts val="800"/>
              </a:spcAft>
              <a:defRPr sz="1600">
                <a:solidFill>
                  <a:srgbClr val="28343F"/>
                </a:solidFill>
                <a:latin typeface="Arial"/>
              </a:defRPr>
            </a:pPr>
            <a:r>
              <a:t>• Рекультивация и финансовое обеспечение закрытия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rial"/>
              </a:defRPr>
            </a:pPr>
            <a:r>
              <a:t>Рекомендуемая логика для ECO‑PPA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97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"/>
              </a:defRPr>
            </a:pPr>
            <a:r>
              <a:t>Каждый проект получает собственный паспорт PPA по семи координатам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057400"/>
            <a:ext cx="1389888" cy="2057400"/>
          </a:xfrm>
          <a:prstGeom prst="round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Покупатель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21992" y="2057400"/>
            <a:ext cx="1389888" cy="2057400"/>
          </a:xfrm>
          <a:prstGeom prst="round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331720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Поставка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9624" y="2057400"/>
            <a:ext cx="1389888" cy="2057400"/>
          </a:xfrm>
          <a:prstGeom prst="round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959352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Объем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77256" y="2057400"/>
            <a:ext cx="1389888" cy="2057400"/>
          </a:xfrm>
          <a:prstGeom prst="round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586984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Цена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04888" y="2057400"/>
            <a:ext cx="1389888" cy="2057400"/>
          </a:xfrm>
          <a:prstGeom prst="round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14616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Технология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32520" y="2057400"/>
            <a:ext cx="1389888" cy="2057400"/>
          </a:xfrm>
          <a:prstGeom prst="round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42248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Срок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360152" y="2057400"/>
            <a:ext cx="1389888" cy="2057400"/>
          </a:xfrm>
          <a:prstGeom prst="round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469880" y="2578608"/>
            <a:ext cx="1170432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Arial"/>
              </a:defRPr>
            </a:pPr>
            <a:r>
              <a:t>Социально-экологический контур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846320"/>
            <a:ext cx="102412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rial"/>
              </a:defRPr>
            </a:pPr>
            <a:r>
              <a:t>Перспективные для ECO‑PPA модели: Hybrid • Community • Social • Microgrid • Indigenous PPA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Матрица выбора PPA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325880"/>
          <a:ext cx="1115568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920"/>
                <a:gridCol w="2788920"/>
                <a:gridCol w="2788920"/>
                <a:gridCol w="2788920"/>
              </a:tblGrid>
              <a:tr h="64008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Критерий</a:t>
                      </a:r>
                    </a:p>
                  </a:txBody>
                  <a:tcPr>
                    <a:solidFill>
                      <a:srgbClr val="132A4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Основные виды</a:t>
                      </a:r>
                    </a:p>
                  </a:txBody>
                  <a:tcPr>
                    <a:solidFill>
                      <a:srgbClr val="132A4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Ключевой риск</a:t>
                      </a:r>
                    </a:p>
                  </a:txBody>
                  <a:tcPr>
                    <a:solidFill>
                      <a:srgbClr val="132A4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  <a:latin typeface="Arial"/>
                        </a:defRPr>
                      </a:pPr>
                      <a:r>
                        <a:t>Применение</a:t>
                      </a:r>
                    </a:p>
                  </a:txBody>
                  <a:tcPr>
                    <a:solidFill>
                      <a:srgbClr val="132A45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Покупатель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Utility / Corporate / Community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Кредитоспособность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Крупная генерация / промышленность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Поставка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Physical / Direct / Virtual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Сеть и балансирование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Сетевые и корпоративные проекты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Объем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Take-or-pay / Pay-as-produced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Профиль генерации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ВИЭ / базовая генерация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Цена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Fixed / Indexed / CfD / Collar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Рыночная цена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Хеджирование / project finance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Технология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Solar / Wind / Hydro / Hybrid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Ресурс / технология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Специализированные проекты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Социальный контур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Community / Social / Indigenous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Права территории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28343F"/>
                          </a:solidFill>
                          <a:latin typeface="Arial"/>
                        </a:defRPr>
                      </a:pPr>
                      <a:r>
                        <a:t>Удаленные территории / общины</a:t>
                      </a:r>
                    </a:p>
                  </a:txBody>
                  <a:tcPr>
                    <a:solidFill>
                      <a:srgbClr val="F2F6F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rial"/>
              </a:defRPr>
            </a:pPr>
            <a:r>
              <a:t>Вывод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97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rial"/>
              </a:defRPr>
            </a:pPr>
            <a:r>
              <a:t>PPA — не один договор, а система распределения рисков и ценности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058400" cy="3017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t>• Базовый PPA задает коммерческую модель энергетического проекта</a:t>
            </a:r>
          </a:p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t>• Расширенные PPA добавляют сетевые, финансовые, социальные и экологические механизмы</a:t>
            </a:r>
          </a:p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t>• Indigenous PPA превращает местную общину из объекта компенсации в долгосрочного участника проекта</a:t>
            </a:r>
          </a:p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t>• ECO‑PPA может использовать модульный конструктор PPA для разных территорий, технологий и групп участников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Что такое PPA?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17320"/>
            <a:ext cx="338328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417320"/>
            <a:ext cx="73152" cy="420624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563624"/>
            <a:ext cx="3063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Power Purchase Agreement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075688"/>
            <a:ext cx="3063240" cy="3428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Долгосрочный договор между производителем и покупателем электроэнергии. Формирует предсказуемый денежный поток и распределяет ключевые риски проекта.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417320"/>
            <a:ext cx="338328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89120" y="1417320"/>
            <a:ext cx="73152" cy="420624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1563624"/>
            <a:ext cx="3063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Функция для проекта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2075688"/>
            <a:ext cx="3063240" cy="3428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Фиксирует объем, цену, срок, правила поставки, ответственность, балансирование, кредитный риск покупателя и условия прекращения.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417320"/>
            <a:ext cx="338328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046720" y="1417320"/>
            <a:ext cx="73152" cy="420624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0" y="1563624"/>
            <a:ext cx="306324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Функция для финансирования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2075688"/>
            <a:ext cx="3063240" cy="3428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Качественный PPA повышает bankability проекта и позволяет привлекать долгосрочное долговое и проектное финансирование.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PPA — многомерная конструкция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09728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E6C7B"/>
                </a:solidFill>
                <a:latin typeface="Arial"/>
              </a:defRPr>
            </a:pPr>
            <a:r>
              <a:t>Один договор может одновременно относиться к нескольким типам</a:t>
            </a:r>
          </a:p>
        </p:txBody>
      </p:sp>
      <p:sp>
        <p:nvSpPr>
          <p:cNvPr id="5" name="Oval 4"/>
          <p:cNvSpPr/>
          <p:nvPr/>
        </p:nvSpPr>
        <p:spPr>
          <a:xfrm>
            <a:off x="4754880" y="2103120"/>
            <a:ext cx="2560320" cy="2560320"/>
          </a:xfrm>
          <a:prstGeom prst="ellipse">
            <a:avLst/>
          </a:prstGeom>
          <a:solidFill>
            <a:srgbClr val="132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74920" y="2743200"/>
            <a:ext cx="192024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Arial"/>
              </a:defRPr>
            </a:pPr>
            <a:r>
              <a:t>PPA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24358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Покупатель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73152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34640" y="87782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Поставка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55279" y="73152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19" y="87782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Объем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75520" y="173736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966960" y="188366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Цена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01200" y="466344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92640" y="480974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Технология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23760" y="530352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0" y="544982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Срок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05840" y="4663440"/>
            <a:ext cx="210312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4809744"/>
            <a:ext cx="1920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Социальный контур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Виды PPA по типу покупателя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37160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371600"/>
            <a:ext cx="73152" cy="192024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59" y="151790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Utility PPA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2029967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Энергосбытовая, коммунальная или государственная энергокомпания.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37160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160520" y="1371600"/>
            <a:ext cx="73152" cy="192024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343400" y="151790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Corporate PPA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029967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Корпорация или группа компаний.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137160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680960" y="1371600"/>
            <a:ext cx="73152" cy="192024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63840" y="151790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Government PPA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3840" y="2029967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Государство, регион, муниципалитет, бюджетное учреждение.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79476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3794760"/>
            <a:ext cx="73152" cy="192024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" y="394106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Community PPA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59" y="4453128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Муниципалитет, кооператив, территориальная община.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60520" y="379476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160520" y="3794760"/>
            <a:ext cx="73152" cy="192024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343400" y="394106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Aggregated PPA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4453128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Несколько покупателей объединяют спрос через агрегатора.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680960" y="3794760"/>
            <a:ext cx="320040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680960" y="3794760"/>
            <a:ext cx="73152" cy="192024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863840" y="3941064"/>
            <a:ext cx="2880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Merchant / Hybrid Merchant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63840" y="4453128"/>
            <a:ext cx="28803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Часть объема — по PPA, часть — на рынке.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Виды PPA по способу поставки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32588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77240" y="1325880"/>
            <a:ext cx="73152" cy="96012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47218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Physical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1984248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Физическая поставка через сеть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32588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63640" y="1325880"/>
            <a:ext cx="73152" cy="96012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46520" y="147218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Direct Wire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1984248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Прямая линия производитель → потребитель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" y="256032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7240" y="2560320"/>
            <a:ext cx="73152" cy="96012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270662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On-site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3218687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Генерация на площадке покупателя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56032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63640" y="2560320"/>
            <a:ext cx="73152" cy="96012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20" y="270662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Off-site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3218687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Удаленная генерация через общую сеть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7240" y="379476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77240" y="3794760"/>
            <a:ext cx="73152" cy="96012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394106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Sleeved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4453128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Поставка через энергосбытового посредника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379476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63640" y="3794760"/>
            <a:ext cx="73152" cy="96012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46520" y="394106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Virtual / Synthetic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453128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Финансовое соглашение без обязательной физической поставки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77240" y="5029200"/>
            <a:ext cx="516636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77240" y="5029200"/>
            <a:ext cx="73152" cy="96012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60120" y="5175504"/>
            <a:ext cx="4846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Cross-border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5687568"/>
            <a:ext cx="4846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Трансграничная поставка между государствами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Виды PPA по обязательствам и объему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1078992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Take-and-pay — оплата фактически принятой энергии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Take-or-pay — покупатель принимает объем или оплачивает его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Pay-as-produced — покупатель принимает всю фактическую выработку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Baseload PPA — поставщик обеспечивает постоянный профиль поставки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Pay-as-consumed — объем привязан к фактическому потреблению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Availability-based — оплата за готовность и доступность</a:t>
            </a:r>
          </a:p>
          <a:p>
            <a:pPr>
              <a:spcAft>
                <a:spcPts val="800"/>
              </a:spcAft>
              <a:defRPr sz="1800">
                <a:solidFill>
                  <a:srgbClr val="28343F"/>
                </a:solidFill>
                <a:latin typeface="Arial"/>
              </a:defRPr>
            </a:pPr>
            <a:r>
              <a:t>• Capacity PPA — отдельная плата за мощность / резерв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Виды PPA по цене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94360" y="1325880"/>
            <a:ext cx="73152" cy="128016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4721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Fixed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9842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Фиксированная цена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3258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89120" y="1325880"/>
            <a:ext cx="73152" cy="128016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14721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Escalating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19842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Плановая индексация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83880" y="13258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183880" y="1325880"/>
            <a:ext cx="73152" cy="128016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66760" y="14721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Indexed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6760" y="19842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Привязка к индексу / топливу / валюте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29260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94360" y="2926080"/>
            <a:ext cx="73152" cy="128016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30723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Market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35844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Рыночная цена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0" y="29260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89120" y="2926080"/>
            <a:ext cx="73152" cy="128016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72000" y="30723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Floor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35844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Минимальная цена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83880" y="29260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183880" y="2926080"/>
            <a:ext cx="73152" cy="128016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366760" y="30723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Collar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35844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Ценовой коридор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94360" y="45262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94360" y="4526280"/>
            <a:ext cx="73152" cy="1280160"/>
          </a:xfrm>
          <a:prstGeom prst="rect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7240" y="46725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CfD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" y="51846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Контракт на разницу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89120" y="45262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389120" y="4526280"/>
            <a:ext cx="73152" cy="1280160"/>
          </a:xfrm>
          <a:prstGeom prst="rect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00" y="46725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Cost-plus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0" y="51846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Затраты + доходность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183880" y="4526280"/>
            <a:ext cx="34290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183880" y="4526280"/>
            <a:ext cx="73152" cy="1280160"/>
          </a:xfrm>
          <a:prstGeom prst="rect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366760" y="4672584"/>
            <a:ext cx="31089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32A45"/>
                </a:solidFill>
                <a:latin typeface="Arial"/>
              </a:defRPr>
            </a:pPr>
            <a:r>
              <a:t>Hybrid-price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366760" y="5184648"/>
            <a:ext cx="3108960" cy="5029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28343F"/>
                </a:solidFill>
                <a:latin typeface="Arial"/>
              </a:defRPr>
            </a:pPr>
            <a:r>
              <a:t>Комбинация механизмов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Виды PPA по технологии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37160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95528" y="162763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Solar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20440" y="137160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30168" y="162763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Wind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5080" y="137160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64808" y="162763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Hydro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89720" y="137160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299448" y="162763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Biomass / Biogas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283464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5528" y="309067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Waste-to-Energy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20440" y="283464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30168" y="309067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Geothermal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55080" y="283464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64808" y="309067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Thermal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20" y="283464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99448" y="309067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Nuclear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429768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D9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95528" y="455371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Storage / Battery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520440" y="429768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266D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30168" y="455371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Hybrid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55080" y="4297680"/>
            <a:ext cx="25146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33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64808" y="4553712"/>
            <a:ext cx="2286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32A45"/>
                </a:solidFill>
                <a:latin typeface="Arial"/>
              </a:defRPr>
            </a:pPr>
            <a:r>
              <a:t>Green Hydrogen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32A45"/>
                </a:solidFill>
                <a:latin typeface="Arial"/>
              </a:defRPr>
            </a:pPr>
            <a:r>
              <a:t>PPA по стадии проекта и сроку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2194560"/>
            <a:ext cx="1280160" cy="1280160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3657600"/>
            <a:ext cx="1920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Pre-construction</a:t>
            </a:r>
            <a:br/>
            <a:r>
              <a:t>До строительства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7400" y="2779776"/>
            <a:ext cx="914400" cy="73152"/>
          </a:xfrm>
          <a:prstGeom prst="rect">
            <a:avLst/>
          </a:prstGeom>
          <a:solidFill>
            <a:srgbClr val="E6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2971800" y="2194560"/>
            <a:ext cx="1280160" cy="1280160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51760" y="3657600"/>
            <a:ext cx="1920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Operational</a:t>
            </a:r>
            <a:br/>
            <a:r>
              <a:t>Действующий объект</a:t>
            </a:r>
          </a:p>
        </p:txBody>
      </p:sp>
      <p:sp>
        <p:nvSpPr>
          <p:cNvPr id="9" name="Rectangle 8"/>
          <p:cNvSpPr/>
          <p:nvPr/>
        </p:nvSpPr>
        <p:spPr>
          <a:xfrm>
            <a:off x="4297680" y="2779776"/>
            <a:ext cx="914400" cy="73152"/>
          </a:xfrm>
          <a:prstGeom prst="rect">
            <a:avLst/>
          </a:prstGeom>
          <a:solidFill>
            <a:srgbClr val="E6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212080" y="2194560"/>
            <a:ext cx="1280160" cy="1280160"/>
          </a:xfrm>
          <a:prstGeom prst="ellipse">
            <a:avLst/>
          </a:prstGeom>
          <a:solidFill>
            <a:srgbClr val="BD96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92040" y="3657600"/>
            <a:ext cx="1920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Short-term</a:t>
            </a:r>
            <a:br/>
            <a:r>
              <a:t>Краткосрочный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37960" y="2779776"/>
            <a:ext cx="914400" cy="73152"/>
          </a:xfrm>
          <a:prstGeom prst="rect">
            <a:avLst/>
          </a:prstGeom>
          <a:solidFill>
            <a:srgbClr val="E6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452360" y="2194560"/>
            <a:ext cx="1280160" cy="1280160"/>
          </a:xfrm>
          <a:prstGeom prst="ellipse">
            <a:avLst/>
          </a:prstGeom>
          <a:solidFill>
            <a:srgbClr val="266D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0" y="3657600"/>
            <a:ext cx="1920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Long-term</a:t>
            </a:r>
            <a:br/>
            <a:r>
              <a:t>10–30 лет и более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778240" y="2779776"/>
            <a:ext cx="914400" cy="73152"/>
          </a:xfrm>
          <a:prstGeom prst="rect">
            <a:avLst/>
          </a:prstGeom>
          <a:solidFill>
            <a:srgbClr val="E6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692640" y="2194560"/>
            <a:ext cx="1280160" cy="1280160"/>
          </a:xfrm>
          <a:prstGeom prst="ellipse">
            <a:avLst/>
          </a:prstGeom>
          <a:solidFill>
            <a:srgbClr val="338B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72600" y="3657600"/>
            <a:ext cx="1920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132A45"/>
                </a:solidFill>
                <a:latin typeface="Arial"/>
              </a:defRPr>
            </a:pPr>
            <a:r>
              <a:t>Bridge</a:t>
            </a:r>
            <a:br/>
            <a:r>
              <a:t>Переходный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E6C7B"/>
                </a:solidFill>
                <a:latin typeface="Arial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