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731520"/>
            <a:ext cx="6400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33638B"/>
                </a:solidFill>
                <a:latin typeface="Aptos"/>
              </a:rPr>
              <a:t>ЭКВИЛИБРИУМ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34440"/>
            <a:ext cx="67665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63746"/>
                </a:solidFill>
                <a:latin typeface="Aptos"/>
              </a:rPr>
              <a:t>РОССИЯ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20240"/>
            <a:ext cx="73152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A63434"/>
                </a:solidFill>
                <a:latin typeface="Aptos"/>
              </a:rPr>
              <a:t>МАСТЕР СТИХИЙ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697480"/>
            <a:ext cx="65836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2B8996"/>
                </a:solidFill>
                <a:latin typeface="Aptos"/>
              </a:rPr>
              <a:t>БИОТРОН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91840"/>
            <a:ext cx="749807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4B7756"/>
                </a:solidFill>
                <a:latin typeface="Aptos"/>
              </a:rPr>
              <a:t>Динамическая модель биосферы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4251960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6C7A86"/>
                </a:solidFill>
                <a:latin typeface="Aptos"/>
              </a:rPr>
              <a:t>Огонь • Вода • Воздух • Земля • Эфир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983480"/>
            <a:ext cx="1033272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>
                <a:solidFill>
                  <a:srgbClr val="263746"/>
                </a:solidFill>
                <a:latin typeface="Aptos"/>
              </a:rPr>
              <a:t>Наблюдать → понимать → прогнозировать → предупреждать → восстанавливать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Россия — Мастер Стихий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Пять функций одной национальной системы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266944" y="1188719"/>
            <a:ext cx="164592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A634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04104" y="1280159"/>
            <a:ext cx="1371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A63434"/>
                </a:solidFill>
                <a:latin typeface="Aptos"/>
              </a:rPr>
              <a:t>ОГОНЬ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04104" y="1664207"/>
            <a:ext cx="1371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действие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28023" y="2578756"/>
            <a:ext cx="164592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65183" y="2670196"/>
            <a:ext cx="1371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B8996"/>
                </a:solidFill>
                <a:latin typeface="Aptos"/>
              </a:rPr>
              <a:t>ВОДА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65183" y="3054244"/>
            <a:ext cx="1371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жизнь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64368" y="4827883"/>
            <a:ext cx="164592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01528" y="4919323"/>
            <a:ext cx="1371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33638B"/>
                </a:solidFill>
                <a:latin typeface="Aptos"/>
              </a:rPr>
              <a:t>ВОЗДУХ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01528" y="5303371"/>
            <a:ext cx="1371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знание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69519" y="4827883"/>
            <a:ext cx="164592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AA84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06679" y="4919323"/>
            <a:ext cx="1371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AA843E"/>
                </a:solidFill>
                <a:latin typeface="Aptos"/>
              </a:rPr>
              <a:t>ЗЕМЛЯ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06679" y="5303371"/>
            <a:ext cx="1371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форма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005864" y="2578756"/>
            <a:ext cx="164592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594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43024" y="2670196"/>
            <a:ext cx="1371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59477E"/>
                </a:solidFill>
                <a:latin typeface="Aptos"/>
              </a:rPr>
              <a:t>ЭФИР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3024" y="3054244"/>
            <a:ext cx="137160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синхронизация</a:t>
            </a:r>
          </a:p>
        </p:txBody>
      </p:sp>
      <p:sp>
        <p:nvSpPr>
          <p:cNvPr id="20" name="Oval 19"/>
          <p:cNvSpPr/>
          <p:nvPr/>
        </p:nvSpPr>
        <p:spPr>
          <a:xfrm>
            <a:off x="4846320" y="2468880"/>
            <a:ext cx="2468880" cy="2468880"/>
          </a:xfrm>
          <a:prstGeom prst="ellipse">
            <a:avLst/>
          </a:prstGeom>
          <a:solidFill>
            <a:srgbClr val="EEF4F6"/>
          </a:solidFill>
          <a:ln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212080" y="3200400"/>
            <a:ext cx="17373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63746"/>
                </a:solidFill>
                <a:latin typeface="Aptos"/>
              </a:rPr>
              <a:t>РОССИЯ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БИОТРОН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Цифровое чувство живой территории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600200"/>
            <a:ext cx="5212080" cy="3383280"/>
          </a:xfrm>
          <a:prstGeom prst="roundRect">
            <a:avLst/>
          </a:prstGeom>
          <a:solidFill>
            <a:srgbClr val="EEF8F8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49377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B8996"/>
                </a:solidFill>
                <a:latin typeface="Aptos"/>
              </a:rPr>
              <a:t>Что это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075688"/>
            <a:ext cx="4937760" cy="2816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63746"/>
                </a:solidFill>
                <a:latin typeface="Aptos"/>
              </a:rPr>
              <a:t>Динамическая модель биосферы, соединяющая наблюдение, научные модели, ИИ, ГИС, аэрокосмические данные и сценарное прогнозирование.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600200"/>
            <a:ext cx="5212080" cy="338328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691640"/>
            <a:ext cx="49377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33638B"/>
                </a:solidFill>
                <a:latin typeface="Aptos"/>
              </a:rPr>
              <a:t>Что меняется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075688"/>
            <a:ext cx="4937760" cy="2816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63746"/>
                </a:solidFill>
                <a:latin typeface="Aptos"/>
              </a:rPr>
              <a:t>Мы уходим от статичного отчёта к динамике: состояние → скорость изменения → порог → сценарий → действие → восстановление.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394960"/>
            <a:ext cx="10241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63746"/>
                </a:solidFill>
                <a:latin typeface="Aptos"/>
              </a:rPr>
              <a:t>БИОТРОН видит не объект, а систему «природа — человек — техносфера».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Что моделирует БИОТРОН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Живой контур территории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169164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78308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Атмосфера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6712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температура, ветер, аэрозоли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69164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11879" y="178308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B8996"/>
                </a:solidFill>
                <a:latin typeface="Aptos"/>
              </a:rPr>
              <a:t>Вода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79" y="216712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сток, качество, баланс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69164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AA84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78308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AA843E"/>
                </a:solidFill>
                <a:latin typeface="Aptos"/>
              </a:rPr>
              <a:t>Почва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16712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влага, плодородие, загрязнение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052559" y="169164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89719" y="178308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4B7756"/>
                </a:solidFill>
                <a:latin typeface="Aptos"/>
              </a:rPr>
              <a:t>Растения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89719" y="216712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состояние, стресс, пожары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70332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379476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4B7756"/>
                </a:solidFill>
                <a:latin typeface="Aptos"/>
              </a:rPr>
              <a:t>Животные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17880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ареалы, миграции, численность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370332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594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1879" y="379476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9477E"/>
                </a:solidFill>
                <a:latin typeface="Aptos"/>
              </a:rPr>
              <a:t>Микроорганизмы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79" y="417880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биологические процессы и маркеры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70332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A634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379476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A63434"/>
                </a:solidFill>
                <a:latin typeface="Aptos"/>
              </a:rPr>
              <a:t>Человек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0" y="417880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качество среды и зависимости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52559" y="3703320"/>
            <a:ext cx="2468880" cy="1600200"/>
          </a:xfrm>
          <a:prstGeom prst="roundRect">
            <a:avLst/>
          </a:prstGeom>
          <a:solidFill>
            <a:srgbClr val="F6F8FA"/>
          </a:solidFill>
          <a:ln>
            <a:solidFill>
              <a:srgbClr val="2637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89719" y="3794760"/>
            <a:ext cx="219456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63746"/>
                </a:solidFill>
                <a:latin typeface="Aptos"/>
              </a:rPr>
              <a:t>Техносфера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9719" y="4178808"/>
            <a:ext cx="2194560" cy="10332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предприятия, транспорт, сети, риски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Архитектура БИОТРОНА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Семь уровней от сенсора до решения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508760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600200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984248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Сенсорный слой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23360" y="1600200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89120" y="1508760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датчики, лаборатории, гидропосты, метеостанции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167128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258568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642616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Аэрокосмический слой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23360" y="2258568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9120" y="2167128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спутники, БПЛА, оптика, радиолокация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825496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2916936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3300984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Реестровый слой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2916936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89120" y="2825496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государственные, научные и корпоративные данные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3483864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60120" y="3575304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3959352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Цифровой двойник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3360" y="3575304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89120" y="3483864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ГИС, временные ряды, цифровая модель территории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4142231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" y="4233671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4617719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Модельно-аналитический слой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23360" y="4233671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89120" y="4142231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физические, биологические, статистические модели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" y="4800600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0120" y="4892040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0120" y="5276088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ИИ-слой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23360" y="4892040"/>
            <a:ext cx="27432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33638B"/>
                </a:solidFill>
                <a:latin typeface="Aptos"/>
              </a:rPr>
              <a:t>→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389120" y="4800600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аномалии, причинность, прогноз, приоритеты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2960" y="5458968"/>
            <a:ext cx="3063240" cy="512064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0120" y="5550408"/>
            <a:ext cx="27889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7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0120" y="5934456"/>
            <a:ext cx="2788920" cy="-548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Контур решения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89120" y="5458968"/>
            <a:ext cx="6675120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предупреждение, сценарий, исполнение, обратная связь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Пять стихий внутри БИОТРОНА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Каждая стихия — отдельный тип наблюдения и ответа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00200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A63434"/>
                </a:solidFill>
                <a:latin typeface="Aptos"/>
              </a:rPr>
              <a:t>ОГОНЬ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4560" y="1600200"/>
            <a:ext cx="4023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энергия, пожары, тепловые аномалии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37960" y="1600200"/>
            <a:ext cx="4572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A63434"/>
                </a:solidFill>
                <a:latin typeface="Aptos"/>
              </a:rPr>
              <a:t>локализация и восстановление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496312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B8996"/>
                </a:solidFill>
                <a:latin typeface="Aptos"/>
              </a:rPr>
              <a:t>ВОДА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4560" y="2496312"/>
            <a:ext cx="4023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сток, дефицит, загрязнение, паводки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496312"/>
            <a:ext cx="4572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2B8996"/>
                </a:solidFill>
                <a:latin typeface="Aptos"/>
              </a:rPr>
              <a:t>управление источниками и бассейном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3392424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ВОЗДУХ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4560" y="3392424"/>
            <a:ext cx="4023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метеопроцессы, загрязнение, перенос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3392424"/>
            <a:ext cx="4572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33638B"/>
                </a:solidFill>
                <a:latin typeface="Aptos"/>
              </a:rPr>
              <a:t>оповещение и изменение режима действий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" y="4288536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AA843E"/>
                </a:solidFill>
                <a:latin typeface="Aptos"/>
              </a:rPr>
              <a:t>ЗЕМЛЯ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4288536"/>
            <a:ext cx="4023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почва, мерзлота, инфраструктура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288536"/>
            <a:ext cx="4572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AA843E"/>
                </a:solidFill>
                <a:latin typeface="Aptos"/>
              </a:rPr>
              <a:t>рекультивация, защита, ремонт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184648"/>
            <a:ext cx="1371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59477E"/>
                </a:solidFill>
                <a:latin typeface="Aptos"/>
              </a:rPr>
              <a:t>ЭФИР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4560" y="5184648"/>
            <a:ext cx="4023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циклы, связи, системные индексы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5184648"/>
            <a:ext cx="45720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59477E"/>
                </a:solidFill>
                <a:latin typeface="Aptos"/>
              </a:rPr>
              <a:t>синхронизация решений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Режимы работы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От фонового наблюдения к восстановлению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65960"/>
            <a:ext cx="1965960" cy="23317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4B7756"/>
                </a:solidFill>
                <a:latin typeface="Aptos"/>
              </a:rPr>
              <a:t>Норма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441448"/>
            <a:ext cx="1691639" cy="17647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фон и обновление модели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33472" y="283464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1965960"/>
            <a:ext cx="1965960" cy="23317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63240" y="205740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B8996"/>
                </a:solidFill>
                <a:latin typeface="Aptos"/>
              </a:rPr>
              <a:t>Внимание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2441448"/>
            <a:ext cx="1691639" cy="17647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аномалия выше естественных колебаний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9472" y="283464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1965960"/>
            <a:ext cx="1965960" cy="2331720"/>
          </a:xfrm>
          <a:prstGeom prst="roundRect">
            <a:avLst/>
          </a:prstGeom>
          <a:solidFill>
            <a:srgbClr val="F7F9FA"/>
          </a:solidFill>
          <a:ln>
            <a:solidFill>
              <a:srgbClr val="AA84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49240" y="205740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AA843E"/>
                </a:solidFill>
                <a:latin typeface="Aptos"/>
              </a:rPr>
              <a:t>Предупреждение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2441448"/>
            <a:ext cx="1691639" cy="17647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устойчивый опасный сценарий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472" y="283464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965960"/>
            <a:ext cx="1965960" cy="2331720"/>
          </a:xfrm>
          <a:prstGeom prst="roundRect">
            <a:avLst/>
          </a:prstGeom>
          <a:solidFill>
            <a:srgbClr val="F7F9FA"/>
          </a:solidFill>
          <a:ln>
            <a:solidFill>
              <a:srgbClr val="A634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35240" y="205740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A63434"/>
                </a:solidFill>
                <a:latin typeface="Aptos"/>
              </a:rPr>
              <a:t>Кризис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2441448"/>
            <a:ext cx="1691639" cy="17647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оперативное межведомственное реагирование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1472" y="283464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84080" y="1965960"/>
            <a:ext cx="1965960" cy="2331720"/>
          </a:xfrm>
          <a:prstGeom prst="roundRect">
            <a:avLst/>
          </a:prstGeom>
          <a:solidFill>
            <a:srgbClr val="F7F9FA"/>
          </a:solidFill>
          <a:ln>
            <a:solidFill>
              <a:srgbClr val="594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21240" y="205740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59477E"/>
                </a:solidFill>
                <a:latin typeface="Aptos"/>
              </a:rPr>
              <a:t>Восстановление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1240" y="2441448"/>
            <a:ext cx="1691639" cy="17647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63746"/>
                </a:solidFill>
                <a:latin typeface="Aptos"/>
              </a:rPr>
              <a:t>контроль возврата к устойчивой траектории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983480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263746"/>
                </a:solidFill>
                <a:latin typeface="Aptos"/>
              </a:rPr>
              <a:t>Цель — увидеть раньше, понять точнее и действовать до необратимого ущерба.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Цифровой двойник биосферы России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Федеративная модель вместо одной гигантской базы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Точка наблюдения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78608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15768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15768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Экосистема / водосбор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25696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62856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2856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Муниципалитет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72784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9944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9944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Регион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19872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57032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57032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Природно-климатическая зона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966960" y="1737360"/>
            <a:ext cx="1600200" cy="1143000"/>
          </a:xfrm>
          <a:prstGeom prst="roundRect">
            <a:avLst/>
          </a:prstGeom>
          <a:solidFill>
            <a:srgbClr val="F6F8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4120" y="1828800"/>
            <a:ext cx="13258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104120" y="2212848"/>
            <a:ext cx="1325880" cy="5760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Федеральный уровень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3383280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263746"/>
                </a:solidFill>
                <a:latin typeface="Aptos"/>
              </a:rPr>
              <a:t>Локальные модели сохраняют ответственность, но используют совместимые стандарты, онтологии и API.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" y="4114800"/>
            <a:ext cx="10058400" cy="1600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воды и водного баланса</a:t>
            </a:r>
          </a:p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атмосферы и переноса загрязнений</a:t>
            </a:r>
          </a:p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почв, мерзлоты и деградации</a:t>
            </a:r>
          </a:p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лесов, пожаров и биоразнообразия</a:t>
            </a:r>
          </a:p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техногенной нагрузки</a:t>
            </a:r>
          </a:p>
          <a:p>
            <a:pPr>
              <a:spcAft>
                <a:spcPts val="800"/>
              </a:spcAft>
              <a:defRPr sz="1500">
                <a:solidFill>
                  <a:srgbClr val="263746"/>
                </a:solidFill>
                <a:latin typeface="Aptos"/>
              </a:defRPr>
            </a:pPr>
            <a:r>
              <a:t>карта восстановительного потенциала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БИОТРОН + ГАСМП + ЭКВИЛИБРИУМ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Три уровня одной системы раннего предупреждения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3291840" cy="2560320"/>
          </a:xfrm>
          <a:prstGeom prst="roundRect">
            <a:avLst/>
          </a:prstGeom>
          <a:solidFill>
            <a:srgbClr val="EEF4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920240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33638B"/>
                </a:solidFill>
                <a:latin typeface="Aptos"/>
              </a:rPr>
              <a:t>ГАСМП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304288"/>
            <a:ext cx="3017520" cy="19933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3746"/>
                </a:solidFill>
                <a:latin typeface="Aptos"/>
              </a:rPr>
              <a:t>Глобальное аэрокосмическое наблюдение.
Даёт широкий сигнал и макродинамику.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828800"/>
            <a:ext cx="3291840" cy="2560320"/>
          </a:xfrm>
          <a:prstGeom prst="roundRect">
            <a:avLst/>
          </a:prstGeom>
          <a:solidFill>
            <a:srgbClr val="EEF8F8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920240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B8996"/>
                </a:solidFill>
                <a:latin typeface="Aptos"/>
              </a:rPr>
              <a:t>БИОТРОН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304288"/>
            <a:ext cx="3017520" cy="19933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3746"/>
                </a:solidFill>
                <a:latin typeface="Aptos"/>
              </a:rPr>
              <a:t>Объясняет локальные и системные последствия для биосферы.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828800"/>
            <a:ext cx="3291840" cy="2560320"/>
          </a:xfrm>
          <a:prstGeom prst="roundRect">
            <a:avLst/>
          </a:prstGeom>
          <a:solidFill>
            <a:srgbClr val="F5F1F9"/>
          </a:solidFill>
          <a:ln>
            <a:solidFill>
              <a:srgbClr val="59477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920240"/>
            <a:ext cx="301752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59477E"/>
                </a:solidFill>
                <a:latin typeface="Aptos"/>
              </a:rPr>
              <a:t>ЭКВИЛИБРИУМ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304288"/>
            <a:ext cx="3017520" cy="19933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63746"/>
                </a:solidFill>
                <a:latin typeface="Aptos"/>
              </a:rPr>
              <a:t>Связывает прогноз с решением, исполнением и восстановлением.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983480"/>
            <a:ext cx="10241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263746"/>
                </a:solidFill>
                <a:latin typeface="Aptos"/>
              </a:rPr>
              <a:t>Увидеть раньше → понять глубже → действовать адресно → восстановить быстрее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Национальные программы БИОТРОНА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От воды и леса до Арктики и промышленности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6916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7830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БИОТРОН.ВОДА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1671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80360" y="16916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017520" y="17830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БИОТРОН.ЛЕС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17520" y="21671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20640" y="16916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57800" y="17830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БИОТРОН.ПОЧВА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21671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60920" y="16916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0" y="17830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БИОТРОН.ВОЗДУХ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0" y="21671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01200" y="16916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738360" y="17830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БИОТРОН.ГОРОД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38360" y="21671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35204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7240" y="36118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B7756"/>
                </a:solidFill>
                <a:latin typeface="Aptos"/>
              </a:rPr>
              <a:t>БИОТРОН.АРКТИКА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39959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80360" y="35204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17520" y="36118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B7756"/>
                </a:solidFill>
                <a:latin typeface="Aptos"/>
              </a:rPr>
              <a:t>БИОТРОН.АГРО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17520" y="39959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20640" y="35204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257800" y="36118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B7756"/>
                </a:solidFill>
                <a:latin typeface="Aptos"/>
              </a:rPr>
              <a:t>БИОТРОН.ПРОМ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7800" y="39959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360920" y="35204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0" y="36118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B7756"/>
                </a:solidFill>
                <a:latin typeface="Aptos"/>
              </a:rPr>
              <a:t>БИОТРОН.БИОРАЗНООБРАЗИЕ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39959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601200" y="3520440"/>
            <a:ext cx="1965960" cy="141732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38360" y="36118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B7756"/>
                </a:solidFill>
                <a:latin typeface="Aptos"/>
              </a:rPr>
              <a:t>БИОТРОН.ЗДОРОВЬЕ СРЕДЫ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38360" y="3995928"/>
            <a:ext cx="1691639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63746"/>
                </a:solidFill>
                <a:latin typeface="Aptos"/>
              </a:rPr>
              <a:t>целевой модуль мониторинга и восстановления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Наука, управление, ответственность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БИОТРОН не должен быть «чёрным ящиком»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9164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Научный совет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16712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методики и модели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9164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78308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Оператор данных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16712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качество и происхождение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169164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75320" y="178308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Ситуационный центр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16712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мониторинг и сценарии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56616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4B7756"/>
                </a:solidFill>
                <a:latin typeface="Aptos"/>
              </a:rPr>
              <a:t>Ведомства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04164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решения в рамках полномочий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34840" y="356616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4B7756"/>
                </a:solidFill>
                <a:latin typeface="Aptos"/>
              </a:rPr>
              <a:t>Регионы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0" y="404164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локальная реализация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38160" y="3566160"/>
            <a:ext cx="3337560" cy="1508760"/>
          </a:xfrm>
          <a:prstGeom prst="roundRect">
            <a:avLst/>
          </a:prstGeom>
          <a:solidFill>
            <a:srgbClr val="F7F9FA"/>
          </a:solidFill>
          <a:ln>
            <a:solidFill>
              <a:srgbClr val="4B775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75320" y="3657600"/>
            <a:ext cx="306324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4B7756"/>
                </a:solidFill>
                <a:latin typeface="Aptos"/>
              </a:rPr>
              <a:t>Общество и образование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75320" y="4041648"/>
            <a:ext cx="3063240" cy="9418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63746"/>
                </a:solidFill>
                <a:latin typeface="Aptos"/>
              </a:rPr>
              <a:t>участие и открытые результаты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486400"/>
            <a:ext cx="10332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A63434"/>
                </a:solidFill>
                <a:latin typeface="Aptos"/>
              </a:rPr>
              <a:t>ИИ рекомендует и объясняет. Юридически значимое решение принимает ответственный орган.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KPI БИОТРОНА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Главное — предотвращённый ущерб и восстановленная устойчивость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" y="1554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KPI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29967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покрытие приоритетных территорий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554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0" y="1645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KPI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029967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время обнаружения аномалии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2697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788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KPI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172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точность предупреждений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697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0" y="2788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KPI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3172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доля случаев с установленной причинностью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840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931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KPI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315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предотвращённый ущерб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63640" y="3840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0" y="3931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KPI 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315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время восстановления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4983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14400" y="5074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B8996"/>
                </a:solidFill>
                <a:latin typeface="Aptos"/>
              </a:rPr>
              <a:t>KPI 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458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качество и происхождение данных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63640" y="4983480"/>
            <a:ext cx="5074920" cy="91440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0" y="5074920"/>
            <a:ext cx="480060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3638B"/>
                </a:solidFill>
                <a:latin typeface="Aptos"/>
              </a:rPr>
              <a:t>KPI 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5458968"/>
            <a:ext cx="480060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263746"/>
                </a:solidFill>
                <a:latin typeface="Aptos"/>
              </a:rPr>
              <a:t>число совместимых контуров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74320"/>
            <a:ext cx="109728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263746"/>
                </a:solidFill>
                <a:latin typeface="Aptos"/>
              </a:rPr>
              <a:t>Дорожная карта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850392"/>
            <a:ext cx="10789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3638B"/>
                </a:solidFill>
                <a:latin typeface="Aptos"/>
              </a:rPr>
              <a:t>От методологии к национальному цифровому двойнику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648" y="1234440"/>
            <a:ext cx="10927080" cy="36576"/>
          </a:xfrm>
          <a:prstGeom prst="rect">
            <a:avLst/>
          </a:prstGeom>
          <a:solidFill>
            <a:srgbClr val="2B89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40080" y="1920240"/>
            <a:ext cx="1965960" cy="21031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B8996"/>
                </a:solidFill>
                <a:latin typeface="Aptos"/>
              </a:rPr>
              <a:t>0–6 мес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95728"/>
            <a:ext cx="1691639" cy="15361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63746"/>
                </a:solidFill>
                <a:latin typeface="Aptos"/>
              </a:rPr>
              <a:t>Методология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633472" y="274320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26080" y="1920240"/>
            <a:ext cx="1965960" cy="21031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063240" y="20116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B8996"/>
                </a:solidFill>
                <a:latin typeface="Aptos"/>
              </a:rPr>
              <a:t>6–18 мес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2395728"/>
            <a:ext cx="1691639" cy="15361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63746"/>
                </a:solidFill>
                <a:latin typeface="Aptos"/>
              </a:rPr>
              <a:t>Пилот региона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9472" y="274320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212080" y="1920240"/>
            <a:ext cx="1965960" cy="2103120"/>
          </a:xfrm>
          <a:prstGeom prst="roundRect">
            <a:avLst/>
          </a:prstGeom>
          <a:solidFill>
            <a:srgbClr val="F7F9FA"/>
          </a:solidFill>
          <a:ln>
            <a:solidFill>
              <a:srgbClr val="2B899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49240" y="20116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B8996"/>
                </a:solidFill>
                <a:latin typeface="Aptos"/>
              </a:rPr>
              <a:t>18–36 мес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49240" y="2395728"/>
            <a:ext cx="1691639" cy="15361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63746"/>
                </a:solidFill>
                <a:latin typeface="Aptos"/>
              </a:rPr>
              <a:t>Межрегиональная сеть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05472" y="274320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498079" y="1920240"/>
            <a:ext cx="1965960" cy="210312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35240" y="20116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3–5 лет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2395728"/>
            <a:ext cx="1691639" cy="15361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63746"/>
                </a:solidFill>
                <a:latin typeface="Aptos"/>
              </a:rPr>
              <a:t>Национальный контур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91472" y="2743200"/>
            <a:ext cx="228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C7A86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784080" y="1920240"/>
            <a:ext cx="1965960" cy="2103120"/>
          </a:xfrm>
          <a:prstGeom prst="roundRect">
            <a:avLst/>
          </a:prstGeom>
          <a:solidFill>
            <a:srgbClr val="F7F9FA"/>
          </a:solidFill>
          <a:ln>
            <a:solidFill>
              <a:srgbClr val="3363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21240" y="2011680"/>
            <a:ext cx="1691639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33638B"/>
                </a:solidFill>
                <a:latin typeface="Aptos"/>
              </a:rPr>
              <a:t>4–7 лет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21240" y="2395728"/>
            <a:ext cx="1691639" cy="153619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63746"/>
                </a:solidFill>
                <a:latin typeface="Aptos"/>
              </a:rPr>
              <a:t>Международная кооперация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983480"/>
            <a:ext cx="10607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263746"/>
                </a:solidFill>
                <a:latin typeface="Aptos"/>
              </a:rPr>
              <a:t>Каждый этап — с валидацией данных, независимой экспертизой и измерением реального эффекта.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868680"/>
            <a:ext cx="10789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263746"/>
                </a:solidFill>
                <a:latin typeface="Aptos"/>
              </a:rPr>
              <a:t>РОССИЯ — МАСТЕР СТИХИЙ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2B8996"/>
                </a:solidFill>
                <a:latin typeface="Aptos"/>
              </a:rPr>
              <a:t>Пять стихий + БИОТРОН + ЭКВИЛИБРИУМ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" y="2743200"/>
            <a:ext cx="102412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A63434"/>
                </a:solidFill>
                <a:latin typeface="Aptos"/>
              </a:rPr>
              <a:t>Система раннего понимания, предупреждения,
созидания и восстановления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4160520"/>
            <a:ext cx="10149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4B7756"/>
                </a:solidFill>
                <a:latin typeface="Aptos"/>
              </a:rPr>
              <a:t>БИОТРОН — цифровое чувство живой планеты.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577840"/>
            <a:ext cx="10149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6C7A86"/>
                </a:solidFill>
                <a:latin typeface="Aptos"/>
              </a:rPr>
              <a:t>ЭКВИЛИБРИУМ •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