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15400" y="685800"/>
            <a:ext cx="1828800" cy="1828800"/>
          </a:xfrm>
          <a:prstGeom prst="ellipse">
            <a:avLst/>
          </a:prstGeom>
          <a:solidFill>
            <a:srgbClr val="E7F0EC"/>
          </a:solidFill>
          <a:ln w="12700">
            <a:solidFill>
              <a:srgbClr val="E7F0E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646920" y="1325880"/>
            <a:ext cx="1143000" cy="1143000"/>
          </a:xfrm>
          <a:prstGeom prst="ellipse">
            <a:avLst/>
          </a:prstGeom>
          <a:solidFill>
            <a:srgbClr val="DDE7F1"/>
          </a:solidFill>
          <a:ln w="12700">
            <a:solidFill>
              <a:srgbClr val="DDE7F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83880" y="1874520"/>
            <a:ext cx="960120" cy="960120"/>
          </a:xfrm>
          <a:prstGeom prst="ellipse">
            <a:avLst/>
          </a:prstGeom>
          <a:solidFill>
            <a:srgbClr val="F2EBD8"/>
          </a:solidFill>
          <a:ln w="12700">
            <a:solidFill>
              <a:srgbClr val="F2EB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143000"/>
            <a:ext cx="66751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УНИВЕРСАЛЬНЫЙ</a:t>
            </a:r>
            <a:endParaRPr lang="en-US" sz="3600" dirty="0"/>
          </a:p>
          <a:p>
            <a:pPr algn="l" indent="0" marL="0">
              <a:buNone/>
            </a:pPr>
            <a:r>
              <a:rPr lang="en-US" sz="36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ЗАКОН СИСТЕМ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13232" y="28803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Концептуальная основа Единых Унифицированных Технологий (ЕУТ)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13232" y="36758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Версия 1.0 • 2026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13232" y="4828032"/>
            <a:ext cx="8869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Связность • Потоки • Мера • Обратная связь • Смысл • Эволюция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9. Архитектура ЭКВИЛИБРИУМ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Универсальный закон как ядро наблюдения, координации и развития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297680" y="1600200"/>
            <a:ext cx="3611880" cy="822960"/>
          </a:xfrm>
          <a:prstGeom prst="roundRect">
            <a:avLst>
              <a:gd name="adj" fmla="val 8889"/>
            </a:avLst>
          </a:prstGeom>
          <a:solidFill>
            <a:srgbClr val="EAF2E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17720" y="1700784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УНИВЕРСАЛЬНЫЙ</a:t>
            </a:r>
            <a:endParaRPr lang="en-US" sz="1900" dirty="0"/>
          </a:p>
          <a:p>
            <a:pPr algn="ctr" indent="0" marL="0">
              <a:buNone/>
            </a:pPr>
            <a:r>
              <a:rPr lang="en-US" sz="19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ЗАКОН СИСТЕМ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2788920" y="2761488"/>
            <a:ext cx="662940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63240" y="281635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ЕУТ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0" y="2816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операционные технологии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88920" y="3328416"/>
            <a:ext cx="662940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63240" y="33832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Данные и реестры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0" y="33832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наблюдение и доказательность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88920" y="3895344"/>
            <a:ext cx="662940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63240" y="395020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ИИ и аналитика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0" y="39502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анализ, прогноз, сценарии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88920" y="4462272"/>
            <a:ext cx="662940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63240" y="451713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Контуры исполнения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0" y="45171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решения, ресурсы, проекты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788920" y="5029200"/>
            <a:ext cx="662940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63240" y="508406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0" y="50840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результат и корректировка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10. Требования к верификации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Переход от концепции к научно-техническому стандарту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72768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68249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691640" y="164592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Формализация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251960" y="1645920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точные определения переменных и границ применимости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68680" y="2231136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234086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691640" y="2304288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Измеримость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251960" y="2304288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метрики для каждого контура системы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68680" y="2889504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29992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691640" y="2962656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Фальсифицируемость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251960" y="2962656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условия, при которых гипотеза может быть опровергнута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68680" y="3547872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05840" y="365760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691640" y="3621024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Эксперимент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251960" y="3621024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пилоты на разных типах систем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68680" y="4206240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5840" y="43159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691640" y="4279392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Сопоставимость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251960" y="4279392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связь с системной теорией, кибернетикой и network science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68680" y="4864608"/>
            <a:ext cx="10469880" cy="576072"/>
          </a:xfrm>
          <a:prstGeom prst="roundRect">
            <a:avLst>
              <a:gd name="adj" fmla="val 12698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05840" y="49743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691640" y="493776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Стандартизация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251960" y="4937760"/>
            <a:ext cx="6720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процедуры аудита, валидации и сертификации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11. Каноническая формула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Краткая форма для Кодекса и Свода Универсальных Законов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43000" y="1719072"/>
            <a:ext cx="9921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691640" y="2029968"/>
            <a:ext cx="882396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Всё существует через связь.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Всё сохраняется через меру.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Всё развивается через согласование.</a:t>
            </a:r>
            <a:endParaRPr lang="en-US" sz="2500" dirty="0"/>
          </a:p>
          <a:p>
            <a:pPr algn="ctr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Всё разрушается через разрыв.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417320" y="4663440"/>
            <a:ext cx="9326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Универсальный закон систем — основа для построения Свода Универсальных Законов и Единого стандарта ЕУТ.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Формулировка закона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Базовое определение жизнеспособности и развития системы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91640"/>
            <a:ext cx="1065276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993392"/>
            <a:ext cx="101041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«Любая система существует, сохраняет устойчивость и развивается тогда, когда между её элементами, связями, потоками, целями и внешней средой поддерживается динамическая согласованность.»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1417320" y="4343400"/>
            <a:ext cx="9326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Рост согласованности → усложнение и развитие.   Потеря согласованности → кризис, распад или переход в новое состояние.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Онтология системы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Система определяется не только элементами, но и отношениями между ними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82880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93852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Элементы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05840" y="235915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существует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60520" y="146304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43400" y="157276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Связи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343400" y="199339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соединено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498080" y="182880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80960" y="193852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Потоки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680960" y="235915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что движется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498080" y="416052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0" y="427024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Мера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680960" y="469087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 каких пределах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160520" y="452628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43400" y="463600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4343400" y="505663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корректируется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22960" y="4160520"/>
            <a:ext cx="2606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27024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005840" y="4690872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зачем существует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315968" y="2852928"/>
            <a:ext cx="3200400" cy="1280160"/>
          </a:xfrm>
          <a:prstGeom prst="ellipse">
            <a:avLst/>
          </a:prstGeom>
          <a:solidFill>
            <a:srgbClr val="EAF2EF"/>
          </a:solidFill>
          <a:ln w="19050">
            <a:solidFill>
              <a:srgbClr val="2E6E5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310896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СИСТЕМА</a:t>
            </a:r>
            <a:endParaRPr lang="en-US" sz="2300" dirty="0"/>
          </a:p>
        </p:txBody>
      </p:sp>
      <p:sp>
        <p:nvSpPr>
          <p:cNvPr id="25" name="Text 23"/>
          <p:cNvSpPr/>
          <p:nvPr/>
        </p:nvSpPr>
        <p:spPr>
          <a:xfrm>
            <a:off x="4617720" y="3538728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динамическая целостность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Семь принципов универсального закона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Операционные свойства жизнеспособной системы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72768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64592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81328" y="162763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Целостность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754880" y="1627632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целое больше суммы частей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22960" y="2148840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22199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481328" y="220370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Связность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54880" y="2203704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качество связей определяет устойчивость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724912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2798064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81328" y="2779776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754880" y="2779776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 поддерживает жизнеспособность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300984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374136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81328" y="335584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Мера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754880" y="3355848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пределы защищают от перегрузки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877056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3950208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481328" y="39319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754880" y="393192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измерение делает систему обучаемой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53128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452628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481328" y="450799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754880" y="4507992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форма меняется, функция сохраняется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29200"/>
            <a:ext cx="10561320" cy="521208"/>
          </a:xfrm>
          <a:prstGeom prst="roundRect">
            <a:avLst>
              <a:gd name="adj" fmla="val 1403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60120" y="510235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481328" y="5084064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Эволюционный переход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754880" y="5084064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сложность требует нового уровня организации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Операционная модель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Минимальная модель для диагностики и управления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1691640"/>
            <a:ext cx="100584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54480" y="1993392"/>
            <a:ext cx="9052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f(E, C, F, M, R, P, T)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508760" y="260604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Состояние системы как функция элементов, связей, потоков, меры, обратной связи, цели и времени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77240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850392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Elements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50392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элементы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404872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87752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2478024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Connectivity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478024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связи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032504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15384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4105656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05656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потоки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660136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843016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5733288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733288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мера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287768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70648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7360920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360920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8915400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098280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</a:t>
            </a:r>
            <a:endParaRPr lang="en-US" sz="2100" dirty="0"/>
          </a:p>
        </p:txBody>
      </p:sp>
      <p:sp>
        <p:nvSpPr>
          <p:cNvPr id="30" name="Text 28"/>
          <p:cNvSpPr/>
          <p:nvPr/>
        </p:nvSpPr>
        <p:spPr>
          <a:xfrm>
            <a:off x="8988552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988552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0543032" y="3730752"/>
            <a:ext cx="1389888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725912" y="3822192"/>
            <a:ext cx="10241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endParaRPr lang="en-US" sz="2100" dirty="0"/>
          </a:p>
        </p:txBody>
      </p:sp>
      <p:sp>
        <p:nvSpPr>
          <p:cNvPr id="34" name="Text 32"/>
          <p:cNvSpPr/>
          <p:nvPr/>
        </p:nvSpPr>
        <p:spPr>
          <a:xfrm>
            <a:off x="10616184" y="4224528"/>
            <a:ext cx="124358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0616184" y="4535424"/>
            <a:ext cx="1243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ритм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Системный цикл управления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Единый контур принятия решений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61288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04088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Наблюдение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167128" y="288950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2496312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63240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06040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Данные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069080" y="288950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398264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65192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07992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Анализ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71032" y="288950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300216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67144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9944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Решение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872984" y="288950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8202168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69096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311896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Действие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9774936" y="288950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10104120" y="2606040"/>
            <a:ext cx="153619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671048" y="2715768"/>
            <a:ext cx="4023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0213848" y="3063240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417320" y="4434840"/>
            <a:ext cx="9326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Цикл повторяется непрерывно; качество системы определяется скоростью и точностью прохождения контура.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Матрица диагностики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Семь вопросов для оценки любой системы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572768"/>
            <a:ext cx="2057400" cy="420624"/>
          </a:xfrm>
          <a:prstGeom prst="roundRect">
            <a:avLst>
              <a:gd name="adj" fmla="val 17391"/>
            </a:avLst>
          </a:prstGeom>
          <a:solidFill>
            <a:srgbClr val="EAF2E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627632"/>
            <a:ext cx="1911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Контур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15768" y="1572768"/>
            <a:ext cx="4892040" cy="420624"/>
          </a:xfrm>
          <a:prstGeom prst="roundRect">
            <a:avLst>
              <a:gd name="adj" fmla="val 17391"/>
            </a:avLst>
          </a:prstGeom>
          <a:solidFill>
            <a:srgbClr val="EAF2E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88920" y="1627632"/>
            <a:ext cx="4745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Ключевой вопрос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607808" y="1572768"/>
            <a:ext cx="3886200" cy="420624"/>
          </a:xfrm>
          <a:prstGeom prst="roundRect">
            <a:avLst>
              <a:gd name="adj" fmla="val 17391"/>
            </a:avLst>
          </a:prstGeom>
          <a:solidFill>
            <a:srgbClr val="EAF2EF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80960" y="1627632"/>
            <a:ext cx="3739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Риск при нарушении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58368" y="202996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209397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Связи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715768" y="202996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07208" y="209397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Где система разрывается?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607808" y="202996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9248" y="209397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изоляция / фрагментация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58368" y="253288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" y="259689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Потоки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15768" y="253288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807208" y="259689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Где возникают блокировки?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607808" y="253288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699248" y="259689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дефицит / застой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58368" y="303580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49808" y="309981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Мера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715768" y="303580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807208" y="309981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Где превышены пределы?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607808" y="303580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99248" y="309981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перегрузка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8368" y="353872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360273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715768" y="353872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807208" y="360273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Насколько быстро видны последствия?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607808" y="353872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99248" y="360273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слепое управление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58368" y="404164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9808" y="410565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Смысл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2715768" y="404164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807208" y="410565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Есть ли единое направление?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607808" y="404164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699248" y="410565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рассеивание ресурсов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58368" y="454456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9808" y="460857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2715768" y="454456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2807208" y="460857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Может ли система перестроиться?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7607808" y="454456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699248" y="460857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ригидность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658368" y="5047488"/>
            <a:ext cx="20574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49808" y="5111496"/>
            <a:ext cx="18745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Эволюция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2715768" y="5047488"/>
            <a:ext cx="489204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807208" y="5111496"/>
            <a:ext cx="470916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Готова ли система к переходу?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7607808" y="5047488"/>
            <a:ext cx="388620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699248" y="5111496"/>
            <a:ext cx="370332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кризис роста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Масштабируемость закона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принцип — разные уровни применения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52448" y="1600200"/>
            <a:ext cx="868680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53616" y="1673352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Человек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495648" y="1673352"/>
            <a:ext cx="5715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цели • привычки • энергия • обратная связь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141068" y="2404872"/>
            <a:ext cx="79095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342236" y="247802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Организация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884268" y="2478024"/>
            <a:ext cx="49377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структура • процессы • ресурсы • KPI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529688" y="3209544"/>
            <a:ext cx="713232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30856" y="3282696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Город / регион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272888" y="3282696"/>
            <a:ext cx="4160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инфраструктура • данные • сервисы • устойчивость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918308" y="4014216"/>
            <a:ext cx="635508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19476" y="4087368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Государство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661508" y="4087368"/>
            <a:ext cx="3383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институты • экономика • безопасность • развитие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306928" y="4818888"/>
            <a:ext cx="557784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08096" y="4892040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Планетарный уровень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050128" y="4892040"/>
            <a:ext cx="2606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экология • климат • ресурсы • кооперация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 Связь с Едиными Унифицированными Технологиями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85039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Закон становится технологией через операционные контуры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66928" y="1207008"/>
            <a:ext cx="1051560" cy="36576"/>
          </a:xfrm>
          <a:prstGeom prst="rect">
            <a:avLst/>
          </a:prstGeom>
          <a:solidFill>
            <a:srgbClr val="2E6E5D"/>
          </a:solidFill>
          <a:ln w="12700">
            <a:solidFill>
              <a:srgbClr val="2E6E5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43000" y="160934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25880" y="166420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Связность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74920" y="166420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053328" y="160934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36208" y="166420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Connectivity Engine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143000" y="215798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221284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Потоки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74920" y="221284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53328" y="215798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36208" y="221284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 Engine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143000" y="270662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276148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Мера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74920" y="276148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6053328" y="270662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36208" y="276148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Balance Engine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43000" y="325526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325880" y="331012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Обратная связь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074920" y="331012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6053328" y="325526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36208" y="331012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 Core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1143000" y="380390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325880" y="38587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074920" y="385876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6053328" y="380390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36208" y="385876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Systems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1143000" y="435254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325880" y="440740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Модульность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074920" y="440740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6053328" y="435254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236208" y="440740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Modular Architecture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1143000" y="4901184"/>
            <a:ext cx="3749040" cy="484632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325880" y="495604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Эволюция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074920" y="4956048"/>
            <a:ext cx="685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A6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6053328" y="4901184"/>
            <a:ext cx="4983480" cy="484632"/>
          </a:xfrm>
          <a:prstGeom prst="roundRect">
            <a:avLst>
              <a:gd name="adj" fmla="val 15094"/>
            </a:avLst>
          </a:prstGeom>
          <a:solidFill>
            <a:srgbClr val="EAF2EF"/>
          </a:solidFill>
          <a:ln w="12700">
            <a:solidFill>
              <a:srgbClr val="D9E2E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6208" y="4956048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E6E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Evolution Engine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566928" y="6446520"/>
            <a:ext cx="5669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• Универсальный закон систем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11292840" y="644652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5C6F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 закон систем — ЭКВИЛИБРИУМ</dc:title>
  <dc:subject>Универсальный закон систем</dc:subject>
  <dc:creator>OpenAI</dc:creator>
  <cp:lastModifiedBy>OpenAI</cp:lastModifiedBy>
  <cp:revision>1</cp:revision>
  <dcterms:created xsi:type="dcterms:W3CDTF">2026-08-22T16:41:49Z</dcterms:created>
  <dcterms:modified xsi:type="dcterms:W3CDTF">2026-08-22T16:41:49Z</dcterms:modified>
</cp:coreProperties>
</file>