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учетная_группа_вычислительный_гри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KPI зрелости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Как понять, что система стала управляемой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212080" cy="43891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доля объектов с паспортом и владельцем данных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время подготовки баланса сокращено до часов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доля операций с проверяемым источником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число расхождений между реестрами и фактами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производительность и стоимость одного расчета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1417320"/>
            <a:ext cx="4937760" cy="43891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доля моделей, прошедших валидацию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число управленческих решений на основе данных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уровень отказоустойчивости и восстановления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число закрытых правовых/методических дефектов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денежный и ресурсный эффект от внедрения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Итоговое решение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Что нужно утвердить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371600"/>
            <a:ext cx="5486400" cy="4251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создать Учетную Группу как постоянный контур реестров и балансов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развернуть вычислительный ГРИД для сверки, расчетов и моделирования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назначить владельцев данных, методик, моделей и реестров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запустить пилот: НМА + фонды + архив + балансы + валидация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перевести пилот в стандарт масштабирования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0" y="1828800"/>
            <a:ext cx="4480560" cy="2651760"/>
          </a:xfrm>
          <a:prstGeom prst="rect">
            <a:avLst/>
          </a:prstGeom>
          <a:solidFill>
            <a:srgbClr val="EAF3FF"/>
          </a:solidFill>
          <a:ln>
            <a:solidFill>
              <a:srgbClr val="EAF3FF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sz="2500" b="1">
                <a:solidFill>
                  <a:srgbClr val="0B3D91"/>
                </a:solidFill>
                <a:latin typeface="Arial"/>
              </a:rPr>
              <a:t>Цифровая счетная система развития: каждый ресурс имеет паспорт, каждое действие оставляет след, каждый баланс становится инструментом управления.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учетная_группа_вычислительный_гри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20040"/>
            <a:ext cx="11064240" cy="82981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6080760"/>
            <a:ext cx="10698480" cy="384048"/>
          </a:xfrm>
          <a:prstGeom prst="rect">
            <a:avLst/>
          </a:prstGeom>
          <a:solidFill>
            <a:srgbClr val="0B3D91"/>
          </a:solidFill>
          <a:ln>
            <a:solidFill>
              <a:srgbClr val="0B3D9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Пилотный контур готовится как единая система: данные → реестры → вычисления → валидация → балансы → решения.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Суть решения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От учета как отчетности — к учету как системе управления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417320"/>
            <a:ext cx="5669280" cy="64008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3000" b="1">
                <a:solidFill>
                  <a:srgbClr val="0B3D91"/>
                </a:solidFill>
                <a:latin typeface="Arial"/>
              </a:rPr>
              <a:t>Учетная Группа + Вычислительный ГРИД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331720"/>
            <a:ext cx="5212080" cy="28346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500"/>
              </a:spcAft>
              <a:defRPr sz="1600">
                <a:solidFill>
                  <a:srgbClr val="10253F"/>
                </a:solidFill>
                <a:latin typeface="Arial"/>
              </a:defRPr>
            </a:pPr>
            <a:r>
              <a:t>• распределённая обработка данных и расчетов</a:t>
            </a:r>
          </a:p>
          <a:p>
            <a:pPr>
              <a:spcAft>
                <a:spcPts val="500"/>
              </a:spcAft>
              <a:defRPr sz="1600">
                <a:solidFill>
                  <a:srgbClr val="10253F"/>
                </a:solidFill>
                <a:latin typeface="Arial"/>
              </a:defRPr>
            </a:pPr>
            <a:r>
              <a:t>• единые паспорта объектов, операций и активов</a:t>
            </a:r>
          </a:p>
          <a:p>
            <a:pPr>
              <a:spcAft>
                <a:spcPts val="500"/>
              </a:spcAft>
              <a:defRPr sz="1600">
                <a:solidFill>
                  <a:srgbClr val="10253F"/>
                </a:solidFill>
                <a:latin typeface="Arial"/>
              </a:defRPr>
            </a:pPr>
            <a:r>
              <a:t>• верифицируемые реестры и балансы</a:t>
            </a:r>
          </a:p>
          <a:p>
            <a:pPr>
              <a:spcAft>
                <a:spcPts val="500"/>
              </a:spcAft>
              <a:defRPr sz="1600">
                <a:solidFill>
                  <a:srgbClr val="10253F"/>
                </a:solidFill>
                <a:latin typeface="Arial"/>
              </a:defRPr>
            </a:pPr>
            <a:r>
              <a:t>• ИИ-модели только поверх проверенных данных</a:t>
            </a:r>
          </a:p>
          <a:p>
            <a:pPr>
              <a:spcAft>
                <a:spcPts val="500"/>
              </a:spcAft>
              <a:defRPr sz="1600">
                <a:solidFill>
                  <a:srgbClr val="10253F"/>
                </a:solidFill>
                <a:latin typeface="Arial"/>
              </a:defRPr>
            </a:pPr>
            <a:r>
              <a:t>• управленческий след каждого решения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46520" y="1508760"/>
            <a:ext cx="24688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56248" y="158191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Данные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6248" y="1892807"/>
            <a:ext cx="2249424" cy="7772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источники, версии, качество, происхождение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0" y="1508760"/>
            <a:ext cx="23317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253728" y="1581912"/>
            <a:ext cx="2112263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Расчеты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53728" y="1892807"/>
            <a:ext cx="2112263" cy="7772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модели, сценарии, сверки, прогнозы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46520" y="3063240"/>
            <a:ext cx="24688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56248" y="313639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Валидация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56248" y="3447288"/>
            <a:ext cx="2249424" cy="7772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право, методика, аудит, контроль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0" y="3063240"/>
            <a:ext cx="23317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253728" y="3136392"/>
            <a:ext cx="2112263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Балансы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53728" y="3447288"/>
            <a:ext cx="2112263" cy="7772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финансы, ресурсы, НМА, экология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4892040"/>
            <a:ext cx="4663440" cy="65836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800" b="1">
                <a:solidFill>
                  <a:srgbClr val="145A8D"/>
                </a:solidFill>
                <a:latin typeface="Arial"/>
              </a:rPr>
              <a:t>Результат: управляемая среда доверенных данных и проверяемых вычислений.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Архитектура ГРИДа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Семь слоев распределённой учетно-вычислительной системы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" y="1490472"/>
            <a:ext cx="22037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1. Данные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8" y="1801368"/>
            <a:ext cx="220370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источники, документы, датчики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74720" y="141732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84448" y="1490472"/>
            <a:ext cx="22037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2. Реестры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4448" y="1801368"/>
            <a:ext cx="220370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субъекты, активы, НМА, проекты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41732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73368" y="1490472"/>
            <a:ext cx="22037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3. Вычисления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73368" y="1801368"/>
            <a:ext cx="220370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HPC, облако, контейнеры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052559" y="141732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62287" y="1490472"/>
            <a:ext cx="22037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4. Правила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62287" y="1801368"/>
            <a:ext cx="220370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методики, классификаторы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333756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95528" y="3410712"/>
            <a:ext cx="22037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5. Валидация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528" y="3721608"/>
            <a:ext cx="220370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аудит, подписи, контроль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474720" y="333756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584448" y="3410712"/>
            <a:ext cx="22037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6. Аналитика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84448" y="3721608"/>
            <a:ext cx="220370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BI, ИИ, цифровые двойники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3640" y="333756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73368" y="3410712"/>
            <a:ext cx="22037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7. Баланс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73368" y="3721608"/>
            <a:ext cx="220370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сведение контуров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5532120"/>
            <a:ext cx="10424160" cy="502920"/>
          </a:xfrm>
          <a:prstGeom prst="rect">
            <a:avLst/>
          </a:prstGeom>
          <a:solidFill>
            <a:srgbClr val="EAF3FF"/>
          </a:solidFill>
          <a:ln>
            <a:solidFill>
              <a:srgbClr val="EAF3FF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sz="1600" b="0">
                <a:solidFill>
                  <a:srgbClr val="10253F"/>
                </a:solidFill>
                <a:latin typeface="Arial"/>
              </a:rPr>
              <a:t>Слои не изолированы: каждый расчет связан с источником, правилом, проверкой и управленческим решением.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Реестры учетной группы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Единый каркас объектов, прав, данных, операций и моделей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" y="141732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49047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Субъекты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1801368"/>
            <a:ext cx="224942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организации, люди, фонды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47288" y="141732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57016" y="149047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Активы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57016" y="1801368"/>
            <a:ext cx="224942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имущество, ресурсы, инфраструктура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0216" y="141732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9944" y="149047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НМА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9944" y="1801368"/>
            <a:ext cx="224942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права, ПО, БД, методики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53144" y="141732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62872" y="149047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Данные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62872" y="1801368"/>
            <a:ext cx="224942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источники, версии, качество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360" y="356616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363931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Проекты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3950208"/>
            <a:ext cx="224942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этапы, KPI, риски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447288" y="356616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557016" y="363931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Обязательства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57016" y="3950208"/>
            <a:ext cx="224942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договоры, платежи, условия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00216" y="356616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9944" y="363931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Модели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9944" y="3950208"/>
            <a:ext cx="224942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алгоритмы, формулы, ИИ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53144" y="356616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262872" y="3639312"/>
            <a:ext cx="224942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Балансы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62872" y="3950208"/>
            <a:ext cx="224942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финансы, ресурсы, экология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Поток данных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От события до баланса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2468880"/>
            <a:ext cx="1234440" cy="713232"/>
          </a:xfrm>
          <a:prstGeom prst="roundRect">
            <a:avLst/>
          </a:prstGeom>
          <a:solidFill>
            <a:srgbClr val="0B3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578608"/>
            <a:ext cx="1143000" cy="31089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Событие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46504" y="2679192"/>
            <a:ext cx="411480" cy="246888"/>
          </a:xfrm>
          <a:prstGeom prst="rightArrow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167128" y="2468880"/>
            <a:ext cx="1234440" cy="713232"/>
          </a:xfrm>
          <a:prstGeom prst="roundRect">
            <a:avLst/>
          </a:prstGeom>
          <a:solidFill>
            <a:srgbClr val="0B3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12848" y="2578608"/>
            <a:ext cx="1143000" cy="31089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Документ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410712" y="2679192"/>
            <a:ext cx="411480" cy="246888"/>
          </a:xfrm>
          <a:prstGeom prst="rightArrow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831336" y="2468880"/>
            <a:ext cx="1234440" cy="713232"/>
          </a:xfrm>
          <a:prstGeom prst="roundRect">
            <a:avLst/>
          </a:prstGeom>
          <a:solidFill>
            <a:srgbClr val="0B3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77056" y="2578608"/>
            <a:ext cx="1143000" cy="31089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Реестр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5074920" y="2679192"/>
            <a:ext cx="411480" cy="246888"/>
          </a:xfrm>
          <a:prstGeom prst="rightArrow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95544" y="2468880"/>
            <a:ext cx="1234440" cy="713232"/>
          </a:xfrm>
          <a:prstGeom prst="roundRect">
            <a:avLst/>
          </a:prstGeom>
          <a:solidFill>
            <a:srgbClr val="0B3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541264" y="2578608"/>
            <a:ext cx="1143000" cy="31089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Проверка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739128" y="2679192"/>
            <a:ext cx="411480" cy="246888"/>
          </a:xfrm>
          <a:prstGeom prst="rightArrow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159752" y="2468880"/>
            <a:ext cx="1234440" cy="713232"/>
          </a:xfrm>
          <a:prstGeom prst="roundRect">
            <a:avLst/>
          </a:prstGeom>
          <a:solidFill>
            <a:srgbClr val="0B3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205472" y="2578608"/>
            <a:ext cx="1143000" cy="31089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Расчет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8403336" y="2679192"/>
            <a:ext cx="411480" cy="246888"/>
          </a:xfrm>
          <a:prstGeom prst="rightArrow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823960" y="2468880"/>
            <a:ext cx="1234440" cy="713232"/>
          </a:xfrm>
          <a:prstGeom prst="roundRect">
            <a:avLst/>
          </a:prstGeom>
          <a:solidFill>
            <a:srgbClr val="0B3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69680" y="2578608"/>
            <a:ext cx="1143000" cy="31089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Баланс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10067544" y="2679192"/>
            <a:ext cx="411480" cy="246888"/>
          </a:xfrm>
          <a:prstGeom prst="rightArrow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0488168" y="2468880"/>
            <a:ext cx="1234440" cy="713232"/>
          </a:xfrm>
          <a:prstGeom prst="roundRect">
            <a:avLst/>
          </a:prstGeom>
          <a:solidFill>
            <a:srgbClr val="0B3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533888" y="2578608"/>
            <a:ext cx="1143000" cy="31089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Решение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3886200"/>
            <a:ext cx="10058400" cy="1417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каждый шаг имеет источник, автора, время, версию и основание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исправления не затирают историю, а создают новый проверяемый слой</a:t>
            </a:r>
          </a:p>
          <a:p>
            <a:pPr>
              <a:spcAft>
                <a:spcPts val="500"/>
              </a:spcAft>
              <a:defRPr sz="1700">
                <a:solidFill>
                  <a:srgbClr val="10253F"/>
                </a:solidFill>
                <a:latin typeface="Arial"/>
              </a:defRPr>
            </a:pPr>
            <a:r>
              <a:t>• решение возвращается в систему как управляющее воздействие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Центры валидации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Скорость без проверки опасна: ГРИД должен быть доверенным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600200"/>
            <a:ext cx="1965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1673352"/>
            <a:ext cx="17465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Методика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1984248"/>
            <a:ext cx="1746504" cy="1371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формулы, правила, классификаторы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26080" y="1600200"/>
            <a:ext cx="1965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35808" y="1673352"/>
            <a:ext cx="17465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Данные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35808" y="1984248"/>
            <a:ext cx="1746504" cy="1371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полнота, актуальность, непротиворечивость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12080" y="1600200"/>
            <a:ext cx="1965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21808" y="1673352"/>
            <a:ext cx="17465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Право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21808" y="1984248"/>
            <a:ext cx="1746504" cy="1371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полномочия, договоры, права доступа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98079" y="1600200"/>
            <a:ext cx="1965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07807" y="1673352"/>
            <a:ext cx="17465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Финансы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07807" y="1984248"/>
            <a:ext cx="1746504" cy="1371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стоимость, обязательства, платежи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84080" y="1600200"/>
            <a:ext cx="196596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893807" y="1673352"/>
            <a:ext cx="174650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145A8D"/>
                </a:solidFill>
                <a:latin typeface="Arial"/>
              </a:rPr>
              <a:t>Техника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93807" y="1984248"/>
            <a:ext cx="1746504" cy="1371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нагрузка, безопасность, воспроизводимость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0120" y="4663440"/>
            <a:ext cx="10149840" cy="713232"/>
          </a:xfrm>
          <a:prstGeom prst="rect">
            <a:avLst/>
          </a:prstGeom>
          <a:solidFill>
            <a:srgbClr val="EAF3FF"/>
          </a:solidFill>
          <a:ln>
            <a:solidFill>
              <a:srgbClr val="EAF3FF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sz="2000" b="1">
                <a:solidFill>
                  <a:srgbClr val="0B3D91"/>
                </a:solidFill>
                <a:latin typeface="Arial"/>
              </a:rPr>
              <a:t>Главный принцип: ни один ключевой показатель не принимается без источника, методики и следа проверки.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Матрица балансов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Каждый материальный контур имеет цифровую и нематериальную опору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417320"/>
            <a:ext cx="306324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1490472"/>
            <a:ext cx="284378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Финансовый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801368"/>
            <a:ext cx="284378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бюджеты, платежи, обязательства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417320"/>
            <a:ext cx="306324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44568" y="1490472"/>
            <a:ext cx="284378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Ресурсный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4568" y="1801368"/>
            <a:ext cx="284378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материалы, энергия, техника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38160" y="1417320"/>
            <a:ext cx="306324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47888" y="1490472"/>
            <a:ext cx="284378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НМА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47888" y="1801368"/>
            <a:ext cx="284378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права, ПО, данные, методики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474720"/>
            <a:ext cx="306324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3547872"/>
            <a:ext cx="284378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Экологический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3858768"/>
            <a:ext cx="284378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воздух, вода, почва, биоценозы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34840" y="3474720"/>
            <a:ext cx="306324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544568" y="3547872"/>
            <a:ext cx="284378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Кадровый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858768"/>
            <a:ext cx="284378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роли, компетенции, загрузка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138160" y="3474720"/>
            <a:ext cx="306324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47888" y="3547872"/>
            <a:ext cx="284378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Проектный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47888" y="3858768"/>
            <a:ext cx="2843784" cy="9601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этапы, KPI, риски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Интеграция в систему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ЭКВИЛИБРИУМ — Архив — Фонды — СПЕЦЗАЩИТА — SUR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4617720" y="2057400"/>
            <a:ext cx="2926080" cy="1463040"/>
          </a:xfrm>
          <a:prstGeom prst="ellipse">
            <a:avLst/>
          </a:prstGeom>
          <a:solidFill>
            <a:srgbClr val="0B3D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800600" y="2331720"/>
            <a:ext cx="2560320" cy="6858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Учетная
Группа + ГРИД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234440"/>
            <a:ext cx="274320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95528" y="1307592"/>
            <a:ext cx="2523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ЭКВИЛИБРИУМ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1618488"/>
            <a:ext cx="2523744" cy="7772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аналитика, сценарии, балансы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41080" y="1234440"/>
            <a:ext cx="274320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750807" y="1307592"/>
            <a:ext cx="2523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Архив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50807" y="1618488"/>
            <a:ext cx="2523744" cy="7772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происхождение, версии, доказательства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886200"/>
            <a:ext cx="274320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95528" y="3959352"/>
            <a:ext cx="2523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Фонды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5528" y="4270248"/>
            <a:ext cx="2523744" cy="7772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владение, права, ресурсы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641080" y="3886200"/>
            <a:ext cx="274320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750807" y="3959352"/>
            <a:ext cx="2523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СПЕЦЗАЩИТА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50807" y="4270248"/>
            <a:ext cx="2523744" cy="7772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внедрение, эксплуатация, контроль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46120" y="5440680"/>
            <a:ext cx="5669280" cy="475488"/>
          </a:xfrm>
          <a:prstGeom prst="rect">
            <a:avLst/>
          </a:prstGeom>
          <a:solidFill>
            <a:srgbClr val="EAF3FF"/>
          </a:solidFill>
          <a:ln>
            <a:solidFill>
              <a:srgbClr val="EAF3FF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sz="1800" b="1">
                <a:solidFill>
                  <a:srgbClr val="145A8D"/>
                </a:solidFill>
                <a:latin typeface="Arial"/>
              </a:rPr>
              <a:t>SUR: балансы как система управления развитием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955279" cy="50292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2800" b="1">
                <a:solidFill>
                  <a:srgbClr val="0B3D91"/>
                </a:solidFill>
                <a:latin typeface="Arial"/>
              </a:rPr>
              <a:t>Дорожная карта запуска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777240"/>
            <a:ext cx="7772400" cy="292608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100" b="0">
                <a:solidFill>
                  <a:srgbClr val="54616E"/>
                </a:solidFill>
                <a:latin typeface="Arial"/>
              </a:rPr>
              <a:t>От модели к работающему пилоту за 12 месяцев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115568"/>
            <a:ext cx="1828800" cy="32004"/>
          </a:xfrm>
          <a:prstGeom prst="rect">
            <a:avLst/>
          </a:prstGeom>
          <a:solidFill>
            <a:srgbClr val="00A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1828800"/>
            <a:ext cx="160020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901952"/>
            <a:ext cx="1380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0–30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2212848"/>
            <a:ext cx="1380744" cy="86868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проектирование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450592" y="1828800"/>
            <a:ext cx="160020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560320" y="1901952"/>
            <a:ext cx="1380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30–90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0" y="2212848"/>
            <a:ext cx="1380744" cy="86868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инвентаризация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52544" y="1828800"/>
            <a:ext cx="160020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62272" y="1901952"/>
            <a:ext cx="1380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60–120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62272" y="2212848"/>
            <a:ext cx="1380744" cy="86868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пилот ГРИДа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54496" y="1828800"/>
            <a:ext cx="160020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4224" y="1901952"/>
            <a:ext cx="1380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90–180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4224" y="2212848"/>
            <a:ext cx="1380744" cy="86868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реестры и паспорта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56448" y="1828800"/>
            <a:ext cx="160020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66175" y="1901952"/>
            <a:ext cx="1380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120–240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66175" y="2212848"/>
            <a:ext cx="1380744" cy="86868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балансы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058400" y="1828800"/>
            <a:ext cx="160020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B8D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168128" y="1901952"/>
            <a:ext cx="1380744" cy="25603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1200" b="1">
                <a:solidFill>
                  <a:srgbClr val="0B3D91"/>
                </a:solidFill>
                <a:latin typeface="Arial"/>
              </a:rPr>
              <a:t>180–365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8128" y="2212848"/>
            <a:ext cx="1380744" cy="86868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sz="950" b="0">
                <a:solidFill>
                  <a:srgbClr val="10253F"/>
                </a:solidFill>
                <a:latin typeface="Arial"/>
              </a:rPr>
              <a:t>масштабирование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4572000"/>
            <a:ext cx="10332720" cy="640080"/>
          </a:xfrm>
          <a:prstGeom prst="rect">
            <a:avLst/>
          </a:prstGeom>
          <a:solidFill>
            <a:srgbClr val="EAF3FF"/>
          </a:solidFill>
          <a:ln>
            <a:solidFill>
              <a:srgbClr val="EAF3FF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sz="2000" b="1">
                <a:solidFill>
                  <a:srgbClr val="0B3D91"/>
                </a:solidFill>
                <a:latin typeface="Arial"/>
              </a:rPr>
              <a:t>Выход первого цикла: рабочий контур данных, реестров, расчетов, валидации и управленческой панели.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Учетная Группа — Вычислительный ГРИД</dc:title>
  <dc:subject/>
  <dc:creator>ChatGPT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