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3f2db87e7dc34d85" /><Relationship Type="http://schemas.openxmlformats.org/officeDocument/2006/relationships/extended-properties" Target="/docProps/app.xml" Id="R753eb18ac64d4ec5" /><Relationship Type="http://schemas.openxmlformats.org/officeDocument/2006/relationships/officeDocument" Target="/ppt/presentation.xml" Id="R4379b7a4cc604a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e44d12883740d7"/>
  </p:sldMasterIdLst>
  <p:notesMasterIdLst>
    <p:notesMasterId xmlns:r="http://schemas.openxmlformats.org/officeDocument/2006/relationships" r:id="R997467bc9f454346"/>
  </p:notesMasterIdLst>
  <p:sldIdLst>
    <p:sldId xmlns:r="http://schemas.openxmlformats.org/officeDocument/2006/relationships" id="256" r:id="R25f6356b875249b4"/>
    <p:sldId xmlns:r="http://schemas.openxmlformats.org/officeDocument/2006/relationships" id="257" r:id="R9e66470986d141af"/>
    <p:sldId xmlns:r="http://schemas.openxmlformats.org/officeDocument/2006/relationships" id="258" r:id="Rc24737167dd94165"/>
    <p:sldId xmlns:r="http://schemas.openxmlformats.org/officeDocument/2006/relationships" id="259" r:id="Rfb184b3283a94c82"/>
    <p:sldId xmlns:r="http://schemas.openxmlformats.org/officeDocument/2006/relationships" id="260" r:id="R374a71f323c54c86"/>
    <p:sldId xmlns:r="http://schemas.openxmlformats.org/officeDocument/2006/relationships" id="261" r:id="Rc1acbe584e8c4c00"/>
    <p:sldId xmlns:r="http://schemas.openxmlformats.org/officeDocument/2006/relationships" id="262" r:id="Rd25954e8a9c542ae"/>
    <p:sldId xmlns:r="http://schemas.openxmlformats.org/officeDocument/2006/relationships" id="263" r:id="R477b2152962e43ad"/>
    <p:sldId xmlns:r="http://schemas.openxmlformats.org/officeDocument/2006/relationships" id="264" r:id="R90cb478db22d426b"/>
    <p:sldId xmlns:r="http://schemas.openxmlformats.org/officeDocument/2006/relationships" id="265" r:id="Re6bfdf8d4a014a27"/>
    <p:sldId xmlns:r="http://schemas.openxmlformats.org/officeDocument/2006/relationships" id="266" r:id="R199cab3cea994e63"/>
    <p:sldId xmlns:r="http://schemas.openxmlformats.org/officeDocument/2006/relationships" id="267" r:id="Rc626a2534c25469c"/>
    <p:sldId xmlns:r="http://schemas.openxmlformats.org/officeDocument/2006/relationships" id="268" r:id="Ra510bb235b294242"/>
    <p:sldId xmlns:r="http://schemas.openxmlformats.org/officeDocument/2006/relationships" id="269" r:id="R3afbcb37129f4f07"/>
    <p:sldId xmlns:r="http://schemas.openxmlformats.org/officeDocument/2006/relationships" id="270" r:id="R5ff87eeedb9a4a5b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1cd007f8511d419e" /><Relationship Type="http://schemas.openxmlformats.org/officeDocument/2006/relationships/slideMaster" Target="/ppt/slideMasters/slideMaster1.xml" Id="Rd3e44d12883740d7" /><Relationship Type="http://schemas.openxmlformats.org/officeDocument/2006/relationships/notesMaster" Target="/ppt/notesMasters/notesMaster1.xml" Id="R997467bc9f454346" /><Relationship Type="http://schemas.openxmlformats.org/officeDocument/2006/relationships/presProps" Target="/ppt/presProps.xml" Id="R706a46df97f3432a" /><Relationship Type="http://schemas.openxmlformats.org/officeDocument/2006/relationships/tableStyles" Target="/ppt/tableStyles.xml" Id="R6bae0d47fe6743d5" /><Relationship Type="http://schemas.openxmlformats.org/officeDocument/2006/relationships/slide" Target="/ppt/slides/slide1.xml" Id="R25f6356b875249b4" /><Relationship Type="http://schemas.openxmlformats.org/officeDocument/2006/relationships/slide" Target="/ppt/slides/slide2.xml" Id="R9e66470986d141af" /><Relationship Type="http://schemas.openxmlformats.org/officeDocument/2006/relationships/slide" Target="/ppt/slides/slide3.xml" Id="Rc24737167dd94165" /><Relationship Type="http://schemas.openxmlformats.org/officeDocument/2006/relationships/slide" Target="/ppt/slides/slide4.xml" Id="Rfb184b3283a94c82" /><Relationship Type="http://schemas.openxmlformats.org/officeDocument/2006/relationships/slide" Target="/ppt/slides/slide5.xml" Id="R374a71f323c54c86" /><Relationship Type="http://schemas.openxmlformats.org/officeDocument/2006/relationships/slide" Target="/ppt/slides/slide6.xml" Id="Rc1acbe584e8c4c00" /><Relationship Type="http://schemas.openxmlformats.org/officeDocument/2006/relationships/slide" Target="/ppt/slides/slide7.xml" Id="Rd25954e8a9c542ae" /><Relationship Type="http://schemas.openxmlformats.org/officeDocument/2006/relationships/slide" Target="/ppt/slides/slide8.xml" Id="R477b2152962e43ad" /><Relationship Type="http://schemas.openxmlformats.org/officeDocument/2006/relationships/slide" Target="/ppt/slides/slide9.xml" Id="R90cb478db22d426b" /><Relationship Type="http://schemas.openxmlformats.org/officeDocument/2006/relationships/slide" Target="/ppt/slides/slide10.xml" Id="Re6bfdf8d4a014a27" /><Relationship Type="http://schemas.openxmlformats.org/officeDocument/2006/relationships/slide" Target="/ppt/slides/slide11.xml" Id="R199cab3cea994e63" /><Relationship Type="http://schemas.openxmlformats.org/officeDocument/2006/relationships/slide" Target="/ppt/slides/slide12.xml" Id="Rc626a2534c25469c" /><Relationship Type="http://schemas.openxmlformats.org/officeDocument/2006/relationships/slide" Target="/ppt/slides/slide13.xml" Id="Ra510bb235b294242" /><Relationship Type="http://schemas.openxmlformats.org/officeDocument/2006/relationships/slide" Target="/ppt/slides/slide14.xml" Id="R3afbcb37129f4f07" /><Relationship Type="http://schemas.openxmlformats.org/officeDocument/2006/relationships/slide" Target="/ppt/slides/slide15.xml" Id="R5ff87eeedb9a4a5b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5f63294fbb75435b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fe63a3c6d66b4ce6" /><Relationship Type="http://schemas.openxmlformats.org/officeDocument/2006/relationships/notesMaster" Target="/ppt/notesMasters/notesMaster1.xml" Id="Rcdfbd46bcbe243e1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56d41968cee341a2" /><Relationship Type="http://schemas.openxmlformats.org/officeDocument/2006/relationships/notesMaster" Target="/ppt/notesMasters/notesMaster1.xml" Id="R149ca293fafd4d36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e87163a9ed514005" /><Relationship Type="http://schemas.openxmlformats.org/officeDocument/2006/relationships/notesMaster" Target="/ppt/notesMasters/notesMaster1.xml" Id="Rdb5b74fd387145ee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4a0b7568aa104daf" /><Relationship Type="http://schemas.openxmlformats.org/officeDocument/2006/relationships/notesMaster" Target="/ppt/notesMasters/notesMaster1.xml" Id="Rd9f2ef907a8d4b78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f011b09b375d4b1b" /><Relationship Type="http://schemas.openxmlformats.org/officeDocument/2006/relationships/notesMaster" Target="/ppt/notesMasters/notesMaster1.xml" Id="R27c682df94b74ea8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e177d33d007d4246" /><Relationship Type="http://schemas.openxmlformats.org/officeDocument/2006/relationships/notesMaster" Target="/ppt/notesMasters/notesMaster1.xml" Id="R7c1e4d7221c04ea1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9edf3170df6d4f03" /><Relationship Type="http://schemas.openxmlformats.org/officeDocument/2006/relationships/notesMaster" Target="/ppt/notesMasters/notesMaster1.xml" Id="Rd749172bdf1a4f51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560880d792b14488" /><Relationship Type="http://schemas.openxmlformats.org/officeDocument/2006/relationships/notesMaster" Target="/ppt/notesMasters/notesMaster1.xml" Id="R2098f3f190dc441e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0c91d1f13b9e4e59" /><Relationship Type="http://schemas.openxmlformats.org/officeDocument/2006/relationships/notesMaster" Target="/ppt/notesMasters/notesMaster1.xml" Id="Rd07ec1c133e64e55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592d24a2b46c43a6" /><Relationship Type="http://schemas.openxmlformats.org/officeDocument/2006/relationships/notesMaster" Target="/ppt/notesMasters/notesMaster1.xml" Id="R52903370242a4c52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d4d8ca62e3ce4243" /><Relationship Type="http://schemas.openxmlformats.org/officeDocument/2006/relationships/notesMaster" Target="/ppt/notesMasters/notesMaster1.xml" Id="R0dad013c138042af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b29dead8426d49c9" /><Relationship Type="http://schemas.openxmlformats.org/officeDocument/2006/relationships/notesMaster" Target="/ppt/notesMasters/notesMaster1.xml" Id="R7a4b4f7639b54392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c4160a74dd54420e" /><Relationship Type="http://schemas.openxmlformats.org/officeDocument/2006/relationships/notesMaster" Target="/ppt/notesMasters/notesMaster1.xml" Id="R0fc78b56b8494926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de11ddb175124d9c" /><Relationship Type="http://schemas.openxmlformats.org/officeDocument/2006/relationships/notesMaster" Target="/ppt/notesMasters/notesMaster1.xml" Id="R4109edf33f314d67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5ca62dd5c06246c8" /><Relationship Type="http://schemas.openxmlformats.org/officeDocument/2006/relationships/notesMaster" Target="/ppt/notesMasters/notesMaster1.xml" Id="R78e2bccd47b44526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Докладчику: раскрыть логику слайда и связать её с предыдущим шагом.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Докладчику: раскрыть логику слайда и связать её с предыдущим шагом.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Докладчику: раскрыть логику слайда и связать её с предыдущим шагом.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Докладчику: раскрыть логику слайда и связать её с предыдущим шагом.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https://www.law.cornell.edu/ucc/1/1-301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Докладчику: раскрыть логику слайда и связать её с предыдущим шагом.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Докладчику: раскрыть логику слайда и связать её с предыдущим шагом.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Докладчику: раскрыть логику слайда и связать её с предыдущим шагом.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Докладчику: раскрыть логику слайда и связать её с предыдущим шагом.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https://www.law.cornell.edu/ucc/1/1-301</a:t>
            </a:r>
          </a:p>
          <a:p xmlns:a="http://schemas.openxmlformats.org/drawingml/2006/main">
            <a:r>
              <a:t>- https://www.uniformlaws.org/acts/ucc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Докладчику: раскрыть логику слайда и связать её с предыдущим шагом.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https://www.law.cornell.edu/ucc/1/1-301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Докладчику: раскрыть логику слайда и связать её с предыдущим шагом.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Докладчику: раскрыть логику слайда и связать её с предыдущим шагом.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Докладчику: раскрыть логику слайда и связать её с предыдущим шагом.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https://www.uniformlaws.org/acts/ucc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Докладчику: раскрыть логику слайда и связать её с предыдущим шагом.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https://www.uniformlaws.org/acts/ucc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Докладчику: раскрыть логику слайда и связать её с предыдущим шагом.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https://uncitral.un.org/en/texts/salegoods/conventions/sale_of_goods/cisg</a:t>
            </a:r>
          </a:p>
          <a:p xmlns:a="http://schemas.openxmlformats.org/drawingml/2006/main">
            <a:r>
              <a:t>- https://uncitral.un.org/en/texts/ecommerce/modellaw/electronic_transferable_records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Докладчику: раскрыть логику слайда и связать её с предыдущим шагом.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d45ae6691e42ac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5c39f64219834114" /><Relationship Type="http://schemas.openxmlformats.org/officeDocument/2006/relationships/slideLayout" Target="/ppt/slideLayouts/slideLayout1.xml" Id="R037ba3a3c80a4db0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7ba3a3c80a4db0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1ecf9fa1554caa" /><Relationship Type="http://schemas.openxmlformats.org/officeDocument/2006/relationships/notesSlide" Target="/ppt/notesSlides/notesSlide1.xml" Id="Raba5f337230b4a60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b2ce8c78eb424d" /><Relationship Type="http://schemas.openxmlformats.org/officeDocument/2006/relationships/notesSlide" Target="/ppt/notesSlides/notesSlide10.xml" Id="R739bc411ad4f43f7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cfd5cd07dd4bcb" /><Relationship Type="http://schemas.openxmlformats.org/officeDocument/2006/relationships/notesSlide" Target="/ppt/notesSlides/notesSlide11.xml" Id="Rf55ead4f74504f84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f8160c40b640f2" /><Relationship Type="http://schemas.openxmlformats.org/officeDocument/2006/relationships/notesSlide" Target="/ppt/notesSlides/notesSlide12.xml" Id="R2dadc5856b424558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4e5a0a67524a92" /><Relationship Type="http://schemas.openxmlformats.org/officeDocument/2006/relationships/notesSlide" Target="/ppt/notesSlides/notesSlide13.xml" Id="R231b0341bd9d4301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be7717dfee425f" /><Relationship Type="http://schemas.openxmlformats.org/officeDocument/2006/relationships/notesSlide" Target="/ppt/notesSlides/notesSlide14.xml" Id="R01fcd04e57874920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0205459a204e56" /><Relationship Type="http://schemas.openxmlformats.org/officeDocument/2006/relationships/notesSlide" Target="/ppt/notesSlides/notesSlide15.xml" Id="R7e070c11ba4243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aad6a993ab426f" /><Relationship Type="http://schemas.openxmlformats.org/officeDocument/2006/relationships/notesSlide" Target="/ppt/notesSlides/notesSlide2.xml" Id="R7ac50a584dd445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22883c869e4f37" /><Relationship Type="http://schemas.openxmlformats.org/officeDocument/2006/relationships/notesSlide" Target="/ppt/notesSlides/notesSlide3.xml" Id="R30df499d15d644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7724c8c70741e6" /><Relationship Type="http://schemas.openxmlformats.org/officeDocument/2006/relationships/notesSlide" Target="/ppt/notesSlides/notesSlide4.xml" Id="Red7b48dab26f49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1229d9dd84c00" /><Relationship Type="http://schemas.openxmlformats.org/officeDocument/2006/relationships/notesSlide" Target="/ppt/notesSlides/notesSlide5.xml" Id="Rc365281d310744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532c5da9664a7a" /><Relationship Type="http://schemas.openxmlformats.org/officeDocument/2006/relationships/notesSlide" Target="/ppt/notesSlides/notesSlide6.xml" Id="R47f5c3f9de294e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10d2995d8348e5" /><Relationship Type="http://schemas.openxmlformats.org/officeDocument/2006/relationships/notesSlide" Target="/ppt/notesSlides/notesSlide7.xml" Id="Re16c00e84f124ecf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a95ddbbabf4a26" /><Relationship Type="http://schemas.openxmlformats.org/officeDocument/2006/relationships/notesSlide" Target="/ppt/notesSlides/notesSlide8.xml" Id="Rca785cbfc8f241eb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f44a61ed3844f8" /><Relationship Type="http://schemas.openxmlformats.org/officeDocument/2006/relationships/notesSlide" Target="/ppt/notesSlides/notesSlide9.xml" Id="R1ea0d340e1394bc4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7F9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band">
            <a:extLst xmlns:a="http://schemas.openxmlformats.org/drawingml/2006/main">
              <a:ext uri="{FF2B5EF4-FFF2-40B4-BE49-F238E27FC236}">
                <a16:creationId xmlns:a16="http://schemas.microsoft.com/office/drawing/2014/main" id="{216D0DEC-C3EA-4A11-98A3-01945F7ED7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095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6B5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2791369A-9310-41C9-9048-BD1DF51DDE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685800"/>
            <a:ext cx="666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2F6B55"/>
                </a:solidFill>
              </a:defRPr>
            </a:pPr>
            <a:r>
              <a:rPr sz="1125" b="1">
                <a:solidFill>
                  <a:srgbClr val="2F6B55"/>
                </a:solidFill>
              </a:rPr>
              <a:t>СТРАТЕГИКО-ПРАВОВАЯ КОНЦЕПЦИЯ</a:t>
            </a:r>
          </a:p>
        </p:txBody>
      </p:sp>
      <p:sp>
        <p:nvSpPr>
          <p:cNvPr id="3" name="main">
            <a:extLst xmlns:a="http://schemas.openxmlformats.org/drawingml/2006/main">
              <a:ext uri="{FF2B5EF4-FFF2-40B4-BE49-F238E27FC236}">
                <a16:creationId xmlns:a16="http://schemas.microsoft.com/office/drawing/2014/main" id="{362DEAFD-34FA-4910-99E1-14C73EFCEF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657350"/>
            <a:ext cx="7239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4050" b="1">
                <a:solidFill>
                  <a:srgbClr val="15345A"/>
                </a:solidFill>
              </a:defRPr>
            </a:pPr>
            <a:r>
              <a:rPr sz="4050" b="1">
                <a:solidFill>
                  <a:srgbClr val="15345A"/>
                </a:solidFill>
              </a:rPr>
              <a:t>ИНТЕГРАЦИЯ UCC</a:t>
            </a:r>
          </a:p>
        </p:txBody>
      </p:sp>
      <p:sp>
        <p:nvSpPr>
          <p:cNvPr id="4" name="sub">
            <a:extLst xmlns:a="http://schemas.openxmlformats.org/drawingml/2006/main">
              <a:ext uri="{FF2B5EF4-FFF2-40B4-BE49-F238E27FC236}">
                <a16:creationId xmlns:a16="http://schemas.microsoft.com/office/drawing/2014/main" id="{219D4EDD-CD2B-4E89-8709-0915EE22A5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476500"/>
            <a:ext cx="857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2E74B5"/>
                </a:solidFill>
              </a:defRPr>
            </a:pPr>
            <a:r>
              <a:rPr sz="2100" b="1">
                <a:solidFill>
                  <a:srgbClr val="2E74B5"/>
                </a:solidFill>
              </a:rPr>
              <a:t>в надсистему ЭКО-PPA — ЭКВИЛИБРИУМ — ЕУТ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B292546-17DB-427B-9A90-E526CD1470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314700"/>
            <a:ext cx="7429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B38A34"/>
            </a:solidFill>
            <a:prstDash val="solid"/>
          </a:ln>
        </p:spPr>
      </p:sp>
      <p:sp>
        <p:nvSpPr>
          <p:cNvPr id="6" name="desc">
            <a:extLst xmlns:a="http://schemas.openxmlformats.org/drawingml/2006/main">
              <a:ext uri="{FF2B5EF4-FFF2-40B4-BE49-F238E27FC236}">
                <a16:creationId xmlns:a16="http://schemas.microsoft.com/office/drawing/2014/main" id="{379FE60B-9AF7-4F65-BF74-F4E27258E7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638550"/>
            <a:ext cx="723900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172B3A"/>
                </a:solidFill>
              </a:defRPr>
            </a:pPr>
            <a:r>
              <a:rPr sz="1650" b="0">
                <a:solidFill>
                  <a:srgbClr val="172B3A"/>
                </a:solidFill>
              </a:rPr>
              <a:t>Архитектура трансграничных коммерческих операций, обеспечения, цифровых записей и правовой маршрутизации</a:t>
            </a:r>
          </a:p>
        </p:txBody>
      </p:sp>
      <p:sp>
        <p:nvSpPr>
          <p:cNvPr id="7" name="formula">
            <a:extLst xmlns:a="http://schemas.openxmlformats.org/drawingml/2006/main">
              <a:ext uri="{FF2B5EF4-FFF2-40B4-BE49-F238E27FC236}">
                <a16:creationId xmlns:a16="http://schemas.microsoft.com/office/drawing/2014/main" id="{3CA88142-9A43-4796-BE97-FF677BA991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1466850"/>
            <a:ext cx="2667000" cy="2857500"/>
          </a:xfrm>
          <a:prstGeom xmlns:a="http://schemas.openxmlformats.org/drawingml/2006/main" prst="roundRect">
            <a:avLst>
              <a:gd name="adj" fmla="val 8571"/>
            </a:avLst>
          </a:prstGeom>
          <a:solidFill xmlns:a="http://schemas.openxmlformats.org/drawingml/2006/main">
            <a:srgbClr val="E5F0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formula-label">
            <a:extLst xmlns:a="http://schemas.openxmlformats.org/drawingml/2006/main">
              <a:ext uri="{FF2B5EF4-FFF2-40B4-BE49-F238E27FC236}">
                <a16:creationId xmlns:a16="http://schemas.microsoft.com/office/drawing/2014/main" id="{8735B2D3-DD63-4859-83BC-BF5634E895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1809750"/>
            <a:ext cx="209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2F6B55"/>
                </a:solidFill>
              </a:defRPr>
            </a:pPr>
            <a:r>
              <a:rPr sz="1125" b="1">
                <a:solidFill>
                  <a:srgbClr val="2F6B55"/>
                </a:solidFill>
              </a:rPr>
              <a:t>КЛЮЧЕВОЙ ПРИНЦИП</a:t>
            </a:r>
          </a:p>
        </p:txBody>
      </p:sp>
      <p:sp>
        <p:nvSpPr>
          <p:cNvPr id="9" name="formula-text">
            <a:extLst xmlns:a="http://schemas.openxmlformats.org/drawingml/2006/main">
              <a:ext uri="{FF2B5EF4-FFF2-40B4-BE49-F238E27FC236}">
                <a16:creationId xmlns:a16="http://schemas.microsoft.com/office/drawing/2014/main" id="{78FBA160-3BD9-442A-9185-38293E863A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2305050"/>
            <a:ext cx="2095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82250"/>
          </a:bodyPr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15345A"/>
                </a:solidFill>
              </a:defRPr>
            </a:pPr>
            <a:r>
              <a:rPr sz="1875" b="1">
                <a:solidFill>
                  <a:srgbClr val="15345A"/>
                </a:solidFill>
              </a:rPr>
              <a:t>Одна надсистема</a:t>
            </a:r>
          </a:p>
          <a:p xmlns:a="http://schemas.openxmlformats.org/drawingml/2006/main">
            <a:pPr algn="ctr">
              <a:defRPr sz="1875" b="1">
                <a:solidFill>
                  <a:srgbClr val="15345A"/>
                </a:solidFill>
              </a:defRPr>
            </a:pPr>
            <a:r>
              <a:rPr sz="1875" b="1">
                <a:solidFill>
                  <a:srgbClr val="15345A"/>
                </a:solidFill>
              </a:rPr>
              <a:t>данных и стандартов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6067C0F-7920-4803-9A04-BAC60D74F0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3200400"/>
            <a:ext cx="1714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2F6B55"/>
            </a:solidFill>
            <a:prstDash val="solid"/>
          </a:ln>
        </p:spPr>
      </p:sp>
      <p:sp>
        <p:nvSpPr>
          <p:cNvPr id="11" name="formula-text2">
            <a:extLst xmlns:a="http://schemas.openxmlformats.org/drawingml/2006/main">
              <a:ext uri="{FF2B5EF4-FFF2-40B4-BE49-F238E27FC236}">
                <a16:creationId xmlns:a16="http://schemas.microsoft.com/office/drawing/2014/main" id="{6DF7BE19-A6F4-473D-8E6C-18A861D35E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3429000"/>
            <a:ext cx="2095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452"/>
          </a:bodyPr>
          <a:lstStyle xmlns:a="http://schemas.openxmlformats.org/drawingml/2006/main"/>
          <a:p xmlns:a="http://schemas.openxmlformats.org/drawingml/2006/main">
            <a:pPr algn="ctr">
              <a:defRPr sz="1500" b="0">
                <a:solidFill>
                  <a:srgbClr val="172B3A"/>
                </a:solidFill>
              </a:defRPr>
            </a:pPr>
            <a:r>
              <a:rPr sz="1500" b="0">
                <a:solidFill>
                  <a:srgbClr val="172B3A"/>
                </a:solidFill>
              </a:rPr>
              <a:t>Множество юридически корректных контуров исполнения</a:t>
            </a:r>
          </a:p>
        </p:txBody>
      </p:sp>
      <p:sp>
        <p:nvSpPr>
          <p:cNvPr id="12" name="date">
            <a:extLst xmlns:a="http://schemas.openxmlformats.org/drawingml/2006/main">
              <a:ext uri="{FF2B5EF4-FFF2-40B4-BE49-F238E27FC236}">
                <a16:creationId xmlns:a16="http://schemas.microsoft.com/office/drawing/2014/main" id="{438C32E8-0BD5-47EC-B3DC-2233569DA0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619125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637083"/>
                </a:solidFill>
              </a:defRPr>
            </a:pPr>
            <a:r>
              <a:rPr sz="1050" b="0">
                <a:solidFill>
                  <a:srgbClr val="637083"/>
                </a:solidFill>
              </a:rPr>
              <a:t>Версия 1.0  •  22 августа 2026 года</a:t>
            </a:r>
          </a:p>
        </p:txBody>
      </p:sp>
    </p:spTree>
    <p:extLst>
      <p:ext uri="{BB962C8B-B14F-4D97-AF65-F5344CB8AC3E}">
        <p14:creationId xmlns:p14="http://schemas.microsoft.com/office/powerpoint/2010/main" val="1777638723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7F9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6" name="top-accent">
            <a:extLst xmlns:a="http://schemas.openxmlformats.org/drawingml/2006/main">
              <a:ext uri="{FF2B5EF4-FFF2-40B4-BE49-F238E27FC236}">
                <a16:creationId xmlns:a16="http://schemas.microsoft.com/office/drawing/2014/main" id="{16FFAF62-F236-43A9-B52C-869175AFCE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6B5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ection">
            <a:extLst xmlns:a="http://schemas.openxmlformats.org/drawingml/2006/main">
              <a:ext uri="{FF2B5EF4-FFF2-40B4-BE49-F238E27FC236}">
                <a16:creationId xmlns:a16="http://schemas.microsoft.com/office/drawing/2014/main" id="{288F53B0-B17D-4B32-8319-05BA97D982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66700"/>
            <a:ext cx="723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37083"/>
                </a:solidFill>
              </a:defRPr>
            </a:pPr>
            <a:r>
              <a:rPr sz="900" b="1">
                <a:solidFill>
                  <a:srgbClr val="637083"/>
                </a:solidFill>
              </a:rPr>
              <a:t>СТРАТЕГИКО-ПРАВОВАЯ КОНЦЕПЦИЯ</a:t>
            </a:r>
          </a:p>
        </p:txBody>
      </p:sp>
      <p:sp>
        <p:nvSpPr>
          <p:cNvPr id="3" name="page">
            <a:extLst xmlns:a="http://schemas.openxmlformats.org/drawingml/2006/main">
              <a:ext uri="{FF2B5EF4-FFF2-40B4-BE49-F238E27FC236}">
                <a16:creationId xmlns:a16="http://schemas.microsoft.com/office/drawing/2014/main" id="{47660BBD-5DC4-44B1-AA92-3A39C12432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266700"/>
            <a:ext cx="3619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37083"/>
                </a:solidFill>
              </a:defRPr>
            </a:pPr>
            <a:r>
              <a:rPr sz="900" b="1">
                <a:solidFill>
                  <a:srgbClr val="637083"/>
                </a:solidFill>
              </a:rPr>
              <a:t>10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3A3C458-5F81-46C0-8C82-D421E88DBD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96050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5E1"/>
            </a:solidFill>
            <a:prstDash val="solid"/>
          </a:ln>
        </p:spPr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AE25B3E8-0836-4D5C-A212-A05AE17BDD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72250"/>
            <a:ext cx="4381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637083"/>
                </a:solidFill>
              </a:defRPr>
            </a:pPr>
            <a:r>
              <a:rPr sz="825" b="1">
                <a:solidFill>
                  <a:srgbClr val="637083"/>
                </a:solidFill>
              </a:rPr>
              <a:t>ЭКО-PPA  •  ЭКВИЛИБРИУМ  •  ЕУТ</a:t>
            </a:r>
          </a:p>
        </p:txBody>
      </p:sp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24B31E24-C499-42EB-905C-E532C2B53A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09600"/>
            <a:ext cx="108204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15345A"/>
                </a:solidFill>
              </a:defRPr>
            </a:pPr>
            <a:r>
              <a:rPr sz="2700" b="1">
                <a:solidFill>
                  <a:srgbClr val="15345A"/>
                </a:solidFill>
              </a:rPr>
              <a:t>ЕУТ — доказательный цифровой двойник</a:t>
            </a:r>
          </a:p>
        </p:txBody>
      </p:sp>
      <p:sp>
        <p:nvSpPr>
          <p:cNvPr id="7" name="subtitle">
            <a:extLst xmlns:a="http://schemas.openxmlformats.org/drawingml/2006/main">
              <a:ext uri="{FF2B5EF4-FFF2-40B4-BE49-F238E27FC236}">
                <a16:creationId xmlns:a16="http://schemas.microsoft.com/office/drawing/2014/main" id="{7CCE7F00-BA34-4043-8E35-D86E54B8F2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219200"/>
            <a:ext cx="10477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37083"/>
                </a:solidFill>
              </a:defRPr>
            </a:pPr>
            <a:r>
              <a:rPr sz="1350" b="0">
                <a:solidFill>
                  <a:srgbClr val="637083"/>
                </a:solidFill>
              </a:rPr>
              <a:t>Он связывает доказательства, но не подменяет официальные реестры.</a:t>
            </a:r>
          </a:p>
        </p:txBody>
      </p:sp>
      <p:sp>
        <p:nvSpPr>
          <p:cNvPr id="8" name="hub">
            <a:extLst xmlns:a="http://schemas.openxmlformats.org/drawingml/2006/main">
              <a:ext uri="{FF2B5EF4-FFF2-40B4-BE49-F238E27FC236}">
                <a16:creationId xmlns:a16="http://schemas.microsoft.com/office/drawing/2014/main" id="{2667D902-D14C-4E66-8F73-28E8AD76BC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10125" y="2381250"/>
            <a:ext cx="2571750" cy="1809750"/>
          </a:xfrm>
          <a:prstGeom xmlns:a="http://schemas.openxmlformats.org/drawingml/2006/main" prst="roundRect">
            <a:avLst>
              <a:gd name="adj" fmla="val 14737"/>
            </a:avLst>
          </a:prstGeom>
          <a:solidFill xmlns:a="http://schemas.openxmlformats.org/drawingml/2006/main">
            <a:srgbClr val="E5F0EB"/>
          </a:solidFill>
          <a:ln xmlns:a="http://schemas.openxmlformats.org/drawingml/2006/main" w="9525">
            <a:solidFill>
              <a:srgbClr val="2F6B55"/>
            </a:solidFill>
            <a:prstDash val="solid"/>
          </a:ln>
        </p:spPr>
      </p:sp>
      <p:sp>
        <p:nvSpPr>
          <p:cNvPr id="9" name="hubt">
            <a:extLst xmlns:a="http://schemas.openxmlformats.org/drawingml/2006/main">
              <a:ext uri="{FF2B5EF4-FFF2-40B4-BE49-F238E27FC236}">
                <a16:creationId xmlns:a16="http://schemas.microsoft.com/office/drawing/2014/main" id="{544A2554-64FD-4420-BFEE-A8D5D36105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10125" y="2647950"/>
            <a:ext cx="25717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550" b="1">
                <a:solidFill>
                  <a:srgbClr val="2F6B55"/>
                </a:solidFill>
              </a:defRPr>
            </a:pPr>
            <a:r>
              <a:rPr sz="2550" b="1">
                <a:solidFill>
                  <a:srgbClr val="2F6B55"/>
                </a:solidFill>
              </a:rPr>
              <a:t>ЕУТ</a:t>
            </a:r>
          </a:p>
        </p:txBody>
      </p:sp>
      <p:sp>
        <p:nvSpPr>
          <p:cNvPr id="10" name="hubd">
            <a:extLst xmlns:a="http://schemas.openxmlformats.org/drawingml/2006/main">
              <a:ext uri="{FF2B5EF4-FFF2-40B4-BE49-F238E27FC236}">
                <a16:creationId xmlns:a16="http://schemas.microsoft.com/office/drawing/2014/main" id="{9D761463-B7F6-4D87-97D9-80B1D98B5E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91125" y="3352800"/>
            <a:ext cx="1809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425" b="0">
                <a:solidFill>
                  <a:srgbClr val="172B3A"/>
                </a:solidFill>
              </a:defRPr>
            </a:pPr>
            <a:r>
              <a:rPr sz="1425" b="0">
                <a:solidFill>
                  <a:srgbClr val="172B3A"/>
                </a:solidFill>
              </a:rPr>
              <a:t>связи • события • доказательства</a:t>
            </a:r>
          </a:p>
        </p:txBody>
      </p:sp>
      <p:sp>
        <p:nvSpPr>
          <p:cNvPr id="11" name="l-0">
            <a:extLst xmlns:a="http://schemas.openxmlformats.org/drawingml/2006/main">
              <a:ext uri="{FF2B5EF4-FFF2-40B4-BE49-F238E27FC236}">
                <a16:creationId xmlns:a16="http://schemas.microsoft.com/office/drawing/2014/main" id="{02DDCCAB-B3BF-44BA-B152-893154B84E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905000"/>
            <a:ext cx="2952750" cy="609600"/>
          </a:xfrm>
          <a:prstGeom xmlns:a="http://schemas.openxmlformats.org/drawingml/2006/main" prst="roundRect">
            <a:avLst>
              <a:gd name="adj" fmla="val 2187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5E1"/>
            </a:solidFill>
            <a:prstDash val="solid"/>
          </a:ln>
        </p:spPr>
      </p:sp>
      <p:sp>
        <p:nvSpPr>
          <p:cNvPr id="12" name="lt-0">
            <a:extLst xmlns:a="http://schemas.openxmlformats.org/drawingml/2006/main">
              <a:ext uri="{FF2B5EF4-FFF2-40B4-BE49-F238E27FC236}">
                <a16:creationId xmlns:a16="http://schemas.microsoft.com/office/drawing/2014/main" id="{917D367D-8E9B-4E48-BFCE-8AF043DA97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2057400"/>
            <a:ext cx="24574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15345A"/>
                </a:solidFill>
              </a:defRPr>
            </a:pPr>
            <a:r>
              <a:rPr sz="1575" b="1">
                <a:solidFill>
                  <a:srgbClr val="15345A"/>
                </a:solidFill>
              </a:rPr>
              <a:t>участники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E71D6A5-A543-46F5-8F6C-5D3F634871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2209800"/>
            <a:ext cx="1000125" cy="9334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BD5E1"/>
            </a:solidFill>
            <a:prstDash val="solid"/>
          </a:ln>
        </p:spPr>
      </p:sp>
      <p:sp>
        <p:nvSpPr>
          <p:cNvPr id="14" name="l-1">
            <a:extLst xmlns:a="http://schemas.openxmlformats.org/drawingml/2006/main">
              <a:ext uri="{FF2B5EF4-FFF2-40B4-BE49-F238E27FC236}">
                <a16:creationId xmlns:a16="http://schemas.microsoft.com/office/drawing/2014/main" id="{A0CD19D2-F49A-480E-98A9-0A5570222E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809875"/>
            <a:ext cx="2952750" cy="609600"/>
          </a:xfrm>
          <a:prstGeom xmlns:a="http://schemas.openxmlformats.org/drawingml/2006/main" prst="roundRect">
            <a:avLst>
              <a:gd name="adj" fmla="val 2187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5E1"/>
            </a:solidFill>
            <a:prstDash val="solid"/>
          </a:ln>
        </p:spPr>
      </p:sp>
      <p:sp>
        <p:nvSpPr>
          <p:cNvPr id="15" name="lt-1">
            <a:extLst xmlns:a="http://schemas.openxmlformats.org/drawingml/2006/main">
              <a:ext uri="{FF2B5EF4-FFF2-40B4-BE49-F238E27FC236}">
                <a16:creationId xmlns:a16="http://schemas.microsoft.com/office/drawing/2014/main" id="{FFC91A31-B95E-48EF-9CC6-E537F7530C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2962275"/>
            <a:ext cx="24574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15345A"/>
                </a:solidFill>
              </a:defRPr>
            </a:pPr>
            <a:r>
              <a:rPr sz="1575" b="1">
                <a:solidFill>
                  <a:srgbClr val="15345A"/>
                </a:solidFill>
              </a:rPr>
              <a:t>проекты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9E96C78-9DD9-4028-86D4-38C88DD1C5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3114675"/>
            <a:ext cx="1000125" cy="2857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BD5E1"/>
            </a:solidFill>
            <a:prstDash val="solid"/>
          </a:ln>
        </p:spPr>
      </p:sp>
      <p:sp>
        <p:nvSpPr>
          <p:cNvPr id="17" name="l-2">
            <a:extLst xmlns:a="http://schemas.openxmlformats.org/drawingml/2006/main">
              <a:ext uri="{FF2B5EF4-FFF2-40B4-BE49-F238E27FC236}">
                <a16:creationId xmlns:a16="http://schemas.microsoft.com/office/drawing/2014/main" id="{F4D72559-898B-4E6E-8507-3B31BE5983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714750"/>
            <a:ext cx="2952750" cy="609600"/>
          </a:xfrm>
          <a:prstGeom xmlns:a="http://schemas.openxmlformats.org/drawingml/2006/main" prst="roundRect">
            <a:avLst>
              <a:gd name="adj" fmla="val 2187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5E1"/>
            </a:solidFill>
            <a:prstDash val="solid"/>
          </a:ln>
        </p:spPr>
      </p:sp>
      <p:sp>
        <p:nvSpPr>
          <p:cNvPr id="18" name="lt-2">
            <a:extLst xmlns:a="http://schemas.openxmlformats.org/drawingml/2006/main">
              <a:ext uri="{FF2B5EF4-FFF2-40B4-BE49-F238E27FC236}">
                <a16:creationId xmlns:a16="http://schemas.microsoft.com/office/drawing/2014/main" id="{EB12D340-FD9B-4B28-8E47-DCB33C3CEB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3867150"/>
            <a:ext cx="24574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15345A"/>
                </a:solidFill>
              </a:defRPr>
            </a:pPr>
            <a:r>
              <a:rPr sz="1575" b="1">
                <a:solidFill>
                  <a:srgbClr val="15345A"/>
                </a:solidFill>
              </a:rPr>
              <a:t>активы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0EC968E-7546-4857-9338-F3D895833E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3143250"/>
            <a:ext cx="1000125" cy="8763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BD5E1"/>
            </a:solidFill>
            <a:prstDash val="solid"/>
          </a:ln>
        </p:spPr>
      </p:sp>
      <p:sp>
        <p:nvSpPr>
          <p:cNvPr id="20" name="l-3">
            <a:extLst xmlns:a="http://schemas.openxmlformats.org/drawingml/2006/main">
              <a:ext uri="{FF2B5EF4-FFF2-40B4-BE49-F238E27FC236}">
                <a16:creationId xmlns:a16="http://schemas.microsoft.com/office/drawing/2014/main" id="{573B7B98-2AEF-4BB6-82EE-835CDFE817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619625"/>
            <a:ext cx="2952750" cy="609600"/>
          </a:xfrm>
          <a:prstGeom xmlns:a="http://schemas.openxmlformats.org/drawingml/2006/main" prst="roundRect">
            <a:avLst>
              <a:gd name="adj" fmla="val 2187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5E1"/>
            </a:solidFill>
            <a:prstDash val="solid"/>
          </a:ln>
        </p:spPr>
      </p:sp>
      <p:sp>
        <p:nvSpPr>
          <p:cNvPr id="21" name="lt-3">
            <a:extLst xmlns:a="http://schemas.openxmlformats.org/drawingml/2006/main">
              <a:ext uri="{FF2B5EF4-FFF2-40B4-BE49-F238E27FC236}">
                <a16:creationId xmlns:a16="http://schemas.microsoft.com/office/drawing/2014/main" id="{D19DBC6E-0E29-4DC5-9720-D5A8B20768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4772025"/>
            <a:ext cx="24574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15345A"/>
                </a:solidFill>
              </a:defRPr>
            </a:pPr>
            <a:r>
              <a:rPr sz="1575" b="1">
                <a:solidFill>
                  <a:srgbClr val="15345A"/>
                </a:solidFill>
              </a:rPr>
              <a:t>договорные права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02149F4-6256-428B-BAAA-5F4D84E65F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3143250"/>
            <a:ext cx="1000125" cy="178117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BD5E1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6B70F55-DD60-45BE-ADDF-93CF9A4638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81875" y="2209800"/>
            <a:ext cx="1000125" cy="9334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BD5E1"/>
            </a:solidFill>
            <a:prstDash val="solid"/>
          </a:ln>
        </p:spPr>
      </p:sp>
      <p:sp>
        <p:nvSpPr>
          <p:cNvPr id="24" name="r-0">
            <a:extLst xmlns:a="http://schemas.openxmlformats.org/drawingml/2006/main">
              <a:ext uri="{FF2B5EF4-FFF2-40B4-BE49-F238E27FC236}">
                <a16:creationId xmlns:a16="http://schemas.microsoft.com/office/drawing/2014/main" id="{FDFC96AE-C946-4B9C-B9D6-BF4159E678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1905000"/>
            <a:ext cx="2952750" cy="609600"/>
          </a:xfrm>
          <a:prstGeom xmlns:a="http://schemas.openxmlformats.org/drawingml/2006/main" prst="roundRect">
            <a:avLst>
              <a:gd name="adj" fmla="val 2187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5E1"/>
            </a:solidFill>
            <a:prstDash val="solid"/>
          </a:ln>
        </p:spPr>
      </p:sp>
      <p:sp>
        <p:nvSpPr>
          <p:cNvPr id="25" name="rt-0">
            <a:extLst xmlns:a="http://schemas.openxmlformats.org/drawingml/2006/main">
              <a:ext uri="{FF2B5EF4-FFF2-40B4-BE49-F238E27FC236}">
                <a16:creationId xmlns:a16="http://schemas.microsoft.com/office/drawing/2014/main" id="{96A5AEEA-A643-404E-B9F8-2F460CA633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9650" y="2057400"/>
            <a:ext cx="24574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15345A"/>
                </a:solidFill>
              </a:defRPr>
            </a:pPr>
            <a:r>
              <a:rPr sz="1575" b="1">
                <a:solidFill>
                  <a:srgbClr val="15345A"/>
                </a:solidFill>
              </a:rPr>
              <a:t>обеспечения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BFF6AB1F-7E5C-4FA9-8DDB-82B0FDD09C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81875" y="3114675"/>
            <a:ext cx="1000125" cy="2857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BD5E1"/>
            </a:solidFill>
            <a:prstDash val="solid"/>
          </a:ln>
        </p:spPr>
      </p:sp>
      <p:sp>
        <p:nvSpPr>
          <p:cNvPr id="27" name="r-1">
            <a:extLst xmlns:a="http://schemas.openxmlformats.org/drawingml/2006/main">
              <a:ext uri="{FF2B5EF4-FFF2-40B4-BE49-F238E27FC236}">
                <a16:creationId xmlns:a16="http://schemas.microsoft.com/office/drawing/2014/main" id="{D57B1CCB-6C78-47CC-887B-4A8163ED58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2809875"/>
            <a:ext cx="2952750" cy="609600"/>
          </a:xfrm>
          <a:prstGeom xmlns:a="http://schemas.openxmlformats.org/drawingml/2006/main" prst="roundRect">
            <a:avLst>
              <a:gd name="adj" fmla="val 2187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5E1"/>
            </a:solidFill>
            <a:prstDash val="solid"/>
          </a:ln>
        </p:spPr>
      </p:sp>
      <p:sp>
        <p:nvSpPr>
          <p:cNvPr id="28" name="rt-1">
            <a:extLst xmlns:a="http://schemas.openxmlformats.org/drawingml/2006/main">
              <a:ext uri="{FF2B5EF4-FFF2-40B4-BE49-F238E27FC236}">
                <a16:creationId xmlns:a16="http://schemas.microsoft.com/office/drawing/2014/main" id="{09C9DDAC-CE81-4EDC-8FF6-EF51C42478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9650" y="2962275"/>
            <a:ext cx="24574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15345A"/>
                </a:solidFill>
              </a:defRPr>
            </a:pPr>
            <a:r>
              <a:rPr sz="1575" b="1">
                <a:solidFill>
                  <a:srgbClr val="15345A"/>
                </a:solidFill>
              </a:rPr>
              <a:t>результаты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9B1CFF52-792E-4D94-80CB-AE1A021ABC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81875" y="3143250"/>
            <a:ext cx="1000125" cy="8763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BD5E1"/>
            </a:solidFill>
            <a:prstDash val="solid"/>
          </a:ln>
        </p:spPr>
      </p:sp>
      <p:sp>
        <p:nvSpPr>
          <p:cNvPr id="30" name="r-2">
            <a:extLst xmlns:a="http://schemas.openxmlformats.org/drawingml/2006/main">
              <a:ext uri="{FF2B5EF4-FFF2-40B4-BE49-F238E27FC236}">
                <a16:creationId xmlns:a16="http://schemas.microsoft.com/office/drawing/2014/main" id="{76487FF7-0C23-45F1-8CF7-A3D74FDCAB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3714750"/>
            <a:ext cx="2952750" cy="609600"/>
          </a:xfrm>
          <a:prstGeom xmlns:a="http://schemas.openxmlformats.org/drawingml/2006/main" prst="roundRect">
            <a:avLst>
              <a:gd name="adj" fmla="val 2187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5E1"/>
            </a:solidFill>
            <a:prstDash val="solid"/>
          </a:ln>
        </p:spPr>
      </p:sp>
      <p:sp>
        <p:nvSpPr>
          <p:cNvPr id="31" name="rt-2">
            <a:extLst xmlns:a="http://schemas.openxmlformats.org/drawingml/2006/main">
              <a:ext uri="{FF2B5EF4-FFF2-40B4-BE49-F238E27FC236}">
                <a16:creationId xmlns:a16="http://schemas.microsoft.com/office/drawing/2014/main" id="{7802E5B1-ABA9-436B-A12A-CFC0A8C819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9650" y="3867150"/>
            <a:ext cx="24574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15345A"/>
                </a:solidFill>
              </a:defRPr>
            </a:pPr>
            <a:r>
              <a:rPr sz="1575" b="1">
                <a:solidFill>
                  <a:srgbClr val="15345A"/>
                </a:solidFill>
              </a:rPr>
              <a:t>верификации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DB90905B-4AE7-4256-9380-C56347CF56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81875" y="3143250"/>
            <a:ext cx="1000125" cy="178117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BD5E1"/>
            </a:solidFill>
            <a:prstDash val="solid"/>
          </a:ln>
        </p:spPr>
      </p:sp>
      <p:sp>
        <p:nvSpPr>
          <p:cNvPr id="33" name="r-3">
            <a:extLst xmlns:a="http://schemas.openxmlformats.org/drawingml/2006/main">
              <a:ext uri="{FF2B5EF4-FFF2-40B4-BE49-F238E27FC236}">
                <a16:creationId xmlns:a16="http://schemas.microsoft.com/office/drawing/2014/main" id="{A9739574-27CE-41D7-8D54-CA5AF48ECC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619625"/>
            <a:ext cx="2952750" cy="609600"/>
          </a:xfrm>
          <a:prstGeom xmlns:a="http://schemas.openxmlformats.org/drawingml/2006/main" prst="roundRect">
            <a:avLst>
              <a:gd name="adj" fmla="val 2187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5E1"/>
            </a:solidFill>
            <a:prstDash val="solid"/>
          </a:ln>
        </p:spPr>
      </p:sp>
      <p:sp>
        <p:nvSpPr>
          <p:cNvPr id="34" name="rt-3">
            <a:extLst xmlns:a="http://schemas.openxmlformats.org/drawingml/2006/main">
              <a:ext uri="{FF2B5EF4-FFF2-40B4-BE49-F238E27FC236}">
                <a16:creationId xmlns:a16="http://schemas.microsoft.com/office/drawing/2014/main" id="{0E0F3FA6-C6D3-4ECD-B15E-99934EA3FD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9650" y="4772025"/>
            <a:ext cx="24574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15345A"/>
                </a:solidFill>
              </a:defRPr>
            </a:pPr>
            <a:r>
              <a:rPr sz="1575" b="1">
                <a:solidFill>
                  <a:srgbClr val="15345A"/>
                </a:solidFill>
              </a:rPr>
              <a:t>платежи и дефолты</a:t>
            </a:r>
          </a:p>
        </p:txBody>
      </p:sp>
      <p:sp>
        <p:nvSpPr>
          <p:cNvPr id="35" name="registry-note">
            <a:extLst xmlns:a="http://schemas.openxmlformats.org/drawingml/2006/main">
              <a:ext uri="{FF2B5EF4-FFF2-40B4-BE49-F238E27FC236}">
                <a16:creationId xmlns:a16="http://schemas.microsoft.com/office/drawing/2014/main" id="{944A1161-E798-4405-A3CE-1B3EB6DD51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5772150"/>
            <a:ext cx="9525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2593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A23C3C"/>
                </a:solidFill>
              </a:defRPr>
            </a:pPr>
            <a:r>
              <a:rPr sz="1350" b="1">
                <a:solidFill>
                  <a:srgbClr val="A23C3C"/>
                </a:solidFill>
              </a:rPr>
              <a:t>Официальные государственные и коммерческие реестры сохраняют юридический приоритет там, где регистрация обязательна.</a:t>
            </a:r>
          </a:p>
        </p:txBody>
      </p:sp>
    </p:spTree>
    <p:extLst>
      <p:ext uri="{BB962C8B-B14F-4D97-AF65-F5344CB8AC3E}">
        <p14:creationId xmlns:p14="http://schemas.microsoft.com/office/powerpoint/2010/main" val="182799745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7F9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1" name="top-accent">
            <a:extLst xmlns:a="http://schemas.openxmlformats.org/drawingml/2006/main">
              <a:ext uri="{FF2B5EF4-FFF2-40B4-BE49-F238E27FC236}">
                <a16:creationId xmlns:a16="http://schemas.microsoft.com/office/drawing/2014/main" id="{AFA7436D-6CD3-499D-A0BC-FDC07B8528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6B5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ection">
            <a:extLst xmlns:a="http://schemas.openxmlformats.org/drawingml/2006/main">
              <a:ext uri="{FF2B5EF4-FFF2-40B4-BE49-F238E27FC236}">
                <a16:creationId xmlns:a16="http://schemas.microsoft.com/office/drawing/2014/main" id="{AFAA09ED-345D-47A1-B69B-4EB173DF58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66700"/>
            <a:ext cx="723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37083"/>
                </a:solidFill>
              </a:defRPr>
            </a:pPr>
            <a:r>
              <a:rPr sz="900" b="1">
                <a:solidFill>
                  <a:srgbClr val="637083"/>
                </a:solidFill>
              </a:rPr>
              <a:t>СТРАТЕГИКО-ПРАВОВАЯ КОНЦЕПЦИЯ</a:t>
            </a:r>
          </a:p>
        </p:txBody>
      </p:sp>
      <p:sp>
        <p:nvSpPr>
          <p:cNvPr id="3" name="page">
            <a:extLst xmlns:a="http://schemas.openxmlformats.org/drawingml/2006/main">
              <a:ext uri="{FF2B5EF4-FFF2-40B4-BE49-F238E27FC236}">
                <a16:creationId xmlns:a16="http://schemas.microsoft.com/office/drawing/2014/main" id="{356BE8DC-CCCB-4E71-A909-E814020D5E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266700"/>
            <a:ext cx="3619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37083"/>
                </a:solidFill>
              </a:defRPr>
            </a:pPr>
            <a:r>
              <a:rPr sz="900" b="1">
                <a:solidFill>
                  <a:srgbClr val="637083"/>
                </a:solidFill>
              </a:rPr>
              <a:t>11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77D71E4-CFDE-4296-87A7-38FBC707DF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96050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5E1"/>
            </a:solidFill>
            <a:prstDash val="solid"/>
          </a:ln>
        </p:spPr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C87AF5C7-9BF3-475E-B7E7-8AF40D7CD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72250"/>
            <a:ext cx="4381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637083"/>
                </a:solidFill>
              </a:defRPr>
            </a:pPr>
            <a:r>
              <a:rPr sz="825" b="1">
                <a:solidFill>
                  <a:srgbClr val="637083"/>
                </a:solidFill>
              </a:rPr>
              <a:t>ЭКО-PPA  •  ЭКВИЛИБРИУМ  •  ЕУТ</a:t>
            </a:r>
          </a:p>
        </p:txBody>
      </p:sp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7C98D030-9767-45D8-AF3A-E7037A2DC0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09600"/>
            <a:ext cx="108204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15345A"/>
                </a:solidFill>
              </a:defRPr>
            </a:pPr>
            <a:r>
              <a:rPr sz="2700" b="1">
                <a:solidFill>
                  <a:srgbClr val="15345A"/>
                </a:solidFill>
              </a:rPr>
              <a:t>Роли разделены: стратегия, договор, исполнение и контроль</a:t>
            </a:r>
          </a:p>
        </p:txBody>
      </p:sp>
      <p:sp>
        <p:nvSpPr>
          <p:cNvPr id="7" name="role-0">
            <a:extLst xmlns:a="http://schemas.openxmlformats.org/drawingml/2006/main">
              <a:ext uri="{FF2B5EF4-FFF2-40B4-BE49-F238E27FC236}">
                <a16:creationId xmlns:a16="http://schemas.microsoft.com/office/drawing/2014/main" id="{8E1A1EE3-7221-40EE-930A-EF31BAF695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14500"/>
            <a:ext cx="2381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2E74B5"/>
                </a:solidFill>
              </a:defRPr>
            </a:pPr>
            <a:r>
              <a:rPr sz="1650" b="1">
                <a:solidFill>
                  <a:srgbClr val="2E74B5"/>
                </a:solidFill>
              </a:rPr>
              <a:t>ЭКВИЛИБРИУМ</a:t>
            </a:r>
          </a:p>
        </p:txBody>
      </p:sp>
      <p:sp>
        <p:nvSpPr>
          <p:cNvPr id="8" name="role-d-0">
            <a:extLst xmlns:a="http://schemas.openxmlformats.org/drawingml/2006/main">
              <a:ext uri="{FF2B5EF4-FFF2-40B4-BE49-F238E27FC236}">
                <a16:creationId xmlns:a16="http://schemas.microsoft.com/office/drawing/2014/main" id="{A44C7B35-DB3F-4E35-8023-C53062B83F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52800" y="1733550"/>
            <a:ext cx="2476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2B3A"/>
                </a:solidFill>
              </a:defRPr>
            </a:pPr>
            <a:r>
              <a:rPr sz="1350" b="0">
                <a:solidFill>
                  <a:srgbClr val="172B3A"/>
                </a:solidFill>
              </a:rPr>
              <a:t>цели и баланс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D306E0E-59B4-4FF0-B577-6E6CCB186C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28850"/>
            <a:ext cx="5143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5E1"/>
            </a:solidFill>
            <a:prstDash val="solid"/>
          </a:ln>
        </p:spPr>
      </p:sp>
      <p:sp>
        <p:nvSpPr>
          <p:cNvPr id="10" name="role-1">
            <a:extLst xmlns:a="http://schemas.openxmlformats.org/drawingml/2006/main">
              <a:ext uri="{FF2B5EF4-FFF2-40B4-BE49-F238E27FC236}">
                <a16:creationId xmlns:a16="http://schemas.microsoft.com/office/drawing/2014/main" id="{10085401-2C29-4F01-8A4A-5A9C86DAF2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1714500"/>
            <a:ext cx="2381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2F6B55"/>
                </a:solidFill>
              </a:defRPr>
            </a:pPr>
            <a:r>
              <a:rPr sz="1650" b="1">
                <a:solidFill>
                  <a:srgbClr val="2F6B55"/>
                </a:solidFill>
              </a:rPr>
              <a:t>ЕУТ / ПСОР</a:t>
            </a:r>
          </a:p>
        </p:txBody>
      </p:sp>
      <p:sp>
        <p:nvSpPr>
          <p:cNvPr id="11" name="role-d-1">
            <a:extLst xmlns:a="http://schemas.openxmlformats.org/drawingml/2006/main">
              <a:ext uri="{FF2B5EF4-FFF2-40B4-BE49-F238E27FC236}">
                <a16:creationId xmlns:a16="http://schemas.microsoft.com/office/drawing/2014/main" id="{042B0ACF-F2D3-448D-A40A-3A65B34B6D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77300" y="1733550"/>
            <a:ext cx="2476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2B3A"/>
                </a:solidFill>
              </a:defRPr>
            </a:pPr>
            <a:r>
              <a:rPr sz="1350" b="0">
                <a:solidFill>
                  <a:srgbClr val="172B3A"/>
                </a:solidFill>
              </a:rPr>
              <a:t>данные и оценка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2A1F594-0848-498E-9330-BDE1271D1E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2228850"/>
            <a:ext cx="5143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5E1"/>
            </a:solidFill>
            <a:prstDash val="solid"/>
          </a:ln>
        </p:spPr>
      </p:sp>
      <p:sp>
        <p:nvSpPr>
          <p:cNvPr id="13" name="role-2">
            <a:extLst xmlns:a="http://schemas.openxmlformats.org/drawingml/2006/main">
              <a:ext uri="{FF2B5EF4-FFF2-40B4-BE49-F238E27FC236}">
                <a16:creationId xmlns:a16="http://schemas.microsoft.com/office/drawing/2014/main" id="{C15B0564-93EA-4FAA-B28D-34D024A99D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714625"/>
            <a:ext cx="2381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2E74B5"/>
                </a:solidFill>
              </a:defRPr>
            </a:pPr>
            <a:r>
              <a:rPr sz="1650" b="1">
                <a:solidFill>
                  <a:srgbClr val="2E74B5"/>
                </a:solidFill>
              </a:rPr>
              <a:t>СФЕРА</a:t>
            </a:r>
          </a:p>
        </p:txBody>
      </p:sp>
      <p:sp>
        <p:nvSpPr>
          <p:cNvPr id="14" name="role-d-2">
            <a:extLst xmlns:a="http://schemas.openxmlformats.org/drawingml/2006/main">
              <a:ext uri="{FF2B5EF4-FFF2-40B4-BE49-F238E27FC236}">
                <a16:creationId xmlns:a16="http://schemas.microsoft.com/office/drawing/2014/main" id="{C9E294F1-E62C-4032-A14E-B9038A94F6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52800" y="2733675"/>
            <a:ext cx="2476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4186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2B3A"/>
                </a:solidFill>
              </a:defRPr>
            </a:pPr>
            <a:r>
              <a:rPr sz="1350" b="0">
                <a:solidFill>
                  <a:srgbClr val="172B3A"/>
                </a:solidFill>
              </a:rPr>
              <a:t>инициативы и масштабирование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F17D181-A149-4A16-B4BF-FCEC0C4F68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28975"/>
            <a:ext cx="5143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5E1"/>
            </a:solidFill>
            <a:prstDash val="solid"/>
          </a:ln>
        </p:spPr>
      </p:sp>
      <p:sp>
        <p:nvSpPr>
          <p:cNvPr id="16" name="role-3">
            <a:extLst xmlns:a="http://schemas.openxmlformats.org/drawingml/2006/main">
              <a:ext uri="{FF2B5EF4-FFF2-40B4-BE49-F238E27FC236}">
                <a16:creationId xmlns:a16="http://schemas.microsoft.com/office/drawing/2014/main" id="{608451A6-D76B-4CD8-8CA2-5286CE40E1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2714625"/>
            <a:ext cx="2381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2F6B55"/>
                </a:solidFill>
              </a:defRPr>
            </a:pPr>
            <a:r>
              <a:rPr sz="1650" b="1">
                <a:solidFill>
                  <a:srgbClr val="2F6B55"/>
                </a:solidFill>
              </a:rPr>
              <a:t>ЭКО-PPA</a:t>
            </a:r>
          </a:p>
        </p:txBody>
      </p:sp>
      <p:sp>
        <p:nvSpPr>
          <p:cNvPr id="17" name="role-d-3">
            <a:extLst xmlns:a="http://schemas.openxmlformats.org/drawingml/2006/main">
              <a:ext uri="{FF2B5EF4-FFF2-40B4-BE49-F238E27FC236}">
                <a16:creationId xmlns:a16="http://schemas.microsoft.com/office/drawing/2014/main" id="{73F5AC87-CC88-4983-851D-916622F491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77300" y="2733675"/>
            <a:ext cx="2476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2B3A"/>
                </a:solidFill>
              </a:defRPr>
            </a:pPr>
            <a:r>
              <a:rPr sz="1350" b="0">
                <a:solidFill>
                  <a:srgbClr val="172B3A"/>
                </a:solidFill>
              </a:rPr>
              <a:t>долгосрочный заказ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05DB2C5-571B-4CF2-820B-82405D765B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3228975"/>
            <a:ext cx="5143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5E1"/>
            </a:solidFill>
            <a:prstDash val="solid"/>
          </a:ln>
        </p:spPr>
      </p:sp>
      <p:sp>
        <p:nvSpPr>
          <p:cNvPr id="19" name="role-4">
            <a:extLst xmlns:a="http://schemas.openxmlformats.org/drawingml/2006/main">
              <a:ext uri="{FF2B5EF4-FFF2-40B4-BE49-F238E27FC236}">
                <a16:creationId xmlns:a16="http://schemas.microsoft.com/office/drawing/2014/main" id="{78A08AB6-74B6-442A-A185-2DEEE72F50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714750"/>
            <a:ext cx="2381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2E74B5"/>
                </a:solidFill>
              </a:defRPr>
            </a:pPr>
            <a:r>
              <a:rPr sz="1650" b="1">
                <a:solidFill>
                  <a:srgbClr val="2E74B5"/>
                </a:solidFill>
              </a:rPr>
              <a:t>СПЕЦЗАЩИТА</a:t>
            </a:r>
          </a:p>
        </p:txBody>
      </p:sp>
      <p:sp>
        <p:nvSpPr>
          <p:cNvPr id="20" name="role-d-4">
            <a:extLst xmlns:a="http://schemas.openxmlformats.org/drawingml/2006/main">
              <a:ext uri="{FF2B5EF4-FFF2-40B4-BE49-F238E27FC236}">
                <a16:creationId xmlns:a16="http://schemas.microsoft.com/office/drawing/2014/main" id="{381A1CED-74BA-4FF1-936B-4E1D9E267F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52800" y="3733800"/>
            <a:ext cx="2476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2B3A"/>
                </a:solidFill>
              </a:defRPr>
            </a:pPr>
            <a:r>
              <a:rPr sz="1350" b="0">
                <a:solidFill>
                  <a:srgbClr val="172B3A"/>
                </a:solidFill>
              </a:rPr>
              <a:t>кооперация исполнения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E0C44D1-20E4-4D0D-A61D-1EC024CB9B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229100"/>
            <a:ext cx="5143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5E1"/>
            </a:solidFill>
            <a:prstDash val="solid"/>
          </a:ln>
        </p:spPr>
      </p:sp>
      <p:sp>
        <p:nvSpPr>
          <p:cNvPr id="22" name="role-5">
            <a:extLst xmlns:a="http://schemas.openxmlformats.org/drawingml/2006/main">
              <a:ext uri="{FF2B5EF4-FFF2-40B4-BE49-F238E27FC236}">
                <a16:creationId xmlns:a16="http://schemas.microsoft.com/office/drawing/2014/main" id="{A686A7B0-B6BB-4BD7-AF84-4071F009B0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3714750"/>
            <a:ext cx="2381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2F6B55"/>
                </a:solidFill>
              </a:defRPr>
            </a:pPr>
            <a:r>
              <a:rPr sz="1650" b="1">
                <a:solidFill>
                  <a:srgbClr val="2F6B55"/>
                </a:solidFill>
              </a:rPr>
              <a:t>Проектная компания</a:t>
            </a:r>
          </a:p>
        </p:txBody>
      </p:sp>
      <p:sp>
        <p:nvSpPr>
          <p:cNvPr id="23" name="role-d-5">
            <a:extLst xmlns:a="http://schemas.openxmlformats.org/drawingml/2006/main">
              <a:ext uri="{FF2B5EF4-FFF2-40B4-BE49-F238E27FC236}">
                <a16:creationId xmlns:a16="http://schemas.microsoft.com/office/drawing/2014/main" id="{0024F4DF-1BAF-4869-B711-95C58BB435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77300" y="3733800"/>
            <a:ext cx="2476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2B3A"/>
                </a:solidFill>
              </a:defRPr>
            </a:pPr>
            <a:r>
              <a:rPr sz="1350" b="0">
                <a:solidFill>
                  <a:srgbClr val="172B3A"/>
                </a:solidFill>
              </a:rPr>
              <a:t>активы и обязательства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46B8FA24-07ED-4975-AF42-5386D5BDEE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4229100"/>
            <a:ext cx="5143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5E1"/>
            </a:solidFill>
            <a:prstDash val="solid"/>
          </a:ln>
        </p:spPr>
      </p:sp>
      <p:sp>
        <p:nvSpPr>
          <p:cNvPr id="25" name="role-6">
            <a:extLst xmlns:a="http://schemas.openxmlformats.org/drawingml/2006/main">
              <a:ext uri="{FF2B5EF4-FFF2-40B4-BE49-F238E27FC236}">
                <a16:creationId xmlns:a16="http://schemas.microsoft.com/office/drawing/2014/main" id="{F903EF45-41E0-4195-8CED-A8D1FAA027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714875"/>
            <a:ext cx="2381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2E74B5"/>
                </a:solidFill>
              </a:defRPr>
            </a:pPr>
            <a:r>
              <a:rPr sz="1650" b="1">
                <a:solidFill>
                  <a:srgbClr val="2E74B5"/>
                </a:solidFill>
              </a:rPr>
              <a:t>Юридический комитет</a:t>
            </a:r>
          </a:p>
        </p:txBody>
      </p:sp>
      <p:sp>
        <p:nvSpPr>
          <p:cNvPr id="26" name="role-d-6">
            <a:extLst xmlns:a="http://schemas.openxmlformats.org/drawingml/2006/main">
              <a:ext uri="{FF2B5EF4-FFF2-40B4-BE49-F238E27FC236}">
                <a16:creationId xmlns:a16="http://schemas.microsoft.com/office/drawing/2014/main" id="{D054602E-7855-4B5A-A660-905671DD7E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52800" y="4733925"/>
            <a:ext cx="2476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2B3A"/>
                </a:solidFill>
              </a:defRPr>
            </a:pPr>
            <a:r>
              <a:rPr sz="1350" b="0">
                <a:solidFill>
                  <a:srgbClr val="172B3A"/>
                </a:solidFill>
              </a:rPr>
              <a:t>применимое право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EB3A7470-37DF-4A6C-9F17-83042DDB71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29225"/>
            <a:ext cx="5143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5E1"/>
            </a:solidFill>
            <a:prstDash val="solid"/>
          </a:ln>
        </p:spPr>
      </p:sp>
      <p:sp>
        <p:nvSpPr>
          <p:cNvPr id="28" name="role-7">
            <a:extLst xmlns:a="http://schemas.openxmlformats.org/drawingml/2006/main">
              <a:ext uri="{FF2B5EF4-FFF2-40B4-BE49-F238E27FC236}">
                <a16:creationId xmlns:a16="http://schemas.microsoft.com/office/drawing/2014/main" id="{B3E1C387-A169-4754-B562-BDE9070A4D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4714875"/>
            <a:ext cx="2381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2F6B55"/>
                </a:solidFill>
              </a:defRPr>
            </a:pPr>
            <a:r>
              <a:rPr sz="1650" b="1">
                <a:solidFill>
                  <a:srgbClr val="2F6B55"/>
                </a:solidFill>
              </a:rPr>
              <a:t>Верификатор</a:t>
            </a:r>
          </a:p>
        </p:txBody>
      </p:sp>
      <p:sp>
        <p:nvSpPr>
          <p:cNvPr id="29" name="role-d-7">
            <a:extLst xmlns:a="http://schemas.openxmlformats.org/drawingml/2006/main">
              <a:ext uri="{FF2B5EF4-FFF2-40B4-BE49-F238E27FC236}">
                <a16:creationId xmlns:a16="http://schemas.microsoft.com/office/drawing/2014/main" id="{CF655E08-38AA-4AB4-BA0F-F8597F3295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77300" y="4733925"/>
            <a:ext cx="2476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2B3A"/>
                </a:solidFill>
              </a:defRPr>
            </a:pPr>
            <a:r>
              <a:rPr sz="1350" b="0">
                <a:solidFill>
                  <a:srgbClr val="172B3A"/>
                </a:solidFill>
              </a:rPr>
              <a:t>подтверждение результата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5B724633-C773-4101-80DD-EC4FADC9C2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5229225"/>
            <a:ext cx="5143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5E1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336739153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7F9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top-accent">
            <a:extLst xmlns:a="http://schemas.openxmlformats.org/drawingml/2006/main">
              <a:ext uri="{FF2B5EF4-FFF2-40B4-BE49-F238E27FC236}">
                <a16:creationId xmlns:a16="http://schemas.microsoft.com/office/drawing/2014/main" id="{459EFCD7-444D-4839-B539-0A23C0B393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6B5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ection">
            <a:extLst xmlns:a="http://schemas.openxmlformats.org/drawingml/2006/main">
              <a:ext uri="{FF2B5EF4-FFF2-40B4-BE49-F238E27FC236}">
                <a16:creationId xmlns:a16="http://schemas.microsoft.com/office/drawing/2014/main" id="{59E7CB7C-22DA-4501-B17F-89CA926602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66700"/>
            <a:ext cx="723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37083"/>
                </a:solidFill>
              </a:defRPr>
            </a:pPr>
            <a:r>
              <a:rPr sz="900" b="1">
                <a:solidFill>
                  <a:srgbClr val="637083"/>
                </a:solidFill>
              </a:rPr>
              <a:t>СТРАТЕГИКО-ПРАВОВАЯ КОНЦЕПЦИЯ</a:t>
            </a:r>
          </a:p>
        </p:txBody>
      </p:sp>
      <p:sp>
        <p:nvSpPr>
          <p:cNvPr id="3" name="page">
            <a:extLst xmlns:a="http://schemas.openxmlformats.org/drawingml/2006/main">
              <a:ext uri="{FF2B5EF4-FFF2-40B4-BE49-F238E27FC236}">
                <a16:creationId xmlns:a16="http://schemas.microsoft.com/office/drawing/2014/main" id="{A700F097-9FE5-457A-A5DB-AD50722559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266700"/>
            <a:ext cx="3619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37083"/>
                </a:solidFill>
              </a:defRPr>
            </a:pPr>
            <a:r>
              <a:rPr sz="900" b="1">
                <a:solidFill>
                  <a:srgbClr val="637083"/>
                </a:solidFill>
              </a:rPr>
              <a:t>12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CFC4B84-D77C-43C0-AD66-75219A1191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96050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5E1"/>
            </a:solidFill>
            <a:prstDash val="solid"/>
          </a:ln>
        </p:spPr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449379E2-D8E1-47DA-8030-B80D98DE69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72250"/>
            <a:ext cx="4381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637083"/>
                </a:solidFill>
              </a:defRPr>
            </a:pPr>
            <a:r>
              <a:rPr sz="825" b="1">
                <a:solidFill>
                  <a:srgbClr val="637083"/>
                </a:solidFill>
              </a:rPr>
              <a:t>ЭКО-PPA  •  ЭКВИЛИБРИУМ  •  ЕУТ</a:t>
            </a:r>
          </a:p>
        </p:txBody>
      </p:sp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265488FD-1BA8-4DE0-BB9C-2826F00164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09600"/>
            <a:ext cx="108204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15345A"/>
                </a:solidFill>
              </a:defRPr>
            </a:pPr>
            <a:r>
              <a:rPr sz="2700" b="1">
                <a:solidFill>
                  <a:srgbClr val="15345A"/>
                </a:solidFill>
              </a:rPr>
              <a:t>Семь запретов исключают юридические фикции</a:t>
            </a:r>
          </a:p>
        </p:txBody>
      </p:sp>
      <p:sp>
        <p:nvSpPr>
          <p:cNvPr id="7" name="cross-0">
            <a:extLst xmlns:a="http://schemas.openxmlformats.org/drawingml/2006/main">
              <a:ext uri="{FF2B5EF4-FFF2-40B4-BE49-F238E27FC236}">
                <a16:creationId xmlns:a16="http://schemas.microsoft.com/office/drawing/2014/main" id="{D389FF6E-B856-473C-8F13-E7E51B542D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1647825"/>
            <a:ext cx="3048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950" b="1">
                <a:solidFill>
                  <a:srgbClr val="A23C3C"/>
                </a:solidFill>
              </a:defRPr>
            </a:pPr>
            <a:r>
              <a:rPr sz="1950" b="1">
                <a:solidFill>
                  <a:srgbClr val="A23C3C"/>
                </a:solidFill>
              </a:rPr>
              <a:t>×</a:t>
            </a:r>
          </a:p>
        </p:txBody>
      </p:sp>
      <p:sp>
        <p:nvSpPr>
          <p:cNvPr id="8" name="ban-0">
            <a:extLst xmlns:a="http://schemas.openxmlformats.org/drawingml/2006/main">
              <a:ext uri="{FF2B5EF4-FFF2-40B4-BE49-F238E27FC236}">
                <a16:creationId xmlns:a16="http://schemas.microsoft.com/office/drawing/2014/main" id="{14CEDF8D-DAE3-493A-BAB3-30C4734C1A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1666875"/>
            <a:ext cx="9334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72B3A"/>
                </a:solidFill>
              </a:defRPr>
            </a:pPr>
            <a:r>
              <a:rPr sz="1500" b="1">
                <a:solidFill>
                  <a:srgbClr val="172B3A"/>
                </a:solidFill>
              </a:rPr>
              <a:t>не объявлять UCC наднациональным правом</a:t>
            </a:r>
          </a:p>
        </p:txBody>
      </p:sp>
      <p:sp>
        <p:nvSpPr>
          <p:cNvPr id="9" name="cross-1">
            <a:extLst xmlns:a="http://schemas.openxmlformats.org/drawingml/2006/main">
              <a:ext uri="{FF2B5EF4-FFF2-40B4-BE49-F238E27FC236}">
                <a16:creationId xmlns:a16="http://schemas.microsoft.com/office/drawing/2014/main" id="{8971814E-A3BD-478B-BA85-F4BE51857C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276475"/>
            <a:ext cx="3048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950" b="1">
                <a:solidFill>
                  <a:srgbClr val="A23C3C"/>
                </a:solidFill>
              </a:defRPr>
            </a:pPr>
            <a:r>
              <a:rPr sz="1950" b="1">
                <a:solidFill>
                  <a:srgbClr val="A23C3C"/>
                </a:solidFill>
              </a:rPr>
              <a:t>×</a:t>
            </a:r>
          </a:p>
        </p:txBody>
      </p:sp>
      <p:sp>
        <p:nvSpPr>
          <p:cNvPr id="10" name="ban-1">
            <a:extLst xmlns:a="http://schemas.openxmlformats.org/drawingml/2006/main">
              <a:ext uri="{FF2B5EF4-FFF2-40B4-BE49-F238E27FC236}">
                <a16:creationId xmlns:a16="http://schemas.microsoft.com/office/drawing/2014/main" id="{F2B0A316-3C7B-4BE6-AF75-56474312DD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2295525"/>
            <a:ext cx="9334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72B3A"/>
                </a:solidFill>
              </a:defRPr>
            </a:pPr>
            <a:r>
              <a:rPr sz="1500" b="1">
                <a:solidFill>
                  <a:srgbClr val="172B3A"/>
                </a:solidFill>
              </a:rPr>
              <a:t>не считать UCC-1 доказательством собственности</a:t>
            </a:r>
          </a:p>
        </p:txBody>
      </p:sp>
      <p:sp>
        <p:nvSpPr>
          <p:cNvPr id="11" name="cross-2">
            <a:extLst xmlns:a="http://schemas.openxmlformats.org/drawingml/2006/main">
              <a:ext uri="{FF2B5EF4-FFF2-40B4-BE49-F238E27FC236}">
                <a16:creationId xmlns:a16="http://schemas.microsoft.com/office/drawing/2014/main" id="{B4B02BD2-E165-4ADA-8AF4-7488BA2FC0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905125"/>
            <a:ext cx="3048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950" b="1">
                <a:solidFill>
                  <a:srgbClr val="A23C3C"/>
                </a:solidFill>
              </a:defRPr>
            </a:pPr>
            <a:r>
              <a:rPr sz="1950" b="1">
                <a:solidFill>
                  <a:srgbClr val="A23C3C"/>
                </a:solidFill>
              </a:rPr>
              <a:t>×</a:t>
            </a:r>
          </a:p>
        </p:txBody>
      </p:sp>
      <p:sp>
        <p:nvSpPr>
          <p:cNvPr id="12" name="ban-2">
            <a:extLst xmlns:a="http://schemas.openxmlformats.org/drawingml/2006/main">
              <a:ext uri="{FF2B5EF4-FFF2-40B4-BE49-F238E27FC236}">
                <a16:creationId xmlns:a16="http://schemas.microsoft.com/office/drawing/2014/main" id="{C0E83707-B791-41AE-98AD-0E7214DC0D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2924175"/>
            <a:ext cx="9334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72B3A"/>
                </a:solidFill>
              </a:defRPr>
            </a:pPr>
            <a:r>
              <a:rPr sz="1500" b="1">
                <a:solidFill>
                  <a:srgbClr val="172B3A"/>
                </a:solidFill>
              </a:rPr>
              <a:t>не подменять обязательную регистрацию внутренней записью</a:t>
            </a:r>
          </a:p>
        </p:txBody>
      </p:sp>
      <p:sp>
        <p:nvSpPr>
          <p:cNvPr id="13" name="cross-3">
            <a:extLst xmlns:a="http://schemas.openxmlformats.org/drawingml/2006/main">
              <a:ext uri="{FF2B5EF4-FFF2-40B4-BE49-F238E27FC236}">
                <a16:creationId xmlns:a16="http://schemas.microsoft.com/office/drawing/2014/main" id="{F48D7DDA-C132-4261-96A7-C03A36F4B2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533775"/>
            <a:ext cx="3048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950" b="1">
                <a:solidFill>
                  <a:srgbClr val="A23C3C"/>
                </a:solidFill>
              </a:defRPr>
            </a:pPr>
            <a:r>
              <a:rPr sz="1950" b="1">
                <a:solidFill>
                  <a:srgbClr val="A23C3C"/>
                </a:solidFill>
              </a:rPr>
              <a:t>×</a:t>
            </a:r>
          </a:p>
        </p:txBody>
      </p:sp>
      <p:sp>
        <p:nvSpPr>
          <p:cNvPr id="14" name="ban-3">
            <a:extLst xmlns:a="http://schemas.openxmlformats.org/drawingml/2006/main">
              <a:ext uri="{FF2B5EF4-FFF2-40B4-BE49-F238E27FC236}">
                <a16:creationId xmlns:a16="http://schemas.microsoft.com/office/drawing/2014/main" id="{3785AA8A-BACD-401E-911E-7D09F6FF3B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552825"/>
            <a:ext cx="9334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72B3A"/>
                </a:solidFill>
              </a:defRPr>
            </a:pPr>
            <a:r>
              <a:rPr sz="1500" b="0">
                <a:solidFill>
                  <a:srgbClr val="172B3A"/>
                </a:solidFill>
              </a:rPr>
              <a:t>не смешивать режимы без коллизионной оговорки</a:t>
            </a:r>
          </a:p>
        </p:txBody>
      </p:sp>
      <p:sp>
        <p:nvSpPr>
          <p:cNvPr id="15" name="cross-4">
            <a:extLst xmlns:a="http://schemas.openxmlformats.org/drawingml/2006/main">
              <a:ext uri="{FF2B5EF4-FFF2-40B4-BE49-F238E27FC236}">
                <a16:creationId xmlns:a16="http://schemas.microsoft.com/office/drawing/2014/main" id="{D88C5FDD-4A99-4AA0-9587-14B48C2744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162425"/>
            <a:ext cx="3048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950" b="1">
                <a:solidFill>
                  <a:srgbClr val="A23C3C"/>
                </a:solidFill>
              </a:defRPr>
            </a:pPr>
            <a:r>
              <a:rPr sz="1950" b="1">
                <a:solidFill>
                  <a:srgbClr val="A23C3C"/>
                </a:solidFill>
              </a:rPr>
              <a:t>×</a:t>
            </a:r>
          </a:p>
        </p:txBody>
      </p:sp>
      <p:sp>
        <p:nvSpPr>
          <p:cNvPr id="16" name="ban-4">
            <a:extLst xmlns:a="http://schemas.openxmlformats.org/drawingml/2006/main">
              <a:ext uri="{FF2B5EF4-FFF2-40B4-BE49-F238E27FC236}">
                <a16:creationId xmlns:a16="http://schemas.microsoft.com/office/drawing/2014/main" id="{7D16AFD5-505F-4FBB-87D9-998ACC85D2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4181475"/>
            <a:ext cx="9334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72B3A"/>
                </a:solidFill>
              </a:defRPr>
            </a:pPr>
            <a:r>
              <a:rPr sz="1500" b="0">
                <a:solidFill>
                  <a:srgbClr val="172B3A"/>
                </a:solidFill>
              </a:rPr>
              <a:t>не выпускать цифровой актив без правовой квалификации</a:t>
            </a:r>
          </a:p>
        </p:txBody>
      </p:sp>
      <p:sp>
        <p:nvSpPr>
          <p:cNvPr id="17" name="cross-5">
            <a:extLst xmlns:a="http://schemas.openxmlformats.org/drawingml/2006/main">
              <a:ext uri="{FF2B5EF4-FFF2-40B4-BE49-F238E27FC236}">
                <a16:creationId xmlns:a16="http://schemas.microsoft.com/office/drawing/2014/main" id="{5BD56F02-8C5E-415D-B703-BF15E46AA6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791075"/>
            <a:ext cx="3048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950" b="1">
                <a:solidFill>
                  <a:srgbClr val="A23C3C"/>
                </a:solidFill>
              </a:defRPr>
            </a:pPr>
            <a:r>
              <a:rPr sz="1950" b="1">
                <a:solidFill>
                  <a:srgbClr val="A23C3C"/>
                </a:solidFill>
              </a:rPr>
              <a:t>×</a:t>
            </a:r>
          </a:p>
        </p:txBody>
      </p:sp>
      <p:sp>
        <p:nvSpPr>
          <p:cNvPr id="18" name="ban-5">
            <a:extLst xmlns:a="http://schemas.openxmlformats.org/drawingml/2006/main">
              <a:ext uri="{FF2B5EF4-FFF2-40B4-BE49-F238E27FC236}">
                <a16:creationId xmlns:a16="http://schemas.microsoft.com/office/drawing/2014/main" id="{1DF27920-0632-43B4-A36E-6666D0275D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4810125"/>
            <a:ext cx="9334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72B3A"/>
                </a:solidFill>
              </a:defRPr>
            </a:pPr>
            <a:r>
              <a:rPr sz="1500" b="0">
                <a:solidFill>
                  <a:srgbClr val="172B3A"/>
                </a:solidFill>
              </a:rPr>
              <a:t>не проводить трансграничный платёж без комплаенса</a:t>
            </a:r>
          </a:p>
        </p:txBody>
      </p:sp>
      <p:sp>
        <p:nvSpPr>
          <p:cNvPr id="19" name="cross-6">
            <a:extLst xmlns:a="http://schemas.openxmlformats.org/drawingml/2006/main">
              <a:ext uri="{FF2B5EF4-FFF2-40B4-BE49-F238E27FC236}">
                <a16:creationId xmlns:a16="http://schemas.microsoft.com/office/drawing/2014/main" id="{1CBE20FC-2421-45FF-AA51-04F2B044E9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5419725"/>
            <a:ext cx="3048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950" b="1">
                <a:solidFill>
                  <a:srgbClr val="A23C3C"/>
                </a:solidFill>
              </a:defRPr>
            </a:pPr>
            <a:r>
              <a:rPr sz="1950" b="1">
                <a:solidFill>
                  <a:srgbClr val="A23C3C"/>
                </a:solidFill>
              </a:rPr>
              <a:t>×</a:t>
            </a:r>
          </a:p>
        </p:txBody>
      </p:sp>
      <p:sp>
        <p:nvSpPr>
          <p:cNvPr id="20" name="ban-6">
            <a:extLst xmlns:a="http://schemas.openxmlformats.org/drawingml/2006/main">
              <a:ext uri="{FF2B5EF4-FFF2-40B4-BE49-F238E27FC236}">
                <a16:creationId xmlns:a16="http://schemas.microsoft.com/office/drawing/2014/main" id="{FC7D116F-5A1F-4A2E-912D-FCB72F5ED7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5438775"/>
            <a:ext cx="9334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72B3A"/>
                </a:solidFill>
              </a:defRPr>
            </a:pPr>
            <a:r>
              <a:rPr sz="1500" b="0">
                <a:solidFill>
                  <a:srgbClr val="172B3A"/>
                </a:solidFill>
              </a:rPr>
              <a:t>не отдавать коду приоритет над договором и законом</a:t>
            </a:r>
          </a:p>
        </p:txBody>
      </p:sp>
      <p:sp>
        <p:nvSpPr>
          <p:cNvPr id="21" name="redline">
            <a:extLst xmlns:a="http://schemas.openxmlformats.org/drawingml/2006/main">
              <a:ext uri="{FF2B5EF4-FFF2-40B4-BE49-F238E27FC236}">
                <a16:creationId xmlns:a16="http://schemas.microsoft.com/office/drawing/2014/main" id="{04D859EF-32AE-4A62-B070-166D2345A8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1657350"/>
            <a:ext cx="95250" cy="41338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A23C3C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872906581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7F9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4" name="top-accent">
            <a:extLst xmlns:a="http://schemas.openxmlformats.org/drawingml/2006/main">
              <a:ext uri="{FF2B5EF4-FFF2-40B4-BE49-F238E27FC236}">
                <a16:creationId xmlns:a16="http://schemas.microsoft.com/office/drawing/2014/main" id="{24C8E687-866B-43A9-8A00-DD8D894FFF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6B5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ection">
            <a:extLst xmlns:a="http://schemas.openxmlformats.org/drawingml/2006/main">
              <a:ext uri="{FF2B5EF4-FFF2-40B4-BE49-F238E27FC236}">
                <a16:creationId xmlns:a16="http://schemas.microsoft.com/office/drawing/2014/main" id="{0AEF1B47-18E0-4942-9981-8A97454FD9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66700"/>
            <a:ext cx="723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37083"/>
                </a:solidFill>
              </a:defRPr>
            </a:pPr>
            <a:r>
              <a:rPr sz="900" b="1">
                <a:solidFill>
                  <a:srgbClr val="637083"/>
                </a:solidFill>
              </a:rPr>
              <a:t>СТРАТЕГИКО-ПРАВОВАЯ КОНЦЕПЦИЯ</a:t>
            </a:r>
          </a:p>
        </p:txBody>
      </p:sp>
      <p:sp>
        <p:nvSpPr>
          <p:cNvPr id="3" name="page">
            <a:extLst xmlns:a="http://schemas.openxmlformats.org/drawingml/2006/main">
              <a:ext uri="{FF2B5EF4-FFF2-40B4-BE49-F238E27FC236}">
                <a16:creationId xmlns:a16="http://schemas.microsoft.com/office/drawing/2014/main" id="{F9B20C96-0200-4087-BEF2-D9FEB83BAB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266700"/>
            <a:ext cx="3619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37083"/>
                </a:solidFill>
              </a:defRPr>
            </a:pPr>
            <a:r>
              <a:rPr sz="900" b="1">
                <a:solidFill>
                  <a:srgbClr val="637083"/>
                </a:solidFill>
              </a:rPr>
              <a:t>13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51E21B0-9200-4CC1-BD7C-AEF9A0221A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96050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5E1"/>
            </a:solidFill>
            <a:prstDash val="solid"/>
          </a:ln>
        </p:spPr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9D6F6B6A-29D0-42D7-A766-1D718114EE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72250"/>
            <a:ext cx="4381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637083"/>
                </a:solidFill>
              </a:defRPr>
            </a:pPr>
            <a:r>
              <a:rPr sz="825" b="1">
                <a:solidFill>
                  <a:srgbClr val="637083"/>
                </a:solidFill>
              </a:rPr>
              <a:t>ЭКО-PPA  •  ЭКВИЛИБРИУМ  •  ЕУТ</a:t>
            </a:r>
          </a:p>
        </p:txBody>
      </p:sp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1CF99DEC-5D6C-4DF2-8264-064B357A63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09600"/>
            <a:ext cx="108204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15345A"/>
                </a:solidFill>
              </a:defRPr>
            </a:pPr>
            <a:r>
              <a:rPr sz="2700" b="1">
                <a:solidFill>
                  <a:srgbClr val="15345A"/>
                </a:solidFill>
              </a:rPr>
              <a:t>Пилот проходит восемь последовательных стадий</a:t>
            </a:r>
          </a:p>
        </p:txBody>
      </p:sp>
      <p:sp>
        <p:nvSpPr>
          <p:cNvPr id="7" name="subtitle">
            <a:extLst xmlns:a="http://schemas.openxmlformats.org/drawingml/2006/main">
              <a:ext uri="{FF2B5EF4-FFF2-40B4-BE49-F238E27FC236}">
                <a16:creationId xmlns:a16="http://schemas.microsoft.com/office/drawing/2014/main" id="{261D03A6-86BB-45E3-8E9F-EC09535D5A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219200"/>
            <a:ext cx="10477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37083"/>
                </a:solidFill>
              </a:defRPr>
            </a:pPr>
            <a:r>
              <a:rPr sz="1350" b="0">
                <a:solidFill>
                  <a:srgbClr val="637083"/>
                </a:solidFill>
              </a:rPr>
              <a:t>Каждый этап создаёт проверяемый юридический или технический результат.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C926152-F979-4F83-A354-759292E184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3390900"/>
            <a:ext cx="10210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7150">
            <a:solidFill>
              <a:srgbClr val="CBD5E1"/>
            </a:solidFill>
            <a:prstDash val="solid"/>
          </a:ln>
        </p:spPr>
      </p:sp>
      <p:sp>
        <p:nvSpPr>
          <p:cNvPr id="9" name="dot-0">
            <a:extLst xmlns:a="http://schemas.openxmlformats.org/drawingml/2006/main">
              <a:ext uri="{FF2B5EF4-FFF2-40B4-BE49-F238E27FC236}">
                <a16:creationId xmlns:a16="http://schemas.microsoft.com/office/drawing/2014/main" id="{EDFC6166-3A88-41D3-9D48-4AC83578F8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162300"/>
            <a:ext cx="457200" cy="457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dn-0">
            <a:extLst xmlns:a="http://schemas.openxmlformats.org/drawingml/2006/main">
              <a:ext uri="{FF2B5EF4-FFF2-40B4-BE49-F238E27FC236}">
                <a16:creationId xmlns:a16="http://schemas.microsoft.com/office/drawing/2014/main" id="{05D84648-D87F-4B1C-A61E-991C34C9DF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257550"/>
            <a:ext cx="457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11" name="stg-0">
            <a:extLst xmlns:a="http://schemas.openxmlformats.org/drawingml/2006/main">
              <a:ext uri="{FF2B5EF4-FFF2-40B4-BE49-F238E27FC236}">
                <a16:creationId xmlns:a16="http://schemas.microsoft.com/office/drawing/2014/main" id="{9956059D-B8ED-48FD-B1F0-F51E7E992B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3905250"/>
            <a:ext cx="11811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172B3A"/>
                </a:solidFill>
              </a:defRPr>
            </a:pPr>
            <a:r>
              <a:rPr sz="1200" b="1">
                <a:solidFill>
                  <a:srgbClr val="172B3A"/>
                </a:solidFill>
              </a:rPr>
              <a:t>Карта сделки</a:t>
            </a:r>
          </a:p>
        </p:txBody>
      </p:sp>
      <p:sp>
        <p:nvSpPr>
          <p:cNvPr id="12" name="dot-1">
            <a:extLst xmlns:a="http://schemas.openxmlformats.org/drawingml/2006/main">
              <a:ext uri="{FF2B5EF4-FFF2-40B4-BE49-F238E27FC236}">
                <a16:creationId xmlns:a16="http://schemas.microsoft.com/office/drawing/2014/main" id="{202614B8-C71E-44A5-9B5D-04E6CFFF40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09800" y="3162300"/>
            <a:ext cx="457200" cy="457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n-1">
            <a:extLst xmlns:a="http://schemas.openxmlformats.org/drawingml/2006/main">
              <a:ext uri="{FF2B5EF4-FFF2-40B4-BE49-F238E27FC236}">
                <a16:creationId xmlns:a16="http://schemas.microsoft.com/office/drawing/2014/main" id="{A5B53884-BB0F-4AF3-BB87-6A18EFBF0C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09800" y="3257550"/>
            <a:ext cx="457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4" name="stg-1">
            <a:extLst xmlns:a="http://schemas.openxmlformats.org/drawingml/2006/main">
              <a:ext uri="{FF2B5EF4-FFF2-40B4-BE49-F238E27FC236}">
                <a16:creationId xmlns:a16="http://schemas.microsoft.com/office/drawing/2014/main" id="{A746A4CD-640B-48CD-831E-BE2BB500FD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47850" y="3905250"/>
            <a:ext cx="11811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172B3A"/>
                </a:solidFill>
              </a:defRPr>
            </a:pPr>
            <a:r>
              <a:rPr sz="1200" b="1">
                <a:solidFill>
                  <a:srgbClr val="172B3A"/>
                </a:solidFill>
              </a:rPr>
              <a:t>Таксономия</a:t>
            </a:r>
          </a:p>
          <a:p xmlns:a="http://schemas.openxmlformats.org/drawingml/2006/main">
            <a:pPr algn="ctr">
              <a:defRPr sz="1200" b="1">
                <a:solidFill>
                  <a:srgbClr val="172B3A"/>
                </a:solidFill>
              </a:defRPr>
            </a:pPr>
            <a:r>
              <a:rPr sz="1200" b="1">
                <a:solidFill>
                  <a:srgbClr val="172B3A"/>
                </a:solidFill>
              </a:rPr>
              <a:t>ЕУТ</a:t>
            </a:r>
          </a:p>
        </p:txBody>
      </p:sp>
      <p:sp>
        <p:nvSpPr>
          <p:cNvPr id="15" name="dot-2">
            <a:extLst xmlns:a="http://schemas.openxmlformats.org/drawingml/2006/main">
              <a:ext uri="{FF2B5EF4-FFF2-40B4-BE49-F238E27FC236}">
                <a16:creationId xmlns:a16="http://schemas.microsoft.com/office/drawing/2014/main" id="{B959DAA3-151E-4AD8-B9A5-D54BDD9E14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81400" y="3162300"/>
            <a:ext cx="457200" cy="457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dn-2">
            <a:extLst xmlns:a="http://schemas.openxmlformats.org/drawingml/2006/main">
              <a:ext uri="{FF2B5EF4-FFF2-40B4-BE49-F238E27FC236}">
                <a16:creationId xmlns:a16="http://schemas.microsoft.com/office/drawing/2014/main" id="{3F05749E-9C54-42F7-BC5E-B29519A13F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81400" y="3257550"/>
            <a:ext cx="457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17" name="stg-2">
            <a:extLst xmlns:a="http://schemas.openxmlformats.org/drawingml/2006/main">
              <a:ext uri="{FF2B5EF4-FFF2-40B4-BE49-F238E27FC236}">
                <a16:creationId xmlns:a16="http://schemas.microsoft.com/office/drawing/2014/main" id="{E8DB04F5-E4DE-40AF-BA4C-510764C371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19450" y="3905250"/>
            <a:ext cx="11811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172B3A"/>
                </a:solidFill>
              </a:defRPr>
            </a:pPr>
            <a:r>
              <a:rPr sz="1200" b="1">
                <a:solidFill>
                  <a:srgbClr val="172B3A"/>
                </a:solidFill>
              </a:rPr>
              <a:t>Мастер-</a:t>
            </a:r>
          </a:p>
          <a:p xmlns:a="http://schemas.openxmlformats.org/drawingml/2006/main">
            <a:pPr algn="ctr">
              <a:defRPr sz="1200" b="1">
                <a:solidFill>
                  <a:srgbClr val="172B3A"/>
                </a:solidFill>
              </a:defRPr>
            </a:pPr>
            <a:r>
              <a:rPr sz="1200" b="1">
                <a:solidFill>
                  <a:srgbClr val="172B3A"/>
                </a:solidFill>
              </a:rPr>
              <a:t>договор</a:t>
            </a:r>
          </a:p>
        </p:txBody>
      </p:sp>
      <p:sp>
        <p:nvSpPr>
          <p:cNvPr id="18" name="dot-3">
            <a:extLst xmlns:a="http://schemas.openxmlformats.org/drawingml/2006/main">
              <a:ext uri="{FF2B5EF4-FFF2-40B4-BE49-F238E27FC236}">
                <a16:creationId xmlns:a16="http://schemas.microsoft.com/office/drawing/2014/main" id="{6BEBAD94-DC1D-4227-AED4-1D3F6A463B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3162300"/>
            <a:ext cx="457200" cy="457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dn-3">
            <a:extLst xmlns:a="http://schemas.openxmlformats.org/drawingml/2006/main">
              <a:ext uri="{FF2B5EF4-FFF2-40B4-BE49-F238E27FC236}">
                <a16:creationId xmlns:a16="http://schemas.microsoft.com/office/drawing/2014/main" id="{2DB672AF-2D8D-47C1-9ACF-A0AF92CFAA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3257550"/>
            <a:ext cx="457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20" name="stg-3">
            <a:extLst xmlns:a="http://schemas.openxmlformats.org/drawingml/2006/main">
              <a:ext uri="{FF2B5EF4-FFF2-40B4-BE49-F238E27FC236}">
                <a16:creationId xmlns:a16="http://schemas.microsoft.com/office/drawing/2014/main" id="{1389494C-0A73-4807-A597-606F82DA68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3905250"/>
            <a:ext cx="11811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172B3A"/>
                </a:solidFill>
              </a:defRPr>
            </a:pPr>
            <a:r>
              <a:rPr sz="1200" b="1">
                <a:solidFill>
                  <a:srgbClr val="172B3A"/>
                </a:solidFill>
              </a:rPr>
              <a:t>Правовой</a:t>
            </a:r>
          </a:p>
          <a:p xmlns:a="http://schemas.openxmlformats.org/drawingml/2006/main">
            <a:pPr algn="ctr">
              <a:defRPr sz="1200" b="1">
                <a:solidFill>
                  <a:srgbClr val="172B3A"/>
                </a:solidFill>
              </a:defRPr>
            </a:pPr>
            <a:r>
              <a:rPr sz="1200" b="1">
                <a:solidFill>
                  <a:srgbClr val="172B3A"/>
                </a:solidFill>
              </a:rPr>
              <a:t>маршрут</a:t>
            </a:r>
          </a:p>
        </p:txBody>
      </p:sp>
      <p:sp>
        <p:nvSpPr>
          <p:cNvPr id="21" name="dot-4">
            <a:extLst xmlns:a="http://schemas.openxmlformats.org/drawingml/2006/main">
              <a:ext uri="{FF2B5EF4-FFF2-40B4-BE49-F238E27FC236}">
                <a16:creationId xmlns:a16="http://schemas.microsoft.com/office/drawing/2014/main" id="{2485AAD7-242F-4524-B4F8-E4C61E7D71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3162300"/>
            <a:ext cx="457200" cy="457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dn-4">
            <a:extLst xmlns:a="http://schemas.openxmlformats.org/drawingml/2006/main">
              <a:ext uri="{FF2B5EF4-FFF2-40B4-BE49-F238E27FC236}">
                <a16:creationId xmlns:a16="http://schemas.microsoft.com/office/drawing/2014/main" id="{D51770B5-4289-4D17-92DA-5776195C35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3257550"/>
            <a:ext cx="457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23" name="stg-4">
            <a:extLst xmlns:a="http://schemas.openxmlformats.org/drawingml/2006/main">
              <a:ext uri="{FF2B5EF4-FFF2-40B4-BE49-F238E27FC236}">
                <a16:creationId xmlns:a16="http://schemas.microsoft.com/office/drawing/2014/main" id="{CDD80DC9-97CC-4A1B-8FA9-F8A21FD1B2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62650" y="3905250"/>
            <a:ext cx="11811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172B3A"/>
                </a:solidFill>
              </a:defRPr>
            </a:pPr>
            <a:r>
              <a:rPr sz="1200" b="1">
                <a:solidFill>
                  <a:srgbClr val="172B3A"/>
                </a:solidFill>
              </a:rPr>
              <a:t>Прототип</a:t>
            </a:r>
          </a:p>
          <a:p xmlns:a="http://schemas.openxmlformats.org/drawingml/2006/main">
            <a:pPr algn="ctr">
              <a:defRPr sz="1200" b="1">
                <a:solidFill>
                  <a:srgbClr val="172B3A"/>
                </a:solidFill>
              </a:defRPr>
            </a:pPr>
            <a:r>
              <a:rPr sz="1200" b="1">
                <a:solidFill>
                  <a:srgbClr val="172B3A"/>
                </a:solidFill>
              </a:rPr>
              <a:t>реестра</a:t>
            </a:r>
          </a:p>
        </p:txBody>
      </p:sp>
      <p:sp>
        <p:nvSpPr>
          <p:cNvPr id="24" name="dot-5">
            <a:extLst xmlns:a="http://schemas.openxmlformats.org/drawingml/2006/main">
              <a:ext uri="{FF2B5EF4-FFF2-40B4-BE49-F238E27FC236}">
                <a16:creationId xmlns:a16="http://schemas.microsoft.com/office/drawing/2014/main" id="{C0698937-2173-49F2-94CB-E1CB76DF22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6200" y="3162300"/>
            <a:ext cx="457200" cy="457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dn-5">
            <a:extLst xmlns:a="http://schemas.openxmlformats.org/drawingml/2006/main">
              <a:ext uri="{FF2B5EF4-FFF2-40B4-BE49-F238E27FC236}">
                <a16:creationId xmlns:a16="http://schemas.microsoft.com/office/drawing/2014/main" id="{8D1E5F6D-F45C-498A-AB35-2783171C21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6200" y="3257550"/>
            <a:ext cx="457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26" name="stg-5">
            <a:extLst xmlns:a="http://schemas.openxmlformats.org/drawingml/2006/main">
              <a:ext uri="{FF2B5EF4-FFF2-40B4-BE49-F238E27FC236}">
                <a16:creationId xmlns:a16="http://schemas.microsoft.com/office/drawing/2014/main" id="{467ABCFC-E6F3-4648-B19D-BA7A6CEE49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3905250"/>
            <a:ext cx="11811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172B3A"/>
                </a:solidFill>
              </a:defRPr>
            </a:pPr>
            <a:r>
              <a:rPr sz="1200" b="1">
                <a:solidFill>
                  <a:srgbClr val="172B3A"/>
                </a:solidFill>
              </a:rPr>
              <a:t>Объект</a:t>
            </a:r>
          </a:p>
          <a:p xmlns:a="http://schemas.openxmlformats.org/drawingml/2006/main">
            <a:pPr algn="ctr">
              <a:defRPr sz="1200" b="1">
                <a:solidFill>
                  <a:srgbClr val="172B3A"/>
                </a:solidFill>
              </a:defRPr>
            </a:pPr>
            <a:r>
              <a:rPr sz="1200" b="1">
                <a:solidFill>
                  <a:srgbClr val="172B3A"/>
                </a:solidFill>
              </a:rPr>
              <a:t>пилота</a:t>
            </a:r>
          </a:p>
        </p:txBody>
      </p:sp>
      <p:sp>
        <p:nvSpPr>
          <p:cNvPr id="27" name="dot-6">
            <a:extLst xmlns:a="http://schemas.openxmlformats.org/drawingml/2006/main">
              <a:ext uri="{FF2B5EF4-FFF2-40B4-BE49-F238E27FC236}">
                <a16:creationId xmlns:a16="http://schemas.microsoft.com/office/drawing/2014/main" id="{003CD01C-B37D-41B7-A8EF-5ED64DA2E3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3162300"/>
            <a:ext cx="457200" cy="457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38A3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dn-6">
            <a:extLst xmlns:a="http://schemas.openxmlformats.org/drawingml/2006/main">
              <a:ext uri="{FF2B5EF4-FFF2-40B4-BE49-F238E27FC236}">
                <a16:creationId xmlns:a16="http://schemas.microsoft.com/office/drawing/2014/main" id="{56C3CD36-E6AA-4738-91A5-EB566E44DF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3257550"/>
            <a:ext cx="457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29" name="stg-6">
            <a:extLst xmlns:a="http://schemas.openxmlformats.org/drawingml/2006/main">
              <a:ext uri="{FF2B5EF4-FFF2-40B4-BE49-F238E27FC236}">
                <a16:creationId xmlns:a16="http://schemas.microsoft.com/office/drawing/2014/main" id="{D932E55B-94FE-4693-A375-92340C09E9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05850" y="3905250"/>
            <a:ext cx="11811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172B3A"/>
                </a:solidFill>
              </a:defRPr>
            </a:pPr>
            <a:r>
              <a:rPr sz="1200" b="1">
                <a:solidFill>
                  <a:srgbClr val="172B3A"/>
                </a:solidFill>
              </a:rPr>
              <a:t>Проверка</a:t>
            </a:r>
          </a:p>
        </p:txBody>
      </p:sp>
      <p:sp>
        <p:nvSpPr>
          <p:cNvPr id="30" name="dot-7">
            <a:extLst xmlns:a="http://schemas.openxmlformats.org/drawingml/2006/main">
              <a:ext uri="{FF2B5EF4-FFF2-40B4-BE49-F238E27FC236}">
                <a16:creationId xmlns:a16="http://schemas.microsoft.com/office/drawing/2014/main" id="{DF5A2DA2-CAD4-4963-B8E4-54874511CA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39400" y="3162300"/>
            <a:ext cx="457200" cy="457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F6B5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dn-7">
            <a:extLst xmlns:a="http://schemas.openxmlformats.org/drawingml/2006/main">
              <a:ext uri="{FF2B5EF4-FFF2-40B4-BE49-F238E27FC236}">
                <a16:creationId xmlns:a16="http://schemas.microsoft.com/office/drawing/2014/main" id="{EFB223B4-C9CE-47A3-8989-2AAB25542B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39400" y="3257550"/>
            <a:ext cx="457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32" name="stg-7">
            <a:extLst xmlns:a="http://schemas.openxmlformats.org/drawingml/2006/main">
              <a:ext uri="{FF2B5EF4-FFF2-40B4-BE49-F238E27FC236}">
                <a16:creationId xmlns:a16="http://schemas.microsoft.com/office/drawing/2014/main" id="{18D47910-D1BB-4783-9E79-DE4CC3B5EE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77450" y="3905250"/>
            <a:ext cx="11811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172B3A"/>
                </a:solidFill>
              </a:defRPr>
            </a:pPr>
            <a:r>
              <a:rPr sz="1200" b="1">
                <a:solidFill>
                  <a:srgbClr val="172B3A"/>
                </a:solidFill>
              </a:rPr>
              <a:t>Масштаб</a:t>
            </a:r>
          </a:p>
        </p:txBody>
      </p:sp>
      <p:sp>
        <p:nvSpPr>
          <p:cNvPr id="33" name="pilot">
            <a:extLst xmlns:a="http://schemas.openxmlformats.org/drawingml/2006/main">
              <a:ext uri="{FF2B5EF4-FFF2-40B4-BE49-F238E27FC236}">
                <a16:creationId xmlns:a16="http://schemas.microsoft.com/office/drawing/2014/main" id="{FC8D7C29-70E6-403C-89B1-131DA45DF2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067300"/>
            <a:ext cx="97917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15345A"/>
                </a:solidFill>
              </a:defRPr>
            </a:pPr>
            <a:r>
              <a:rPr sz="1650" b="1">
                <a:solidFill>
                  <a:srgbClr val="15345A"/>
                </a:solidFill>
              </a:rPr>
              <a:t>Рекомендуемый пилот: один объект мини-генерации или экомодуль с российским и внешним коммерческим контуром.</a:t>
            </a:r>
          </a:p>
        </p:txBody>
      </p:sp>
    </p:spTree>
    <p:extLst>
      <p:ext uri="{BB962C8B-B14F-4D97-AF65-F5344CB8AC3E}">
        <p14:creationId xmlns:p14="http://schemas.microsoft.com/office/powerpoint/2010/main" val="374252652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7F9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8" name="top-accent">
            <a:extLst xmlns:a="http://schemas.openxmlformats.org/drawingml/2006/main">
              <a:ext uri="{FF2B5EF4-FFF2-40B4-BE49-F238E27FC236}">
                <a16:creationId xmlns:a16="http://schemas.microsoft.com/office/drawing/2014/main" id="{E3093C9C-FD9C-4448-B04B-4F3CB68EA5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6B5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ection">
            <a:extLst xmlns:a="http://schemas.openxmlformats.org/drawingml/2006/main">
              <a:ext uri="{FF2B5EF4-FFF2-40B4-BE49-F238E27FC236}">
                <a16:creationId xmlns:a16="http://schemas.microsoft.com/office/drawing/2014/main" id="{14BD94B8-2B0D-4CAF-81B0-46438F4714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66700"/>
            <a:ext cx="723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37083"/>
                </a:solidFill>
              </a:defRPr>
            </a:pPr>
            <a:r>
              <a:rPr sz="900" b="1">
                <a:solidFill>
                  <a:srgbClr val="637083"/>
                </a:solidFill>
              </a:rPr>
              <a:t>СТРАТЕГИКО-ПРАВОВАЯ КОНЦЕПЦИЯ</a:t>
            </a:r>
          </a:p>
        </p:txBody>
      </p:sp>
      <p:sp>
        <p:nvSpPr>
          <p:cNvPr id="3" name="page">
            <a:extLst xmlns:a="http://schemas.openxmlformats.org/drawingml/2006/main">
              <a:ext uri="{FF2B5EF4-FFF2-40B4-BE49-F238E27FC236}">
                <a16:creationId xmlns:a16="http://schemas.microsoft.com/office/drawing/2014/main" id="{CE69A889-9E70-4E9A-B1A5-70B43C1F8E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266700"/>
            <a:ext cx="3619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37083"/>
                </a:solidFill>
              </a:defRPr>
            </a:pPr>
            <a:r>
              <a:rPr sz="900" b="1">
                <a:solidFill>
                  <a:srgbClr val="637083"/>
                </a:solidFill>
              </a:rPr>
              <a:t>14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EE272EA-BE31-49F9-9914-F4A2283B8A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96050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5E1"/>
            </a:solidFill>
            <a:prstDash val="solid"/>
          </a:ln>
        </p:spPr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EF901D1F-28C2-4F0C-85F6-5D4AEAE4AA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72250"/>
            <a:ext cx="4381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637083"/>
                </a:solidFill>
              </a:defRPr>
            </a:pPr>
            <a:r>
              <a:rPr sz="825" b="1">
                <a:solidFill>
                  <a:srgbClr val="637083"/>
                </a:solidFill>
              </a:rPr>
              <a:t>ЭКО-PPA  •  ЭКВИЛИБРИУМ  •  ЕУТ</a:t>
            </a:r>
          </a:p>
        </p:txBody>
      </p:sp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1C2AE1EF-FD7E-449B-8A61-FA179D94DB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09600"/>
            <a:ext cx="108204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15345A"/>
                </a:solidFill>
              </a:defRPr>
            </a:pPr>
            <a:r>
              <a:rPr sz="2700" b="1">
                <a:solidFill>
                  <a:srgbClr val="15345A"/>
                </a:solidFill>
              </a:rPr>
              <a:t>До привлечения капитала нужны десять документов</a:t>
            </a:r>
          </a:p>
        </p:txBody>
      </p:sp>
      <p:sp>
        <p:nvSpPr>
          <p:cNvPr id="7" name="docn-0">
            <a:extLst xmlns:a="http://schemas.openxmlformats.org/drawingml/2006/main">
              <a:ext uri="{FF2B5EF4-FFF2-40B4-BE49-F238E27FC236}">
                <a16:creationId xmlns:a16="http://schemas.microsoft.com/office/drawing/2014/main" id="{14496829-84E5-4014-A5E5-8407A7B8B8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171450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DDEAF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docnum-0">
            <a:extLst xmlns:a="http://schemas.openxmlformats.org/drawingml/2006/main">
              <a:ext uri="{FF2B5EF4-FFF2-40B4-BE49-F238E27FC236}">
                <a16:creationId xmlns:a16="http://schemas.microsoft.com/office/drawing/2014/main" id="{DA5743E5-242D-44CA-9BC4-7816608F21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179070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2E74B5"/>
                </a:solidFill>
              </a:defRPr>
            </a:pPr>
            <a:r>
              <a:rPr sz="1350" b="1">
                <a:solidFill>
                  <a:srgbClr val="2E74B5"/>
                </a:solidFill>
              </a:rPr>
              <a:t>1</a:t>
            </a:r>
          </a:p>
        </p:txBody>
      </p:sp>
      <p:sp>
        <p:nvSpPr>
          <p:cNvPr id="9" name="doct-0">
            <a:extLst xmlns:a="http://schemas.openxmlformats.org/drawingml/2006/main">
              <a:ext uri="{FF2B5EF4-FFF2-40B4-BE49-F238E27FC236}">
                <a16:creationId xmlns:a16="http://schemas.microsoft.com/office/drawing/2014/main" id="{06CA9721-1FCF-4F24-8AE8-4394CBAB2B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1743075"/>
            <a:ext cx="4286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72B3A"/>
                </a:solidFill>
              </a:defRPr>
            </a:pPr>
            <a:r>
              <a:rPr sz="1500" b="0">
                <a:solidFill>
                  <a:srgbClr val="172B3A"/>
                </a:solidFill>
              </a:rPr>
              <a:t>паспорт проекта</a:t>
            </a:r>
          </a:p>
        </p:txBody>
      </p:sp>
      <p:sp>
        <p:nvSpPr>
          <p:cNvPr id="10" name="docn-1">
            <a:extLst xmlns:a="http://schemas.openxmlformats.org/drawingml/2006/main">
              <a:ext uri="{FF2B5EF4-FFF2-40B4-BE49-F238E27FC236}">
                <a16:creationId xmlns:a16="http://schemas.microsoft.com/office/drawing/2014/main" id="{DD2CDA92-A597-4501-96C0-A3EF1DF858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51460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DDEAF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docnum-1">
            <a:extLst xmlns:a="http://schemas.openxmlformats.org/drawingml/2006/main">
              <a:ext uri="{FF2B5EF4-FFF2-40B4-BE49-F238E27FC236}">
                <a16:creationId xmlns:a16="http://schemas.microsoft.com/office/drawing/2014/main" id="{F7F2509E-FEE0-4996-AC95-982298185A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59080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2E74B5"/>
                </a:solidFill>
              </a:defRPr>
            </a:pPr>
            <a:r>
              <a:rPr sz="1350" b="1">
                <a:solidFill>
                  <a:srgbClr val="2E74B5"/>
                </a:solidFill>
              </a:rPr>
              <a:t>2</a:t>
            </a:r>
          </a:p>
        </p:txBody>
      </p:sp>
      <p:sp>
        <p:nvSpPr>
          <p:cNvPr id="12" name="doct-1">
            <a:extLst xmlns:a="http://schemas.openxmlformats.org/drawingml/2006/main">
              <a:ext uri="{FF2B5EF4-FFF2-40B4-BE49-F238E27FC236}">
                <a16:creationId xmlns:a16="http://schemas.microsoft.com/office/drawing/2014/main" id="{C17B919D-3E7B-4F08-8E3B-9B79D0E903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2543175"/>
            <a:ext cx="4286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72B3A"/>
                </a:solidFill>
              </a:defRPr>
            </a:pPr>
            <a:r>
              <a:rPr sz="1500" b="0">
                <a:solidFill>
                  <a:srgbClr val="172B3A"/>
                </a:solidFill>
              </a:rPr>
              <a:t>мастер-соглашение</a:t>
            </a:r>
          </a:p>
        </p:txBody>
      </p:sp>
      <p:sp>
        <p:nvSpPr>
          <p:cNvPr id="13" name="docn-2">
            <a:extLst xmlns:a="http://schemas.openxmlformats.org/drawingml/2006/main">
              <a:ext uri="{FF2B5EF4-FFF2-40B4-BE49-F238E27FC236}">
                <a16:creationId xmlns:a16="http://schemas.microsoft.com/office/drawing/2014/main" id="{97E95499-4AC7-40BB-B37C-9EEF87A3ED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31470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DDEAF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docnum-2">
            <a:extLst xmlns:a="http://schemas.openxmlformats.org/drawingml/2006/main">
              <a:ext uri="{FF2B5EF4-FFF2-40B4-BE49-F238E27FC236}">
                <a16:creationId xmlns:a16="http://schemas.microsoft.com/office/drawing/2014/main" id="{EA440E84-7F22-44C7-B1C5-039FABAB88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39090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2E74B5"/>
                </a:solidFill>
              </a:defRPr>
            </a:pPr>
            <a:r>
              <a:rPr sz="1350" b="1">
                <a:solidFill>
                  <a:srgbClr val="2E74B5"/>
                </a:solidFill>
              </a:rPr>
              <a:t>3</a:t>
            </a:r>
          </a:p>
        </p:txBody>
      </p:sp>
      <p:sp>
        <p:nvSpPr>
          <p:cNvPr id="15" name="doct-2">
            <a:extLst xmlns:a="http://schemas.openxmlformats.org/drawingml/2006/main">
              <a:ext uri="{FF2B5EF4-FFF2-40B4-BE49-F238E27FC236}">
                <a16:creationId xmlns:a16="http://schemas.microsoft.com/office/drawing/2014/main" id="{6182544F-5E12-4167-89EE-2DC733F0AA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3343275"/>
            <a:ext cx="4286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72B3A"/>
                </a:solidFill>
              </a:defRPr>
            </a:pPr>
            <a:r>
              <a:rPr sz="1500" b="0">
                <a:solidFill>
                  <a:srgbClr val="172B3A"/>
                </a:solidFill>
              </a:rPr>
              <a:t>договор поставки / EPC / лизинга</a:t>
            </a:r>
          </a:p>
        </p:txBody>
      </p:sp>
      <p:sp>
        <p:nvSpPr>
          <p:cNvPr id="16" name="docn-3">
            <a:extLst xmlns:a="http://schemas.openxmlformats.org/drawingml/2006/main">
              <a:ext uri="{FF2B5EF4-FFF2-40B4-BE49-F238E27FC236}">
                <a16:creationId xmlns:a16="http://schemas.microsoft.com/office/drawing/2014/main" id="{8D3DB836-40A2-48A5-8A5D-B14BF52689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11480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DDEAF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docnum-3">
            <a:extLst xmlns:a="http://schemas.openxmlformats.org/drawingml/2006/main">
              <a:ext uri="{FF2B5EF4-FFF2-40B4-BE49-F238E27FC236}">
                <a16:creationId xmlns:a16="http://schemas.microsoft.com/office/drawing/2014/main" id="{33A08DF5-BC3B-435D-8E1D-B5A5F49F4C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19100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2E74B5"/>
                </a:solidFill>
              </a:defRPr>
            </a:pPr>
            <a:r>
              <a:rPr sz="1350" b="1">
                <a:solidFill>
                  <a:srgbClr val="2E74B5"/>
                </a:solidFill>
              </a:rPr>
              <a:t>4</a:t>
            </a:r>
          </a:p>
        </p:txBody>
      </p:sp>
      <p:sp>
        <p:nvSpPr>
          <p:cNvPr id="18" name="doct-3">
            <a:extLst xmlns:a="http://schemas.openxmlformats.org/drawingml/2006/main">
              <a:ext uri="{FF2B5EF4-FFF2-40B4-BE49-F238E27FC236}">
                <a16:creationId xmlns:a16="http://schemas.microsoft.com/office/drawing/2014/main" id="{387C874B-F81F-4040-8B0F-762681FC11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4143375"/>
            <a:ext cx="4286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72B3A"/>
                </a:solidFill>
              </a:defRPr>
            </a:pPr>
            <a:r>
              <a:rPr sz="1500" b="0">
                <a:solidFill>
                  <a:srgbClr val="172B3A"/>
                </a:solidFill>
              </a:rPr>
              <a:t>финансирование и обеспечение</a:t>
            </a:r>
          </a:p>
        </p:txBody>
      </p:sp>
      <p:sp>
        <p:nvSpPr>
          <p:cNvPr id="19" name="docn-4">
            <a:extLst xmlns:a="http://schemas.openxmlformats.org/drawingml/2006/main">
              <a:ext uri="{FF2B5EF4-FFF2-40B4-BE49-F238E27FC236}">
                <a16:creationId xmlns:a16="http://schemas.microsoft.com/office/drawing/2014/main" id="{AE89E220-5ACE-4111-8AEE-BD2A2465F7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91490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DDEAF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docnum-4">
            <a:extLst xmlns:a="http://schemas.openxmlformats.org/drawingml/2006/main">
              <a:ext uri="{FF2B5EF4-FFF2-40B4-BE49-F238E27FC236}">
                <a16:creationId xmlns:a16="http://schemas.microsoft.com/office/drawing/2014/main" id="{38972603-5E96-47EC-9B6E-77789D10FD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99110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2E74B5"/>
                </a:solidFill>
              </a:defRPr>
            </a:pPr>
            <a:r>
              <a:rPr sz="1350" b="1">
                <a:solidFill>
                  <a:srgbClr val="2E74B5"/>
                </a:solidFill>
              </a:rPr>
              <a:t>5</a:t>
            </a:r>
          </a:p>
        </p:txBody>
      </p:sp>
      <p:sp>
        <p:nvSpPr>
          <p:cNvPr id="21" name="doct-4">
            <a:extLst xmlns:a="http://schemas.openxmlformats.org/drawingml/2006/main">
              <a:ext uri="{FF2B5EF4-FFF2-40B4-BE49-F238E27FC236}">
                <a16:creationId xmlns:a16="http://schemas.microsoft.com/office/drawing/2014/main" id="{94F2C597-4017-4616-A8BF-58DF9F2637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4943475"/>
            <a:ext cx="4286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72B3A"/>
                </a:solidFill>
              </a:defRPr>
            </a:pPr>
            <a:r>
              <a:rPr sz="1500" b="1">
                <a:solidFill>
                  <a:srgbClr val="172B3A"/>
                </a:solidFill>
              </a:rPr>
              <a:t>заключение о применимом праве</a:t>
            </a:r>
          </a:p>
        </p:txBody>
      </p:sp>
      <p:sp>
        <p:nvSpPr>
          <p:cNvPr id="22" name="docn-5">
            <a:extLst xmlns:a="http://schemas.openxmlformats.org/drawingml/2006/main">
              <a:ext uri="{FF2B5EF4-FFF2-40B4-BE49-F238E27FC236}">
                <a16:creationId xmlns:a16="http://schemas.microsoft.com/office/drawing/2014/main" id="{2363AD25-F2EC-4DB5-8997-26E3B9EDF7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171450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E5F0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docnum-5">
            <a:extLst xmlns:a="http://schemas.openxmlformats.org/drawingml/2006/main">
              <a:ext uri="{FF2B5EF4-FFF2-40B4-BE49-F238E27FC236}">
                <a16:creationId xmlns:a16="http://schemas.microsoft.com/office/drawing/2014/main" id="{232F1646-01B1-4D5B-A6B6-CC0A9125F2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179070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2F6B55"/>
                </a:solidFill>
              </a:defRPr>
            </a:pPr>
            <a:r>
              <a:rPr sz="1350" b="1">
                <a:solidFill>
                  <a:srgbClr val="2F6B55"/>
                </a:solidFill>
              </a:rPr>
              <a:t>6</a:t>
            </a:r>
          </a:p>
        </p:txBody>
      </p:sp>
      <p:sp>
        <p:nvSpPr>
          <p:cNvPr id="24" name="doct-5">
            <a:extLst xmlns:a="http://schemas.openxmlformats.org/drawingml/2006/main">
              <a:ext uri="{FF2B5EF4-FFF2-40B4-BE49-F238E27FC236}">
                <a16:creationId xmlns:a16="http://schemas.microsoft.com/office/drawing/2014/main" id="{16FE408D-A701-405B-B8CC-D2EFB0B15C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1743075"/>
            <a:ext cx="4286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72B3A"/>
                </a:solidFill>
              </a:defRPr>
            </a:pPr>
            <a:r>
              <a:rPr sz="1500" b="0">
                <a:solidFill>
                  <a:srgbClr val="172B3A"/>
                </a:solidFill>
              </a:rPr>
              <a:t>методика верификации</a:t>
            </a:r>
          </a:p>
        </p:txBody>
      </p:sp>
      <p:sp>
        <p:nvSpPr>
          <p:cNvPr id="25" name="docn-6">
            <a:extLst xmlns:a="http://schemas.openxmlformats.org/drawingml/2006/main">
              <a:ext uri="{FF2B5EF4-FFF2-40B4-BE49-F238E27FC236}">
                <a16:creationId xmlns:a16="http://schemas.microsoft.com/office/drawing/2014/main" id="{FB7F1C08-FCDB-4017-9A8D-C1FA35B022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251460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E5F0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docnum-6">
            <a:extLst xmlns:a="http://schemas.openxmlformats.org/drawingml/2006/main">
              <a:ext uri="{FF2B5EF4-FFF2-40B4-BE49-F238E27FC236}">
                <a16:creationId xmlns:a16="http://schemas.microsoft.com/office/drawing/2014/main" id="{7DD93C71-C23B-4B79-97ED-96DB90D9CB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259080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2F6B55"/>
                </a:solidFill>
              </a:defRPr>
            </a:pPr>
            <a:r>
              <a:rPr sz="1350" b="1">
                <a:solidFill>
                  <a:srgbClr val="2F6B55"/>
                </a:solidFill>
              </a:rPr>
              <a:t>7</a:t>
            </a:r>
          </a:p>
        </p:txBody>
      </p:sp>
      <p:sp>
        <p:nvSpPr>
          <p:cNvPr id="27" name="doct-6">
            <a:extLst xmlns:a="http://schemas.openxmlformats.org/drawingml/2006/main">
              <a:ext uri="{FF2B5EF4-FFF2-40B4-BE49-F238E27FC236}">
                <a16:creationId xmlns:a16="http://schemas.microsoft.com/office/drawing/2014/main" id="{F1F40489-8093-49A5-82CC-3ED72A5E55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2543175"/>
            <a:ext cx="4286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72B3A"/>
                </a:solidFill>
              </a:defRPr>
            </a:pPr>
            <a:r>
              <a:rPr sz="1500" b="0">
                <a:solidFill>
                  <a:srgbClr val="172B3A"/>
                </a:solidFill>
              </a:rPr>
              <a:t>регламент цифрового реестра</a:t>
            </a:r>
          </a:p>
        </p:txBody>
      </p:sp>
      <p:sp>
        <p:nvSpPr>
          <p:cNvPr id="28" name="docn-7">
            <a:extLst xmlns:a="http://schemas.openxmlformats.org/drawingml/2006/main">
              <a:ext uri="{FF2B5EF4-FFF2-40B4-BE49-F238E27FC236}">
                <a16:creationId xmlns:a16="http://schemas.microsoft.com/office/drawing/2014/main" id="{917189FB-12FA-465C-9E79-40A8869F83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331470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E5F0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docnum-7">
            <a:extLst xmlns:a="http://schemas.openxmlformats.org/drawingml/2006/main">
              <a:ext uri="{FF2B5EF4-FFF2-40B4-BE49-F238E27FC236}">
                <a16:creationId xmlns:a16="http://schemas.microsoft.com/office/drawing/2014/main" id="{7A71D177-7F65-46C8-96BA-EFA9C71539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339090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2F6B55"/>
                </a:solidFill>
              </a:defRPr>
            </a:pPr>
            <a:r>
              <a:rPr sz="1350" b="1">
                <a:solidFill>
                  <a:srgbClr val="2F6B55"/>
                </a:solidFill>
              </a:rPr>
              <a:t>8</a:t>
            </a:r>
          </a:p>
        </p:txBody>
      </p:sp>
      <p:sp>
        <p:nvSpPr>
          <p:cNvPr id="30" name="doct-7">
            <a:extLst xmlns:a="http://schemas.openxmlformats.org/drawingml/2006/main">
              <a:ext uri="{FF2B5EF4-FFF2-40B4-BE49-F238E27FC236}">
                <a16:creationId xmlns:a16="http://schemas.microsoft.com/office/drawing/2014/main" id="{3A538E0E-D113-4342-9886-DDBAEC9ED6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3343275"/>
            <a:ext cx="4286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72B3A"/>
                </a:solidFill>
              </a:defRPr>
            </a:pPr>
            <a:r>
              <a:rPr sz="1500" b="1">
                <a:solidFill>
                  <a:srgbClr val="172B3A"/>
                </a:solidFill>
              </a:rPr>
              <a:t>KYC/KYB и санкционный контроль</a:t>
            </a:r>
          </a:p>
        </p:txBody>
      </p:sp>
      <p:sp>
        <p:nvSpPr>
          <p:cNvPr id="31" name="docn-8">
            <a:extLst xmlns:a="http://schemas.openxmlformats.org/drawingml/2006/main">
              <a:ext uri="{FF2B5EF4-FFF2-40B4-BE49-F238E27FC236}">
                <a16:creationId xmlns:a16="http://schemas.microsoft.com/office/drawing/2014/main" id="{55F39145-B772-4775-845D-114756F858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411480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E5F0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docnum-8">
            <a:extLst xmlns:a="http://schemas.openxmlformats.org/drawingml/2006/main">
              <a:ext uri="{FF2B5EF4-FFF2-40B4-BE49-F238E27FC236}">
                <a16:creationId xmlns:a16="http://schemas.microsoft.com/office/drawing/2014/main" id="{88848529-02FB-459C-A9A2-277FDECA8D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419100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2F6B55"/>
                </a:solidFill>
              </a:defRPr>
            </a:pPr>
            <a:r>
              <a:rPr sz="1350" b="1">
                <a:solidFill>
                  <a:srgbClr val="2F6B55"/>
                </a:solidFill>
              </a:rPr>
              <a:t>9</a:t>
            </a:r>
          </a:p>
        </p:txBody>
      </p:sp>
      <p:sp>
        <p:nvSpPr>
          <p:cNvPr id="33" name="doct-8">
            <a:extLst xmlns:a="http://schemas.openxmlformats.org/drawingml/2006/main">
              <a:ext uri="{FF2B5EF4-FFF2-40B4-BE49-F238E27FC236}">
                <a16:creationId xmlns:a16="http://schemas.microsoft.com/office/drawing/2014/main" id="{8EF648AD-3805-46C9-886F-394082DA75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4143375"/>
            <a:ext cx="4286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72B3A"/>
                </a:solidFill>
              </a:defRPr>
            </a:pPr>
            <a:r>
              <a:rPr sz="1500" b="0">
                <a:solidFill>
                  <a:srgbClr val="172B3A"/>
                </a:solidFill>
              </a:rPr>
              <a:t>план управления дефолтом</a:t>
            </a:r>
          </a:p>
        </p:txBody>
      </p:sp>
      <p:sp>
        <p:nvSpPr>
          <p:cNvPr id="34" name="docn-9">
            <a:extLst xmlns:a="http://schemas.openxmlformats.org/drawingml/2006/main">
              <a:ext uri="{FF2B5EF4-FFF2-40B4-BE49-F238E27FC236}">
                <a16:creationId xmlns:a16="http://schemas.microsoft.com/office/drawing/2014/main" id="{83ADBD13-06B7-4E40-BB5C-CB4BDE2CCF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491490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E5F0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docnum-9">
            <a:extLst xmlns:a="http://schemas.openxmlformats.org/drawingml/2006/main">
              <a:ext uri="{FF2B5EF4-FFF2-40B4-BE49-F238E27FC236}">
                <a16:creationId xmlns:a16="http://schemas.microsoft.com/office/drawing/2014/main" id="{41643108-AF91-4609-BCF4-16FCE799BE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499110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2F6B55"/>
                </a:solidFill>
              </a:defRPr>
            </a:pPr>
            <a:r>
              <a:rPr sz="1350" b="1">
                <a:solidFill>
                  <a:srgbClr val="2F6B55"/>
                </a:solidFill>
              </a:rPr>
              <a:t>10</a:t>
            </a:r>
          </a:p>
        </p:txBody>
      </p:sp>
      <p:sp>
        <p:nvSpPr>
          <p:cNvPr id="36" name="doct-9">
            <a:extLst xmlns:a="http://schemas.openxmlformats.org/drawingml/2006/main">
              <a:ext uri="{FF2B5EF4-FFF2-40B4-BE49-F238E27FC236}">
                <a16:creationId xmlns:a16="http://schemas.microsoft.com/office/drawing/2014/main" id="{360BFC60-490F-414E-8506-FEB541D59B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4943475"/>
            <a:ext cx="4286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72B3A"/>
                </a:solidFill>
              </a:defRPr>
            </a:pPr>
            <a:r>
              <a:rPr sz="1500" b="0">
                <a:solidFill>
                  <a:srgbClr val="172B3A"/>
                </a:solidFill>
              </a:rPr>
              <a:t>корпоративные решения</a:t>
            </a:r>
          </a:p>
        </p:txBody>
      </p:sp>
      <p:sp>
        <p:nvSpPr>
          <p:cNvPr id="37" name="gate">
            <a:extLst xmlns:a="http://schemas.openxmlformats.org/drawingml/2006/main">
              <a:ext uri="{FF2B5EF4-FFF2-40B4-BE49-F238E27FC236}">
                <a16:creationId xmlns:a16="http://schemas.microsoft.com/office/drawing/2014/main" id="{41645BF5-8B6E-4C26-B0E3-B3792E372F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5791200"/>
            <a:ext cx="9144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2593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A23C3C"/>
                </a:solidFill>
              </a:defRPr>
            </a:pPr>
            <a:r>
              <a:rPr sz="1350" b="1">
                <a:solidFill>
                  <a:srgbClr val="A23C3C"/>
                </a:solidFill>
              </a:rPr>
              <a:t>Финансирование открывается после юридического заключения, проверки обеспечения и подтверждения методики результата.</a:t>
            </a:r>
          </a:p>
        </p:txBody>
      </p:sp>
    </p:spTree>
    <p:extLst>
      <p:ext uri="{BB962C8B-B14F-4D97-AF65-F5344CB8AC3E}">
        <p14:creationId xmlns:p14="http://schemas.microsoft.com/office/powerpoint/2010/main" val="649768457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15345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band">
            <a:extLst xmlns:a="http://schemas.openxmlformats.org/drawingml/2006/main">
              <a:ext uri="{FF2B5EF4-FFF2-40B4-BE49-F238E27FC236}">
                <a16:creationId xmlns:a16="http://schemas.microsoft.com/office/drawing/2014/main" id="{916C86B6-8FDA-4A63-8FB7-A5994A893D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6B5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611A6D99-FE38-422F-A209-915B2C5485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685800"/>
            <a:ext cx="476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B8CBE0"/>
                </a:solidFill>
              </a:defRPr>
            </a:pPr>
            <a:r>
              <a:rPr sz="1125" b="1">
                <a:solidFill>
                  <a:srgbClr val="B8CBE0"/>
                </a:solidFill>
              </a:rPr>
              <a:t>РЕШЕНИЕ ДЛЯ ЗАПУСКА</a:t>
            </a:r>
          </a:p>
        </p:txBody>
      </p:sp>
      <p:sp>
        <p:nvSpPr>
          <p:cNvPr id="3" name="final">
            <a:extLst xmlns:a="http://schemas.openxmlformats.org/drawingml/2006/main">
              <a:ext uri="{FF2B5EF4-FFF2-40B4-BE49-F238E27FC236}">
                <a16:creationId xmlns:a16="http://schemas.microsoft.com/office/drawing/2014/main" id="{FC6E2F5C-D7F7-4C54-AEE5-45BB7BD6D5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447800"/>
            <a:ext cx="7810500" cy="1333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FFFFFF"/>
                </a:solidFill>
              </a:defRPr>
            </a:pPr>
            <a:r>
              <a:rPr sz="3600" b="1">
                <a:solidFill>
                  <a:srgbClr val="FFFFFF"/>
                </a:solidFill>
              </a:rPr>
              <a:t>Сформировать пилотный контур</a:t>
            </a:r>
          </a:p>
          <a:p xmlns:a="http://schemas.openxmlformats.org/drawingml/2006/main">
            <a:pPr algn="l">
              <a:defRPr sz="3600" b="1">
                <a:solidFill>
                  <a:srgbClr val="FFFFFF"/>
                </a:solidFill>
              </a:defRPr>
            </a:pPr>
            <a:r>
              <a:rPr sz="3600" b="1">
                <a:solidFill>
                  <a:srgbClr val="FFFFFF"/>
                </a:solidFill>
              </a:rPr>
              <a:t>UCC — ЭКО-PPA — ЕУТ</a:t>
            </a:r>
          </a:p>
        </p:txBody>
      </p:sp>
      <p:sp>
        <p:nvSpPr>
          <p:cNvPr id="4" name="ask">
            <a:extLst xmlns:a="http://schemas.openxmlformats.org/drawingml/2006/main">
              <a:ext uri="{FF2B5EF4-FFF2-40B4-BE49-F238E27FC236}">
                <a16:creationId xmlns:a16="http://schemas.microsoft.com/office/drawing/2014/main" id="{BB48A97D-E6E9-4049-B817-7027A77E78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143250"/>
            <a:ext cx="762000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DCE6F1"/>
                </a:solidFill>
              </a:defRPr>
            </a:pPr>
            <a:r>
              <a:rPr sz="1800" b="0">
                <a:solidFill>
                  <a:srgbClr val="DCE6F1"/>
                </a:solidFill>
              </a:rPr>
              <a:t>Утвердить рабочую группу, выбрать объект и подготовить пакет мастер-соглашения с юрисдикционными приложениями.</a:t>
            </a:r>
          </a:p>
        </p:txBody>
      </p:sp>
      <p:sp>
        <p:nvSpPr>
          <p:cNvPr id="5" name="decision">
            <a:extLst xmlns:a="http://schemas.openxmlformats.org/drawingml/2006/main">
              <a:ext uri="{FF2B5EF4-FFF2-40B4-BE49-F238E27FC236}">
                <a16:creationId xmlns:a16="http://schemas.microsoft.com/office/drawing/2014/main" id="{A8A479E6-A37C-461E-8DD4-78C767FD66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1238250"/>
            <a:ext cx="2476500" cy="4095750"/>
          </a:xfrm>
          <a:prstGeom xmlns:a="http://schemas.openxmlformats.org/drawingml/2006/main" prst="roundRect">
            <a:avLst>
              <a:gd name="adj" fmla="val 10769"/>
            </a:avLst>
          </a:prstGeom>
          <a:solidFill xmlns:a="http://schemas.openxmlformats.org/drawingml/2006/main">
            <a:srgbClr val="2F6B5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d1">
            <a:extLst xmlns:a="http://schemas.openxmlformats.org/drawingml/2006/main">
              <a:ext uri="{FF2B5EF4-FFF2-40B4-BE49-F238E27FC236}">
                <a16:creationId xmlns:a16="http://schemas.microsoft.com/office/drawing/2014/main" id="{4A7B5DD5-5B64-41EF-A763-BB366FB443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82100" y="1657350"/>
            <a:ext cx="1809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250" b="1">
                <a:solidFill>
                  <a:srgbClr val="FFFFFF"/>
                </a:solidFill>
              </a:defRPr>
            </a:pPr>
            <a:r>
              <a:rPr sz="2250" b="1">
                <a:solidFill>
                  <a:srgbClr val="FFFFFF"/>
                </a:solidFill>
              </a:rPr>
              <a:t>01</a:t>
            </a:r>
          </a:p>
        </p:txBody>
      </p:sp>
      <p:sp>
        <p:nvSpPr>
          <p:cNvPr id="7" name="d1t">
            <a:extLst xmlns:a="http://schemas.openxmlformats.org/drawingml/2006/main">
              <a:ext uri="{FF2B5EF4-FFF2-40B4-BE49-F238E27FC236}">
                <a16:creationId xmlns:a16="http://schemas.microsoft.com/office/drawing/2014/main" id="{D8CD231F-0617-48F8-AA0D-6AB5C2DA0A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82100" y="2171700"/>
            <a:ext cx="1809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ОБЪЕКТ ПИЛОТА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6EE51D3-3F7D-4054-973A-03D7C4AF9C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15450" y="2743200"/>
            <a:ext cx="15430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8DB9A4"/>
            </a:solidFill>
            <a:prstDash val="solid"/>
          </a:ln>
        </p:spPr>
      </p:sp>
      <p:sp>
        <p:nvSpPr>
          <p:cNvPr id="9" name="d2">
            <a:extLst xmlns:a="http://schemas.openxmlformats.org/drawingml/2006/main">
              <a:ext uri="{FF2B5EF4-FFF2-40B4-BE49-F238E27FC236}">
                <a16:creationId xmlns:a16="http://schemas.microsoft.com/office/drawing/2014/main" id="{04700BF6-557F-439B-ACF6-E75D0EA2E7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82100" y="2990850"/>
            <a:ext cx="1809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250" b="1">
                <a:solidFill>
                  <a:srgbClr val="FFFFFF"/>
                </a:solidFill>
              </a:defRPr>
            </a:pPr>
            <a:r>
              <a:rPr sz="2250" b="1">
                <a:solidFill>
                  <a:srgbClr val="FFFFFF"/>
                </a:solidFill>
              </a:rPr>
              <a:t>02</a:t>
            </a:r>
          </a:p>
        </p:txBody>
      </p:sp>
      <p:sp>
        <p:nvSpPr>
          <p:cNvPr id="10" name="d2t">
            <a:extLst xmlns:a="http://schemas.openxmlformats.org/drawingml/2006/main">
              <a:ext uri="{FF2B5EF4-FFF2-40B4-BE49-F238E27FC236}">
                <a16:creationId xmlns:a16="http://schemas.microsoft.com/office/drawing/2014/main" id="{37C35BBE-A446-49C3-B6E4-A30895D3B1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82100" y="3505200"/>
            <a:ext cx="1809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ЮРИСДИКЦИИ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FEF60F7-CAFF-4C28-90BE-5AABE995D9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15450" y="4076700"/>
            <a:ext cx="15430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8DB9A4"/>
            </a:solidFill>
            <a:prstDash val="solid"/>
          </a:ln>
        </p:spPr>
      </p:sp>
      <p:sp>
        <p:nvSpPr>
          <p:cNvPr id="12" name="d3">
            <a:extLst xmlns:a="http://schemas.openxmlformats.org/drawingml/2006/main">
              <a:ext uri="{FF2B5EF4-FFF2-40B4-BE49-F238E27FC236}">
                <a16:creationId xmlns:a16="http://schemas.microsoft.com/office/drawing/2014/main" id="{FBDDD1DF-BE69-45D2-BABF-784D8CAC3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82100" y="4343400"/>
            <a:ext cx="1809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250" b="1">
                <a:solidFill>
                  <a:srgbClr val="FFFFFF"/>
                </a:solidFill>
              </a:defRPr>
            </a:pPr>
            <a:r>
              <a:rPr sz="2250" b="1">
                <a:solidFill>
                  <a:srgbClr val="FFFFFF"/>
                </a:solidFill>
              </a:rPr>
              <a:t>03</a:t>
            </a:r>
          </a:p>
        </p:txBody>
      </p:sp>
      <p:sp>
        <p:nvSpPr>
          <p:cNvPr id="13" name="d3t">
            <a:extLst xmlns:a="http://schemas.openxmlformats.org/drawingml/2006/main">
              <a:ext uri="{FF2B5EF4-FFF2-40B4-BE49-F238E27FC236}">
                <a16:creationId xmlns:a16="http://schemas.microsoft.com/office/drawing/2014/main" id="{6960F401-79D6-42E6-881B-93326B6F4B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4857750"/>
            <a:ext cx="20764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ОТВЕТСТВЕННЫЕ</a:t>
            </a:r>
          </a:p>
        </p:txBody>
      </p:sp>
      <p:sp>
        <p:nvSpPr>
          <p:cNvPr id="14" name="principle">
            <a:extLst xmlns:a="http://schemas.openxmlformats.org/drawingml/2006/main">
              <a:ext uri="{FF2B5EF4-FFF2-40B4-BE49-F238E27FC236}">
                <a16:creationId xmlns:a16="http://schemas.microsoft.com/office/drawing/2014/main" id="{77EA0C53-5339-4831-ABF2-7710B14EA3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391150"/>
            <a:ext cx="7620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BFD9CC"/>
                </a:solidFill>
              </a:defRPr>
            </a:pPr>
            <a:r>
              <a:rPr sz="1650" b="1">
                <a:solidFill>
                  <a:srgbClr val="BFD9CC"/>
                </a:solidFill>
              </a:rPr>
              <a:t>Одна надсистема данных и стандартов — множество юридически корректных контуров исполнения.</a:t>
            </a:r>
          </a:p>
        </p:txBody>
      </p:sp>
    </p:spTree>
    <p:extLst>
      <p:ext uri="{BB962C8B-B14F-4D97-AF65-F5344CB8AC3E}">
        <p14:creationId xmlns:p14="http://schemas.microsoft.com/office/powerpoint/2010/main" val="986011155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7F9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top-accent">
            <a:extLst xmlns:a="http://schemas.openxmlformats.org/drawingml/2006/main">
              <a:ext uri="{FF2B5EF4-FFF2-40B4-BE49-F238E27FC236}">
                <a16:creationId xmlns:a16="http://schemas.microsoft.com/office/drawing/2014/main" id="{1CA68227-364E-48B7-BAB1-DD9654E5E0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6B5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ection">
            <a:extLst xmlns:a="http://schemas.openxmlformats.org/drawingml/2006/main">
              <a:ext uri="{FF2B5EF4-FFF2-40B4-BE49-F238E27FC236}">
                <a16:creationId xmlns:a16="http://schemas.microsoft.com/office/drawing/2014/main" id="{73FE82F6-5792-4BA4-9AF8-99D6E62AD9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66700"/>
            <a:ext cx="723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37083"/>
                </a:solidFill>
              </a:defRPr>
            </a:pPr>
            <a:r>
              <a:rPr sz="900" b="1">
                <a:solidFill>
                  <a:srgbClr val="637083"/>
                </a:solidFill>
              </a:rPr>
              <a:t>СТРАТЕГИКО-ПРАВОВАЯ КОНЦЕПЦИЯ</a:t>
            </a:r>
          </a:p>
        </p:txBody>
      </p:sp>
      <p:sp>
        <p:nvSpPr>
          <p:cNvPr id="3" name="page">
            <a:extLst xmlns:a="http://schemas.openxmlformats.org/drawingml/2006/main">
              <a:ext uri="{FF2B5EF4-FFF2-40B4-BE49-F238E27FC236}">
                <a16:creationId xmlns:a16="http://schemas.microsoft.com/office/drawing/2014/main" id="{BBE870D1-B288-4174-8976-EEA17C3395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266700"/>
            <a:ext cx="3619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37083"/>
                </a:solidFill>
              </a:defRPr>
            </a:pPr>
            <a:r>
              <a:rPr sz="900" b="1">
                <a:solidFill>
                  <a:srgbClr val="637083"/>
                </a:solidFill>
              </a:rPr>
              <a:t>02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BDD4FDE-B003-4FEA-9991-6E87717C7D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96050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5E1"/>
            </a:solidFill>
            <a:prstDash val="solid"/>
          </a:ln>
        </p:spPr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35AAB8E5-1987-410F-9439-69EA59A037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72250"/>
            <a:ext cx="4381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637083"/>
                </a:solidFill>
              </a:defRPr>
            </a:pPr>
            <a:r>
              <a:rPr sz="825" b="1">
                <a:solidFill>
                  <a:srgbClr val="637083"/>
                </a:solidFill>
              </a:rPr>
              <a:t>ЭКО-PPA  •  ЭКВИЛИБРИУМ  •  ЕУТ</a:t>
            </a:r>
          </a:p>
        </p:txBody>
      </p:sp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10B6BBE7-19B9-4C96-BB54-10ED714E50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09600"/>
            <a:ext cx="108204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15345A"/>
                </a:solidFill>
              </a:defRPr>
            </a:pPr>
            <a:r>
              <a:rPr sz="2700" b="1">
                <a:solidFill>
                  <a:srgbClr val="15345A"/>
                </a:solidFill>
              </a:rPr>
              <a:t>UCC — не «закон над государствами»</a:t>
            </a:r>
          </a:p>
        </p:txBody>
      </p:sp>
      <p:sp>
        <p:nvSpPr>
          <p:cNvPr id="7" name="subtitle">
            <a:extLst xmlns:a="http://schemas.openxmlformats.org/drawingml/2006/main">
              <a:ext uri="{FF2B5EF4-FFF2-40B4-BE49-F238E27FC236}">
                <a16:creationId xmlns:a16="http://schemas.microsoft.com/office/drawing/2014/main" id="{C1EC65F0-A875-4061-98DB-7919C131B0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219200"/>
            <a:ext cx="10477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37083"/>
                </a:solidFill>
              </a:defRPr>
            </a:pPr>
            <a:r>
              <a:rPr sz="1350" b="0">
                <a:solidFill>
                  <a:srgbClr val="637083"/>
                </a:solidFill>
              </a:rPr>
              <a:t>Он работает как юрисдикционный коммерческий модуль внутри международной системы.</a:t>
            </a:r>
          </a:p>
        </p:txBody>
      </p:sp>
      <p:sp>
        <p:nvSpPr>
          <p:cNvPr id="8" name="left">
            <a:extLst xmlns:a="http://schemas.openxmlformats.org/drawingml/2006/main">
              <a:ext uri="{FF2B5EF4-FFF2-40B4-BE49-F238E27FC236}">
                <a16:creationId xmlns:a16="http://schemas.microsoft.com/office/drawing/2014/main" id="{61AD031B-A441-4BED-9B73-3F3DE65D6B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952625"/>
            <a:ext cx="4953000" cy="3143250"/>
          </a:xfrm>
          <a:prstGeom xmlns:a="http://schemas.openxmlformats.org/drawingml/2006/main" prst="roundRect">
            <a:avLst>
              <a:gd name="adj" fmla="val 545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5E1"/>
            </a:solidFill>
            <a:prstDash val="solid"/>
          </a:ln>
        </p:spPr>
      </p:sp>
      <p:sp>
        <p:nvSpPr>
          <p:cNvPr id="9" name="left-head">
            <a:extLst xmlns:a="http://schemas.openxmlformats.org/drawingml/2006/main">
              <a:ext uri="{FF2B5EF4-FFF2-40B4-BE49-F238E27FC236}">
                <a16:creationId xmlns:a16="http://schemas.microsoft.com/office/drawing/2014/main" id="{C1EC278D-C946-4938-938F-12D6DFFF3A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2228850"/>
            <a:ext cx="4095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2E74B5"/>
                </a:solidFill>
              </a:defRPr>
            </a:pPr>
            <a:r>
              <a:rPr sz="1875" b="1">
                <a:solidFill>
                  <a:srgbClr val="2E74B5"/>
                </a:solidFill>
              </a:rPr>
              <a:t>Что UCC даёт системе</a:t>
            </a:r>
          </a:p>
        </p:txBody>
      </p:sp>
      <p:sp>
        <p:nvSpPr>
          <p:cNvPr id="10" name="bullet-dot-290">
            <a:extLst xmlns:a="http://schemas.openxmlformats.org/drawingml/2006/main">
              <a:ext uri="{FF2B5EF4-FFF2-40B4-BE49-F238E27FC236}">
                <a16:creationId xmlns:a16="http://schemas.microsoft.com/office/drawing/2014/main" id="{C8718EE5-8A2B-46DA-B793-BCA5C663CD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2847975"/>
            <a:ext cx="76200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bullet-290">
            <a:extLst xmlns:a="http://schemas.openxmlformats.org/drawingml/2006/main">
              <a:ext uri="{FF2B5EF4-FFF2-40B4-BE49-F238E27FC236}">
                <a16:creationId xmlns:a16="http://schemas.microsoft.com/office/drawing/2014/main" id="{55A2D738-5B7F-4F1A-AD30-EB60B22E62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2762250"/>
            <a:ext cx="3905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2B3A"/>
                </a:solidFill>
              </a:defRPr>
            </a:pPr>
            <a:r>
              <a:rPr sz="1350" b="0">
                <a:solidFill>
                  <a:srgbClr val="172B3A"/>
                </a:solidFill>
              </a:rPr>
              <a:t>правила продажи и лизинга активов</a:t>
            </a:r>
          </a:p>
        </p:txBody>
      </p:sp>
      <p:sp>
        <p:nvSpPr>
          <p:cNvPr id="12" name="bullet-dot-346">
            <a:extLst xmlns:a="http://schemas.openxmlformats.org/drawingml/2006/main">
              <a:ext uri="{FF2B5EF4-FFF2-40B4-BE49-F238E27FC236}">
                <a16:creationId xmlns:a16="http://schemas.microsoft.com/office/drawing/2014/main" id="{A84E0479-CA66-4D41-9D0A-1A477D7B4F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3381375"/>
            <a:ext cx="76200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bullet-346">
            <a:extLst xmlns:a="http://schemas.openxmlformats.org/drawingml/2006/main">
              <a:ext uri="{FF2B5EF4-FFF2-40B4-BE49-F238E27FC236}">
                <a16:creationId xmlns:a16="http://schemas.microsoft.com/office/drawing/2014/main" id="{A7C29A4A-4341-42F3-A24C-6B37CCDBCA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3295650"/>
            <a:ext cx="3905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2B3A"/>
                </a:solidFill>
              </a:defRPr>
            </a:pPr>
            <a:r>
              <a:rPr sz="1350" b="0">
                <a:solidFill>
                  <a:srgbClr val="172B3A"/>
                </a:solidFill>
              </a:rPr>
              <a:t>расчёты, аккредитивы и документы</a:t>
            </a:r>
          </a:p>
        </p:txBody>
      </p:sp>
      <p:sp>
        <p:nvSpPr>
          <p:cNvPr id="14" name="bullet-dot-402">
            <a:extLst xmlns:a="http://schemas.openxmlformats.org/drawingml/2006/main">
              <a:ext uri="{FF2B5EF4-FFF2-40B4-BE49-F238E27FC236}">
                <a16:creationId xmlns:a16="http://schemas.microsoft.com/office/drawing/2014/main" id="{32206DB1-21AE-4F15-A19F-E0C011F031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3914775"/>
            <a:ext cx="76200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bullet-402">
            <a:extLst xmlns:a="http://schemas.openxmlformats.org/drawingml/2006/main">
              <a:ext uri="{FF2B5EF4-FFF2-40B4-BE49-F238E27FC236}">
                <a16:creationId xmlns:a16="http://schemas.microsoft.com/office/drawing/2014/main" id="{9275BE22-FC41-43E8-B8BB-A7CBC7A8FB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3829050"/>
            <a:ext cx="3905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2B3A"/>
                </a:solidFill>
              </a:defRPr>
            </a:pPr>
            <a:r>
              <a:rPr sz="1350" b="0">
                <a:solidFill>
                  <a:srgbClr val="172B3A"/>
                </a:solidFill>
              </a:rPr>
              <a:t>обеспечительные интересы и приоритет</a:t>
            </a:r>
          </a:p>
        </p:txBody>
      </p:sp>
      <p:sp>
        <p:nvSpPr>
          <p:cNvPr id="16" name="bullet-dot-458">
            <a:extLst xmlns:a="http://schemas.openxmlformats.org/drawingml/2006/main">
              <a:ext uri="{FF2B5EF4-FFF2-40B4-BE49-F238E27FC236}">
                <a16:creationId xmlns:a16="http://schemas.microsoft.com/office/drawing/2014/main" id="{0F17DDAE-9239-40F0-8D8E-A125F3C33A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4448175"/>
            <a:ext cx="76200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bullet-458">
            <a:extLst xmlns:a="http://schemas.openxmlformats.org/drawingml/2006/main">
              <a:ext uri="{FF2B5EF4-FFF2-40B4-BE49-F238E27FC236}">
                <a16:creationId xmlns:a16="http://schemas.microsoft.com/office/drawing/2014/main" id="{92031509-7466-446B-A3DA-2E2DB3AB63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4362450"/>
            <a:ext cx="3905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2B3A"/>
                </a:solidFill>
              </a:defRPr>
            </a:pPr>
            <a:r>
              <a:rPr sz="1350" b="0">
                <a:solidFill>
                  <a:srgbClr val="172B3A"/>
                </a:solidFill>
              </a:rPr>
              <a:t>контролируемые электронные записи</a:t>
            </a:r>
          </a:p>
        </p:txBody>
      </p:sp>
      <p:sp>
        <p:nvSpPr>
          <p:cNvPr id="18" name="right">
            <a:extLst xmlns:a="http://schemas.openxmlformats.org/drawingml/2006/main">
              <a:ext uri="{FF2B5EF4-FFF2-40B4-BE49-F238E27FC236}">
                <a16:creationId xmlns:a16="http://schemas.microsoft.com/office/drawing/2014/main" id="{6C1D5EB5-002B-46C5-AAA8-F92966ED8A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952625"/>
            <a:ext cx="5410200" cy="3143250"/>
          </a:xfrm>
          <a:prstGeom xmlns:a="http://schemas.openxmlformats.org/drawingml/2006/main" prst="roundRect">
            <a:avLst>
              <a:gd name="adj" fmla="val 545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5E1"/>
            </a:solidFill>
            <a:prstDash val="solid"/>
          </a:ln>
        </p:spPr>
      </p:sp>
      <p:sp>
        <p:nvSpPr>
          <p:cNvPr id="19" name="right-head">
            <a:extLst xmlns:a="http://schemas.openxmlformats.org/drawingml/2006/main">
              <a:ext uri="{FF2B5EF4-FFF2-40B4-BE49-F238E27FC236}">
                <a16:creationId xmlns:a16="http://schemas.microsoft.com/office/drawing/2014/main" id="{C7D93441-DA09-4714-AD22-AC890BDD27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2228850"/>
            <a:ext cx="4476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A23C3C"/>
                </a:solidFill>
              </a:defRPr>
            </a:pPr>
            <a:r>
              <a:rPr sz="1875" b="1">
                <a:solidFill>
                  <a:srgbClr val="A23C3C"/>
                </a:solidFill>
              </a:rPr>
              <a:t>Чего UCC не делает</a:t>
            </a:r>
          </a:p>
        </p:txBody>
      </p:sp>
      <p:sp>
        <p:nvSpPr>
          <p:cNvPr id="20" name="bullet-dot-290">
            <a:extLst xmlns:a="http://schemas.openxmlformats.org/drawingml/2006/main">
              <a:ext uri="{FF2B5EF4-FFF2-40B4-BE49-F238E27FC236}">
                <a16:creationId xmlns:a16="http://schemas.microsoft.com/office/drawing/2014/main" id="{1D64D2A8-7C9C-489E-A255-2418960880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2847975"/>
            <a:ext cx="76200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A23C3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bullet-290">
            <a:extLst xmlns:a="http://schemas.openxmlformats.org/drawingml/2006/main">
              <a:ext uri="{FF2B5EF4-FFF2-40B4-BE49-F238E27FC236}">
                <a16:creationId xmlns:a16="http://schemas.microsoft.com/office/drawing/2014/main" id="{730679AC-E8E5-4861-ABAF-07743FDED5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91300" y="2762250"/>
            <a:ext cx="4438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2B3A"/>
                </a:solidFill>
              </a:defRPr>
            </a:pPr>
            <a:r>
              <a:rPr sz="1350" b="0">
                <a:solidFill>
                  <a:srgbClr val="172B3A"/>
                </a:solidFill>
              </a:rPr>
              <a:t>не отменяет российское или иное национальное право</a:t>
            </a:r>
          </a:p>
        </p:txBody>
      </p:sp>
      <p:sp>
        <p:nvSpPr>
          <p:cNvPr id="22" name="bullet-dot-360">
            <a:extLst xmlns:a="http://schemas.openxmlformats.org/drawingml/2006/main">
              <a:ext uri="{FF2B5EF4-FFF2-40B4-BE49-F238E27FC236}">
                <a16:creationId xmlns:a16="http://schemas.microsoft.com/office/drawing/2014/main" id="{62286077-872A-42E2-B12F-CDB02C91E6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3514725"/>
            <a:ext cx="76200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A23C3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bullet-360">
            <a:extLst xmlns:a="http://schemas.openxmlformats.org/drawingml/2006/main">
              <a:ext uri="{FF2B5EF4-FFF2-40B4-BE49-F238E27FC236}">
                <a16:creationId xmlns:a16="http://schemas.microsoft.com/office/drawing/2014/main" id="{16B90343-DDB5-4548-B377-0EF3F8FB8D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91300" y="3429000"/>
            <a:ext cx="4438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2B3A"/>
                </a:solidFill>
              </a:defRPr>
            </a:pPr>
            <a:r>
              <a:rPr sz="1350" b="0">
                <a:solidFill>
                  <a:srgbClr val="172B3A"/>
                </a:solidFill>
              </a:rPr>
              <a:t>не создаёт международную юрисдикцию сам по себе</a:t>
            </a:r>
          </a:p>
        </p:txBody>
      </p:sp>
      <p:sp>
        <p:nvSpPr>
          <p:cNvPr id="24" name="bullet-dot-430">
            <a:extLst xmlns:a="http://schemas.openxmlformats.org/drawingml/2006/main">
              <a:ext uri="{FF2B5EF4-FFF2-40B4-BE49-F238E27FC236}">
                <a16:creationId xmlns:a16="http://schemas.microsoft.com/office/drawing/2014/main" id="{BA5BE718-7145-4B58-94FE-0B3C1CC2F2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4181475"/>
            <a:ext cx="76200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A23C3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bullet-430">
            <a:extLst xmlns:a="http://schemas.openxmlformats.org/drawingml/2006/main">
              <a:ext uri="{FF2B5EF4-FFF2-40B4-BE49-F238E27FC236}">
                <a16:creationId xmlns:a16="http://schemas.microsoft.com/office/drawing/2014/main" id="{556D2C38-BBDC-4BAF-9FF8-3E352048D6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91300" y="4095750"/>
            <a:ext cx="4438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2B3A"/>
                </a:solidFill>
              </a:defRPr>
            </a:pPr>
            <a:r>
              <a:rPr sz="1350" b="0">
                <a:solidFill>
                  <a:srgbClr val="172B3A"/>
                </a:solidFill>
              </a:rPr>
              <a:t>не превращает UCC-1 в право собственности</a:t>
            </a:r>
          </a:p>
        </p:txBody>
      </p:sp>
      <p:sp>
        <p:nvSpPr>
          <p:cNvPr id="26" name="takeaway">
            <a:extLst xmlns:a="http://schemas.openxmlformats.org/drawingml/2006/main">
              <a:ext uri="{FF2B5EF4-FFF2-40B4-BE49-F238E27FC236}">
                <a16:creationId xmlns:a16="http://schemas.microsoft.com/office/drawing/2014/main" id="{DC754D99-ECFB-42C7-91F8-2BB806857D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486400"/>
            <a:ext cx="108204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15345A"/>
                </a:solidFill>
              </a:defRPr>
            </a:pPr>
            <a:r>
              <a:rPr sz="1650" b="1">
                <a:solidFill>
                  <a:srgbClr val="15345A"/>
                </a:solidFill>
              </a:rPr>
              <a:t>Вывод: выбирать нужно право конкретного штата и проверять связь сделки с этой юрисдикцией.</a:t>
            </a:r>
          </a:p>
        </p:txBody>
      </p:sp>
    </p:spTree>
    <p:extLst>
      <p:ext uri="{BB962C8B-B14F-4D97-AF65-F5344CB8AC3E}">
        <p14:creationId xmlns:p14="http://schemas.microsoft.com/office/powerpoint/2010/main" val="467413038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7F9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8" name="top-accent">
            <a:extLst xmlns:a="http://schemas.openxmlformats.org/drawingml/2006/main">
              <a:ext uri="{FF2B5EF4-FFF2-40B4-BE49-F238E27FC236}">
                <a16:creationId xmlns:a16="http://schemas.microsoft.com/office/drawing/2014/main" id="{021E3894-B199-4517-9C59-EE411DCA6E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6B5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ection">
            <a:extLst xmlns:a="http://schemas.openxmlformats.org/drawingml/2006/main">
              <a:ext uri="{FF2B5EF4-FFF2-40B4-BE49-F238E27FC236}">
                <a16:creationId xmlns:a16="http://schemas.microsoft.com/office/drawing/2014/main" id="{00A1C937-EC13-421C-AE9D-589E283242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66700"/>
            <a:ext cx="723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37083"/>
                </a:solidFill>
              </a:defRPr>
            </a:pPr>
            <a:r>
              <a:rPr sz="900" b="1">
                <a:solidFill>
                  <a:srgbClr val="637083"/>
                </a:solidFill>
              </a:rPr>
              <a:t>СТРАТЕГИКО-ПРАВОВАЯ КОНЦЕПЦИЯ</a:t>
            </a:r>
          </a:p>
        </p:txBody>
      </p:sp>
      <p:sp>
        <p:nvSpPr>
          <p:cNvPr id="3" name="page">
            <a:extLst xmlns:a="http://schemas.openxmlformats.org/drawingml/2006/main">
              <a:ext uri="{FF2B5EF4-FFF2-40B4-BE49-F238E27FC236}">
                <a16:creationId xmlns:a16="http://schemas.microsoft.com/office/drawing/2014/main" id="{AB2CCB8F-BFF8-4EF6-9E03-9D40408F8F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266700"/>
            <a:ext cx="3619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37083"/>
                </a:solidFill>
              </a:defRPr>
            </a:pPr>
            <a:r>
              <a:rPr sz="900" b="1">
                <a:solidFill>
                  <a:srgbClr val="637083"/>
                </a:solidFill>
              </a:rPr>
              <a:t>03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AA0DCA8-0E7F-4F1B-A3C0-5E8E1B9844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96050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5E1"/>
            </a:solidFill>
            <a:prstDash val="solid"/>
          </a:ln>
        </p:spPr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F6952BA9-F4C0-441B-AAA8-0ECE841045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72250"/>
            <a:ext cx="4381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637083"/>
                </a:solidFill>
              </a:defRPr>
            </a:pPr>
            <a:r>
              <a:rPr sz="825" b="1">
                <a:solidFill>
                  <a:srgbClr val="637083"/>
                </a:solidFill>
              </a:rPr>
              <a:t>ЭКО-PPA  •  ЭКВИЛИБРИУМ  •  ЕУТ</a:t>
            </a:r>
          </a:p>
        </p:txBody>
      </p:sp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91E63311-1637-4276-B3CB-BEB4F5196C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09600"/>
            <a:ext cx="108204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15345A"/>
                </a:solidFill>
              </a:defRPr>
            </a:pPr>
            <a:r>
              <a:rPr sz="2700" b="1">
                <a:solidFill>
                  <a:srgbClr val="15345A"/>
                </a:solidFill>
              </a:rPr>
              <a:t>Надсистема объединяет режимы, но не смешивает их</a:t>
            </a:r>
          </a:p>
        </p:txBody>
      </p:sp>
      <p:sp>
        <p:nvSpPr>
          <p:cNvPr id="7" name="subtitle">
            <a:extLst xmlns:a="http://schemas.openxmlformats.org/drawingml/2006/main">
              <a:ext uri="{FF2B5EF4-FFF2-40B4-BE49-F238E27FC236}">
                <a16:creationId xmlns:a16="http://schemas.microsoft.com/office/drawing/2014/main" id="{5AF37B2A-7ED7-4AF7-9AA2-B424FB3C59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219200"/>
            <a:ext cx="10477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37083"/>
                </a:solidFill>
              </a:defRPr>
            </a:pPr>
            <a:r>
              <a:rPr sz="1350" b="0">
                <a:solidFill>
                  <a:srgbClr val="637083"/>
                </a:solidFill>
              </a:rPr>
              <a:t>Каждый уровень выполняет собственную юридическую или операционную функцию.</a:t>
            </a:r>
          </a:p>
        </p:txBody>
      </p:sp>
      <p:sp>
        <p:nvSpPr>
          <p:cNvPr id="8" name="layer-0">
            <a:extLst xmlns:a="http://schemas.openxmlformats.org/drawingml/2006/main">
              <a:ext uri="{FF2B5EF4-FFF2-40B4-BE49-F238E27FC236}">
                <a16:creationId xmlns:a16="http://schemas.microsoft.com/office/drawing/2014/main" id="{10A34A1C-27F2-4006-AB21-C206C84A20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1809750"/>
            <a:ext cx="9525000" cy="628650"/>
          </a:xfrm>
          <a:prstGeom xmlns:a="http://schemas.openxmlformats.org/drawingml/2006/main" prst="roundRect">
            <a:avLst>
              <a:gd name="adj" fmla="val 21212"/>
            </a:avLst>
          </a:prstGeom>
          <a:solidFill xmlns:a="http://schemas.openxmlformats.org/drawingml/2006/main">
            <a:srgbClr val="1534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n-0">
            <a:extLst xmlns:a="http://schemas.openxmlformats.org/drawingml/2006/main">
              <a:ext uri="{FF2B5EF4-FFF2-40B4-BE49-F238E27FC236}">
                <a16:creationId xmlns:a16="http://schemas.microsoft.com/office/drawing/2014/main" id="{0435DBCA-B4D0-415D-9F9A-11860E10EC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1971675"/>
            <a:ext cx="381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10" name="h-0">
            <a:extLst xmlns:a="http://schemas.openxmlformats.org/drawingml/2006/main">
              <a:ext uri="{FF2B5EF4-FFF2-40B4-BE49-F238E27FC236}">
                <a16:creationId xmlns:a16="http://schemas.microsoft.com/office/drawing/2014/main" id="{08E55CE1-87BF-4A89-BE12-D501AEB836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1924050"/>
            <a:ext cx="3429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Императивное право</a:t>
            </a:r>
          </a:p>
        </p:txBody>
      </p:sp>
      <p:sp>
        <p:nvSpPr>
          <p:cNvPr id="11" name="d-0">
            <a:extLst xmlns:a="http://schemas.openxmlformats.org/drawingml/2006/main">
              <a:ext uri="{FF2B5EF4-FFF2-40B4-BE49-F238E27FC236}">
                <a16:creationId xmlns:a16="http://schemas.microsoft.com/office/drawing/2014/main" id="{054223D2-370B-46A0-A4F6-F5AAB0DB99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1933575"/>
            <a:ext cx="4667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75" b="0">
                <a:solidFill>
                  <a:srgbClr val="FFFFFF"/>
                </a:solidFill>
              </a:defRPr>
            </a:pPr>
            <a:r>
              <a:rPr sz="1275" b="0">
                <a:solidFill>
                  <a:srgbClr val="FFFFFF"/>
                </a:solidFill>
              </a:rPr>
              <a:t>Публичные нормы, запреты и обязательные регистрации</a:t>
            </a:r>
          </a:p>
        </p:txBody>
      </p:sp>
      <p:sp>
        <p:nvSpPr>
          <p:cNvPr id="12" name="layer-1">
            <a:extLst xmlns:a="http://schemas.openxmlformats.org/drawingml/2006/main">
              <a:ext uri="{FF2B5EF4-FFF2-40B4-BE49-F238E27FC236}">
                <a16:creationId xmlns:a16="http://schemas.microsoft.com/office/drawing/2014/main" id="{724648AF-37BC-4F07-8C27-54FCF64ADF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2628900"/>
            <a:ext cx="9525000" cy="628650"/>
          </a:xfrm>
          <a:prstGeom xmlns:a="http://schemas.openxmlformats.org/drawingml/2006/main" prst="roundRect">
            <a:avLst>
              <a:gd name="adj" fmla="val 21212"/>
            </a:avLst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n-1">
            <a:extLst xmlns:a="http://schemas.openxmlformats.org/drawingml/2006/main">
              <a:ext uri="{FF2B5EF4-FFF2-40B4-BE49-F238E27FC236}">
                <a16:creationId xmlns:a16="http://schemas.microsoft.com/office/drawing/2014/main" id="{E0501EC0-48D7-47FF-A4D0-7727CFB96D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2790825"/>
            <a:ext cx="381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4" name="h-1">
            <a:extLst xmlns:a="http://schemas.openxmlformats.org/drawingml/2006/main">
              <a:ext uri="{FF2B5EF4-FFF2-40B4-BE49-F238E27FC236}">
                <a16:creationId xmlns:a16="http://schemas.microsoft.com/office/drawing/2014/main" id="{E8AC6940-3441-46F1-BFAD-6CD9316CB6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2743200"/>
            <a:ext cx="3429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79689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Международные и коллизионные нормы</a:t>
            </a:r>
          </a:p>
        </p:txBody>
      </p:sp>
      <p:sp>
        <p:nvSpPr>
          <p:cNvPr id="15" name="d-1">
            <a:extLst xmlns:a="http://schemas.openxmlformats.org/drawingml/2006/main">
              <a:ext uri="{FF2B5EF4-FFF2-40B4-BE49-F238E27FC236}">
                <a16:creationId xmlns:a16="http://schemas.microsoft.com/office/drawing/2014/main" id="{F165ACB2-338B-448D-9367-7C7B8E38F4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2752725"/>
            <a:ext cx="4667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75" b="0">
                <a:solidFill>
                  <a:srgbClr val="FFFFFF"/>
                </a:solidFill>
              </a:defRPr>
            </a:pPr>
            <a:r>
              <a:rPr sz="1275" b="0">
                <a:solidFill>
                  <a:srgbClr val="FFFFFF"/>
                </a:solidFill>
              </a:rPr>
              <a:t>Определяют допустимый правовой маршрут</a:t>
            </a:r>
          </a:p>
        </p:txBody>
      </p:sp>
      <p:sp>
        <p:nvSpPr>
          <p:cNvPr id="16" name="layer-2">
            <a:extLst xmlns:a="http://schemas.openxmlformats.org/drawingml/2006/main">
              <a:ext uri="{FF2B5EF4-FFF2-40B4-BE49-F238E27FC236}">
                <a16:creationId xmlns:a16="http://schemas.microsoft.com/office/drawing/2014/main" id="{DACE418F-0AF6-4353-A7C6-781F44E9EB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448050"/>
            <a:ext cx="9525000" cy="628650"/>
          </a:xfrm>
          <a:prstGeom xmlns:a="http://schemas.openxmlformats.org/drawingml/2006/main" prst="roundRect">
            <a:avLst>
              <a:gd name="adj" fmla="val 21212"/>
            </a:avLst>
          </a:prstGeom>
          <a:solidFill xmlns:a="http://schemas.openxmlformats.org/drawingml/2006/main">
            <a:srgbClr val="DDEAF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n-2">
            <a:extLst xmlns:a="http://schemas.openxmlformats.org/drawingml/2006/main">
              <a:ext uri="{FF2B5EF4-FFF2-40B4-BE49-F238E27FC236}">
                <a16:creationId xmlns:a16="http://schemas.microsoft.com/office/drawing/2014/main" id="{A6B9AC8C-D66B-4119-8826-E5846F5658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3609975"/>
            <a:ext cx="381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15345A"/>
                </a:solidFill>
              </a:defRPr>
            </a:pPr>
            <a:r>
              <a:rPr sz="1650" b="1">
                <a:solidFill>
                  <a:srgbClr val="15345A"/>
                </a:solidFill>
              </a:rPr>
              <a:t>3</a:t>
            </a:r>
          </a:p>
        </p:txBody>
      </p:sp>
      <p:sp>
        <p:nvSpPr>
          <p:cNvPr id="18" name="h-2">
            <a:extLst xmlns:a="http://schemas.openxmlformats.org/drawingml/2006/main">
              <a:ext uri="{FF2B5EF4-FFF2-40B4-BE49-F238E27FC236}">
                <a16:creationId xmlns:a16="http://schemas.microsoft.com/office/drawing/2014/main" id="{8ECE179E-5F72-4585-8334-C3DF5D2DEC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3562350"/>
            <a:ext cx="3429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5345A"/>
                </a:solidFill>
              </a:defRPr>
            </a:pPr>
            <a:r>
              <a:rPr sz="1650" b="1">
                <a:solidFill>
                  <a:srgbClr val="15345A"/>
                </a:solidFill>
              </a:rPr>
              <a:t>Выбранное применимое право</a:t>
            </a:r>
          </a:p>
        </p:txBody>
      </p:sp>
      <p:sp>
        <p:nvSpPr>
          <p:cNvPr id="19" name="d-2">
            <a:extLst xmlns:a="http://schemas.openxmlformats.org/drawingml/2006/main">
              <a:ext uri="{FF2B5EF4-FFF2-40B4-BE49-F238E27FC236}">
                <a16:creationId xmlns:a16="http://schemas.microsoft.com/office/drawing/2014/main" id="{09F424E4-38F4-418D-B8EA-6467F9A208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3571875"/>
            <a:ext cx="4667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75" b="0">
                <a:solidFill>
                  <a:srgbClr val="15345A"/>
                </a:solidFill>
              </a:defRPr>
            </a:pPr>
            <a:r>
              <a:rPr sz="1275" b="0">
                <a:solidFill>
                  <a:srgbClr val="15345A"/>
                </a:solidFill>
              </a:rPr>
              <a:t>Россия, конкретный штат США, иная юрисдикция</a:t>
            </a:r>
          </a:p>
        </p:txBody>
      </p:sp>
      <p:sp>
        <p:nvSpPr>
          <p:cNvPr id="20" name="layer-3">
            <a:extLst xmlns:a="http://schemas.openxmlformats.org/drawingml/2006/main">
              <a:ext uri="{FF2B5EF4-FFF2-40B4-BE49-F238E27FC236}">
                <a16:creationId xmlns:a16="http://schemas.microsoft.com/office/drawing/2014/main" id="{C37D3068-B036-4ED0-9E2B-6072742F8C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4267200"/>
            <a:ext cx="9525000" cy="628650"/>
          </a:xfrm>
          <a:prstGeom xmlns:a="http://schemas.openxmlformats.org/drawingml/2006/main" prst="roundRect">
            <a:avLst>
              <a:gd name="adj" fmla="val 21212"/>
            </a:avLst>
          </a:prstGeom>
          <a:solidFill xmlns:a="http://schemas.openxmlformats.org/drawingml/2006/main">
            <a:srgbClr val="E5F0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n-3">
            <a:extLst xmlns:a="http://schemas.openxmlformats.org/drawingml/2006/main">
              <a:ext uri="{FF2B5EF4-FFF2-40B4-BE49-F238E27FC236}">
                <a16:creationId xmlns:a16="http://schemas.microsoft.com/office/drawing/2014/main" id="{C2FD248D-0C94-4421-80EF-37CA29EEB9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4429125"/>
            <a:ext cx="381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2F6B55"/>
                </a:solidFill>
              </a:defRPr>
            </a:pPr>
            <a:r>
              <a:rPr sz="1650" b="1">
                <a:solidFill>
                  <a:srgbClr val="2F6B55"/>
                </a:solidFill>
              </a:rPr>
              <a:t>4</a:t>
            </a:r>
          </a:p>
        </p:txBody>
      </p:sp>
      <p:sp>
        <p:nvSpPr>
          <p:cNvPr id="22" name="h-3">
            <a:extLst xmlns:a="http://schemas.openxmlformats.org/drawingml/2006/main">
              <a:ext uri="{FF2B5EF4-FFF2-40B4-BE49-F238E27FC236}">
                <a16:creationId xmlns:a16="http://schemas.microsoft.com/office/drawing/2014/main" id="{177D5BC8-E8C7-451A-B7D7-C57B903B30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4381500"/>
            <a:ext cx="3429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2F6B55"/>
                </a:solidFill>
              </a:defRPr>
            </a:pPr>
            <a:r>
              <a:rPr sz="1650" b="1">
                <a:solidFill>
                  <a:srgbClr val="2F6B55"/>
                </a:solidFill>
              </a:rPr>
              <a:t>Мастер-соглашение ЭКО-PPA</a:t>
            </a:r>
          </a:p>
        </p:txBody>
      </p:sp>
      <p:sp>
        <p:nvSpPr>
          <p:cNvPr id="23" name="d-3">
            <a:extLst xmlns:a="http://schemas.openxmlformats.org/drawingml/2006/main">
              <a:ext uri="{FF2B5EF4-FFF2-40B4-BE49-F238E27FC236}">
                <a16:creationId xmlns:a16="http://schemas.microsoft.com/office/drawing/2014/main" id="{E59AA905-11D5-4609-B38E-966A8EE0ED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4391025"/>
            <a:ext cx="4667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75" b="0">
                <a:solidFill>
                  <a:srgbClr val="2F6B55"/>
                </a:solidFill>
              </a:defRPr>
            </a:pPr>
            <a:r>
              <a:rPr sz="1275" b="0">
                <a:solidFill>
                  <a:srgbClr val="2F6B55"/>
                </a:solidFill>
              </a:rPr>
              <a:t>Долгосрочный заказ и измеримый результат</a:t>
            </a:r>
          </a:p>
        </p:txBody>
      </p:sp>
      <p:sp>
        <p:nvSpPr>
          <p:cNvPr id="24" name="layer-4">
            <a:extLst xmlns:a="http://schemas.openxmlformats.org/drawingml/2006/main">
              <a:ext uri="{FF2B5EF4-FFF2-40B4-BE49-F238E27FC236}">
                <a16:creationId xmlns:a16="http://schemas.microsoft.com/office/drawing/2014/main" id="{0AC2E9CA-D07E-4063-9850-70DA833381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5086350"/>
            <a:ext cx="9525000" cy="628650"/>
          </a:xfrm>
          <a:prstGeom xmlns:a="http://schemas.openxmlformats.org/drawingml/2006/main" prst="roundRect">
            <a:avLst>
              <a:gd name="adj" fmla="val 2121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5E1"/>
            </a:solidFill>
            <a:prstDash val="solid"/>
          </a:ln>
        </p:spPr>
      </p:sp>
      <p:sp>
        <p:nvSpPr>
          <p:cNvPr id="25" name="n-4">
            <a:extLst xmlns:a="http://schemas.openxmlformats.org/drawingml/2006/main">
              <a:ext uri="{FF2B5EF4-FFF2-40B4-BE49-F238E27FC236}">
                <a16:creationId xmlns:a16="http://schemas.microsoft.com/office/drawing/2014/main" id="{D05FCF70-6879-4D60-8341-94E8DB47B9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5248275"/>
            <a:ext cx="381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15345A"/>
                </a:solidFill>
              </a:defRPr>
            </a:pPr>
            <a:r>
              <a:rPr sz="1650" b="1">
                <a:solidFill>
                  <a:srgbClr val="15345A"/>
                </a:solidFill>
              </a:rPr>
              <a:t>5</a:t>
            </a:r>
          </a:p>
        </p:txBody>
      </p:sp>
      <p:sp>
        <p:nvSpPr>
          <p:cNvPr id="26" name="h-4">
            <a:extLst xmlns:a="http://schemas.openxmlformats.org/drawingml/2006/main">
              <a:ext uri="{FF2B5EF4-FFF2-40B4-BE49-F238E27FC236}">
                <a16:creationId xmlns:a16="http://schemas.microsoft.com/office/drawing/2014/main" id="{640C3B9B-255D-473E-B361-2459248718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5200650"/>
            <a:ext cx="3429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3393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5345A"/>
                </a:solidFill>
              </a:defRPr>
            </a:pPr>
            <a:r>
              <a:rPr sz="1650" b="1">
                <a:solidFill>
                  <a:srgbClr val="15345A"/>
                </a:solidFill>
              </a:rPr>
              <a:t>ЕУТ и цифровой аудиторский след</a:t>
            </a:r>
          </a:p>
        </p:txBody>
      </p:sp>
      <p:sp>
        <p:nvSpPr>
          <p:cNvPr id="27" name="d-4">
            <a:extLst xmlns:a="http://schemas.openxmlformats.org/drawingml/2006/main">
              <a:ext uri="{FF2B5EF4-FFF2-40B4-BE49-F238E27FC236}">
                <a16:creationId xmlns:a16="http://schemas.microsoft.com/office/drawing/2014/main" id="{0DBE8BB8-B894-4592-B238-4D5DE229EF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5210175"/>
            <a:ext cx="4667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75" b="0">
                <a:solidFill>
                  <a:srgbClr val="15345A"/>
                </a:solidFill>
              </a:defRPr>
            </a:pPr>
            <a:r>
              <a:rPr sz="1275" b="0">
                <a:solidFill>
                  <a:srgbClr val="15345A"/>
                </a:solidFill>
              </a:rPr>
              <a:t>Единый язык данных, событий и доказательств</a:t>
            </a:r>
          </a:p>
        </p:txBody>
      </p:sp>
    </p:spTree>
    <p:extLst>
      <p:ext uri="{BB962C8B-B14F-4D97-AF65-F5344CB8AC3E}">
        <p14:creationId xmlns:p14="http://schemas.microsoft.com/office/powerpoint/2010/main" val="1378843967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7F9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top-accent">
            <a:extLst xmlns:a="http://schemas.openxmlformats.org/drawingml/2006/main">
              <a:ext uri="{FF2B5EF4-FFF2-40B4-BE49-F238E27FC236}">
                <a16:creationId xmlns:a16="http://schemas.microsoft.com/office/drawing/2014/main" id="{83CF5F3E-F96B-440F-AEB9-BADB220D0D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6B5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ection">
            <a:extLst xmlns:a="http://schemas.openxmlformats.org/drawingml/2006/main">
              <a:ext uri="{FF2B5EF4-FFF2-40B4-BE49-F238E27FC236}">
                <a16:creationId xmlns:a16="http://schemas.microsoft.com/office/drawing/2014/main" id="{A4569563-927C-430E-9CE4-B69CDA714B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66700"/>
            <a:ext cx="723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37083"/>
                </a:solidFill>
              </a:defRPr>
            </a:pPr>
            <a:r>
              <a:rPr sz="900" b="1">
                <a:solidFill>
                  <a:srgbClr val="637083"/>
                </a:solidFill>
              </a:rPr>
              <a:t>СТРАТЕГИКО-ПРАВОВАЯ КОНЦЕПЦИЯ</a:t>
            </a:r>
          </a:p>
        </p:txBody>
      </p:sp>
      <p:sp>
        <p:nvSpPr>
          <p:cNvPr id="3" name="page">
            <a:extLst xmlns:a="http://schemas.openxmlformats.org/drawingml/2006/main">
              <a:ext uri="{FF2B5EF4-FFF2-40B4-BE49-F238E27FC236}">
                <a16:creationId xmlns:a16="http://schemas.microsoft.com/office/drawing/2014/main" id="{75C3FE13-4EE1-4D58-AF9F-70E3F54EFE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266700"/>
            <a:ext cx="3619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37083"/>
                </a:solidFill>
              </a:defRPr>
            </a:pPr>
            <a:r>
              <a:rPr sz="900" b="1">
                <a:solidFill>
                  <a:srgbClr val="637083"/>
                </a:solidFill>
              </a:rPr>
              <a:t>04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9933823-8B05-4C8D-A502-E2082C27AB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96050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5E1"/>
            </a:solidFill>
            <a:prstDash val="solid"/>
          </a:ln>
        </p:spPr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2F6D3751-2366-423F-9C35-6C3F66D012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72250"/>
            <a:ext cx="4381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637083"/>
                </a:solidFill>
              </a:defRPr>
            </a:pPr>
            <a:r>
              <a:rPr sz="825" b="1">
                <a:solidFill>
                  <a:srgbClr val="637083"/>
                </a:solidFill>
              </a:rPr>
              <a:t>ЭКО-PPA  •  ЭКВИЛИБРИУМ  •  ЕУТ</a:t>
            </a:r>
          </a:p>
        </p:txBody>
      </p:sp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F9C8CC00-6F32-4991-BB1B-85BBCA6B61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09600"/>
            <a:ext cx="108204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15345A"/>
                </a:solidFill>
              </a:defRPr>
            </a:pPr>
            <a:r>
              <a:rPr sz="2700" b="1">
                <a:solidFill>
                  <a:srgbClr val="15345A"/>
                </a:solidFill>
              </a:rPr>
              <a:t>ЭКВИЛИБРИУМ задаёт цели; ЕУТ обеспечивает исполнение</a:t>
            </a:r>
          </a:p>
        </p:txBody>
      </p:sp>
      <p:sp>
        <p:nvSpPr>
          <p:cNvPr id="7" name="subtitle">
            <a:extLst xmlns:a="http://schemas.openxmlformats.org/drawingml/2006/main">
              <a:ext uri="{FF2B5EF4-FFF2-40B4-BE49-F238E27FC236}">
                <a16:creationId xmlns:a16="http://schemas.microsoft.com/office/drawing/2014/main" id="{4C1320AF-DABF-432F-9D3D-E86F36CA22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219200"/>
            <a:ext cx="10477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37083"/>
                </a:solidFill>
              </a:defRPr>
            </a:pPr>
            <a:r>
              <a:rPr sz="1350" b="0">
                <a:solidFill>
                  <a:srgbClr val="637083"/>
                </a:solidFill>
              </a:rPr>
              <a:t>Правовой маршрутизатор связывает общую архитектуру с конкретной юрисдикцией.</a:t>
            </a:r>
          </a:p>
        </p:txBody>
      </p:sp>
      <p:sp>
        <p:nvSpPr>
          <p:cNvPr id="8" name="arrow-278-302">
            <a:extLst xmlns:a="http://schemas.openxmlformats.org/drawingml/2006/main">
              <a:ext uri="{FF2B5EF4-FFF2-40B4-BE49-F238E27FC236}">
                <a16:creationId xmlns:a16="http://schemas.microsoft.com/office/drawing/2014/main" id="{77B63E62-AC55-4A06-AE86-FA6A8758EA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47950" y="2876550"/>
            <a:ext cx="685800" cy="266700"/>
          </a:xfrm>
          <a:prstGeom xmlns:a="http://schemas.openxmlformats.org/drawingml/2006/main" prst="roundRect">
            <a:avLst>
              <a:gd name="adj" fmla="val 21429"/>
            </a:avLst>
          </a:prstGeom>
          <a:solidFill xmlns:a="http://schemas.openxmlformats.org/drawingml/2006/main">
            <a:srgbClr val="B38A3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759B135-2AE5-4AA5-AB06-BE8775F76E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62300" y="2800350"/>
            <a:ext cx="400050" cy="4191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B38A3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arrow-532-302">
            <a:extLst xmlns:a="http://schemas.openxmlformats.org/drawingml/2006/main">
              <a:ext uri="{FF2B5EF4-FFF2-40B4-BE49-F238E27FC236}">
                <a16:creationId xmlns:a16="http://schemas.microsoft.com/office/drawing/2014/main" id="{E6816EBC-7019-45AA-A17A-6A7C9F0173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67300" y="2876550"/>
            <a:ext cx="685800" cy="266700"/>
          </a:xfrm>
          <a:prstGeom xmlns:a="http://schemas.openxmlformats.org/drawingml/2006/main" prst="roundRect">
            <a:avLst>
              <a:gd name="adj" fmla="val 21429"/>
            </a:avLst>
          </a:prstGeom>
          <a:solidFill xmlns:a="http://schemas.openxmlformats.org/drawingml/2006/main">
            <a:srgbClr val="B38A3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85525EE-0A5A-4765-A2FF-98F0083875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81650" y="2800350"/>
            <a:ext cx="400050" cy="4191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B38A3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arrow-786-302">
            <a:extLst xmlns:a="http://schemas.openxmlformats.org/drawingml/2006/main">
              <a:ext uri="{FF2B5EF4-FFF2-40B4-BE49-F238E27FC236}">
                <a16:creationId xmlns:a16="http://schemas.microsoft.com/office/drawing/2014/main" id="{D62A5FBD-E504-45AF-8FE6-5EA6113048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86650" y="2876550"/>
            <a:ext cx="685800" cy="266700"/>
          </a:xfrm>
          <a:prstGeom xmlns:a="http://schemas.openxmlformats.org/drawingml/2006/main" prst="roundRect">
            <a:avLst>
              <a:gd name="adj" fmla="val 21429"/>
            </a:avLst>
          </a:prstGeom>
          <a:solidFill xmlns:a="http://schemas.openxmlformats.org/drawingml/2006/main">
            <a:srgbClr val="B38A3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0FB984D-95DD-45A0-9A27-8CBFD1A144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2800350"/>
            <a:ext cx="400050" cy="4191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B38A3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node-0">
            <a:extLst xmlns:a="http://schemas.openxmlformats.org/drawingml/2006/main">
              <a:ext uri="{FF2B5EF4-FFF2-40B4-BE49-F238E27FC236}">
                <a16:creationId xmlns:a16="http://schemas.microsoft.com/office/drawing/2014/main" id="{D52E8E56-A78E-4A97-8DD0-E6B010726C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305050"/>
            <a:ext cx="2000250" cy="1809750"/>
          </a:xfrm>
          <a:prstGeom xmlns:a="http://schemas.openxmlformats.org/drawingml/2006/main" prst="roundRect">
            <a:avLst>
              <a:gd name="adj" fmla="val 1157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5E1"/>
            </a:solidFill>
            <a:prstDash val="solid"/>
          </a:ln>
        </p:spPr>
      </p:sp>
      <p:sp>
        <p:nvSpPr>
          <p:cNvPr id="15" name="node-h-0">
            <a:extLst xmlns:a="http://schemas.openxmlformats.org/drawingml/2006/main">
              <a:ext uri="{FF2B5EF4-FFF2-40B4-BE49-F238E27FC236}">
                <a16:creationId xmlns:a16="http://schemas.microsoft.com/office/drawing/2014/main" id="{D8ED2D04-2467-43A4-94CD-08FA4A894A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2609850"/>
            <a:ext cx="16954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5345A"/>
                </a:solidFill>
              </a:defRPr>
            </a:pPr>
            <a:r>
              <a:rPr sz="1350" b="1">
                <a:solidFill>
                  <a:srgbClr val="15345A"/>
                </a:solidFill>
              </a:rPr>
              <a:t>ЭКВИЛИБРИУМ</a:t>
            </a:r>
          </a:p>
        </p:txBody>
      </p:sp>
      <p:sp>
        <p:nvSpPr>
          <p:cNvPr id="16" name="node-d-0">
            <a:extLst xmlns:a="http://schemas.openxmlformats.org/drawingml/2006/main">
              <a:ext uri="{FF2B5EF4-FFF2-40B4-BE49-F238E27FC236}">
                <a16:creationId xmlns:a16="http://schemas.microsoft.com/office/drawing/2014/main" id="{075166CA-F30D-4148-97A5-C540E994FF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3371850"/>
            <a:ext cx="1581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0">
                <a:solidFill>
                  <a:srgbClr val="637083"/>
                </a:solidFill>
              </a:defRPr>
            </a:pPr>
            <a:r>
              <a:rPr sz="1275" b="0">
                <a:solidFill>
                  <a:srgbClr val="637083"/>
                </a:solidFill>
              </a:rPr>
              <a:t>цели • баланс • ограничения</a:t>
            </a:r>
          </a:p>
        </p:txBody>
      </p:sp>
      <p:sp>
        <p:nvSpPr>
          <p:cNvPr id="17" name="node-1">
            <a:extLst xmlns:a="http://schemas.openxmlformats.org/drawingml/2006/main">
              <a:ext uri="{FF2B5EF4-FFF2-40B4-BE49-F238E27FC236}">
                <a16:creationId xmlns:a16="http://schemas.microsoft.com/office/drawing/2014/main" id="{471B11EE-6067-4DC7-A276-8E58FD2F85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57550" y="2305050"/>
            <a:ext cx="2000250" cy="1809750"/>
          </a:xfrm>
          <a:prstGeom xmlns:a="http://schemas.openxmlformats.org/drawingml/2006/main" prst="roundRect">
            <a:avLst>
              <a:gd name="adj" fmla="val 1157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5E1"/>
            </a:solidFill>
            <a:prstDash val="solid"/>
          </a:ln>
        </p:spPr>
      </p:sp>
      <p:sp>
        <p:nvSpPr>
          <p:cNvPr id="18" name="node-h-1">
            <a:extLst xmlns:a="http://schemas.openxmlformats.org/drawingml/2006/main">
              <a:ext uri="{FF2B5EF4-FFF2-40B4-BE49-F238E27FC236}">
                <a16:creationId xmlns:a16="http://schemas.microsoft.com/office/drawing/2014/main" id="{2E3E7A9E-3745-4372-A6B4-D44D2FC587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9950" y="2609850"/>
            <a:ext cx="16954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15345A"/>
                </a:solidFill>
              </a:defRPr>
            </a:pPr>
            <a:r>
              <a:rPr sz="1650" b="1">
                <a:solidFill>
                  <a:srgbClr val="15345A"/>
                </a:solidFill>
              </a:rPr>
              <a:t>ЕУТ</a:t>
            </a:r>
          </a:p>
        </p:txBody>
      </p:sp>
      <p:sp>
        <p:nvSpPr>
          <p:cNvPr id="19" name="node-d-1">
            <a:extLst xmlns:a="http://schemas.openxmlformats.org/drawingml/2006/main">
              <a:ext uri="{FF2B5EF4-FFF2-40B4-BE49-F238E27FC236}">
                <a16:creationId xmlns:a16="http://schemas.microsoft.com/office/drawing/2014/main" id="{86EC0D9E-2D82-4BD3-B8B5-580339AA69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67100" y="3371850"/>
            <a:ext cx="1581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0">
                <a:solidFill>
                  <a:srgbClr val="637083"/>
                </a:solidFill>
              </a:defRPr>
            </a:pPr>
            <a:r>
              <a:rPr sz="1275" b="0">
                <a:solidFill>
                  <a:srgbClr val="637083"/>
                </a:solidFill>
              </a:rPr>
              <a:t>единый язык операций</a:t>
            </a:r>
          </a:p>
        </p:txBody>
      </p:sp>
      <p:sp>
        <p:nvSpPr>
          <p:cNvPr id="20" name="node-2">
            <a:extLst xmlns:a="http://schemas.openxmlformats.org/drawingml/2006/main">
              <a:ext uri="{FF2B5EF4-FFF2-40B4-BE49-F238E27FC236}">
                <a16:creationId xmlns:a16="http://schemas.microsoft.com/office/drawing/2014/main" id="{1DB0BE1E-7705-46FC-8302-3467EB8CBB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6900" y="2305050"/>
            <a:ext cx="2000250" cy="1809750"/>
          </a:xfrm>
          <a:prstGeom xmlns:a="http://schemas.openxmlformats.org/drawingml/2006/main" prst="roundRect">
            <a:avLst>
              <a:gd name="adj" fmla="val 11579"/>
            </a:avLst>
          </a:prstGeom>
          <a:solidFill xmlns:a="http://schemas.openxmlformats.org/drawingml/2006/main">
            <a:srgbClr val="E5F0EB"/>
          </a:solidFill>
          <a:ln xmlns:a="http://schemas.openxmlformats.org/drawingml/2006/main" w="9525">
            <a:solidFill>
              <a:srgbClr val="2F6B55"/>
            </a:solidFill>
            <a:prstDash val="solid"/>
          </a:ln>
        </p:spPr>
      </p:sp>
      <p:sp>
        <p:nvSpPr>
          <p:cNvPr id="21" name="node-h-2">
            <a:extLst xmlns:a="http://schemas.openxmlformats.org/drawingml/2006/main">
              <a:ext uri="{FF2B5EF4-FFF2-40B4-BE49-F238E27FC236}">
                <a16:creationId xmlns:a16="http://schemas.microsoft.com/office/drawing/2014/main" id="{45B22D7D-8935-4067-85C3-C804232953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29300" y="2609850"/>
            <a:ext cx="16954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2F6B55"/>
                </a:solidFill>
              </a:defRPr>
            </a:pPr>
            <a:r>
              <a:rPr sz="1275" b="1">
                <a:solidFill>
                  <a:srgbClr val="2F6B55"/>
                </a:solidFill>
              </a:rPr>
              <a:t>ПРАВОВОЙ</a:t>
            </a:r>
          </a:p>
          <a:p xmlns:a="http://schemas.openxmlformats.org/drawingml/2006/main">
            <a:pPr algn="ctr">
              <a:defRPr sz="1275" b="1">
                <a:solidFill>
                  <a:srgbClr val="2F6B55"/>
                </a:solidFill>
              </a:defRPr>
            </a:pPr>
            <a:r>
              <a:rPr sz="1275" b="1">
                <a:solidFill>
                  <a:srgbClr val="2F6B55"/>
                </a:solidFill>
              </a:rPr>
              <a:t>МАРШРУТИЗАТОР</a:t>
            </a:r>
          </a:p>
        </p:txBody>
      </p:sp>
      <p:sp>
        <p:nvSpPr>
          <p:cNvPr id="22" name="node-d-2">
            <a:extLst xmlns:a="http://schemas.openxmlformats.org/drawingml/2006/main">
              <a:ext uri="{FF2B5EF4-FFF2-40B4-BE49-F238E27FC236}">
                <a16:creationId xmlns:a16="http://schemas.microsoft.com/office/drawing/2014/main" id="{41B2108D-91C3-4A48-B0AC-E59176AF00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86450" y="3371850"/>
            <a:ext cx="1581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0">
                <a:solidFill>
                  <a:srgbClr val="637083"/>
                </a:solidFill>
              </a:defRPr>
            </a:pPr>
            <a:r>
              <a:rPr sz="1275" b="0">
                <a:solidFill>
                  <a:srgbClr val="637083"/>
                </a:solidFill>
              </a:rPr>
              <a:t>применимое право • реестр</a:t>
            </a:r>
          </a:p>
        </p:txBody>
      </p:sp>
      <p:sp>
        <p:nvSpPr>
          <p:cNvPr id="23" name="node-3">
            <a:extLst xmlns:a="http://schemas.openxmlformats.org/drawingml/2006/main">
              <a:ext uri="{FF2B5EF4-FFF2-40B4-BE49-F238E27FC236}">
                <a16:creationId xmlns:a16="http://schemas.microsoft.com/office/drawing/2014/main" id="{2323459F-99CA-4DFA-9D08-ED61D66EBC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305050"/>
            <a:ext cx="2000250" cy="1809750"/>
          </a:xfrm>
          <a:prstGeom xmlns:a="http://schemas.openxmlformats.org/drawingml/2006/main" prst="roundRect">
            <a:avLst>
              <a:gd name="adj" fmla="val 1157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5E1"/>
            </a:solidFill>
            <a:prstDash val="solid"/>
          </a:ln>
        </p:spPr>
      </p:sp>
      <p:sp>
        <p:nvSpPr>
          <p:cNvPr id="24" name="node-h-3">
            <a:extLst xmlns:a="http://schemas.openxmlformats.org/drawingml/2006/main">
              <a:ext uri="{FF2B5EF4-FFF2-40B4-BE49-F238E27FC236}">
                <a16:creationId xmlns:a16="http://schemas.microsoft.com/office/drawing/2014/main" id="{E84D548C-E747-42A0-8703-AD0A7DE748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2609850"/>
            <a:ext cx="16954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15345A"/>
                </a:solidFill>
              </a:defRPr>
            </a:pPr>
            <a:r>
              <a:rPr sz="1650" b="1">
                <a:solidFill>
                  <a:srgbClr val="15345A"/>
                </a:solidFill>
              </a:rPr>
              <a:t>ЭКО-PPA</a:t>
            </a:r>
          </a:p>
        </p:txBody>
      </p:sp>
      <p:sp>
        <p:nvSpPr>
          <p:cNvPr id="25" name="node-d-3">
            <a:extLst xmlns:a="http://schemas.openxmlformats.org/drawingml/2006/main">
              <a:ext uri="{FF2B5EF4-FFF2-40B4-BE49-F238E27FC236}">
                <a16:creationId xmlns:a16="http://schemas.microsoft.com/office/drawing/2014/main" id="{A65284E0-0C0E-43D3-AF6D-716F2E374E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3371850"/>
            <a:ext cx="1581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0">
                <a:solidFill>
                  <a:srgbClr val="637083"/>
                </a:solidFill>
              </a:defRPr>
            </a:pPr>
            <a:r>
              <a:rPr sz="1275" b="0">
                <a:solidFill>
                  <a:srgbClr val="637083"/>
                </a:solidFill>
              </a:rPr>
              <a:t>контракт • результат • контроль</a:t>
            </a:r>
          </a:p>
        </p:txBody>
      </p:sp>
      <p:sp>
        <p:nvSpPr>
          <p:cNvPr id="26" name="bottom">
            <a:extLst xmlns:a="http://schemas.openxmlformats.org/drawingml/2006/main">
              <a:ext uri="{FF2B5EF4-FFF2-40B4-BE49-F238E27FC236}">
                <a16:creationId xmlns:a16="http://schemas.microsoft.com/office/drawing/2014/main" id="{98DB0924-F1F0-47F1-A00E-CFBC2F75D6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4762500"/>
            <a:ext cx="9525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15345A"/>
                </a:solidFill>
              </a:defRPr>
            </a:pPr>
            <a:r>
              <a:rPr sz="1650" b="1">
                <a:solidFill>
                  <a:srgbClr val="15345A"/>
                </a:solidFill>
              </a:rPr>
              <a:t>Архитектура не подменяет право: она определяет, какой юридический контур должен исполнять каждую операцию.</a:t>
            </a:r>
          </a:p>
        </p:txBody>
      </p:sp>
    </p:spTree>
    <p:extLst>
      <p:ext uri="{BB962C8B-B14F-4D97-AF65-F5344CB8AC3E}">
        <p14:creationId xmlns:p14="http://schemas.microsoft.com/office/powerpoint/2010/main" val="1321211661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7F9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2" name="top-accent">
            <a:extLst xmlns:a="http://schemas.openxmlformats.org/drawingml/2006/main">
              <a:ext uri="{FF2B5EF4-FFF2-40B4-BE49-F238E27FC236}">
                <a16:creationId xmlns:a16="http://schemas.microsoft.com/office/drawing/2014/main" id="{9F1BCCC6-2E8A-4C45-AF94-32247621F3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6B5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ection">
            <a:extLst xmlns:a="http://schemas.openxmlformats.org/drawingml/2006/main">
              <a:ext uri="{FF2B5EF4-FFF2-40B4-BE49-F238E27FC236}">
                <a16:creationId xmlns:a16="http://schemas.microsoft.com/office/drawing/2014/main" id="{AC6DEBDF-C76D-473F-9BA1-EF330BC69D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66700"/>
            <a:ext cx="723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37083"/>
                </a:solidFill>
              </a:defRPr>
            </a:pPr>
            <a:r>
              <a:rPr sz="900" b="1">
                <a:solidFill>
                  <a:srgbClr val="637083"/>
                </a:solidFill>
              </a:rPr>
              <a:t>СТРАТЕГИКО-ПРАВОВАЯ КОНЦЕПЦИЯ</a:t>
            </a:r>
          </a:p>
        </p:txBody>
      </p:sp>
      <p:sp>
        <p:nvSpPr>
          <p:cNvPr id="3" name="page">
            <a:extLst xmlns:a="http://schemas.openxmlformats.org/drawingml/2006/main">
              <a:ext uri="{FF2B5EF4-FFF2-40B4-BE49-F238E27FC236}">
                <a16:creationId xmlns:a16="http://schemas.microsoft.com/office/drawing/2014/main" id="{87839001-067E-4F2D-94B9-4BC59DB243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266700"/>
            <a:ext cx="3619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37083"/>
                </a:solidFill>
              </a:defRPr>
            </a:pPr>
            <a:r>
              <a:rPr sz="900" b="1">
                <a:solidFill>
                  <a:srgbClr val="637083"/>
                </a:solidFill>
              </a:rPr>
              <a:t>05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39BB4A7-20C9-478E-95D9-DEB7C5C7AF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96050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5E1"/>
            </a:solidFill>
            <a:prstDash val="solid"/>
          </a:ln>
        </p:spPr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E7C04816-99D6-4FB1-BC07-DB09870863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72250"/>
            <a:ext cx="4381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637083"/>
                </a:solidFill>
              </a:defRPr>
            </a:pPr>
            <a:r>
              <a:rPr sz="825" b="1">
                <a:solidFill>
                  <a:srgbClr val="637083"/>
                </a:solidFill>
              </a:rPr>
              <a:t>ЭКО-PPA  •  ЭКВИЛИБРИУМ  •  ЕУТ</a:t>
            </a:r>
          </a:p>
        </p:txBody>
      </p:sp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8E0B09BC-84AA-415C-AC52-47246686C8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09600"/>
            <a:ext cx="108204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15345A"/>
                </a:solidFill>
              </a:defRPr>
            </a:pPr>
            <a:r>
              <a:rPr sz="2700" b="1">
                <a:solidFill>
                  <a:srgbClr val="15345A"/>
                </a:solidFill>
              </a:rPr>
              <a:t>Правовой маршрутизатор проверяет восемь условий сделки</a:t>
            </a:r>
          </a:p>
        </p:txBody>
      </p:sp>
      <p:sp>
        <p:nvSpPr>
          <p:cNvPr id="7" name="spine">
            <a:extLst xmlns:a="http://schemas.openxmlformats.org/drawingml/2006/main">
              <a:ext uri="{FF2B5EF4-FFF2-40B4-BE49-F238E27FC236}">
                <a16:creationId xmlns:a16="http://schemas.microsoft.com/office/drawing/2014/main" id="{ADCFB29D-F14C-488A-85F0-390D34B07D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71650" y="1866900"/>
            <a:ext cx="57150" cy="38576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F6B5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num-0">
            <a:extLst xmlns:a="http://schemas.openxmlformats.org/drawingml/2006/main">
              <a:ext uri="{FF2B5EF4-FFF2-40B4-BE49-F238E27FC236}">
                <a16:creationId xmlns:a16="http://schemas.microsoft.com/office/drawing/2014/main" id="{80B5C3EB-AC80-42B5-BA5F-60B9BF0C02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809750"/>
            <a:ext cx="552450" cy="5524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5F0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numt-0">
            <a:extLst xmlns:a="http://schemas.openxmlformats.org/drawingml/2006/main">
              <a:ext uri="{FF2B5EF4-FFF2-40B4-BE49-F238E27FC236}">
                <a16:creationId xmlns:a16="http://schemas.microsoft.com/office/drawing/2014/main" id="{A89E4BFA-10A8-4964-871A-F4CBD3103A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914525"/>
            <a:ext cx="5524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2F6B55"/>
                </a:solidFill>
              </a:defRPr>
            </a:pPr>
            <a:r>
              <a:rPr sz="1650" b="1">
                <a:solidFill>
                  <a:srgbClr val="2F6B55"/>
                </a:solidFill>
              </a:rPr>
              <a:t>1</a:t>
            </a:r>
          </a:p>
        </p:txBody>
      </p:sp>
      <p:sp>
        <p:nvSpPr>
          <p:cNvPr id="10" name="item-0">
            <a:extLst xmlns:a="http://schemas.openxmlformats.org/drawingml/2006/main">
              <a:ext uri="{FF2B5EF4-FFF2-40B4-BE49-F238E27FC236}">
                <a16:creationId xmlns:a16="http://schemas.microsoft.com/office/drawing/2014/main" id="{67F4F1CB-26BC-4501-827D-ADF9D4F28D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1847850"/>
            <a:ext cx="3714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72B3A"/>
                </a:solidFill>
              </a:defRPr>
            </a:pPr>
            <a:r>
              <a:rPr sz="1500" b="0">
                <a:solidFill>
                  <a:srgbClr val="172B3A"/>
                </a:solidFill>
              </a:rPr>
              <a:t>статус и юрисдикция сторон</a:t>
            </a:r>
          </a:p>
        </p:txBody>
      </p:sp>
      <p:sp>
        <p:nvSpPr>
          <p:cNvPr id="11" name="num-1">
            <a:extLst xmlns:a="http://schemas.openxmlformats.org/drawingml/2006/main">
              <a:ext uri="{FF2B5EF4-FFF2-40B4-BE49-F238E27FC236}">
                <a16:creationId xmlns:a16="http://schemas.microsoft.com/office/drawing/2014/main" id="{E272FBEB-6B70-4365-9C08-0101481995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714625"/>
            <a:ext cx="552450" cy="5524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5F0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numt-1">
            <a:extLst xmlns:a="http://schemas.openxmlformats.org/drawingml/2006/main">
              <a:ext uri="{FF2B5EF4-FFF2-40B4-BE49-F238E27FC236}">
                <a16:creationId xmlns:a16="http://schemas.microsoft.com/office/drawing/2014/main" id="{9ED1B4AA-CD4F-42B0-A117-6DC4DEC91D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819400"/>
            <a:ext cx="5524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2F6B55"/>
                </a:solidFill>
              </a:defRPr>
            </a:pPr>
            <a:r>
              <a:rPr sz="1650" b="1">
                <a:solidFill>
                  <a:srgbClr val="2F6B55"/>
                </a:solidFill>
              </a:rPr>
              <a:t>2</a:t>
            </a:r>
          </a:p>
        </p:txBody>
      </p:sp>
      <p:sp>
        <p:nvSpPr>
          <p:cNvPr id="13" name="item-1">
            <a:extLst xmlns:a="http://schemas.openxmlformats.org/drawingml/2006/main">
              <a:ext uri="{FF2B5EF4-FFF2-40B4-BE49-F238E27FC236}">
                <a16:creationId xmlns:a16="http://schemas.microsoft.com/office/drawing/2014/main" id="{6D28AB98-FEFE-41BA-B24C-67686C38E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2752725"/>
            <a:ext cx="3714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72B3A"/>
                </a:solidFill>
              </a:defRPr>
            </a:pPr>
            <a:r>
              <a:rPr sz="1500" b="0">
                <a:solidFill>
                  <a:srgbClr val="172B3A"/>
                </a:solidFill>
              </a:rPr>
              <a:t>место нахождения актива</a:t>
            </a:r>
          </a:p>
        </p:txBody>
      </p:sp>
      <p:sp>
        <p:nvSpPr>
          <p:cNvPr id="14" name="num-2">
            <a:extLst xmlns:a="http://schemas.openxmlformats.org/drawingml/2006/main">
              <a:ext uri="{FF2B5EF4-FFF2-40B4-BE49-F238E27FC236}">
                <a16:creationId xmlns:a16="http://schemas.microsoft.com/office/drawing/2014/main" id="{D527E025-E2B0-4039-8A26-A9AFA066D8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619500"/>
            <a:ext cx="552450" cy="5524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5F0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numt-2">
            <a:extLst xmlns:a="http://schemas.openxmlformats.org/drawingml/2006/main">
              <a:ext uri="{FF2B5EF4-FFF2-40B4-BE49-F238E27FC236}">
                <a16:creationId xmlns:a16="http://schemas.microsoft.com/office/drawing/2014/main" id="{FFB2B579-E84E-447B-8A81-8CDD9804BE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724275"/>
            <a:ext cx="5524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2F6B55"/>
                </a:solidFill>
              </a:defRPr>
            </a:pPr>
            <a:r>
              <a:rPr sz="1650" b="1">
                <a:solidFill>
                  <a:srgbClr val="2F6B55"/>
                </a:solidFill>
              </a:rPr>
              <a:t>3</a:t>
            </a:r>
          </a:p>
        </p:txBody>
      </p:sp>
      <p:sp>
        <p:nvSpPr>
          <p:cNvPr id="16" name="item-2">
            <a:extLst xmlns:a="http://schemas.openxmlformats.org/drawingml/2006/main">
              <a:ext uri="{FF2B5EF4-FFF2-40B4-BE49-F238E27FC236}">
                <a16:creationId xmlns:a16="http://schemas.microsoft.com/office/drawing/2014/main" id="{3D3F700A-CF14-4475-9C68-A5847C5CF1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657600"/>
            <a:ext cx="3714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72B3A"/>
                </a:solidFill>
              </a:defRPr>
            </a:pPr>
            <a:r>
              <a:rPr sz="1500" b="0">
                <a:solidFill>
                  <a:srgbClr val="172B3A"/>
                </a:solidFill>
              </a:rPr>
              <a:t>квалификация предмета сделки</a:t>
            </a:r>
          </a:p>
        </p:txBody>
      </p:sp>
      <p:sp>
        <p:nvSpPr>
          <p:cNvPr id="17" name="num-3">
            <a:extLst xmlns:a="http://schemas.openxmlformats.org/drawingml/2006/main">
              <a:ext uri="{FF2B5EF4-FFF2-40B4-BE49-F238E27FC236}">
                <a16:creationId xmlns:a16="http://schemas.microsoft.com/office/drawing/2014/main" id="{BCA3EAD4-E423-40BB-8E49-25982EF210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524375"/>
            <a:ext cx="552450" cy="5524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5F0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numt-3">
            <a:extLst xmlns:a="http://schemas.openxmlformats.org/drawingml/2006/main">
              <a:ext uri="{FF2B5EF4-FFF2-40B4-BE49-F238E27FC236}">
                <a16:creationId xmlns:a16="http://schemas.microsoft.com/office/drawing/2014/main" id="{72F52074-EBAA-40D2-9B58-1DCFC245CD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629150"/>
            <a:ext cx="5524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2F6B55"/>
                </a:solidFill>
              </a:defRPr>
            </a:pPr>
            <a:r>
              <a:rPr sz="1650" b="1">
                <a:solidFill>
                  <a:srgbClr val="2F6B55"/>
                </a:solidFill>
              </a:rPr>
              <a:t>4</a:t>
            </a:r>
          </a:p>
        </p:txBody>
      </p:sp>
      <p:sp>
        <p:nvSpPr>
          <p:cNvPr id="19" name="item-3">
            <a:extLst xmlns:a="http://schemas.openxmlformats.org/drawingml/2006/main">
              <a:ext uri="{FF2B5EF4-FFF2-40B4-BE49-F238E27FC236}">
                <a16:creationId xmlns:a16="http://schemas.microsoft.com/office/drawing/2014/main" id="{760CFE50-2AA4-4B3E-9898-C7ABE5CE24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4562475"/>
            <a:ext cx="3714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72B3A"/>
                </a:solidFill>
              </a:defRPr>
            </a:pPr>
            <a:r>
              <a:rPr sz="1500" b="1">
                <a:solidFill>
                  <a:srgbClr val="172B3A"/>
                </a:solidFill>
              </a:rPr>
              <a:t>применимое право</a:t>
            </a:r>
          </a:p>
        </p:txBody>
      </p:sp>
      <p:sp>
        <p:nvSpPr>
          <p:cNvPr id="20" name="num-4">
            <a:extLst xmlns:a="http://schemas.openxmlformats.org/drawingml/2006/main">
              <a:ext uri="{FF2B5EF4-FFF2-40B4-BE49-F238E27FC236}">
                <a16:creationId xmlns:a16="http://schemas.microsoft.com/office/drawing/2014/main" id="{EE24245F-E7D6-4017-BF5D-DAFE43F99A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1809750"/>
            <a:ext cx="552450" cy="5524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DEAF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numt-4">
            <a:extLst xmlns:a="http://schemas.openxmlformats.org/drawingml/2006/main">
              <a:ext uri="{FF2B5EF4-FFF2-40B4-BE49-F238E27FC236}">
                <a16:creationId xmlns:a16="http://schemas.microsoft.com/office/drawing/2014/main" id="{E0E4A901-9251-4ADB-9961-D505D87FFA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1914525"/>
            <a:ext cx="5524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2E74B5"/>
                </a:solidFill>
              </a:defRPr>
            </a:pPr>
            <a:r>
              <a:rPr sz="1650" b="1">
                <a:solidFill>
                  <a:srgbClr val="2E74B5"/>
                </a:solidFill>
              </a:rPr>
              <a:t>5</a:t>
            </a:r>
          </a:p>
        </p:txBody>
      </p:sp>
      <p:sp>
        <p:nvSpPr>
          <p:cNvPr id="22" name="item-4">
            <a:extLst xmlns:a="http://schemas.openxmlformats.org/drawingml/2006/main">
              <a:ext uri="{FF2B5EF4-FFF2-40B4-BE49-F238E27FC236}">
                <a16:creationId xmlns:a16="http://schemas.microsoft.com/office/drawing/2014/main" id="{56B65DEB-429B-447E-A3C4-E814032697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48550" y="1847850"/>
            <a:ext cx="3714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72B3A"/>
                </a:solidFill>
              </a:defRPr>
            </a:pPr>
            <a:r>
              <a:rPr sz="1500" b="0">
                <a:solidFill>
                  <a:srgbClr val="172B3A"/>
                </a:solidFill>
              </a:rPr>
              <a:t>императивные ограничения</a:t>
            </a:r>
          </a:p>
        </p:txBody>
      </p:sp>
      <p:sp>
        <p:nvSpPr>
          <p:cNvPr id="23" name="num-5">
            <a:extLst xmlns:a="http://schemas.openxmlformats.org/drawingml/2006/main">
              <a:ext uri="{FF2B5EF4-FFF2-40B4-BE49-F238E27FC236}">
                <a16:creationId xmlns:a16="http://schemas.microsoft.com/office/drawing/2014/main" id="{D43E8327-D23F-4390-85FB-18A1DC2090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714625"/>
            <a:ext cx="552450" cy="5524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DEAF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numt-5">
            <a:extLst xmlns:a="http://schemas.openxmlformats.org/drawingml/2006/main">
              <a:ext uri="{FF2B5EF4-FFF2-40B4-BE49-F238E27FC236}">
                <a16:creationId xmlns:a16="http://schemas.microsoft.com/office/drawing/2014/main" id="{E2C20D29-42E9-4855-B919-3305100E36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819400"/>
            <a:ext cx="5524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2E74B5"/>
                </a:solidFill>
              </a:defRPr>
            </a:pPr>
            <a:r>
              <a:rPr sz="1650" b="1">
                <a:solidFill>
                  <a:srgbClr val="2E74B5"/>
                </a:solidFill>
              </a:rPr>
              <a:t>6</a:t>
            </a:r>
          </a:p>
        </p:txBody>
      </p:sp>
      <p:sp>
        <p:nvSpPr>
          <p:cNvPr id="25" name="item-5">
            <a:extLst xmlns:a="http://schemas.openxmlformats.org/drawingml/2006/main">
              <a:ext uri="{FF2B5EF4-FFF2-40B4-BE49-F238E27FC236}">
                <a16:creationId xmlns:a16="http://schemas.microsoft.com/office/drawing/2014/main" id="{6713521C-00B4-492E-9049-5B3605E40D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48550" y="2752725"/>
            <a:ext cx="3714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72B3A"/>
                </a:solidFill>
              </a:defRPr>
            </a:pPr>
            <a:r>
              <a:rPr sz="1500" b="1">
                <a:solidFill>
                  <a:srgbClr val="172B3A"/>
                </a:solidFill>
              </a:rPr>
              <a:t>создание и регистрация обеспечения</a:t>
            </a:r>
          </a:p>
        </p:txBody>
      </p:sp>
      <p:sp>
        <p:nvSpPr>
          <p:cNvPr id="26" name="num-6">
            <a:extLst xmlns:a="http://schemas.openxmlformats.org/drawingml/2006/main">
              <a:ext uri="{FF2B5EF4-FFF2-40B4-BE49-F238E27FC236}">
                <a16:creationId xmlns:a16="http://schemas.microsoft.com/office/drawing/2014/main" id="{3FA8DB91-6B6A-468E-887B-D188448904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3619500"/>
            <a:ext cx="552450" cy="5524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DEAF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numt-6">
            <a:extLst xmlns:a="http://schemas.openxmlformats.org/drawingml/2006/main">
              <a:ext uri="{FF2B5EF4-FFF2-40B4-BE49-F238E27FC236}">
                <a16:creationId xmlns:a16="http://schemas.microsoft.com/office/drawing/2014/main" id="{9A74D551-FE8F-463F-9A05-44C40E7FDC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3724275"/>
            <a:ext cx="5524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2E74B5"/>
                </a:solidFill>
              </a:defRPr>
            </a:pPr>
            <a:r>
              <a:rPr sz="1650" b="1">
                <a:solidFill>
                  <a:srgbClr val="2E74B5"/>
                </a:solidFill>
              </a:rPr>
              <a:t>7</a:t>
            </a:r>
          </a:p>
        </p:txBody>
      </p:sp>
      <p:sp>
        <p:nvSpPr>
          <p:cNvPr id="28" name="item-6">
            <a:extLst xmlns:a="http://schemas.openxmlformats.org/drawingml/2006/main">
              <a:ext uri="{FF2B5EF4-FFF2-40B4-BE49-F238E27FC236}">
                <a16:creationId xmlns:a16="http://schemas.microsoft.com/office/drawing/2014/main" id="{1C23AEE5-01EB-48E7-80B1-F083927ACF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48550" y="3657600"/>
            <a:ext cx="3714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72B3A"/>
                </a:solidFill>
              </a:defRPr>
            </a:pPr>
            <a:r>
              <a:rPr sz="1500" b="0">
                <a:solidFill>
                  <a:srgbClr val="172B3A"/>
                </a:solidFill>
              </a:rPr>
              <a:t>суд или арбитраж</a:t>
            </a:r>
          </a:p>
        </p:txBody>
      </p:sp>
      <p:sp>
        <p:nvSpPr>
          <p:cNvPr id="29" name="num-7">
            <a:extLst xmlns:a="http://schemas.openxmlformats.org/drawingml/2006/main">
              <a:ext uri="{FF2B5EF4-FFF2-40B4-BE49-F238E27FC236}">
                <a16:creationId xmlns:a16="http://schemas.microsoft.com/office/drawing/2014/main" id="{C28FE6D3-C435-45A3-ABF2-173BEAADA6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4524375"/>
            <a:ext cx="552450" cy="5524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DEAF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numt-7">
            <a:extLst xmlns:a="http://schemas.openxmlformats.org/drawingml/2006/main">
              <a:ext uri="{FF2B5EF4-FFF2-40B4-BE49-F238E27FC236}">
                <a16:creationId xmlns:a16="http://schemas.microsoft.com/office/drawing/2014/main" id="{0B1C3952-2C06-4919-A376-632FAE4281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4629150"/>
            <a:ext cx="5524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2E74B5"/>
                </a:solidFill>
              </a:defRPr>
            </a:pPr>
            <a:r>
              <a:rPr sz="1650" b="1">
                <a:solidFill>
                  <a:srgbClr val="2E74B5"/>
                </a:solidFill>
              </a:rPr>
              <a:t>8</a:t>
            </a:r>
          </a:p>
        </p:txBody>
      </p:sp>
      <p:sp>
        <p:nvSpPr>
          <p:cNvPr id="31" name="item-7">
            <a:extLst xmlns:a="http://schemas.openxmlformats.org/drawingml/2006/main">
              <a:ext uri="{FF2B5EF4-FFF2-40B4-BE49-F238E27FC236}">
                <a16:creationId xmlns:a16="http://schemas.microsoft.com/office/drawing/2014/main" id="{044EB1A1-FFE1-45A9-BC3C-225BCCDE9C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48550" y="4562475"/>
            <a:ext cx="3714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72B3A"/>
                </a:solidFill>
              </a:defRPr>
            </a:pPr>
            <a:r>
              <a:rPr sz="1500" b="0">
                <a:solidFill>
                  <a:srgbClr val="172B3A"/>
                </a:solidFill>
              </a:rPr>
              <a:t>валютный, налоговый и санкционный контроль</a:t>
            </a:r>
          </a:p>
        </p:txBody>
      </p:sp>
    </p:spTree>
    <p:extLst>
      <p:ext uri="{BB962C8B-B14F-4D97-AF65-F5344CB8AC3E}">
        <p14:creationId xmlns:p14="http://schemas.microsoft.com/office/powerpoint/2010/main" val="1834261474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7F9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3" name="top-accent">
            <a:extLst xmlns:a="http://schemas.openxmlformats.org/drawingml/2006/main">
              <a:ext uri="{FF2B5EF4-FFF2-40B4-BE49-F238E27FC236}">
                <a16:creationId xmlns:a16="http://schemas.microsoft.com/office/drawing/2014/main" id="{4D7B819F-ABCD-4BF1-842E-EB5DC7BC3F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6B5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ection">
            <a:extLst xmlns:a="http://schemas.openxmlformats.org/drawingml/2006/main">
              <a:ext uri="{FF2B5EF4-FFF2-40B4-BE49-F238E27FC236}">
                <a16:creationId xmlns:a16="http://schemas.microsoft.com/office/drawing/2014/main" id="{EE9F3672-6EA4-4C41-AB6F-960B3E720D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66700"/>
            <a:ext cx="723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37083"/>
                </a:solidFill>
              </a:defRPr>
            </a:pPr>
            <a:r>
              <a:rPr sz="900" b="1">
                <a:solidFill>
                  <a:srgbClr val="637083"/>
                </a:solidFill>
              </a:rPr>
              <a:t>СТРАТЕГИКО-ПРАВОВАЯ КОНЦЕПЦИЯ</a:t>
            </a:r>
          </a:p>
        </p:txBody>
      </p:sp>
      <p:sp>
        <p:nvSpPr>
          <p:cNvPr id="3" name="page">
            <a:extLst xmlns:a="http://schemas.openxmlformats.org/drawingml/2006/main">
              <a:ext uri="{FF2B5EF4-FFF2-40B4-BE49-F238E27FC236}">
                <a16:creationId xmlns:a16="http://schemas.microsoft.com/office/drawing/2014/main" id="{4F1658B1-D990-49F7-9250-271CAF36DE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266700"/>
            <a:ext cx="3619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37083"/>
                </a:solidFill>
              </a:defRPr>
            </a:pPr>
            <a:r>
              <a:rPr sz="900" b="1">
                <a:solidFill>
                  <a:srgbClr val="637083"/>
                </a:solidFill>
              </a:rPr>
              <a:t>06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43D745D-47CA-403C-AAC7-8E5219D111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96050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5E1"/>
            </a:solidFill>
            <a:prstDash val="solid"/>
          </a:ln>
        </p:spPr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05941A63-46CC-41B2-9D0B-D1FC05B2FC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72250"/>
            <a:ext cx="4381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637083"/>
                </a:solidFill>
              </a:defRPr>
            </a:pPr>
            <a:r>
              <a:rPr sz="825" b="1">
                <a:solidFill>
                  <a:srgbClr val="637083"/>
                </a:solidFill>
              </a:rPr>
              <a:t>ЭКО-PPA  •  ЭКВИЛИБРИУМ  •  ЕУТ</a:t>
            </a:r>
          </a:p>
        </p:txBody>
      </p:sp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45D63039-1547-4178-AF8B-2049D54937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09600"/>
            <a:ext cx="108204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15345A"/>
                </a:solidFill>
              </a:defRPr>
            </a:pPr>
            <a:r>
              <a:rPr sz="2700" b="1">
                <a:solidFill>
                  <a:srgbClr val="15345A"/>
                </a:solidFill>
              </a:rPr>
              <a:t>UCC: пять модулей ядра ЭКО-PPA</a:t>
            </a:r>
          </a:p>
        </p:txBody>
      </p:sp>
      <p:sp>
        <p:nvSpPr>
          <p:cNvPr id="7" name="mod-0">
            <a:extLst xmlns:a="http://schemas.openxmlformats.org/drawingml/2006/main">
              <a:ext uri="{FF2B5EF4-FFF2-40B4-BE49-F238E27FC236}">
                <a16:creationId xmlns:a16="http://schemas.microsoft.com/office/drawing/2014/main" id="{EC69612C-F99D-42F9-868E-13DFE06AD4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95500"/>
            <a:ext cx="1905000" cy="2667000"/>
          </a:xfrm>
          <a:prstGeom xmlns:a="http://schemas.openxmlformats.org/drawingml/2006/main" prst="roundRect">
            <a:avLst>
              <a:gd name="adj" fmla="val 9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5E1"/>
            </a:solidFill>
            <a:prstDash val="solid"/>
          </a:ln>
        </p:spPr>
      </p:sp>
      <p:sp>
        <p:nvSpPr>
          <p:cNvPr id="8" name="art-0">
            <a:extLst xmlns:a="http://schemas.openxmlformats.org/drawingml/2006/main">
              <a:ext uri="{FF2B5EF4-FFF2-40B4-BE49-F238E27FC236}">
                <a16:creationId xmlns:a16="http://schemas.microsoft.com/office/drawing/2014/main" id="{5A8C5186-91E0-49A3-A0C6-F96866E37C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324100"/>
            <a:ext cx="1524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2E74B5"/>
                </a:solidFill>
              </a:defRPr>
            </a:pPr>
            <a:r>
              <a:rPr sz="1050" b="1">
                <a:solidFill>
                  <a:srgbClr val="2E74B5"/>
                </a:solidFill>
              </a:rPr>
              <a:t>ARTICLE 2</a:t>
            </a:r>
          </a:p>
        </p:txBody>
      </p:sp>
      <p:sp>
        <p:nvSpPr>
          <p:cNvPr id="9" name="mh-0">
            <a:extLst xmlns:a="http://schemas.openxmlformats.org/drawingml/2006/main">
              <a:ext uri="{FF2B5EF4-FFF2-40B4-BE49-F238E27FC236}">
                <a16:creationId xmlns:a16="http://schemas.microsoft.com/office/drawing/2014/main" id="{130D7CEE-26D9-4AE6-BC54-6AEF062B29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876550"/>
            <a:ext cx="15621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15345A"/>
                </a:solidFill>
              </a:defRPr>
            </a:pPr>
            <a:r>
              <a:rPr sz="1800" b="1">
                <a:solidFill>
                  <a:srgbClr val="15345A"/>
                </a:solidFill>
              </a:rPr>
              <a:t>Поставка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9EFE494-FA14-45B1-8153-BBCFC4A201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3467100"/>
            <a:ext cx="1219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B38A34"/>
            </a:solidFill>
            <a:prstDash val="solid"/>
          </a:ln>
        </p:spPr>
      </p:sp>
      <p:sp>
        <p:nvSpPr>
          <p:cNvPr id="11" name="md-0">
            <a:extLst xmlns:a="http://schemas.openxmlformats.org/drawingml/2006/main">
              <a:ext uri="{FF2B5EF4-FFF2-40B4-BE49-F238E27FC236}">
                <a16:creationId xmlns:a16="http://schemas.microsoft.com/office/drawing/2014/main" id="{08CF1032-752E-4941-9D08-57B54037F1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3762375"/>
            <a:ext cx="14859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0">
                <a:solidFill>
                  <a:srgbClr val="637083"/>
                </a:solidFill>
              </a:defRPr>
            </a:pPr>
            <a:r>
              <a:rPr sz="1275" b="0">
                <a:solidFill>
                  <a:srgbClr val="637083"/>
                </a:solidFill>
              </a:rPr>
              <a:t>оборудование • материалы</a:t>
            </a:r>
          </a:p>
        </p:txBody>
      </p:sp>
      <p:sp>
        <p:nvSpPr>
          <p:cNvPr id="12" name="mod-1">
            <a:extLst xmlns:a="http://schemas.openxmlformats.org/drawingml/2006/main">
              <a:ext uri="{FF2B5EF4-FFF2-40B4-BE49-F238E27FC236}">
                <a16:creationId xmlns:a16="http://schemas.microsoft.com/office/drawing/2014/main" id="{E4D9A8C5-1E2E-49A5-AF38-8617B274AF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2095500"/>
            <a:ext cx="1905000" cy="2667000"/>
          </a:xfrm>
          <a:prstGeom xmlns:a="http://schemas.openxmlformats.org/drawingml/2006/main" prst="roundRect">
            <a:avLst>
              <a:gd name="adj" fmla="val 9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5E1"/>
            </a:solidFill>
            <a:prstDash val="solid"/>
          </a:ln>
        </p:spPr>
      </p:sp>
      <p:sp>
        <p:nvSpPr>
          <p:cNvPr id="13" name="art-1">
            <a:extLst xmlns:a="http://schemas.openxmlformats.org/drawingml/2006/main">
              <a:ext uri="{FF2B5EF4-FFF2-40B4-BE49-F238E27FC236}">
                <a16:creationId xmlns:a16="http://schemas.microsoft.com/office/drawing/2014/main" id="{F4E0D925-6910-4944-B185-0E5FF33A4C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2324100"/>
            <a:ext cx="1524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2E74B5"/>
                </a:solidFill>
              </a:defRPr>
            </a:pPr>
            <a:r>
              <a:rPr sz="1050" b="1">
                <a:solidFill>
                  <a:srgbClr val="2E74B5"/>
                </a:solidFill>
              </a:rPr>
              <a:t>ARTICLE 5</a:t>
            </a:r>
          </a:p>
        </p:txBody>
      </p:sp>
      <p:sp>
        <p:nvSpPr>
          <p:cNvPr id="14" name="mh-1">
            <a:extLst xmlns:a="http://schemas.openxmlformats.org/drawingml/2006/main">
              <a:ext uri="{FF2B5EF4-FFF2-40B4-BE49-F238E27FC236}">
                <a16:creationId xmlns:a16="http://schemas.microsoft.com/office/drawing/2014/main" id="{A91B6734-0A1B-4E71-9160-E9907EFCBE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28950" y="2876550"/>
            <a:ext cx="15621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15345A"/>
                </a:solidFill>
              </a:defRPr>
            </a:pPr>
            <a:r>
              <a:rPr sz="1800" b="1">
                <a:solidFill>
                  <a:srgbClr val="15345A"/>
                </a:solidFill>
              </a:rPr>
              <a:t>Расчёты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FE505ED-F070-47B6-B0A2-0328871649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3467100"/>
            <a:ext cx="1219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B38A34"/>
            </a:solidFill>
            <a:prstDash val="solid"/>
          </a:ln>
        </p:spPr>
      </p:sp>
      <p:sp>
        <p:nvSpPr>
          <p:cNvPr id="16" name="md-1">
            <a:extLst xmlns:a="http://schemas.openxmlformats.org/drawingml/2006/main">
              <a:ext uri="{FF2B5EF4-FFF2-40B4-BE49-F238E27FC236}">
                <a16:creationId xmlns:a16="http://schemas.microsoft.com/office/drawing/2014/main" id="{6CB65CCA-2B15-49D3-96B5-EABA0C6816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67050" y="3762375"/>
            <a:ext cx="14859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0">
                <a:solidFill>
                  <a:srgbClr val="637083"/>
                </a:solidFill>
              </a:defRPr>
            </a:pPr>
            <a:r>
              <a:rPr sz="1275" b="0">
                <a:solidFill>
                  <a:srgbClr val="637083"/>
                </a:solidFill>
              </a:rPr>
              <a:t>аккредитивы • гарантии</a:t>
            </a:r>
          </a:p>
        </p:txBody>
      </p:sp>
      <p:sp>
        <p:nvSpPr>
          <p:cNvPr id="17" name="mod-2">
            <a:extLst xmlns:a="http://schemas.openxmlformats.org/drawingml/2006/main">
              <a:ext uri="{FF2B5EF4-FFF2-40B4-BE49-F238E27FC236}">
                <a16:creationId xmlns:a16="http://schemas.microsoft.com/office/drawing/2014/main" id="{AF760A03-3E72-4566-91CD-33F0EE43A0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0" y="2095500"/>
            <a:ext cx="1905000" cy="2667000"/>
          </a:xfrm>
          <a:prstGeom xmlns:a="http://schemas.openxmlformats.org/drawingml/2006/main" prst="roundRect">
            <a:avLst>
              <a:gd name="adj" fmla="val 9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5E1"/>
            </a:solidFill>
            <a:prstDash val="solid"/>
          </a:ln>
        </p:spPr>
      </p:sp>
      <p:sp>
        <p:nvSpPr>
          <p:cNvPr id="18" name="art-2">
            <a:extLst xmlns:a="http://schemas.openxmlformats.org/drawingml/2006/main">
              <a:ext uri="{FF2B5EF4-FFF2-40B4-BE49-F238E27FC236}">
                <a16:creationId xmlns:a16="http://schemas.microsoft.com/office/drawing/2014/main" id="{B9846F08-E07A-4592-A8F6-92F12E5B09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9700" y="2324100"/>
            <a:ext cx="1524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2E74B5"/>
                </a:solidFill>
              </a:defRPr>
            </a:pPr>
            <a:r>
              <a:rPr sz="1050" b="1">
                <a:solidFill>
                  <a:srgbClr val="2E74B5"/>
                </a:solidFill>
              </a:rPr>
              <a:t>ARTICLE 7</a:t>
            </a:r>
          </a:p>
        </p:txBody>
      </p:sp>
      <p:sp>
        <p:nvSpPr>
          <p:cNvPr id="19" name="mh-2">
            <a:extLst xmlns:a="http://schemas.openxmlformats.org/drawingml/2006/main">
              <a:ext uri="{FF2B5EF4-FFF2-40B4-BE49-F238E27FC236}">
                <a16:creationId xmlns:a16="http://schemas.microsoft.com/office/drawing/2014/main" id="{6FAF5C83-C403-4DE6-A51C-BF90E96CD8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00650" y="2876550"/>
            <a:ext cx="15621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15345A"/>
                </a:solidFill>
              </a:defRPr>
            </a:pPr>
            <a:r>
              <a:rPr sz="1800" b="1">
                <a:solidFill>
                  <a:srgbClr val="15345A"/>
                </a:solidFill>
              </a:rPr>
              <a:t>Документы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79C15DD-9B09-47D6-A34C-E25E81A57C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72100" y="3467100"/>
            <a:ext cx="1219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B38A34"/>
            </a:solidFill>
            <a:prstDash val="solid"/>
          </a:ln>
        </p:spPr>
      </p:sp>
      <p:sp>
        <p:nvSpPr>
          <p:cNvPr id="21" name="md-2">
            <a:extLst xmlns:a="http://schemas.openxmlformats.org/drawingml/2006/main">
              <a:ext uri="{FF2B5EF4-FFF2-40B4-BE49-F238E27FC236}">
                <a16:creationId xmlns:a16="http://schemas.microsoft.com/office/drawing/2014/main" id="{9D2806EB-91C4-49CE-9CCD-F98BBB38F9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0" y="3762375"/>
            <a:ext cx="14859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0">
                <a:solidFill>
                  <a:srgbClr val="637083"/>
                </a:solidFill>
              </a:defRPr>
            </a:pPr>
            <a:r>
              <a:rPr sz="1275" b="0">
                <a:solidFill>
                  <a:srgbClr val="637083"/>
                </a:solidFill>
              </a:rPr>
              <a:t>складские и товарные документы</a:t>
            </a:r>
          </a:p>
        </p:txBody>
      </p:sp>
      <p:sp>
        <p:nvSpPr>
          <p:cNvPr id="22" name="mod-3">
            <a:extLst xmlns:a="http://schemas.openxmlformats.org/drawingml/2006/main">
              <a:ext uri="{FF2B5EF4-FFF2-40B4-BE49-F238E27FC236}">
                <a16:creationId xmlns:a16="http://schemas.microsoft.com/office/drawing/2014/main" id="{2B566DA2-D30B-4DD3-A3EA-EAA7FF3D77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00900" y="2095500"/>
            <a:ext cx="1905000" cy="2667000"/>
          </a:xfrm>
          <a:prstGeom xmlns:a="http://schemas.openxmlformats.org/drawingml/2006/main" prst="roundRect">
            <a:avLst>
              <a:gd name="adj" fmla="val 9000"/>
            </a:avLst>
          </a:prstGeom>
          <a:solidFill xmlns:a="http://schemas.openxmlformats.org/drawingml/2006/main">
            <a:srgbClr val="E5F0EB"/>
          </a:solidFill>
          <a:ln xmlns:a="http://schemas.openxmlformats.org/drawingml/2006/main" w="9525">
            <a:solidFill>
              <a:srgbClr val="2F6B55"/>
            </a:solidFill>
            <a:prstDash val="solid"/>
          </a:ln>
        </p:spPr>
      </p:sp>
      <p:sp>
        <p:nvSpPr>
          <p:cNvPr id="23" name="art-3">
            <a:extLst xmlns:a="http://schemas.openxmlformats.org/drawingml/2006/main">
              <a:ext uri="{FF2B5EF4-FFF2-40B4-BE49-F238E27FC236}">
                <a16:creationId xmlns:a16="http://schemas.microsoft.com/office/drawing/2014/main" id="{334C3A67-C57F-4CE4-983D-1F35C2D67A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91400" y="2324100"/>
            <a:ext cx="1524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2F6B55"/>
                </a:solidFill>
              </a:defRPr>
            </a:pPr>
            <a:r>
              <a:rPr sz="1050" b="1">
                <a:solidFill>
                  <a:srgbClr val="2F6B55"/>
                </a:solidFill>
              </a:rPr>
              <a:t>ARTICLE 9</a:t>
            </a:r>
          </a:p>
        </p:txBody>
      </p:sp>
      <p:sp>
        <p:nvSpPr>
          <p:cNvPr id="24" name="mh-3">
            <a:extLst xmlns:a="http://schemas.openxmlformats.org/drawingml/2006/main">
              <a:ext uri="{FF2B5EF4-FFF2-40B4-BE49-F238E27FC236}">
                <a16:creationId xmlns:a16="http://schemas.microsoft.com/office/drawing/2014/main" id="{9BB4DDC3-10B8-49BD-ACE3-9B340B9A5F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72350" y="2876550"/>
            <a:ext cx="15621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15345A"/>
                </a:solidFill>
              </a:defRPr>
            </a:pPr>
            <a:r>
              <a:rPr sz="1800" b="1">
                <a:solidFill>
                  <a:srgbClr val="15345A"/>
                </a:solidFill>
              </a:rPr>
              <a:t>Обеспечение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D7EEE432-169C-4FB9-8210-23B22DFCDB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3467100"/>
            <a:ext cx="1219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2F6B55"/>
            </a:solidFill>
            <a:prstDash val="solid"/>
          </a:ln>
        </p:spPr>
      </p:sp>
      <p:sp>
        <p:nvSpPr>
          <p:cNvPr id="26" name="md-3">
            <a:extLst xmlns:a="http://schemas.openxmlformats.org/drawingml/2006/main">
              <a:ext uri="{FF2B5EF4-FFF2-40B4-BE49-F238E27FC236}">
                <a16:creationId xmlns:a16="http://schemas.microsoft.com/office/drawing/2014/main" id="{415AA0DB-107C-4C43-85AC-06EE7896F1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0450" y="3762375"/>
            <a:ext cx="14859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0">
                <a:solidFill>
                  <a:srgbClr val="637083"/>
                </a:solidFill>
              </a:defRPr>
            </a:pPr>
            <a:r>
              <a:rPr sz="1275" b="0">
                <a:solidFill>
                  <a:srgbClr val="637083"/>
                </a:solidFill>
              </a:rPr>
              <a:t>активы • выручка • приоритет</a:t>
            </a:r>
          </a:p>
        </p:txBody>
      </p:sp>
      <p:sp>
        <p:nvSpPr>
          <p:cNvPr id="27" name="mod-4">
            <a:extLst xmlns:a="http://schemas.openxmlformats.org/drawingml/2006/main">
              <a:ext uri="{FF2B5EF4-FFF2-40B4-BE49-F238E27FC236}">
                <a16:creationId xmlns:a16="http://schemas.microsoft.com/office/drawing/2014/main" id="{8F3449FD-1A32-470C-AC57-49C43F67C3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72600" y="2095500"/>
            <a:ext cx="1905000" cy="2667000"/>
          </a:xfrm>
          <a:prstGeom xmlns:a="http://schemas.openxmlformats.org/drawingml/2006/main" prst="roundRect">
            <a:avLst>
              <a:gd name="adj" fmla="val 9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5E1"/>
            </a:solidFill>
            <a:prstDash val="solid"/>
          </a:ln>
        </p:spPr>
      </p:sp>
      <p:sp>
        <p:nvSpPr>
          <p:cNvPr id="28" name="art-4">
            <a:extLst xmlns:a="http://schemas.openxmlformats.org/drawingml/2006/main">
              <a:ext uri="{FF2B5EF4-FFF2-40B4-BE49-F238E27FC236}">
                <a16:creationId xmlns:a16="http://schemas.microsoft.com/office/drawing/2014/main" id="{89F438C8-5545-4CA4-9E29-0C4AD6B7C3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63100" y="2324100"/>
            <a:ext cx="1524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2E74B5"/>
                </a:solidFill>
              </a:defRPr>
            </a:pPr>
            <a:r>
              <a:rPr sz="1050" b="1">
                <a:solidFill>
                  <a:srgbClr val="2E74B5"/>
                </a:solidFill>
              </a:rPr>
              <a:t>ARTICLE 12</a:t>
            </a:r>
          </a:p>
        </p:txBody>
      </p:sp>
      <p:sp>
        <p:nvSpPr>
          <p:cNvPr id="29" name="mh-4">
            <a:extLst xmlns:a="http://schemas.openxmlformats.org/drawingml/2006/main">
              <a:ext uri="{FF2B5EF4-FFF2-40B4-BE49-F238E27FC236}">
                <a16:creationId xmlns:a16="http://schemas.microsoft.com/office/drawing/2014/main" id="{D1665949-FD34-4C77-87D9-5A2EC587DC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44050" y="2876550"/>
            <a:ext cx="15621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75131"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15345A"/>
                </a:solidFill>
              </a:defRPr>
            </a:pPr>
            <a:r>
              <a:rPr sz="1800" b="1">
                <a:solidFill>
                  <a:srgbClr val="15345A"/>
                </a:solidFill>
              </a:rPr>
              <a:t>Цифровой оборот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31259F44-5383-4598-A0DC-FFEB4117F6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3467100"/>
            <a:ext cx="1219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B38A34"/>
            </a:solidFill>
            <a:prstDash val="solid"/>
          </a:ln>
        </p:spPr>
      </p:sp>
      <p:sp>
        <p:nvSpPr>
          <p:cNvPr id="31" name="md-4">
            <a:extLst xmlns:a="http://schemas.openxmlformats.org/drawingml/2006/main">
              <a:ext uri="{FF2B5EF4-FFF2-40B4-BE49-F238E27FC236}">
                <a16:creationId xmlns:a16="http://schemas.microsoft.com/office/drawing/2014/main" id="{54E2E612-4D59-4B82-A92B-A7772ED54C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82150" y="3762375"/>
            <a:ext cx="14859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0">
                <a:solidFill>
                  <a:srgbClr val="637083"/>
                </a:solidFill>
              </a:defRPr>
            </a:pPr>
            <a:r>
              <a:rPr sz="1275" b="0">
                <a:solidFill>
                  <a:srgbClr val="637083"/>
                </a:solidFill>
              </a:rPr>
              <a:t>контролируемые записи</a:t>
            </a:r>
          </a:p>
        </p:txBody>
      </p:sp>
      <p:sp>
        <p:nvSpPr>
          <p:cNvPr id="32" name="summary">
            <a:extLst xmlns:a="http://schemas.openxmlformats.org/drawingml/2006/main">
              <a:ext uri="{FF2B5EF4-FFF2-40B4-BE49-F238E27FC236}">
                <a16:creationId xmlns:a16="http://schemas.microsoft.com/office/drawing/2014/main" id="{08B1E063-3E0F-4F66-8E2F-30E2B43089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5219700"/>
            <a:ext cx="9334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425" b="0">
                <a:solidFill>
                  <a:srgbClr val="172B3A"/>
                </a:solidFill>
              </a:defRPr>
            </a:pPr>
            <a:r>
              <a:rPr sz="1425" b="0">
                <a:solidFill>
                  <a:srgbClr val="172B3A"/>
                </a:solidFill>
              </a:rPr>
              <a:t>Articles 1, 2A, 3, 4, 4A и 8 подключаются как дополнительные модули по типу операции.</a:t>
            </a:r>
          </a:p>
        </p:txBody>
      </p:sp>
    </p:spTree>
    <p:extLst>
      <p:ext uri="{BB962C8B-B14F-4D97-AF65-F5344CB8AC3E}">
        <p14:creationId xmlns:p14="http://schemas.microsoft.com/office/powerpoint/2010/main" val="553129990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7F9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1" name="top-accent">
            <a:extLst xmlns:a="http://schemas.openxmlformats.org/drawingml/2006/main">
              <a:ext uri="{FF2B5EF4-FFF2-40B4-BE49-F238E27FC236}">
                <a16:creationId xmlns:a16="http://schemas.microsoft.com/office/drawing/2014/main" id="{343DFF5D-257A-498F-B937-20E35E2381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6B5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ection">
            <a:extLst xmlns:a="http://schemas.openxmlformats.org/drawingml/2006/main">
              <a:ext uri="{FF2B5EF4-FFF2-40B4-BE49-F238E27FC236}">
                <a16:creationId xmlns:a16="http://schemas.microsoft.com/office/drawing/2014/main" id="{487CC6F3-1498-4651-A96E-D4FED534C6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66700"/>
            <a:ext cx="723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37083"/>
                </a:solidFill>
              </a:defRPr>
            </a:pPr>
            <a:r>
              <a:rPr sz="900" b="1">
                <a:solidFill>
                  <a:srgbClr val="637083"/>
                </a:solidFill>
              </a:rPr>
              <a:t>СТРАТЕГИКО-ПРАВОВАЯ КОНЦЕПЦИЯ</a:t>
            </a:r>
          </a:p>
        </p:txBody>
      </p:sp>
      <p:sp>
        <p:nvSpPr>
          <p:cNvPr id="3" name="page">
            <a:extLst xmlns:a="http://schemas.openxmlformats.org/drawingml/2006/main">
              <a:ext uri="{FF2B5EF4-FFF2-40B4-BE49-F238E27FC236}">
                <a16:creationId xmlns:a16="http://schemas.microsoft.com/office/drawing/2014/main" id="{A45933A5-977B-401C-9670-489D27CD9E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266700"/>
            <a:ext cx="3619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37083"/>
                </a:solidFill>
              </a:defRPr>
            </a:pPr>
            <a:r>
              <a:rPr sz="900" b="1">
                <a:solidFill>
                  <a:srgbClr val="637083"/>
                </a:solidFill>
              </a:rPr>
              <a:t>07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D09B77F-3539-4139-B9F9-669BFACBF2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96050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5E1"/>
            </a:solidFill>
            <a:prstDash val="solid"/>
          </a:ln>
        </p:spPr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84CCD7E0-1E4C-4480-AC10-AFF9B4F701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72250"/>
            <a:ext cx="4381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637083"/>
                </a:solidFill>
              </a:defRPr>
            </a:pPr>
            <a:r>
              <a:rPr sz="825" b="1">
                <a:solidFill>
                  <a:srgbClr val="637083"/>
                </a:solidFill>
              </a:rPr>
              <a:t>ЭКО-PPA  •  ЭКВИЛИБРИУМ  •  ЕУТ</a:t>
            </a:r>
          </a:p>
        </p:txBody>
      </p:sp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A69C9063-B594-4C9B-B8C1-5E720040E6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09600"/>
            <a:ext cx="108204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8221"/>
          </a:bodyPr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15345A"/>
                </a:solidFill>
              </a:defRPr>
            </a:pPr>
            <a:r>
              <a:rPr sz="2700" b="1">
                <a:solidFill>
                  <a:srgbClr val="15345A"/>
                </a:solidFill>
              </a:rPr>
              <a:t>Article 9 связывает финансирование с реальным обеспечением</a:t>
            </a:r>
          </a:p>
        </p:txBody>
      </p:sp>
      <p:sp>
        <p:nvSpPr>
          <p:cNvPr id="7" name="arrow-162-318">
            <a:extLst xmlns:a="http://schemas.openxmlformats.org/drawingml/2006/main">
              <a:ext uri="{FF2B5EF4-FFF2-40B4-BE49-F238E27FC236}">
                <a16:creationId xmlns:a16="http://schemas.microsoft.com/office/drawing/2014/main" id="{A17C0C87-0D84-4DCF-85E6-E5A35B4C8E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3028950"/>
            <a:ext cx="552450" cy="266700"/>
          </a:xfrm>
          <a:prstGeom xmlns:a="http://schemas.openxmlformats.org/drawingml/2006/main" prst="roundRect">
            <a:avLst>
              <a:gd name="adj" fmla="val 21429"/>
            </a:avLst>
          </a:prstGeom>
          <a:solidFill xmlns:a="http://schemas.openxmlformats.org/drawingml/2006/main">
            <a:srgbClr val="B38A3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4C39601-A5A4-443D-89FD-1CDBC3798A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2952750"/>
            <a:ext cx="400050" cy="4191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B38A3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st-0">
            <a:extLst xmlns:a="http://schemas.openxmlformats.org/drawingml/2006/main">
              <a:ext uri="{FF2B5EF4-FFF2-40B4-BE49-F238E27FC236}">
                <a16:creationId xmlns:a16="http://schemas.microsoft.com/office/drawing/2014/main" id="{7820D7B5-F36D-420D-B89F-938B577FED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66950"/>
            <a:ext cx="1905000" cy="2095500"/>
          </a:xfrm>
          <a:prstGeom xmlns:a="http://schemas.openxmlformats.org/drawingml/2006/main" prst="roundRect">
            <a:avLst>
              <a:gd name="adj" fmla="val 10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5E1"/>
            </a:solidFill>
            <a:prstDash val="solid"/>
          </a:ln>
        </p:spPr>
      </p:sp>
      <p:sp>
        <p:nvSpPr>
          <p:cNvPr id="10" name="circle-0">
            <a:extLst xmlns:a="http://schemas.openxmlformats.org/drawingml/2006/main">
              <a:ext uri="{FF2B5EF4-FFF2-40B4-BE49-F238E27FC236}">
                <a16:creationId xmlns:a16="http://schemas.microsoft.com/office/drawing/2014/main" id="{D0CAAA38-B20D-4F1A-815F-729F8DB82F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2476500"/>
            <a:ext cx="571500" cy="5715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stn-0">
            <a:extLst xmlns:a="http://schemas.openxmlformats.org/drawingml/2006/main">
              <a:ext uri="{FF2B5EF4-FFF2-40B4-BE49-F238E27FC236}">
                <a16:creationId xmlns:a16="http://schemas.microsoft.com/office/drawing/2014/main" id="{1EBD7271-4541-466B-B093-E66AC4637F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2581275"/>
            <a:ext cx="571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950" b="1">
                <a:solidFill>
                  <a:srgbClr val="FFFFFF"/>
                </a:solidFill>
              </a:defRPr>
            </a:pPr>
            <a:r>
              <a:rPr sz="195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12" name="sth-0">
            <a:extLst xmlns:a="http://schemas.openxmlformats.org/drawingml/2006/main">
              <a:ext uri="{FF2B5EF4-FFF2-40B4-BE49-F238E27FC236}">
                <a16:creationId xmlns:a16="http://schemas.microsoft.com/office/drawing/2014/main" id="{0C6F6CAB-D617-41DF-BA21-83D1560D23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257550"/>
            <a:ext cx="15621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15345A"/>
                </a:solidFill>
              </a:defRPr>
            </a:pPr>
            <a:r>
              <a:rPr sz="1725" b="1">
                <a:solidFill>
                  <a:srgbClr val="15345A"/>
                </a:solidFill>
              </a:rPr>
              <a:t>Договор</a:t>
            </a:r>
          </a:p>
        </p:txBody>
      </p:sp>
      <p:sp>
        <p:nvSpPr>
          <p:cNvPr id="13" name="std-0">
            <a:extLst xmlns:a="http://schemas.openxmlformats.org/drawingml/2006/main">
              <a:ext uri="{FF2B5EF4-FFF2-40B4-BE49-F238E27FC236}">
                <a16:creationId xmlns:a16="http://schemas.microsoft.com/office/drawing/2014/main" id="{1C694E58-6A65-4348-B676-D9A3F5B351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733800"/>
            <a:ext cx="1524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637083"/>
                </a:solidFill>
              </a:defRPr>
            </a:pPr>
            <a:r>
              <a:rPr sz="1200" b="0">
                <a:solidFill>
                  <a:srgbClr val="637083"/>
                </a:solidFill>
              </a:rPr>
              <a:t>экономическое обязательство</a:t>
            </a:r>
          </a:p>
        </p:txBody>
      </p:sp>
      <p:sp>
        <p:nvSpPr>
          <p:cNvPr id="14" name="arrow-392-318">
            <a:extLst xmlns:a="http://schemas.openxmlformats.org/drawingml/2006/main">
              <a:ext uri="{FF2B5EF4-FFF2-40B4-BE49-F238E27FC236}">
                <a16:creationId xmlns:a16="http://schemas.microsoft.com/office/drawing/2014/main" id="{7A54E2D9-5BB6-4744-A35C-131DA49068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33800" y="3028950"/>
            <a:ext cx="552450" cy="266700"/>
          </a:xfrm>
          <a:prstGeom xmlns:a="http://schemas.openxmlformats.org/drawingml/2006/main" prst="roundRect">
            <a:avLst>
              <a:gd name="adj" fmla="val 21429"/>
            </a:avLst>
          </a:prstGeom>
          <a:solidFill xmlns:a="http://schemas.openxmlformats.org/drawingml/2006/main">
            <a:srgbClr val="B38A3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3A6BFB6-6A71-4BCB-834A-49990CD9C2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14800" y="2952750"/>
            <a:ext cx="400050" cy="4191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B38A3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st-1">
            <a:extLst xmlns:a="http://schemas.openxmlformats.org/drawingml/2006/main">
              <a:ext uri="{FF2B5EF4-FFF2-40B4-BE49-F238E27FC236}">
                <a16:creationId xmlns:a16="http://schemas.microsoft.com/office/drawing/2014/main" id="{398C76AA-785E-4C59-A87A-4A300B2E4F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76550" y="2266950"/>
            <a:ext cx="1905000" cy="2095500"/>
          </a:xfrm>
          <a:prstGeom xmlns:a="http://schemas.openxmlformats.org/drawingml/2006/main" prst="roundRect">
            <a:avLst>
              <a:gd name="adj" fmla="val 10000"/>
            </a:avLst>
          </a:prstGeom>
          <a:solidFill xmlns:a="http://schemas.openxmlformats.org/drawingml/2006/main">
            <a:srgbClr val="E5F0EB"/>
          </a:solidFill>
          <a:ln xmlns:a="http://schemas.openxmlformats.org/drawingml/2006/main" w="9525">
            <a:solidFill>
              <a:srgbClr val="2F6B55"/>
            </a:solidFill>
            <a:prstDash val="solid"/>
          </a:ln>
        </p:spPr>
      </p:sp>
      <p:sp>
        <p:nvSpPr>
          <p:cNvPr id="17" name="circle-1">
            <a:extLst xmlns:a="http://schemas.openxmlformats.org/drawingml/2006/main">
              <a:ext uri="{FF2B5EF4-FFF2-40B4-BE49-F238E27FC236}">
                <a16:creationId xmlns:a16="http://schemas.microsoft.com/office/drawing/2014/main" id="{944BF58A-EC88-488E-B419-BD0AFF5C19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2476500"/>
            <a:ext cx="571500" cy="5715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F6B5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stn-1">
            <a:extLst xmlns:a="http://schemas.openxmlformats.org/drawingml/2006/main">
              <a:ext uri="{FF2B5EF4-FFF2-40B4-BE49-F238E27FC236}">
                <a16:creationId xmlns:a16="http://schemas.microsoft.com/office/drawing/2014/main" id="{A21B6225-7CD9-4BA5-9653-2A2F26B20C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2581275"/>
            <a:ext cx="571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950" b="1">
                <a:solidFill>
                  <a:srgbClr val="FFFFFF"/>
                </a:solidFill>
              </a:defRPr>
            </a:pPr>
            <a:r>
              <a:rPr sz="195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9" name="sth-1">
            <a:extLst xmlns:a="http://schemas.openxmlformats.org/drawingml/2006/main">
              <a:ext uri="{FF2B5EF4-FFF2-40B4-BE49-F238E27FC236}">
                <a16:creationId xmlns:a16="http://schemas.microsoft.com/office/drawing/2014/main" id="{4B581906-4690-4248-B894-72C647EFF4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3257550"/>
            <a:ext cx="15621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15345A"/>
                </a:solidFill>
              </a:defRPr>
            </a:pPr>
            <a:r>
              <a:rPr sz="1725" b="1">
                <a:solidFill>
                  <a:srgbClr val="15345A"/>
                </a:solidFill>
              </a:rPr>
              <a:t>Обеспечение</a:t>
            </a:r>
          </a:p>
        </p:txBody>
      </p:sp>
      <p:sp>
        <p:nvSpPr>
          <p:cNvPr id="20" name="std-1">
            <a:extLst xmlns:a="http://schemas.openxmlformats.org/drawingml/2006/main">
              <a:ext uri="{FF2B5EF4-FFF2-40B4-BE49-F238E27FC236}">
                <a16:creationId xmlns:a16="http://schemas.microsoft.com/office/drawing/2014/main" id="{F0904B71-9EF7-437F-A9A6-156C58CB2C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67050" y="3733800"/>
            <a:ext cx="1524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637083"/>
                </a:solidFill>
              </a:defRPr>
            </a:pPr>
            <a:r>
              <a:rPr sz="1200" b="0">
                <a:solidFill>
                  <a:srgbClr val="637083"/>
                </a:solidFill>
              </a:rPr>
              <a:t>активы и поступления</a:t>
            </a:r>
          </a:p>
        </p:txBody>
      </p:sp>
      <p:sp>
        <p:nvSpPr>
          <p:cNvPr id="21" name="arrow-622-318">
            <a:extLst xmlns:a="http://schemas.openxmlformats.org/drawingml/2006/main">
              <a:ext uri="{FF2B5EF4-FFF2-40B4-BE49-F238E27FC236}">
                <a16:creationId xmlns:a16="http://schemas.microsoft.com/office/drawing/2014/main" id="{CC281E50-E354-41FF-BE69-29A7E458EF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24550" y="3028950"/>
            <a:ext cx="552450" cy="266700"/>
          </a:xfrm>
          <a:prstGeom xmlns:a="http://schemas.openxmlformats.org/drawingml/2006/main" prst="roundRect">
            <a:avLst>
              <a:gd name="adj" fmla="val 21429"/>
            </a:avLst>
          </a:prstGeom>
          <a:solidFill xmlns:a="http://schemas.openxmlformats.org/drawingml/2006/main">
            <a:srgbClr val="B38A3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D82F23D1-5D9C-492F-8207-CC8E0F4A23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2952750"/>
            <a:ext cx="400050" cy="4191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B38A3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st-2">
            <a:extLst xmlns:a="http://schemas.openxmlformats.org/drawingml/2006/main">
              <a:ext uri="{FF2B5EF4-FFF2-40B4-BE49-F238E27FC236}">
                <a16:creationId xmlns:a16="http://schemas.microsoft.com/office/drawing/2014/main" id="{A6A9F2A4-F809-4D77-95A5-F27FAC19C8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67300" y="2266950"/>
            <a:ext cx="1905000" cy="2095500"/>
          </a:xfrm>
          <a:prstGeom xmlns:a="http://schemas.openxmlformats.org/drawingml/2006/main" prst="roundRect">
            <a:avLst>
              <a:gd name="adj" fmla="val 10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5E1"/>
            </a:solidFill>
            <a:prstDash val="solid"/>
          </a:ln>
        </p:spPr>
      </p:sp>
      <p:sp>
        <p:nvSpPr>
          <p:cNvPr id="24" name="circle-2">
            <a:extLst xmlns:a="http://schemas.openxmlformats.org/drawingml/2006/main">
              <a:ext uri="{FF2B5EF4-FFF2-40B4-BE49-F238E27FC236}">
                <a16:creationId xmlns:a16="http://schemas.microsoft.com/office/drawing/2014/main" id="{9ADF8FBF-3F7D-4462-ACE5-A84774F919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34050" y="2476500"/>
            <a:ext cx="571500" cy="5715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stn-2">
            <a:extLst xmlns:a="http://schemas.openxmlformats.org/drawingml/2006/main">
              <a:ext uri="{FF2B5EF4-FFF2-40B4-BE49-F238E27FC236}">
                <a16:creationId xmlns:a16="http://schemas.microsoft.com/office/drawing/2014/main" id="{EF89BE4E-4D29-4830-BFA1-E9D7888005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34050" y="2581275"/>
            <a:ext cx="571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950" b="1">
                <a:solidFill>
                  <a:srgbClr val="FFFFFF"/>
                </a:solidFill>
              </a:defRPr>
            </a:pPr>
            <a:r>
              <a:rPr sz="195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26" name="sth-2">
            <a:extLst xmlns:a="http://schemas.openxmlformats.org/drawingml/2006/main">
              <a:ext uri="{FF2B5EF4-FFF2-40B4-BE49-F238E27FC236}">
                <a16:creationId xmlns:a16="http://schemas.microsoft.com/office/drawing/2014/main" id="{A9E950A3-8402-47FD-90B5-D05532A701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0" y="3257550"/>
            <a:ext cx="15621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15345A"/>
                </a:solidFill>
              </a:defRPr>
            </a:pPr>
            <a:r>
              <a:rPr sz="1725" b="1">
                <a:solidFill>
                  <a:srgbClr val="15345A"/>
                </a:solidFill>
              </a:rPr>
              <a:t>Регистрация</a:t>
            </a:r>
          </a:p>
        </p:txBody>
      </p:sp>
      <p:sp>
        <p:nvSpPr>
          <p:cNvPr id="27" name="std-2">
            <a:extLst xmlns:a="http://schemas.openxmlformats.org/drawingml/2006/main">
              <a:ext uri="{FF2B5EF4-FFF2-40B4-BE49-F238E27FC236}">
                <a16:creationId xmlns:a16="http://schemas.microsoft.com/office/drawing/2014/main" id="{3AEDAFF0-96AD-482D-AE1D-65BA333236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57800" y="3733800"/>
            <a:ext cx="1524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637083"/>
                </a:solidFill>
              </a:defRPr>
            </a:pPr>
            <a:r>
              <a:rPr sz="1200" b="0">
                <a:solidFill>
                  <a:srgbClr val="637083"/>
                </a:solidFill>
              </a:rPr>
              <a:t>или установление контроля</a:t>
            </a:r>
          </a:p>
        </p:txBody>
      </p:sp>
      <p:sp>
        <p:nvSpPr>
          <p:cNvPr id="28" name="arrow-852-318">
            <a:extLst xmlns:a="http://schemas.openxmlformats.org/drawingml/2006/main">
              <a:ext uri="{FF2B5EF4-FFF2-40B4-BE49-F238E27FC236}">
                <a16:creationId xmlns:a16="http://schemas.microsoft.com/office/drawing/2014/main" id="{185DBB2C-72BF-4189-A0B4-7391E0D9FA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3028950"/>
            <a:ext cx="552450" cy="266700"/>
          </a:xfrm>
          <a:prstGeom xmlns:a="http://schemas.openxmlformats.org/drawingml/2006/main" prst="roundRect">
            <a:avLst>
              <a:gd name="adj" fmla="val 21429"/>
            </a:avLst>
          </a:prstGeom>
          <a:solidFill xmlns:a="http://schemas.openxmlformats.org/drawingml/2006/main">
            <a:srgbClr val="B38A3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8EA675E3-647E-43F2-99F2-A73D4C19D7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2952750"/>
            <a:ext cx="400050" cy="4191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B38A3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st-3">
            <a:extLst xmlns:a="http://schemas.openxmlformats.org/drawingml/2006/main">
              <a:ext uri="{FF2B5EF4-FFF2-40B4-BE49-F238E27FC236}">
                <a16:creationId xmlns:a16="http://schemas.microsoft.com/office/drawing/2014/main" id="{9EBFA791-579B-4FEB-A2BE-4D6760FD8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2266950"/>
            <a:ext cx="1905000" cy="2095500"/>
          </a:xfrm>
          <a:prstGeom xmlns:a="http://schemas.openxmlformats.org/drawingml/2006/main" prst="roundRect">
            <a:avLst>
              <a:gd name="adj" fmla="val 10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5E1"/>
            </a:solidFill>
            <a:prstDash val="solid"/>
          </a:ln>
        </p:spPr>
      </p:sp>
      <p:sp>
        <p:nvSpPr>
          <p:cNvPr id="31" name="circle-3">
            <a:extLst xmlns:a="http://schemas.openxmlformats.org/drawingml/2006/main">
              <a:ext uri="{FF2B5EF4-FFF2-40B4-BE49-F238E27FC236}">
                <a16:creationId xmlns:a16="http://schemas.microsoft.com/office/drawing/2014/main" id="{8AB9E816-A54F-4476-8C10-F8231E3DB1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2476500"/>
            <a:ext cx="571500" cy="5715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stn-3">
            <a:extLst xmlns:a="http://schemas.openxmlformats.org/drawingml/2006/main">
              <a:ext uri="{FF2B5EF4-FFF2-40B4-BE49-F238E27FC236}">
                <a16:creationId xmlns:a16="http://schemas.microsoft.com/office/drawing/2014/main" id="{DFE37651-9726-4513-8BAF-94CF1BB2A3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2581275"/>
            <a:ext cx="571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950" b="1">
                <a:solidFill>
                  <a:srgbClr val="FFFFFF"/>
                </a:solidFill>
              </a:defRPr>
            </a:pPr>
            <a:r>
              <a:rPr sz="195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33" name="sth-3">
            <a:extLst xmlns:a="http://schemas.openxmlformats.org/drawingml/2006/main">
              <a:ext uri="{FF2B5EF4-FFF2-40B4-BE49-F238E27FC236}">
                <a16:creationId xmlns:a16="http://schemas.microsoft.com/office/drawing/2014/main" id="{FB5D5827-5EDE-4712-8E15-61133DE9CF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3257550"/>
            <a:ext cx="15621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15345A"/>
                </a:solidFill>
              </a:defRPr>
            </a:pPr>
            <a:r>
              <a:rPr sz="1725" b="1">
                <a:solidFill>
                  <a:srgbClr val="15345A"/>
                </a:solidFill>
              </a:rPr>
              <a:t>Приоритет</a:t>
            </a:r>
          </a:p>
        </p:txBody>
      </p:sp>
      <p:sp>
        <p:nvSpPr>
          <p:cNvPr id="34" name="std-3">
            <a:extLst xmlns:a="http://schemas.openxmlformats.org/drawingml/2006/main">
              <a:ext uri="{FF2B5EF4-FFF2-40B4-BE49-F238E27FC236}">
                <a16:creationId xmlns:a16="http://schemas.microsoft.com/office/drawing/2014/main" id="{6D481367-B860-4CE5-AEC5-6D37343351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48550" y="3733800"/>
            <a:ext cx="1524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86806"/>
          </a:bodyPr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637083"/>
                </a:solidFill>
              </a:defRPr>
            </a:pPr>
            <a:r>
              <a:rPr sz="1200" b="0">
                <a:solidFill>
                  <a:srgbClr val="637083"/>
                </a:solidFill>
              </a:rPr>
              <a:t>проверка конкурирующих требований</a:t>
            </a:r>
          </a:p>
        </p:txBody>
      </p:sp>
      <p:sp>
        <p:nvSpPr>
          <p:cNvPr id="35" name="st-4">
            <a:extLst xmlns:a="http://schemas.openxmlformats.org/drawingml/2006/main">
              <a:ext uri="{FF2B5EF4-FFF2-40B4-BE49-F238E27FC236}">
                <a16:creationId xmlns:a16="http://schemas.microsoft.com/office/drawing/2014/main" id="{2D999548-A6D8-429D-894C-DF4BCDC67F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266950"/>
            <a:ext cx="1905000" cy="2095500"/>
          </a:xfrm>
          <a:prstGeom xmlns:a="http://schemas.openxmlformats.org/drawingml/2006/main" prst="roundRect">
            <a:avLst>
              <a:gd name="adj" fmla="val 10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5E1"/>
            </a:solidFill>
            <a:prstDash val="solid"/>
          </a:ln>
        </p:spPr>
      </p:sp>
      <p:sp>
        <p:nvSpPr>
          <p:cNvPr id="36" name="circle-4">
            <a:extLst xmlns:a="http://schemas.openxmlformats.org/drawingml/2006/main">
              <a:ext uri="{FF2B5EF4-FFF2-40B4-BE49-F238E27FC236}">
                <a16:creationId xmlns:a16="http://schemas.microsoft.com/office/drawing/2014/main" id="{511F7232-1768-4EE5-8AB0-17B40836FC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15550" y="2476500"/>
            <a:ext cx="571500" cy="5715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7" name="stn-4">
            <a:extLst xmlns:a="http://schemas.openxmlformats.org/drawingml/2006/main">
              <a:ext uri="{FF2B5EF4-FFF2-40B4-BE49-F238E27FC236}">
                <a16:creationId xmlns:a16="http://schemas.microsoft.com/office/drawing/2014/main" id="{E5425DFE-135D-4389-89F8-2511740BDF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15550" y="2581275"/>
            <a:ext cx="571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950" b="1">
                <a:solidFill>
                  <a:srgbClr val="FFFFFF"/>
                </a:solidFill>
              </a:defRPr>
            </a:pPr>
            <a:r>
              <a:rPr sz="195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38" name="sth-4">
            <a:extLst xmlns:a="http://schemas.openxmlformats.org/drawingml/2006/main">
              <a:ext uri="{FF2B5EF4-FFF2-40B4-BE49-F238E27FC236}">
                <a16:creationId xmlns:a16="http://schemas.microsoft.com/office/drawing/2014/main" id="{11CA2EC8-ABBC-4085-9208-33A44CDA0A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3257550"/>
            <a:ext cx="15621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15345A"/>
                </a:solidFill>
              </a:defRPr>
            </a:pPr>
            <a:r>
              <a:rPr sz="1725" b="1">
                <a:solidFill>
                  <a:srgbClr val="15345A"/>
                </a:solidFill>
              </a:rPr>
              <a:t>Мониторинг</a:t>
            </a:r>
          </a:p>
        </p:txBody>
      </p:sp>
      <p:sp>
        <p:nvSpPr>
          <p:cNvPr id="39" name="std-4">
            <a:extLst xmlns:a="http://schemas.openxmlformats.org/drawingml/2006/main">
              <a:ext uri="{FF2B5EF4-FFF2-40B4-BE49-F238E27FC236}">
                <a16:creationId xmlns:a16="http://schemas.microsoft.com/office/drawing/2014/main" id="{C802EB88-0084-4273-BB16-10B8813DC5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39300" y="3733800"/>
            <a:ext cx="1524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637083"/>
                </a:solidFill>
              </a:defRPr>
            </a:pPr>
            <a:r>
              <a:rPr sz="1200" b="0">
                <a:solidFill>
                  <a:srgbClr val="637083"/>
                </a:solidFill>
              </a:rPr>
              <a:t>актив, выручка, дефолт</a:t>
            </a:r>
          </a:p>
        </p:txBody>
      </p:sp>
      <p:sp>
        <p:nvSpPr>
          <p:cNvPr id="40" name="warning">
            <a:extLst xmlns:a="http://schemas.openxmlformats.org/drawingml/2006/main">
              <a:ext uri="{FF2B5EF4-FFF2-40B4-BE49-F238E27FC236}">
                <a16:creationId xmlns:a16="http://schemas.microsoft.com/office/drawing/2014/main" id="{EB7D722B-3C12-45B4-926E-EBA3DF0810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953000"/>
            <a:ext cx="97917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A23C3C"/>
                </a:solidFill>
              </a:defRPr>
            </a:pPr>
            <a:r>
              <a:rPr sz="1575" b="1">
                <a:solidFill>
                  <a:srgbClr val="A23C3C"/>
                </a:solidFill>
              </a:rPr>
              <a:t>UCC-1 — это уведомление о заявленном обеспечительном интересе, а не самостоятельное создание собственности.</a:t>
            </a:r>
          </a:p>
        </p:txBody>
      </p:sp>
    </p:spTree>
    <p:extLst>
      <p:ext uri="{BB962C8B-B14F-4D97-AF65-F5344CB8AC3E}">
        <p14:creationId xmlns:p14="http://schemas.microsoft.com/office/powerpoint/2010/main" val="1368027703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7F9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top-accent">
            <a:extLst xmlns:a="http://schemas.openxmlformats.org/drawingml/2006/main">
              <a:ext uri="{FF2B5EF4-FFF2-40B4-BE49-F238E27FC236}">
                <a16:creationId xmlns:a16="http://schemas.microsoft.com/office/drawing/2014/main" id="{DF6222C1-EA5A-409A-9B49-69D1F709F6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6B5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ection">
            <a:extLst xmlns:a="http://schemas.openxmlformats.org/drawingml/2006/main">
              <a:ext uri="{FF2B5EF4-FFF2-40B4-BE49-F238E27FC236}">
                <a16:creationId xmlns:a16="http://schemas.microsoft.com/office/drawing/2014/main" id="{43894FAB-6532-4EBC-A20C-F86DD2096B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66700"/>
            <a:ext cx="723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37083"/>
                </a:solidFill>
              </a:defRPr>
            </a:pPr>
            <a:r>
              <a:rPr sz="900" b="1">
                <a:solidFill>
                  <a:srgbClr val="637083"/>
                </a:solidFill>
              </a:rPr>
              <a:t>СТРАТЕГИКО-ПРАВОВАЯ КОНЦЕПЦИЯ</a:t>
            </a:r>
          </a:p>
        </p:txBody>
      </p:sp>
      <p:sp>
        <p:nvSpPr>
          <p:cNvPr id="3" name="page">
            <a:extLst xmlns:a="http://schemas.openxmlformats.org/drawingml/2006/main">
              <a:ext uri="{FF2B5EF4-FFF2-40B4-BE49-F238E27FC236}">
                <a16:creationId xmlns:a16="http://schemas.microsoft.com/office/drawing/2014/main" id="{C567E51C-AC22-4EF8-9063-6E5A6AF2D0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266700"/>
            <a:ext cx="3619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37083"/>
                </a:solidFill>
              </a:defRPr>
            </a:pPr>
            <a:r>
              <a:rPr sz="900" b="1">
                <a:solidFill>
                  <a:srgbClr val="637083"/>
                </a:solidFill>
              </a:rPr>
              <a:t>08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13CC9B5-61F5-46C9-9AF9-F39CE69F9C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96050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5E1"/>
            </a:solidFill>
            <a:prstDash val="solid"/>
          </a:ln>
        </p:spPr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D28122AE-0F69-42CE-ADB5-9C27EADB26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72250"/>
            <a:ext cx="4381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637083"/>
                </a:solidFill>
              </a:defRPr>
            </a:pPr>
            <a:r>
              <a:rPr sz="825" b="1">
                <a:solidFill>
                  <a:srgbClr val="637083"/>
                </a:solidFill>
              </a:rPr>
              <a:t>ЭКО-PPA  •  ЭКВИЛИБРИУМ  •  ЕУТ</a:t>
            </a:r>
          </a:p>
        </p:txBody>
      </p:sp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9B6A4812-BE88-4BBF-9964-B0C919C9ED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09600"/>
            <a:ext cx="108204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15345A"/>
                </a:solidFill>
              </a:defRPr>
            </a:pPr>
            <a:r>
              <a:rPr sz="2700" b="1">
                <a:solidFill>
                  <a:srgbClr val="15345A"/>
                </a:solidFill>
              </a:rPr>
              <a:t>Четыре контура международного моста</a:t>
            </a:r>
          </a:p>
        </p:txBody>
      </p:sp>
      <p:sp>
        <p:nvSpPr>
          <p:cNvPr id="7" name="lab-0">
            <a:extLst xmlns:a="http://schemas.openxmlformats.org/drawingml/2006/main">
              <a:ext uri="{FF2B5EF4-FFF2-40B4-BE49-F238E27FC236}">
                <a16:creationId xmlns:a16="http://schemas.microsoft.com/office/drawing/2014/main" id="{77B3F8AB-C09F-4333-B428-B2E6A4FE7E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019300"/>
            <a:ext cx="2667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5345A"/>
                </a:solidFill>
              </a:defRPr>
            </a:pPr>
            <a:r>
              <a:rPr sz="1350" b="1">
                <a:solidFill>
                  <a:srgbClr val="15345A"/>
                </a:solidFill>
              </a:rPr>
              <a:t>РОССИЯ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038DD11-65CA-424A-9F46-B3B87BA5C8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2209800"/>
            <a:ext cx="857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15345A"/>
            </a:solidFill>
            <a:prstDash val="solid"/>
          </a:ln>
        </p:spPr>
      </p:sp>
      <p:sp>
        <p:nvSpPr>
          <p:cNvPr id="9" name="desc-0">
            <a:extLst xmlns:a="http://schemas.openxmlformats.org/drawingml/2006/main">
              <a:ext uri="{FF2B5EF4-FFF2-40B4-BE49-F238E27FC236}">
                <a16:creationId xmlns:a16="http://schemas.microsoft.com/office/drawing/2014/main" id="{3A6E2BDD-4361-441A-A891-A394BF2EB3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1905000"/>
            <a:ext cx="64770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172B3A"/>
                </a:solidFill>
              </a:defRPr>
            </a:pPr>
            <a:r>
              <a:rPr sz="1575" b="0">
                <a:solidFill>
                  <a:srgbClr val="172B3A"/>
                </a:solidFill>
              </a:rPr>
              <a:t>ГК РФ и специальное публичное право</a:t>
            </a:r>
          </a:p>
        </p:txBody>
      </p:sp>
      <p:sp>
        <p:nvSpPr>
          <p:cNvPr id="10" name="lab-1">
            <a:extLst xmlns:a="http://schemas.openxmlformats.org/drawingml/2006/main">
              <a:ext uri="{FF2B5EF4-FFF2-40B4-BE49-F238E27FC236}">
                <a16:creationId xmlns:a16="http://schemas.microsoft.com/office/drawing/2014/main" id="{8DD4F755-019F-488A-8141-95C204CFA0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971800"/>
            <a:ext cx="2667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2E74B5"/>
                </a:solidFill>
              </a:defRPr>
            </a:pPr>
            <a:r>
              <a:rPr sz="1350" b="1">
                <a:solidFill>
                  <a:srgbClr val="2E74B5"/>
                </a:solidFill>
              </a:rPr>
              <a:t>МЕЖДУНАРОДНАЯ ПОСТАВКА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E36A0CF-9120-4AE3-A386-5DA1FD36F5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3162300"/>
            <a:ext cx="857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2E74B5"/>
            </a:solidFill>
            <a:prstDash val="solid"/>
          </a:ln>
        </p:spPr>
      </p:sp>
      <p:sp>
        <p:nvSpPr>
          <p:cNvPr id="12" name="desc-1">
            <a:extLst xmlns:a="http://schemas.openxmlformats.org/drawingml/2006/main">
              <a:ext uri="{FF2B5EF4-FFF2-40B4-BE49-F238E27FC236}">
                <a16:creationId xmlns:a16="http://schemas.microsoft.com/office/drawing/2014/main" id="{73565A02-EA73-469A-890F-3705E22A44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857500"/>
            <a:ext cx="64770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72B3A"/>
                </a:solidFill>
              </a:defRPr>
            </a:pPr>
            <a:r>
              <a:rPr sz="1575" b="1">
                <a:solidFill>
                  <a:srgbClr val="172B3A"/>
                </a:solidFill>
              </a:rPr>
              <a:t>CISG — только в своей сфере применения</a:t>
            </a:r>
          </a:p>
        </p:txBody>
      </p:sp>
      <p:sp>
        <p:nvSpPr>
          <p:cNvPr id="13" name="lab-2">
            <a:extLst xmlns:a="http://schemas.openxmlformats.org/drawingml/2006/main">
              <a:ext uri="{FF2B5EF4-FFF2-40B4-BE49-F238E27FC236}">
                <a16:creationId xmlns:a16="http://schemas.microsoft.com/office/drawing/2014/main" id="{2BE66F67-8006-4240-818C-7D4696468C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924300"/>
            <a:ext cx="2667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2F6B55"/>
                </a:solidFill>
              </a:defRPr>
            </a:pPr>
            <a:r>
              <a:rPr sz="1350" b="1">
                <a:solidFill>
                  <a:srgbClr val="2F6B55"/>
                </a:solidFill>
              </a:rPr>
              <a:t>США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B2B22FD-C389-4559-89A8-4C5481C932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4114800"/>
            <a:ext cx="857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2F6B55"/>
            </a:solidFill>
            <a:prstDash val="solid"/>
          </a:ln>
        </p:spPr>
      </p:sp>
      <p:sp>
        <p:nvSpPr>
          <p:cNvPr id="15" name="desc-2">
            <a:extLst xmlns:a="http://schemas.openxmlformats.org/drawingml/2006/main">
              <a:ext uri="{FF2B5EF4-FFF2-40B4-BE49-F238E27FC236}">
                <a16:creationId xmlns:a16="http://schemas.microsoft.com/office/drawing/2014/main" id="{CDDF9496-A62B-457B-B56A-5EB6F726DF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3810000"/>
            <a:ext cx="64770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172B3A"/>
                </a:solidFill>
              </a:defRPr>
            </a:pPr>
            <a:r>
              <a:rPr sz="1575" b="0">
                <a:solidFill>
                  <a:srgbClr val="172B3A"/>
                </a:solidFill>
              </a:rPr>
              <a:t>право конкретного штата + федеральное право</a:t>
            </a:r>
          </a:p>
        </p:txBody>
      </p:sp>
      <p:sp>
        <p:nvSpPr>
          <p:cNvPr id="16" name="lab-3">
            <a:extLst xmlns:a="http://schemas.openxmlformats.org/drawingml/2006/main">
              <a:ext uri="{FF2B5EF4-FFF2-40B4-BE49-F238E27FC236}">
                <a16:creationId xmlns:a16="http://schemas.microsoft.com/office/drawing/2014/main" id="{5C581264-4E98-4FF7-B073-07019E8FDD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876800"/>
            <a:ext cx="2667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B38A34"/>
                </a:solidFill>
              </a:defRPr>
            </a:pPr>
            <a:r>
              <a:rPr sz="1350" b="1">
                <a:solidFill>
                  <a:srgbClr val="B38A34"/>
                </a:solidFill>
              </a:rPr>
              <a:t>ЦИФРОВЫЕ ДОКУМЕНТЫ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EB9A81B-8E81-4B36-AE9E-812653223E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5067300"/>
            <a:ext cx="857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B38A34"/>
            </a:solidFill>
            <a:prstDash val="solid"/>
          </a:ln>
        </p:spPr>
      </p:sp>
      <p:sp>
        <p:nvSpPr>
          <p:cNvPr id="18" name="desc-3">
            <a:extLst xmlns:a="http://schemas.openxmlformats.org/drawingml/2006/main">
              <a:ext uri="{FF2B5EF4-FFF2-40B4-BE49-F238E27FC236}">
                <a16:creationId xmlns:a16="http://schemas.microsoft.com/office/drawing/2014/main" id="{BB3853F2-87F9-4D10-B593-463BBAF1B1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4762500"/>
            <a:ext cx="64770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172B3A"/>
                </a:solidFill>
              </a:defRPr>
            </a:pPr>
            <a:r>
              <a:rPr sz="1575" b="0">
                <a:solidFill>
                  <a:srgbClr val="172B3A"/>
                </a:solidFill>
              </a:rPr>
              <a:t>национальные нормы; MLETR — где имплементирован</a:t>
            </a:r>
          </a:p>
        </p:txBody>
      </p:sp>
      <p:sp>
        <p:nvSpPr>
          <p:cNvPr id="19" name="bridge">
            <a:extLst xmlns:a="http://schemas.openxmlformats.org/drawingml/2006/main">
              <a:ext uri="{FF2B5EF4-FFF2-40B4-BE49-F238E27FC236}">
                <a16:creationId xmlns:a16="http://schemas.microsoft.com/office/drawing/2014/main" id="{20BBB32F-4CE2-470E-B9A5-131E78F009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5676900"/>
            <a:ext cx="9144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5345A"/>
                </a:solidFill>
              </a:defRPr>
            </a:pPr>
            <a:r>
              <a:rPr sz="1350" b="1">
                <a:solidFill>
                  <a:srgbClr val="15345A"/>
                </a:solidFill>
              </a:rPr>
              <a:t>Мастер-соглашение распределяет режимы по блокам сделки — поставка, услуги, финансирование, обеспечение и спор.</a:t>
            </a:r>
          </a:p>
        </p:txBody>
      </p:sp>
    </p:spTree>
    <p:extLst>
      <p:ext uri="{BB962C8B-B14F-4D97-AF65-F5344CB8AC3E}">
        <p14:creationId xmlns:p14="http://schemas.microsoft.com/office/powerpoint/2010/main" val="2086218265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7F9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top-accent">
            <a:extLst xmlns:a="http://schemas.openxmlformats.org/drawingml/2006/main">
              <a:ext uri="{FF2B5EF4-FFF2-40B4-BE49-F238E27FC236}">
                <a16:creationId xmlns:a16="http://schemas.microsoft.com/office/drawing/2014/main" id="{9B3C3BB3-CCD2-4477-8E71-083C7C1015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6B5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ection">
            <a:extLst xmlns:a="http://schemas.openxmlformats.org/drawingml/2006/main">
              <a:ext uri="{FF2B5EF4-FFF2-40B4-BE49-F238E27FC236}">
                <a16:creationId xmlns:a16="http://schemas.microsoft.com/office/drawing/2014/main" id="{3D3ED2E6-50AF-47EE-A392-206A7B6436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66700"/>
            <a:ext cx="723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37083"/>
                </a:solidFill>
              </a:defRPr>
            </a:pPr>
            <a:r>
              <a:rPr sz="900" b="1">
                <a:solidFill>
                  <a:srgbClr val="637083"/>
                </a:solidFill>
              </a:rPr>
              <a:t>СТРАТЕГИКО-ПРАВОВАЯ КОНЦЕПЦИЯ</a:t>
            </a:r>
          </a:p>
        </p:txBody>
      </p:sp>
      <p:sp>
        <p:nvSpPr>
          <p:cNvPr id="3" name="page">
            <a:extLst xmlns:a="http://schemas.openxmlformats.org/drawingml/2006/main">
              <a:ext uri="{FF2B5EF4-FFF2-40B4-BE49-F238E27FC236}">
                <a16:creationId xmlns:a16="http://schemas.microsoft.com/office/drawing/2014/main" id="{3B505DC5-DE01-41E0-92D4-AFED35210D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266700"/>
            <a:ext cx="3619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37083"/>
                </a:solidFill>
              </a:defRPr>
            </a:pPr>
            <a:r>
              <a:rPr sz="900" b="1">
                <a:solidFill>
                  <a:srgbClr val="637083"/>
                </a:solidFill>
              </a:rPr>
              <a:t>09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4C63C01-6256-4C9A-99C2-DB8F30BD48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96050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5E1"/>
            </a:solidFill>
            <a:prstDash val="solid"/>
          </a:ln>
        </p:spPr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D240959E-3B41-46F3-B2E0-E65CF9262B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72250"/>
            <a:ext cx="4381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637083"/>
                </a:solidFill>
              </a:defRPr>
            </a:pPr>
            <a:r>
              <a:rPr sz="825" b="1">
                <a:solidFill>
                  <a:srgbClr val="637083"/>
                </a:solidFill>
              </a:rPr>
              <a:t>ЭКО-PPA  •  ЭКВИЛИБРИУМ  •  ЕУТ</a:t>
            </a:r>
          </a:p>
        </p:txBody>
      </p:sp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45BF9A02-6309-4312-8C90-9E805D76E2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09600"/>
            <a:ext cx="108204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6182"/>
          </a:bodyPr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15345A"/>
                </a:solidFill>
              </a:defRPr>
            </a:pPr>
            <a:r>
              <a:rPr sz="2700" b="1">
                <a:solidFill>
                  <a:srgbClr val="15345A"/>
                </a:solidFill>
              </a:rPr>
              <a:t>Мастер-соглашение собирается из трёх взаимосвязанных частей</a:t>
            </a:r>
          </a:p>
        </p:txBody>
      </p:sp>
      <p:sp>
        <p:nvSpPr>
          <p:cNvPr id="7" name="part-0">
            <a:extLst xmlns:a="http://schemas.openxmlformats.org/drawingml/2006/main">
              <a:ext uri="{FF2B5EF4-FFF2-40B4-BE49-F238E27FC236}">
                <a16:creationId xmlns:a16="http://schemas.microsoft.com/office/drawing/2014/main" id="{30A87174-3973-4EC8-BF29-310E6BD79D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95500"/>
            <a:ext cx="3333750" cy="285750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5E1"/>
            </a:solidFill>
            <a:prstDash val="solid"/>
          </a:ln>
        </p:spPr>
      </p:sp>
      <p:sp>
        <p:nvSpPr>
          <p:cNvPr id="8" name="letter-0">
            <a:extLst xmlns:a="http://schemas.openxmlformats.org/drawingml/2006/main">
              <a:ext uri="{FF2B5EF4-FFF2-40B4-BE49-F238E27FC236}">
                <a16:creationId xmlns:a16="http://schemas.microsoft.com/office/drawing/2014/main" id="{7494E1DF-2EAB-4910-B5E5-C9BD7036FE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343150"/>
            <a:ext cx="685800" cy="6858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lt-0">
            <a:extLst xmlns:a="http://schemas.openxmlformats.org/drawingml/2006/main">
              <a:ext uri="{FF2B5EF4-FFF2-40B4-BE49-F238E27FC236}">
                <a16:creationId xmlns:a16="http://schemas.microsoft.com/office/drawing/2014/main" id="{3D5677CB-5AD9-4B32-A89B-8C6B6FBE8B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505075"/>
            <a:ext cx="6858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FFFFFF"/>
                </a:solidFill>
              </a:defRPr>
            </a:pPr>
            <a:r>
              <a:rPr sz="2100" b="1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10" name="ph-0">
            <a:extLst xmlns:a="http://schemas.openxmlformats.org/drawingml/2006/main">
              <a:ext uri="{FF2B5EF4-FFF2-40B4-BE49-F238E27FC236}">
                <a16:creationId xmlns:a16="http://schemas.microsoft.com/office/drawing/2014/main" id="{FD787551-A952-4556-B735-6F4DF76BD9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295650"/>
            <a:ext cx="28003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15345A"/>
                </a:solidFill>
              </a:defRPr>
            </a:pPr>
            <a:r>
              <a:rPr sz="1800" b="1">
                <a:solidFill>
                  <a:srgbClr val="15345A"/>
                </a:solidFill>
              </a:rPr>
              <a:t>Универсальное ядро ЕУТ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3B462FD-C8CD-49F0-9AB9-98B8E3C2B1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4038600"/>
            <a:ext cx="20383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2E74B5"/>
            </a:solidFill>
            <a:prstDash val="solid"/>
          </a:ln>
        </p:spPr>
      </p:sp>
      <p:sp>
        <p:nvSpPr>
          <p:cNvPr id="12" name="pd-0">
            <a:extLst xmlns:a="http://schemas.openxmlformats.org/drawingml/2006/main">
              <a:ext uri="{FF2B5EF4-FFF2-40B4-BE49-F238E27FC236}">
                <a16:creationId xmlns:a16="http://schemas.microsoft.com/office/drawing/2014/main" id="{2CB3EC79-9828-4C97-BAA1-CA302E0354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4343400"/>
            <a:ext cx="25336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0">
                <a:solidFill>
                  <a:srgbClr val="637083"/>
                </a:solidFill>
              </a:defRPr>
            </a:pPr>
            <a:r>
              <a:rPr sz="1275" b="0">
                <a:solidFill>
                  <a:srgbClr val="637083"/>
                </a:solidFill>
              </a:rPr>
              <a:t>роли • результат • KPI • платежи • дефолт</a:t>
            </a:r>
          </a:p>
        </p:txBody>
      </p:sp>
      <p:sp>
        <p:nvSpPr>
          <p:cNvPr id="13" name="part-1">
            <a:extLst xmlns:a="http://schemas.openxmlformats.org/drawingml/2006/main">
              <a:ext uri="{FF2B5EF4-FFF2-40B4-BE49-F238E27FC236}">
                <a16:creationId xmlns:a16="http://schemas.microsoft.com/office/drawing/2014/main" id="{96FED50A-CD55-4A73-AF23-54884B2C1E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2095500"/>
            <a:ext cx="3333750" cy="285750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5E1"/>
            </a:solidFill>
            <a:prstDash val="solid"/>
          </a:ln>
        </p:spPr>
      </p:sp>
      <p:sp>
        <p:nvSpPr>
          <p:cNvPr id="14" name="letter-1">
            <a:extLst xmlns:a="http://schemas.openxmlformats.org/drawingml/2006/main">
              <a:ext uri="{FF2B5EF4-FFF2-40B4-BE49-F238E27FC236}">
                <a16:creationId xmlns:a16="http://schemas.microsoft.com/office/drawing/2014/main" id="{71AE1A1D-A4F5-4B08-BD33-5714A93563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29150" y="2343150"/>
            <a:ext cx="685800" cy="6858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F6B5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lt-1">
            <a:extLst xmlns:a="http://schemas.openxmlformats.org/drawingml/2006/main">
              <a:ext uri="{FF2B5EF4-FFF2-40B4-BE49-F238E27FC236}">
                <a16:creationId xmlns:a16="http://schemas.microsoft.com/office/drawing/2014/main" id="{3CBB9480-02AE-4D91-8885-CC1F72DC77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29150" y="2505075"/>
            <a:ext cx="6858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FFFFFF"/>
                </a:solidFill>
              </a:defRPr>
            </a:pPr>
            <a:r>
              <a:rPr sz="2100" b="1">
                <a:solidFill>
                  <a:srgbClr val="FFFFFF"/>
                </a:solidFill>
              </a:rPr>
              <a:t>B</a:t>
            </a:r>
          </a:p>
        </p:txBody>
      </p:sp>
      <p:sp>
        <p:nvSpPr>
          <p:cNvPr id="16" name="ph-1">
            <a:extLst xmlns:a="http://schemas.openxmlformats.org/drawingml/2006/main">
              <a:ext uri="{FF2B5EF4-FFF2-40B4-BE49-F238E27FC236}">
                <a16:creationId xmlns:a16="http://schemas.microsoft.com/office/drawing/2014/main" id="{D471F856-1596-4187-971F-786E5207D9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29150" y="3295650"/>
            <a:ext cx="28003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15345A"/>
                </a:solidFill>
              </a:defRPr>
            </a:pPr>
            <a:r>
              <a:rPr sz="1800" b="1">
                <a:solidFill>
                  <a:srgbClr val="15345A"/>
                </a:solidFill>
              </a:rPr>
              <a:t>Юрисдикционные приложения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92945A5-3C5C-4123-B784-8A0062A539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10150" y="4038600"/>
            <a:ext cx="20383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2F6B55"/>
            </a:solidFill>
            <a:prstDash val="solid"/>
          </a:ln>
        </p:spPr>
      </p:sp>
      <p:sp>
        <p:nvSpPr>
          <p:cNvPr id="18" name="pd-1">
            <a:extLst xmlns:a="http://schemas.openxmlformats.org/drawingml/2006/main">
              <a:ext uri="{FF2B5EF4-FFF2-40B4-BE49-F238E27FC236}">
                <a16:creationId xmlns:a16="http://schemas.microsoft.com/office/drawing/2014/main" id="{0236A4A4-E8C3-409C-85AD-D1D0005457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4343400"/>
            <a:ext cx="25336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0">
                <a:solidFill>
                  <a:srgbClr val="637083"/>
                </a:solidFill>
              </a:defRPr>
            </a:pPr>
            <a:r>
              <a:rPr sz="1275" b="0">
                <a:solidFill>
                  <a:srgbClr val="637083"/>
                </a:solidFill>
              </a:rPr>
              <a:t>RU • CISG • UCC штата • другие страны</a:t>
            </a:r>
          </a:p>
        </p:txBody>
      </p:sp>
      <p:sp>
        <p:nvSpPr>
          <p:cNvPr id="19" name="part-2">
            <a:extLst xmlns:a="http://schemas.openxmlformats.org/drawingml/2006/main">
              <a:ext uri="{FF2B5EF4-FFF2-40B4-BE49-F238E27FC236}">
                <a16:creationId xmlns:a16="http://schemas.microsoft.com/office/drawing/2014/main" id="{6554D7E2-EFF5-4ACF-864C-D61F87D8CE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2095500"/>
            <a:ext cx="3333750" cy="285750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5E1"/>
            </a:solidFill>
            <a:prstDash val="solid"/>
          </a:ln>
        </p:spPr>
      </p:sp>
      <p:sp>
        <p:nvSpPr>
          <p:cNvPr id="20" name="letter-2">
            <a:extLst xmlns:a="http://schemas.openxmlformats.org/drawingml/2006/main">
              <a:ext uri="{FF2B5EF4-FFF2-40B4-BE49-F238E27FC236}">
                <a16:creationId xmlns:a16="http://schemas.microsoft.com/office/drawing/2014/main" id="{9EC109CE-01BF-4A41-9E44-2DC2E3EB72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2343150"/>
            <a:ext cx="685800" cy="6858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38A3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lt-2">
            <a:extLst xmlns:a="http://schemas.openxmlformats.org/drawingml/2006/main">
              <a:ext uri="{FF2B5EF4-FFF2-40B4-BE49-F238E27FC236}">
                <a16:creationId xmlns:a16="http://schemas.microsoft.com/office/drawing/2014/main" id="{0810923A-D965-4DCE-BFA2-6DE4DF3CB5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2505075"/>
            <a:ext cx="6858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FFFFFF"/>
                </a:solidFill>
              </a:defRPr>
            </a:pPr>
            <a:r>
              <a:rPr sz="2100" b="1">
                <a:solidFill>
                  <a:srgbClr val="FFFFFF"/>
                </a:solidFill>
              </a:rPr>
              <a:t>C</a:t>
            </a:r>
          </a:p>
        </p:txBody>
      </p:sp>
      <p:sp>
        <p:nvSpPr>
          <p:cNvPr id="22" name="ph-2">
            <a:extLst xmlns:a="http://schemas.openxmlformats.org/drawingml/2006/main">
              <a:ext uri="{FF2B5EF4-FFF2-40B4-BE49-F238E27FC236}">
                <a16:creationId xmlns:a16="http://schemas.microsoft.com/office/drawing/2014/main" id="{AF583DF1-E594-44D3-B772-AE23B24B92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3295650"/>
            <a:ext cx="28003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15345A"/>
                </a:solidFill>
              </a:defRPr>
            </a:pPr>
            <a:r>
              <a:rPr sz="1800" b="1">
                <a:solidFill>
                  <a:srgbClr val="15345A"/>
                </a:solidFill>
              </a:rPr>
              <a:t>Проектное приложение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FE12BB86-98A3-438A-9007-75D187FD26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4038600"/>
            <a:ext cx="20383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B38A34"/>
            </a:solidFill>
            <a:prstDash val="solid"/>
          </a:ln>
        </p:spPr>
      </p:sp>
      <p:sp>
        <p:nvSpPr>
          <p:cNvPr id="24" name="pd-2">
            <a:extLst xmlns:a="http://schemas.openxmlformats.org/drawingml/2006/main">
              <a:ext uri="{FF2B5EF4-FFF2-40B4-BE49-F238E27FC236}">
                <a16:creationId xmlns:a16="http://schemas.microsoft.com/office/drawing/2014/main" id="{4390B5FB-A801-459B-881F-B807D2B1BC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39150" y="4343400"/>
            <a:ext cx="25336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0">
                <a:solidFill>
                  <a:srgbClr val="637083"/>
                </a:solidFill>
              </a:defRPr>
            </a:pPr>
            <a:r>
              <a:rPr sz="1275" b="0">
                <a:solidFill>
                  <a:srgbClr val="637083"/>
                </a:solidFill>
              </a:rPr>
              <a:t>объект • цена • срок • обеспечение • верификация</a:t>
            </a:r>
          </a:p>
        </p:txBody>
      </p:sp>
      <p:sp>
        <p:nvSpPr>
          <p:cNvPr id="25" name="formula">
            <a:extLst xmlns:a="http://schemas.openxmlformats.org/drawingml/2006/main">
              <a:ext uri="{FF2B5EF4-FFF2-40B4-BE49-F238E27FC236}">
                <a16:creationId xmlns:a16="http://schemas.microsoft.com/office/drawing/2014/main" id="{EE4F145F-EDC3-477D-9E98-54038DEEC6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5448300"/>
            <a:ext cx="9525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15345A"/>
                </a:solidFill>
              </a:defRPr>
            </a:pPr>
            <a:r>
              <a:rPr sz="1500" b="1">
                <a:solidFill>
                  <a:srgbClr val="15345A"/>
                </a:solidFill>
              </a:rPr>
              <a:t>Юридическая целостность возникает только тогда, когда все три части подписаны и согласованы между собой.</a:t>
            </a:r>
          </a:p>
        </p:txBody>
      </p:sp>
    </p:spTree>
    <p:extLst>
      <p:ext uri="{BB962C8B-B14F-4D97-AF65-F5344CB8AC3E}">
        <p14:creationId xmlns:p14="http://schemas.microsoft.com/office/powerpoint/2010/main" val="913297719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2026-08-22T12:07:53.6020000Z</dcterms:created>
  <dcterms:modified xsi:type="dcterms:W3CDTF">2026-08-22T12:07:53.6020000Z</dcterms:modified>
</coreProperties>
</file>