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f5c17af6fd7c4bd1" /><Relationship Type="http://schemas.openxmlformats.org/officeDocument/2006/relationships/extended-properties" Target="/docProps/app.xml" Id="R2d6e03a69e864737" /><Relationship Type="http://schemas.openxmlformats.org/officeDocument/2006/relationships/officeDocument" Target="/ppt/presentation.xml" Id="Rc3574f30dd3d40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865862d24e4c34"/>
  </p:sldMasterIdLst>
  <p:notesMasterIdLst>
    <p:notesMasterId xmlns:r="http://schemas.openxmlformats.org/officeDocument/2006/relationships" r:id="R3ff6f3b73dcc4421"/>
  </p:notesMasterIdLst>
  <p:sldIdLst>
    <p:sldId xmlns:r="http://schemas.openxmlformats.org/officeDocument/2006/relationships" id="256" r:id="R6c9cf9b77e544aae"/>
    <p:sldId xmlns:r="http://schemas.openxmlformats.org/officeDocument/2006/relationships" id="257" r:id="R6288df8a6f5d4470"/>
    <p:sldId xmlns:r="http://schemas.openxmlformats.org/officeDocument/2006/relationships" id="258" r:id="R766a9277d0ad4585"/>
    <p:sldId xmlns:r="http://schemas.openxmlformats.org/officeDocument/2006/relationships" id="259" r:id="Ra492bbfe85174f6b"/>
    <p:sldId xmlns:r="http://schemas.openxmlformats.org/officeDocument/2006/relationships" id="260" r:id="R6b7ffd7be2bc4f7a"/>
    <p:sldId xmlns:r="http://schemas.openxmlformats.org/officeDocument/2006/relationships" id="261" r:id="R8457076e9a374c72"/>
    <p:sldId xmlns:r="http://schemas.openxmlformats.org/officeDocument/2006/relationships" id="262" r:id="Rd5d46092a2304633"/>
    <p:sldId xmlns:r="http://schemas.openxmlformats.org/officeDocument/2006/relationships" id="263" r:id="R0592aba657e14577"/>
    <p:sldId xmlns:r="http://schemas.openxmlformats.org/officeDocument/2006/relationships" id="264" r:id="R0237b0a5d69b4324"/>
    <p:sldId xmlns:r="http://schemas.openxmlformats.org/officeDocument/2006/relationships" id="265" r:id="R6cdfbb6b602f4d81"/>
    <p:sldId xmlns:r="http://schemas.openxmlformats.org/officeDocument/2006/relationships" id="266" r:id="Rf90fe4abc087437e"/>
    <p:sldId xmlns:r="http://schemas.openxmlformats.org/officeDocument/2006/relationships" id="267" r:id="R90264f90ccb54647"/>
    <p:sldId xmlns:r="http://schemas.openxmlformats.org/officeDocument/2006/relationships" id="268" r:id="R3b06afa05c604c0f"/>
    <p:sldId xmlns:r="http://schemas.openxmlformats.org/officeDocument/2006/relationships" id="269" r:id="R50e66256a3304d98"/>
    <p:sldId xmlns:r="http://schemas.openxmlformats.org/officeDocument/2006/relationships" id="270" r:id="Rf2a1eebbbeb244c8"/>
    <p:sldId xmlns:r="http://schemas.openxmlformats.org/officeDocument/2006/relationships" id="271" r:id="Rc4946548577b4976"/>
    <p:sldId xmlns:r="http://schemas.openxmlformats.org/officeDocument/2006/relationships" id="272" r:id="R76c01f010c024676"/>
    <p:sldId xmlns:r="http://schemas.openxmlformats.org/officeDocument/2006/relationships" id="273" r:id="R8624c33310e545db"/>
    <p:sldId xmlns:r="http://schemas.openxmlformats.org/officeDocument/2006/relationships" id="274" r:id="R6ef8f93a9a8f49dd"/>
    <p:sldId xmlns:r="http://schemas.openxmlformats.org/officeDocument/2006/relationships" id="275" r:id="R01e1aedda8dc4b6a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1cb20ae449e54629" /><Relationship Type="http://schemas.openxmlformats.org/officeDocument/2006/relationships/slideMaster" Target="/ppt/slideMasters/slideMaster1.xml" Id="R5f865862d24e4c34" /><Relationship Type="http://schemas.openxmlformats.org/officeDocument/2006/relationships/notesMaster" Target="/ppt/notesMasters/notesMaster1.xml" Id="R3ff6f3b73dcc4421" /><Relationship Type="http://schemas.openxmlformats.org/officeDocument/2006/relationships/presProps" Target="/ppt/presProps.xml" Id="R41649ad87fd64967" /><Relationship Type="http://schemas.openxmlformats.org/officeDocument/2006/relationships/tableStyles" Target="/ppt/tableStyles.xml" Id="R68f0a542267e499d" /><Relationship Type="http://schemas.openxmlformats.org/officeDocument/2006/relationships/slide" Target="/ppt/slides/slide1.xml" Id="R6c9cf9b77e544aae" /><Relationship Type="http://schemas.openxmlformats.org/officeDocument/2006/relationships/slide" Target="/ppt/slides/slide2.xml" Id="R6288df8a6f5d4470" /><Relationship Type="http://schemas.openxmlformats.org/officeDocument/2006/relationships/slide" Target="/ppt/slides/slide3.xml" Id="R766a9277d0ad4585" /><Relationship Type="http://schemas.openxmlformats.org/officeDocument/2006/relationships/slide" Target="/ppt/slides/slide4.xml" Id="Ra492bbfe85174f6b" /><Relationship Type="http://schemas.openxmlformats.org/officeDocument/2006/relationships/slide" Target="/ppt/slides/slide5.xml" Id="R6b7ffd7be2bc4f7a" /><Relationship Type="http://schemas.openxmlformats.org/officeDocument/2006/relationships/slide" Target="/ppt/slides/slide6.xml" Id="R8457076e9a374c72" /><Relationship Type="http://schemas.openxmlformats.org/officeDocument/2006/relationships/slide" Target="/ppt/slides/slide7.xml" Id="Rd5d46092a2304633" /><Relationship Type="http://schemas.openxmlformats.org/officeDocument/2006/relationships/slide" Target="/ppt/slides/slide8.xml" Id="R0592aba657e14577" /><Relationship Type="http://schemas.openxmlformats.org/officeDocument/2006/relationships/slide" Target="/ppt/slides/slide9.xml" Id="R0237b0a5d69b4324" /><Relationship Type="http://schemas.openxmlformats.org/officeDocument/2006/relationships/slide" Target="/ppt/slides/slide10.xml" Id="R6cdfbb6b602f4d81" /><Relationship Type="http://schemas.openxmlformats.org/officeDocument/2006/relationships/slide" Target="/ppt/slides/slide11.xml" Id="Rf90fe4abc087437e" /><Relationship Type="http://schemas.openxmlformats.org/officeDocument/2006/relationships/slide" Target="/ppt/slides/slide12.xml" Id="R90264f90ccb54647" /><Relationship Type="http://schemas.openxmlformats.org/officeDocument/2006/relationships/slide" Target="/ppt/slides/slide13.xml" Id="R3b06afa05c604c0f" /><Relationship Type="http://schemas.openxmlformats.org/officeDocument/2006/relationships/slide" Target="/ppt/slides/slide14.xml" Id="R50e66256a3304d98" /><Relationship Type="http://schemas.openxmlformats.org/officeDocument/2006/relationships/slide" Target="/ppt/slides/slide15.xml" Id="Rf2a1eebbbeb244c8" /><Relationship Type="http://schemas.openxmlformats.org/officeDocument/2006/relationships/slide" Target="/ppt/slides/slide16.xml" Id="Rc4946548577b4976" /><Relationship Type="http://schemas.openxmlformats.org/officeDocument/2006/relationships/slide" Target="/ppt/slides/slide17.xml" Id="R76c01f010c024676" /><Relationship Type="http://schemas.openxmlformats.org/officeDocument/2006/relationships/slide" Target="/ppt/slides/slide18.xml" Id="R8624c33310e545db" /><Relationship Type="http://schemas.openxmlformats.org/officeDocument/2006/relationships/slide" Target="/ppt/slides/slide19.xml" Id="R6ef8f93a9a8f49dd" /><Relationship Type="http://schemas.openxmlformats.org/officeDocument/2006/relationships/slide" Target="/ppt/slides/slide20.xml" Id="R01e1aedda8dc4b6a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69bd467b02bc437d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45e4c84ab0204df6" /><Relationship Type="http://schemas.openxmlformats.org/officeDocument/2006/relationships/notesMaster" Target="/ppt/notesMasters/notesMaster1.xml" Id="R61e59592dbc04131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e48c81b052084f8f" /><Relationship Type="http://schemas.openxmlformats.org/officeDocument/2006/relationships/notesMaster" Target="/ppt/notesMasters/notesMaster1.xml" Id="R4af7806f96594e1c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92f8ad7148f74a83" /><Relationship Type="http://schemas.openxmlformats.org/officeDocument/2006/relationships/notesMaster" Target="/ppt/notesMasters/notesMaster1.xml" Id="Ra6a5daf6a084462e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2de0136e82a44fcc" /><Relationship Type="http://schemas.openxmlformats.org/officeDocument/2006/relationships/notesMaster" Target="/ppt/notesMasters/notesMaster1.xml" Id="R4deb8de4efec4593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72ae336ffc364a8b" /><Relationship Type="http://schemas.openxmlformats.org/officeDocument/2006/relationships/notesMaster" Target="/ppt/notesMasters/notesMaster1.xml" Id="Ra740bcc91d0a47bb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0fa7c274a6ca461c" /><Relationship Type="http://schemas.openxmlformats.org/officeDocument/2006/relationships/notesMaster" Target="/ppt/notesMasters/notesMaster1.xml" Id="Rfe7e74c1bd5b440f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d15476ed529c4e7e" /><Relationship Type="http://schemas.openxmlformats.org/officeDocument/2006/relationships/notesMaster" Target="/ppt/notesMasters/notesMaster1.xml" Id="R5e0717777e164275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09c5a0c5c0184ec4" /><Relationship Type="http://schemas.openxmlformats.org/officeDocument/2006/relationships/notesMaster" Target="/ppt/notesMasters/notesMaster1.xml" Id="Rb3854649cb9b4acb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77baac7cfee44a28" /><Relationship Type="http://schemas.openxmlformats.org/officeDocument/2006/relationships/notesMaster" Target="/ppt/notesMasters/notesMaster1.xml" Id="Ra2c40820736c4783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63a2d51c56ac4b55" /><Relationship Type="http://schemas.openxmlformats.org/officeDocument/2006/relationships/notesMaster" Target="/ppt/notesMasters/notesMaster1.xml" Id="R7bdf162585b445a5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268451a5c7a94fc3" /><Relationship Type="http://schemas.openxmlformats.org/officeDocument/2006/relationships/notesMaster" Target="/ppt/notesMasters/notesMaster1.xml" Id="Rb0e1cd41182b435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80e74214c694d24" /><Relationship Type="http://schemas.openxmlformats.org/officeDocument/2006/relationships/notesMaster" Target="/ppt/notesMasters/notesMaster1.xml" Id="Ref4a6e9aad1c4703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1d90b9a13ec84241" /><Relationship Type="http://schemas.openxmlformats.org/officeDocument/2006/relationships/notesMaster" Target="/ppt/notesMasters/notesMaster1.xml" Id="R407aa4d149d14673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88d54c15ed7b4616" /><Relationship Type="http://schemas.openxmlformats.org/officeDocument/2006/relationships/notesMaster" Target="/ppt/notesMasters/notesMaster1.xml" Id="R695c3ffeb9004441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1a5c1ac3ba94278" /><Relationship Type="http://schemas.openxmlformats.org/officeDocument/2006/relationships/notesMaster" Target="/ppt/notesMasters/notesMaster1.xml" Id="Rc86f61a3d1cc42dd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914c50c0da61474a" /><Relationship Type="http://schemas.openxmlformats.org/officeDocument/2006/relationships/notesMaster" Target="/ppt/notesMasters/notesMaster1.xml" Id="Rf9bd5c36bc574c3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ef1411d90af44074" /><Relationship Type="http://schemas.openxmlformats.org/officeDocument/2006/relationships/notesMaster" Target="/ppt/notesMasters/notesMaster1.xml" Id="R108d3d5c225a442f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e833a91bb474330" /><Relationship Type="http://schemas.openxmlformats.org/officeDocument/2006/relationships/notesMaster" Target="/ppt/notesMasters/notesMaster1.xml" Id="R1bb80884fb9c467e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b8a8947e1010422d" /><Relationship Type="http://schemas.openxmlformats.org/officeDocument/2006/relationships/notesMaster" Target="/ppt/notesMasters/notesMaster1.xml" Id="R66c49ca10f234172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3d57c6a510164119" /><Relationship Type="http://schemas.openxmlformats.org/officeDocument/2006/relationships/notesMaster" Target="/ppt/notesMasters/notesMaster1.xml" Id="R07def944a82049b7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a105b3289a40b5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1b272c9681cc4ef3" /><Relationship Type="http://schemas.openxmlformats.org/officeDocument/2006/relationships/slideLayout" Target="/ppt/slideLayouts/slideLayout1.xml" Id="Rae6cd44f94a741e1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6cd44f94a741e1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c299c3f81424c" /><Relationship Type="http://schemas.openxmlformats.org/officeDocument/2006/relationships/notesSlide" Target="/ppt/notesSlides/notesSlide1.xml" Id="Re3d5b93edeea484b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43b3ab5d5400c" /><Relationship Type="http://schemas.openxmlformats.org/officeDocument/2006/relationships/notesSlide" Target="/ppt/notesSlides/notesSlide10.xml" Id="R04dd2fb7cf1940e6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4e66de6af4895" /><Relationship Type="http://schemas.openxmlformats.org/officeDocument/2006/relationships/notesSlide" Target="/ppt/notesSlides/notesSlide11.xml" Id="R67104c5041a14ada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4f87b95064b8f" /><Relationship Type="http://schemas.openxmlformats.org/officeDocument/2006/relationships/notesSlide" Target="/ppt/notesSlides/notesSlide12.xml" Id="Rda075e0d44784fc2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57cdca4534973" /><Relationship Type="http://schemas.openxmlformats.org/officeDocument/2006/relationships/notesSlide" Target="/ppt/notesSlides/notesSlide13.xml" Id="R3b5d7d46a0584ef2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cc02a45814026" /><Relationship Type="http://schemas.openxmlformats.org/officeDocument/2006/relationships/notesSlide" Target="/ppt/notesSlides/notesSlide14.xml" Id="R3614ced982864bfa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34ce48c7940f3" /><Relationship Type="http://schemas.openxmlformats.org/officeDocument/2006/relationships/notesSlide" Target="/ppt/notesSlides/notesSlide15.xml" Id="Rf7d6a6edffeb44d8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62b29577b46e2" /><Relationship Type="http://schemas.openxmlformats.org/officeDocument/2006/relationships/notesSlide" Target="/ppt/notesSlides/notesSlide16.xml" Id="Rb6e3ec2ab4db4f08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346060d834e29" /><Relationship Type="http://schemas.openxmlformats.org/officeDocument/2006/relationships/notesSlide" Target="/ppt/notesSlides/notesSlide17.xml" Id="R696e0482bdbd4365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df9d7970348af" /><Relationship Type="http://schemas.openxmlformats.org/officeDocument/2006/relationships/notesSlide" Target="/ppt/notesSlides/notesSlide18.xml" Id="Rb2cebaf692634e60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087fbf9dd4930" /><Relationship Type="http://schemas.openxmlformats.org/officeDocument/2006/relationships/notesSlide" Target="/ppt/notesSlides/notesSlide19.xml" Id="R97c7dece0a5749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76d30c4b74214" /><Relationship Type="http://schemas.openxmlformats.org/officeDocument/2006/relationships/notesSlide" Target="/ppt/notesSlides/notesSlide2.xml" Id="Re127954f01294bf5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7ac56c80649e6" /><Relationship Type="http://schemas.openxmlformats.org/officeDocument/2006/relationships/notesSlide" Target="/ppt/notesSlides/notesSlide20.xml" Id="R8098fa3d3c3b4e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0908cd73a4e0c" /><Relationship Type="http://schemas.openxmlformats.org/officeDocument/2006/relationships/notesSlide" Target="/ppt/notesSlides/notesSlide3.xml" Id="R488ac9621eb74e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f022b4a29486b" /><Relationship Type="http://schemas.openxmlformats.org/officeDocument/2006/relationships/notesSlide" Target="/ppt/notesSlides/notesSlide4.xml" Id="R231ee6b5efd542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15e3d2d2445e3" /><Relationship Type="http://schemas.openxmlformats.org/officeDocument/2006/relationships/notesSlide" Target="/ppt/notesSlides/notesSlide5.xml" Id="R85b43ab44c504b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1b8dbea4c4c39" /><Relationship Type="http://schemas.openxmlformats.org/officeDocument/2006/relationships/notesSlide" Target="/ppt/notesSlides/notesSlide6.xml" Id="R787916b4771b44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1c80aa5684baa" /><Relationship Type="http://schemas.openxmlformats.org/officeDocument/2006/relationships/notesSlide" Target="/ppt/notesSlides/notesSlide7.xml" Id="R556aa523658f4414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9ae956cb74f2a" /><Relationship Type="http://schemas.openxmlformats.org/officeDocument/2006/relationships/notesSlide" Target="/ppt/notesSlides/notesSlide8.xml" Id="Rbf95882db6304ed4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8e73be1c54786" /><Relationship Type="http://schemas.openxmlformats.org/officeDocument/2006/relationships/notesSlide" Target="/ppt/notesSlides/notesSlide9.xml" Id="R0da3cdb955a94658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2A793FB-3C5B-4D53-9D90-D6CB06519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E8C83"/>
                </a:solidFill>
              </a:defRPr>
            </a:pPr>
            <a:r>
              <a:rPr sz="1200" b="1">
                <a:solidFill>
                  <a:srgbClr val="3E8C83"/>
                </a:solidFill>
              </a:rPr>
              <a:t>ЭКВИЛИБРИУМ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6F08470-A48D-453F-9D7D-67AB40A0D2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14500"/>
            <a:ext cx="73342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4650" b="1">
                <a:solidFill>
                  <a:srgbClr val="173B57"/>
                </a:solidFill>
              </a:defRPr>
            </a:pPr>
            <a:r>
              <a:rPr sz="4650" b="1">
                <a:solidFill>
                  <a:srgbClr val="173B57"/>
                </a:solidFill>
              </a:rPr>
              <a:t>ЦИВИЛИЗАЦИЯ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DAA248F-74C1-44BF-8167-90CFC2038D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33700"/>
            <a:ext cx="7239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2F6F89"/>
                </a:solidFill>
              </a:defRPr>
            </a:pPr>
            <a:r>
              <a:rPr sz="1800" b="0">
                <a:solidFill>
                  <a:srgbClr val="2F6F89"/>
                </a:solidFill>
              </a:rPr>
              <a:t>Доктрина человеческого развития, общественной кооперации</a:t>
            </a:r>
          </a:p>
          <a:p xmlns:a="http://schemas.openxmlformats.org/drawingml/2006/main">
            <a:pPr algn="l">
              <a:defRPr sz="1800" b="0">
                <a:solidFill>
                  <a:srgbClr val="2F6F89"/>
                </a:solidFill>
              </a:defRPr>
            </a:pPr>
            <a:r>
              <a:rPr sz="1800" b="0">
                <a:solidFill>
                  <a:srgbClr val="2F6F89"/>
                </a:solidFill>
              </a:rPr>
              <a:t>и гармоничного будущего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F10B8A5-03A7-42D8-96B0-9B325DF2D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0"/>
            <a:ext cx="400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B5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484AA5F-D5AA-4EBD-9542-0AB3BD0721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1476375"/>
            <a:ext cx="762000" cy="762000"/>
          </a:xfrm>
          <a:prstGeom xmlns:a="http://schemas.openxmlformats.org/drawingml/2006/main" prst="roundRect">
            <a:avLst>
              <a:gd name="adj" fmla="val 15000"/>
            </a:avLst>
          </a:prstGeom>
          <a:solidFill xmlns:a="http://schemas.openxmlformats.org/drawingml/2006/main">
            <a:srgbClr val="2F6F8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D946CDE-F86A-4BD8-AA9E-A50A9FC743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7149" y="1888795"/>
            <a:ext cx="762000" cy="762000"/>
          </a:xfrm>
          <a:prstGeom xmlns:a="http://schemas.openxmlformats.org/drawingml/2006/main" prst="roundRect">
            <a:avLst>
              <a:gd name="adj" fmla="val 15000"/>
            </a:avLst>
          </a:prstGeom>
          <a:solidFill xmlns:a="http://schemas.openxmlformats.org/drawingml/2006/main">
            <a:srgbClr val="3E8C8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431A0EC-8003-4E1C-8E95-A9C570CCEC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8662" y="2815494"/>
            <a:ext cx="762000" cy="762000"/>
          </a:xfrm>
          <a:prstGeom xmlns:a="http://schemas.openxmlformats.org/drawingml/2006/main" prst="roundRect">
            <a:avLst>
              <a:gd name="adj" fmla="val 15000"/>
            </a:avLst>
          </a:prstGeom>
          <a:solidFill xmlns:a="http://schemas.openxmlformats.org/drawingml/2006/main">
            <a:srgbClr val="2F6F8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269C9A8-23E9-4E07-A862-9A7BE62313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6015" y="3558649"/>
            <a:ext cx="762000" cy="762000"/>
          </a:xfrm>
          <a:prstGeom xmlns:a="http://schemas.openxmlformats.org/drawingml/2006/main" prst="roundRect">
            <a:avLst>
              <a:gd name="adj" fmla="val 15000"/>
            </a:avLst>
          </a:prstGeom>
          <a:solidFill xmlns:a="http://schemas.openxmlformats.org/drawingml/2006/main">
            <a:srgbClr val="3E8C8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EED1444-9693-4823-8785-B9FE5EC0EC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5485" y="3558649"/>
            <a:ext cx="762000" cy="762000"/>
          </a:xfrm>
          <a:prstGeom xmlns:a="http://schemas.openxmlformats.org/drawingml/2006/main" prst="roundRect">
            <a:avLst>
              <a:gd name="adj" fmla="val 15000"/>
            </a:avLst>
          </a:prstGeom>
          <a:solidFill xmlns:a="http://schemas.openxmlformats.org/drawingml/2006/main">
            <a:srgbClr val="2F6F8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BE1AD86-9224-477B-B990-5033BBE9F6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2838" y="2815494"/>
            <a:ext cx="762000" cy="762000"/>
          </a:xfrm>
          <a:prstGeom xmlns:a="http://schemas.openxmlformats.org/drawingml/2006/main" prst="roundRect">
            <a:avLst>
              <a:gd name="adj" fmla="val 15000"/>
            </a:avLst>
          </a:prstGeom>
          <a:solidFill xmlns:a="http://schemas.openxmlformats.org/drawingml/2006/main">
            <a:srgbClr val="3E8C8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0592B56-5C4E-4977-BC5D-1600209047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4351" y="1888795"/>
            <a:ext cx="762000" cy="762000"/>
          </a:xfrm>
          <a:prstGeom xmlns:a="http://schemas.openxmlformats.org/drawingml/2006/main" prst="roundRect">
            <a:avLst>
              <a:gd name="adj" fmla="val 15000"/>
            </a:avLst>
          </a:prstGeom>
          <a:solidFill xmlns:a="http://schemas.openxmlformats.org/drawingml/2006/main">
            <a:srgbClr val="2F6F8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4635299-49C0-4431-B59D-F7D3E60E92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2324100"/>
            <a:ext cx="1257300" cy="1257300"/>
          </a:xfrm>
          <a:prstGeom xmlns:a="http://schemas.openxmlformats.org/drawingml/2006/main" prst="roundRect">
            <a:avLst>
              <a:gd name="adj" fmla="val 9091"/>
            </a:avLst>
          </a:prstGeom>
          <a:solidFill xmlns:a="http://schemas.openxmlformats.org/drawingml/2006/main">
            <a:srgbClr val="C9A2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0F6A870-AB34-4C54-87A0-CB1367E27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2667000"/>
            <a:ext cx="571500" cy="5715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8AB6044-D97F-4964-B580-980A137920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4762500"/>
            <a:ext cx="3238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ЧЕЛОВЕК</a:t>
            </a:r>
          </a:p>
          <a:p xmlns:a="http://schemas.openxmlformats.org/drawingml/2006/main">
            <a:pPr algn="ctr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ПРИРОДА</a:t>
            </a:r>
          </a:p>
          <a:p xmlns:a="http://schemas.openxmlformats.org/drawingml/2006/main">
            <a:pPr algn="ctr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БУДУЩЕЕ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0BF4370-1084-4FC8-9F0A-BE56808140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10820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657680"/>
                </a:solidFill>
              </a:defRPr>
            </a:pPr>
            <a:r>
              <a:rPr sz="825" b="0">
                <a:solidFill>
                  <a:srgbClr val="657680"/>
                </a:solidFill>
              </a:rPr>
              <a:t>Стратегическая доктрина • 2026</a:t>
            </a:r>
          </a:p>
        </p:txBody>
      </p:sp>
    </p:spTree>
    <p:extLst>
      <p:ext uri="{BB962C8B-B14F-4D97-AF65-F5344CB8AC3E}">
        <p14:creationId xmlns:p14="http://schemas.microsoft.com/office/powerpoint/2010/main" val="549350041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1E0A24C-C358-437E-81C8-078BD4554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ЭКВИЛИБРИУМ  •  ЦИВИЛИЗАЦИЯ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2698500-07BB-43A5-B6B1-CA199F40D7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857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10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B18890E-8CD0-4143-8AEA-89B94767E3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10820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173B57"/>
                </a:solidFill>
              </a:defRPr>
            </a:pPr>
            <a:r>
              <a:rPr sz="2775" b="1">
                <a:solidFill>
                  <a:srgbClr val="173B57"/>
                </a:solidFill>
              </a:rPr>
              <a:t>Сильное государство служит праву и долгому горизонту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FD8BADB-101C-4EBE-86EC-C04376A9E2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F8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2EB1257-187C-4BD2-859D-A8B9B2EC90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66900"/>
            <a:ext cx="5048250" cy="9144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10C676F-D561-416B-A9EC-371E26ACC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962150"/>
            <a:ext cx="4743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B57"/>
                </a:solidFill>
              </a:defRPr>
            </a:pPr>
            <a:r>
              <a:rPr sz="1575" b="1">
                <a:solidFill>
                  <a:srgbClr val="173B57"/>
                </a:solidFill>
              </a:rPr>
              <a:t>Правовая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9DDF728-2811-4BC6-80D9-67ABACF4EE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305050"/>
            <a:ext cx="47434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равенство и предсказуемость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E0C08C0-0E30-44BA-A26C-FC756ABC01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866900"/>
            <a:ext cx="5048250" cy="9144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A971A1A-B28F-4ACD-A3E7-9A55CC8DB6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1962150"/>
            <a:ext cx="4743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B57"/>
                </a:solidFill>
              </a:defRPr>
            </a:pPr>
            <a:r>
              <a:rPr sz="1575" b="1">
                <a:solidFill>
                  <a:srgbClr val="173B57"/>
                </a:solidFill>
              </a:rPr>
              <a:t>Стратегическая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BCBF6D3-8FD3-4AB6-88A9-65DDE89BDC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305050"/>
            <a:ext cx="47434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цели и инфраструктура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BAC5C89-F38D-4C53-9D65-D4DFA020C6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67050"/>
            <a:ext cx="5048250" cy="9144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1AC3F6F-3BDF-436E-B76E-02AF552132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162300"/>
            <a:ext cx="4743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B57"/>
                </a:solidFill>
              </a:defRPr>
            </a:pPr>
            <a:r>
              <a:rPr sz="1575" b="1">
                <a:solidFill>
                  <a:srgbClr val="173B57"/>
                </a:solidFill>
              </a:rPr>
              <a:t>Социальная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08892E8-A85E-41F4-B154-4F47CD32BB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505200"/>
            <a:ext cx="47434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базовые возможности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24DF4D9-FE30-4FAD-99A1-A842D4A782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067050"/>
            <a:ext cx="5048250" cy="9144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99CBFE7-3CBE-4158-A4D4-7FDD121234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162300"/>
            <a:ext cx="4743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B57"/>
                </a:solidFill>
              </a:defRPr>
            </a:pPr>
            <a:r>
              <a:rPr sz="1575" b="1">
                <a:solidFill>
                  <a:srgbClr val="173B57"/>
                </a:solidFill>
              </a:rPr>
              <a:t>Развивающая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5FF3D8C-10E7-4CCA-925F-1F65C5355E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505200"/>
            <a:ext cx="47434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наука и инициатива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F8CF2B2-DA7C-4D0A-AC1D-93F849FD70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67200"/>
            <a:ext cx="5048250" cy="9144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B7E54EB-FA35-44A6-AB95-F0747B80C3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362450"/>
            <a:ext cx="4743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B57"/>
                </a:solidFill>
              </a:defRPr>
            </a:pPr>
            <a:r>
              <a:rPr sz="1575" b="1">
                <a:solidFill>
                  <a:srgbClr val="173B57"/>
                </a:solidFill>
              </a:rPr>
              <a:t>Экологическая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5D3BC08-DDC2-4917-876A-4133DB5A01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705350"/>
            <a:ext cx="47434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восстановление систем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27B428F-2487-4EC4-8BC8-23B746D9CB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267200"/>
            <a:ext cx="5048250" cy="9144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75AF933-A566-42B6-8685-D6D0379460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4362450"/>
            <a:ext cx="4743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B57"/>
                </a:solidFill>
              </a:defRPr>
            </a:pPr>
            <a:r>
              <a:rPr sz="1575" b="1">
                <a:solidFill>
                  <a:srgbClr val="173B57"/>
                </a:solidFill>
              </a:rPr>
              <a:t>Международная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E441ED4-6E36-4953-9FA7-203828EA6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4705350"/>
            <a:ext cx="47434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суверенитет и сотрудничество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58B0490-BD0E-4434-BCE2-3D3B30EAE9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543550"/>
            <a:ext cx="971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2F6F89"/>
                </a:solidFill>
              </a:defRPr>
            </a:pPr>
            <a:r>
              <a:rPr sz="1500" b="1">
                <a:solidFill>
                  <a:srgbClr val="2F6F89"/>
                </a:solidFill>
              </a:rPr>
              <a:t>Государство не подменяет общество • бизнес не покупает правила • цифровая система не заменяет человека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BC5463A-DA2D-4276-AB35-9035009C4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10820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657680"/>
                </a:solidFill>
              </a:defRPr>
            </a:pPr>
            <a:r>
              <a:rPr sz="825" b="0">
                <a:solidFill>
                  <a:srgbClr val="657680"/>
                </a:solidFill>
              </a:rPr>
              <a:t>Стратегическая доктрина • 2026</a:t>
            </a:r>
          </a:p>
        </p:txBody>
      </p:sp>
    </p:spTree>
    <p:extLst>
      <p:ext uri="{BB962C8B-B14F-4D97-AF65-F5344CB8AC3E}">
        <p14:creationId xmlns:p14="http://schemas.microsoft.com/office/powerpoint/2010/main" val="1409318376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323CBD5-C465-46CF-9860-4243305F96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ЭКВИЛИБРИУМ  •  ЦИВИЛИЗАЦИЯ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F00570B-0958-4C7A-854F-B0A52E59B1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857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11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4F2B417-A5F6-4E44-BF43-B7A811A77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10820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173B57"/>
                </a:solidFill>
              </a:defRPr>
            </a:pPr>
            <a:r>
              <a:rPr sz="2775" b="1">
                <a:solidFill>
                  <a:srgbClr val="173B57"/>
                </a:solidFill>
              </a:rPr>
              <a:t>Экономика созидания развивает пять капиталов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A3AAD8E-FF9F-497A-A597-70DF8D63B2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F8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D4E279C-D393-405D-B3DB-4261E0B4A3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62200"/>
            <a:ext cx="1943100" cy="1619250"/>
          </a:xfrm>
          <a:prstGeom xmlns:a="http://schemas.openxmlformats.org/drawingml/2006/main" prst="roundRect">
            <a:avLst>
              <a:gd name="adj" fmla="val 7059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5B1292C-FDB1-4ACE-9315-8D0377B6A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457450"/>
            <a:ext cx="1638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B57"/>
                </a:solidFill>
              </a:defRPr>
            </a:pPr>
            <a:r>
              <a:rPr sz="1575" b="1">
                <a:solidFill>
                  <a:srgbClr val="173B57"/>
                </a:solidFill>
              </a:rPr>
              <a:t>Человеческий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43F659E-C6B7-48B9-B701-D5E2CB49E0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800350"/>
            <a:ext cx="16383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здоровье и способности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E9664D8-31F2-4989-ACDB-89EFA4CF82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38450" y="2362200"/>
            <a:ext cx="1943100" cy="1619250"/>
          </a:xfrm>
          <a:prstGeom xmlns:a="http://schemas.openxmlformats.org/drawingml/2006/main" prst="roundRect">
            <a:avLst>
              <a:gd name="adj" fmla="val 7059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B096392-C653-4EEF-A9A8-1D6FD7F074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850" y="2457450"/>
            <a:ext cx="1638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B57"/>
                </a:solidFill>
              </a:defRPr>
            </a:pPr>
            <a:r>
              <a:rPr sz="1575" b="1">
                <a:solidFill>
                  <a:srgbClr val="173B57"/>
                </a:solidFill>
              </a:rPr>
              <a:t>Социальный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F5F0CD0-E7AE-4871-AF3A-355296E89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850" y="2800350"/>
            <a:ext cx="16383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доверие и связи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0389329-6E2C-42DD-9BB1-16D2D0806F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2362200"/>
            <a:ext cx="1943100" cy="1619250"/>
          </a:xfrm>
          <a:prstGeom xmlns:a="http://schemas.openxmlformats.org/drawingml/2006/main" prst="roundRect">
            <a:avLst>
              <a:gd name="adj" fmla="val 7059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99DD9A8-88FC-4BC9-BB27-20B6F2297A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2457450"/>
            <a:ext cx="1638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B57"/>
                </a:solidFill>
              </a:defRPr>
            </a:pPr>
            <a:r>
              <a:rPr sz="1575" b="1">
                <a:solidFill>
                  <a:srgbClr val="173B57"/>
                </a:solidFill>
              </a:rPr>
              <a:t>Производственный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FC1975E-408A-4758-B558-7BDEDCE9D2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2800350"/>
            <a:ext cx="16383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технологии и инфраструктура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C3177DC-76B1-4935-827F-8D44528FDA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2362200"/>
            <a:ext cx="1943100" cy="1619250"/>
          </a:xfrm>
          <a:prstGeom xmlns:a="http://schemas.openxmlformats.org/drawingml/2006/main" prst="roundRect">
            <a:avLst>
              <a:gd name="adj" fmla="val 7059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18142A9-7BAA-4057-8203-A4F09D5070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2457450"/>
            <a:ext cx="1638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B57"/>
                </a:solidFill>
              </a:defRPr>
            </a:pPr>
            <a:r>
              <a:rPr sz="1575" b="1">
                <a:solidFill>
                  <a:srgbClr val="173B57"/>
                </a:solidFill>
              </a:rPr>
              <a:t>Природный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FE603A5-52E6-4276-BF2A-F9A89999EB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2800350"/>
            <a:ext cx="16383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экосистемы и ресурсы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CE588B7-84E7-49EC-8C6F-AFBC0EB3CD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2362200"/>
            <a:ext cx="1943100" cy="1619250"/>
          </a:xfrm>
          <a:prstGeom xmlns:a="http://schemas.openxmlformats.org/drawingml/2006/main" prst="roundRect">
            <a:avLst>
              <a:gd name="adj" fmla="val 7059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A78E3DC-5D4C-49E0-BA4A-2F4F9F3C17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457450"/>
            <a:ext cx="1638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B57"/>
                </a:solidFill>
              </a:defRPr>
            </a:pPr>
            <a:r>
              <a:rPr sz="1575" b="1">
                <a:solidFill>
                  <a:srgbClr val="173B57"/>
                </a:solidFill>
              </a:rPr>
              <a:t>Смысловой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CE6EC5E-3E0B-4DA4-A68D-D9EE571E39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800350"/>
            <a:ext cx="16383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память и образ будущего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0DF1F91-3FD5-472F-B600-2BD848787F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610100"/>
            <a:ext cx="8572500" cy="819150"/>
          </a:xfrm>
          <a:prstGeom xmlns:a="http://schemas.openxmlformats.org/drawingml/2006/main" prst="roundRect">
            <a:avLst>
              <a:gd name="adj" fmla="val 13953"/>
            </a:avLst>
          </a:prstGeom>
          <a:solidFill xmlns:a="http://schemas.openxmlformats.org/drawingml/2006/main">
            <a:srgbClr val="173B5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15665C2-13C9-40B8-A0D4-6A6707FEC1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4724400"/>
            <a:ext cx="7810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Результат оценивается не только доходом, но и качеством человека, общества, природы и будущего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BB9D6E1-F8BF-46B1-A926-7745165C4E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10820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657680"/>
                </a:solidFill>
              </a:defRPr>
            </a:pPr>
            <a:r>
              <a:rPr sz="825" b="0">
                <a:solidFill>
                  <a:srgbClr val="657680"/>
                </a:solidFill>
              </a:rPr>
              <a:t>Стратегическая доктрина • 2026</a:t>
            </a:r>
          </a:p>
        </p:txBody>
      </p:sp>
    </p:spTree>
    <p:extLst>
      <p:ext uri="{BB962C8B-B14F-4D97-AF65-F5344CB8AC3E}">
        <p14:creationId xmlns:p14="http://schemas.microsoft.com/office/powerpoint/2010/main" val="929318532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A12BAAD-90A8-4D65-BC12-218007A96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ЭКВИЛИБРИУМ  •  ЦИВИЛИЗАЦИЯ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DE2998F-DBEC-4FD5-9C54-8338950735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857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12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5258445-3F2A-4C78-9526-983B986AD5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10820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173B57"/>
                </a:solidFill>
              </a:defRPr>
            </a:pPr>
            <a:r>
              <a:rPr sz="2775" b="1">
                <a:solidFill>
                  <a:srgbClr val="173B57"/>
                </a:solidFill>
              </a:rPr>
              <a:t>Технология допустима, когда польза совместима с ответственностью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2CE83F0-6C57-469B-9ECD-F42B168C0E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F8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50E6B9D-EAFA-448E-A8CF-E5751E851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66900"/>
            <a:ext cx="3333750" cy="1352550"/>
          </a:xfrm>
          <a:prstGeom xmlns:a="http://schemas.openxmlformats.org/drawingml/2006/main" prst="roundRect">
            <a:avLst>
              <a:gd name="adj" fmla="val 8451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7D76D93-CF93-4669-82BD-A5BE73B81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962150"/>
            <a:ext cx="3028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B57"/>
                </a:solidFill>
              </a:defRPr>
            </a:pPr>
            <a:r>
              <a:rPr sz="1575" b="1">
                <a:solidFill>
                  <a:srgbClr val="173B57"/>
                </a:solidFill>
              </a:rPr>
              <a:t>Исследование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9A45043-47AD-413C-8B59-96FC349DFB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305050"/>
            <a:ext cx="30289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возможности и риски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5B449A9-2633-4985-A1E5-E99D25249D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1866900"/>
            <a:ext cx="3333750" cy="1352550"/>
          </a:xfrm>
          <a:prstGeom xmlns:a="http://schemas.openxmlformats.org/drawingml/2006/main" prst="roundRect">
            <a:avLst>
              <a:gd name="adj" fmla="val 8451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EC657E5-AC9F-4D9B-86B9-CC76C5958D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1962150"/>
            <a:ext cx="3028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B57"/>
                </a:solidFill>
              </a:defRPr>
            </a:pPr>
            <a:r>
              <a:rPr sz="1575" b="1">
                <a:solidFill>
                  <a:srgbClr val="173B57"/>
                </a:solidFill>
              </a:rPr>
              <a:t>Проектирование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609789B-82F5-495C-A9BD-C27B3E2577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305050"/>
            <a:ext cx="30289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чьи ценности встроены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E993C34-F8DA-4142-88CC-CF812E5CF3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866900"/>
            <a:ext cx="3333750" cy="1352550"/>
          </a:xfrm>
          <a:prstGeom xmlns:a="http://schemas.openxmlformats.org/drawingml/2006/main" prst="roundRect">
            <a:avLst>
              <a:gd name="adj" fmla="val 8451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40BB3E1-8A77-4399-81B7-84F42380B6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962150"/>
            <a:ext cx="3028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B57"/>
                </a:solidFill>
              </a:defRPr>
            </a:pPr>
            <a:r>
              <a:rPr sz="1575" b="1">
                <a:solidFill>
                  <a:srgbClr val="173B57"/>
                </a:solidFill>
              </a:rPr>
              <a:t>Испытание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41AF846-EEDF-4ED7-A82A-40DD689B7B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305050"/>
            <a:ext cx="30289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безопасность и пределы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8F88532-0618-4AA3-A1BC-93E2678894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43300"/>
            <a:ext cx="3333750" cy="1352550"/>
          </a:xfrm>
          <a:prstGeom xmlns:a="http://schemas.openxmlformats.org/drawingml/2006/main" prst="roundRect">
            <a:avLst>
              <a:gd name="adj" fmla="val 8451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6932450-2264-415B-ABD6-04AAC329CC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638550"/>
            <a:ext cx="3028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B57"/>
                </a:solidFill>
              </a:defRPr>
            </a:pPr>
            <a:r>
              <a:rPr sz="1575" b="1">
                <a:solidFill>
                  <a:srgbClr val="173B57"/>
                </a:solidFill>
              </a:rPr>
              <a:t>Внедрение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14130D9-D379-4071-A7C3-520C93ACBE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981450"/>
            <a:ext cx="30289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кто отвечает и останавливает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A5D9F41-9287-4308-AB33-D3D44CD787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3543300"/>
            <a:ext cx="3333750" cy="1352550"/>
          </a:xfrm>
          <a:prstGeom xmlns:a="http://schemas.openxmlformats.org/drawingml/2006/main" prst="roundRect">
            <a:avLst>
              <a:gd name="adj" fmla="val 8451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7A389D9-937D-478E-BC71-48076E161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638550"/>
            <a:ext cx="3028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B57"/>
                </a:solidFill>
              </a:defRPr>
            </a:pPr>
            <a:r>
              <a:rPr sz="1575" b="1">
                <a:solidFill>
                  <a:srgbClr val="173B57"/>
                </a:solidFill>
              </a:rPr>
              <a:t>Эксплуатация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49CCB60-DB90-4CC3-AD95-187955D2E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981450"/>
            <a:ext cx="30289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мониторинг последствий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ED5AE62-7A2F-4E99-A9FB-16EAAFE090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543300"/>
            <a:ext cx="3333750" cy="1352550"/>
          </a:xfrm>
          <a:prstGeom xmlns:a="http://schemas.openxmlformats.org/drawingml/2006/main" prst="roundRect">
            <a:avLst>
              <a:gd name="adj" fmla="val 8451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1959264-3AAC-4CE2-AAA5-00417AC59A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3638550"/>
            <a:ext cx="3028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B57"/>
                </a:solidFill>
              </a:defRPr>
            </a:pPr>
            <a:r>
              <a:rPr sz="1575" b="1">
                <a:solidFill>
                  <a:srgbClr val="173B57"/>
                </a:solidFill>
              </a:rPr>
              <a:t>Завершение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7328689-1C3B-45C6-B803-41F2BB6DD6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3981450"/>
            <a:ext cx="30289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безопасный вывод системы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F9EFA1C-5F07-4676-9B06-A3E1C02AB5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353050"/>
            <a:ext cx="9144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73B57"/>
                </a:solidFill>
              </a:defRPr>
            </a:pPr>
            <a:r>
              <a:rPr sz="1725" b="1">
                <a:solidFill>
                  <a:srgbClr val="173B57"/>
                </a:solidFill>
              </a:rPr>
              <a:t>ИИ расширяет возможности — но человеческая ответственность не делегируется машине.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AC98408-0926-4A72-91B2-66527BFEA4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10820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657680"/>
                </a:solidFill>
              </a:defRPr>
            </a:pPr>
            <a:r>
              <a:rPr sz="825" b="0">
                <a:solidFill>
                  <a:srgbClr val="657680"/>
                </a:solidFill>
              </a:rPr>
              <a:t>Стратегическая доктрина • 2026</a:t>
            </a:r>
          </a:p>
        </p:txBody>
      </p:sp>
    </p:spTree>
    <p:extLst>
      <p:ext uri="{BB962C8B-B14F-4D97-AF65-F5344CB8AC3E}">
        <p14:creationId xmlns:p14="http://schemas.microsoft.com/office/powerpoint/2010/main" val="592011136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5BC3302-EB8F-4364-8F1C-BFECE7A6F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ЭКВИЛИБРИУМ  •  ЦИВИЛИЗАЦИЯ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93163CA-8839-472E-9E45-0FCD40BF7A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857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13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DA1AF53-19BA-4AC7-A01D-98D439A9E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10820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173B57"/>
                </a:solidFill>
              </a:defRPr>
            </a:pPr>
            <a:r>
              <a:rPr sz="2775" b="1">
                <a:solidFill>
                  <a:srgbClr val="173B57"/>
                </a:solidFill>
              </a:rPr>
              <a:t>Культура и образование передают цивилизацию между поколениями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376B82F-A99B-49CE-930E-1128C668C9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F8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5BF08BC-5B3D-4842-89AD-6A5A858D9A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66900"/>
            <a:ext cx="5048250" cy="9144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0CF5C71-2C1F-44FA-90C2-47F3E1FFAA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962150"/>
            <a:ext cx="4743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B57"/>
                </a:solidFill>
              </a:defRPr>
            </a:pPr>
            <a:r>
              <a:rPr sz="1575" b="1">
                <a:solidFill>
                  <a:srgbClr val="173B57"/>
                </a:solidFill>
              </a:rPr>
              <a:t>Семья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607D02F-DC29-4772-B63C-8E9E4F78F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305050"/>
            <a:ext cx="47434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язык, доверие, игра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4DD3AD9-7248-48B4-B929-A90AEC5B2B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866900"/>
            <a:ext cx="5048250" cy="9144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5C7C3F7-FC45-45D3-BC93-C6CDD04E9F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1962150"/>
            <a:ext cx="4743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B57"/>
                </a:solidFill>
              </a:defRPr>
            </a:pPr>
            <a:r>
              <a:rPr sz="1575" b="1">
                <a:solidFill>
                  <a:srgbClr val="173B57"/>
                </a:solidFill>
              </a:rPr>
              <a:t>Школа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89F7A73-3FBC-476F-A813-F9DC91056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305050"/>
            <a:ext cx="47434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мышление и сотрудничество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73E278D-D699-4784-96FD-6F1A406240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67050"/>
            <a:ext cx="5048250" cy="9144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E8527BD-80DD-49F1-8827-99AF197D9E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162300"/>
            <a:ext cx="4743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B57"/>
                </a:solidFill>
              </a:defRPr>
            </a:pPr>
            <a:r>
              <a:rPr sz="1575" b="1">
                <a:solidFill>
                  <a:srgbClr val="173B57"/>
                </a:solidFill>
              </a:rPr>
              <a:t>Профобразование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D8CE329-D41A-468F-88B0-031EFF041B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505200"/>
            <a:ext cx="47434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мастерство и труд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E326CBE-B7FC-4C07-A6FA-7C27A5B0D9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067050"/>
            <a:ext cx="5048250" cy="9144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7BD4D87-E609-4AE3-900E-EFB9889C69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162300"/>
            <a:ext cx="4743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B57"/>
                </a:solidFill>
              </a:defRPr>
            </a:pPr>
            <a:r>
              <a:rPr sz="1575" b="1">
                <a:solidFill>
                  <a:srgbClr val="173B57"/>
                </a:solidFill>
              </a:rPr>
              <a:t>Университет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C02720C-C258-4C62-A8B7-11D601C5EF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505200"/>
            <a:ext cx="47434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исследование и свобода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B548718-1B85-41D3-B0D1-9C275C18D6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67200"/>
            <a:ext cx="5048250" cy="9144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70BD0D4-BA90-4639-BCEE-51F82E01E1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362450"/>
            <a:ext cx="4743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B57"/>
                </a:solidFill>
              </a:defRPr>
            </a:pPr>
            <a:r>
              <a:rPr sz="1575" b="1">
                <a:solidFill>
                  <a:srgbClr val="173B57"/>
                </a:solidFill>
              </a:rPr>
              <a:t>Наставничество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9F80564-C06C-4CA2-8D20-B8AE04829C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705350"/>
            <a:ext cx="47434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опыт и практическая мудрость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BC05F83-267F-454A-A1A0-E1EDEDD5D3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267200"/>
            <a:ext cx="5048250" cy="9144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8A5CFF1-4592-4AB8-9BF4-548BEAFC5E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4362450"/>
            <a:ext cx="4743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B57"/>
                </a:solidFill>
              </a:defRPr>
            </a:pPr>
            <a:r>
              <a:rPr sz="1575" b="1">
                <a:solidFill>
                  <a:srgbClr val="173B57"/>
                </a:solidFill>
              </a:rPr>
              <a:t>Общественная культура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3EAA249-B502-472B-93ED-D6FB68BBF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4705350"/>
            <a:ext cx="47434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память, творчество, участие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0A0A171-AC42-4775-8145-DEB8B725F1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10820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657680"/>
                </a:solidFill>
              </a:defRPr>
            </a:pPr>
            <a:r>
              <a:rPr sz="825" b="0">
                <a:solidFill>
                  <a:srgbClr val="657680"/>
                </a:solidFill>
              </a:rPr>
              <a:t>Стратегическая доктрина • 2026</a:t>
            </a:r>
          </a:p>
        </p:txBody>
      </p:sp>
    </p:spTree>
    <p:extLst>
      <p:ext uri="{BB962C8B-B14F-4D97-AF65-F5344CB8AC3E}">
        <p14:creationId xmlns:p14="http://schemas.microsoft.com/office/powerpoint/2010/main" val="264966711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2882DCB-9AA5-45F2-A324-8AEFA5742E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ЭКВИЛИБРИУМ  •  ЦИВИЛИЗАЦИЯ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8A60DDD-7A51-4B01-B67F-8BF4B17BF1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857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14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5C94A1F-C052-4B56-801B-F33A69150F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10820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173B57"/>
                </a:solidFill>
              </a:defRPr>
            </a:pPr>
            <a:r>
              <a:rPr sz="2775" b="1">
                <a:solidFill>
                  <a:srgbClr val="173B57"/>
                </a:solidFill>
              </a:rPr>
              <a:t>Биоценозный подход возвращает человеку место в живой системе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58675E6-179E-459D-A64A-0495C47DB6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F8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B2B75A9-367E-4AE2-A28C-A307C80F9B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3286125"/>
            <a:ext cx="533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C9A24A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C5E0EEC-E608-4188-8BA4-E6C98C6FC2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3286125"/>
            <a:ext cx="533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C9A24A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698181C-D739-4FD1-8AB5-FB084AD01B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48300" y="3286125"/>
            <a:ext cx="533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C9A24A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7419DF1-B5FD-43A5-8B79-78B17B4DD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286125"/>
            <a:ext cx="533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C9A24A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1D8E2AD-B912-4504-B797-FC7BE027E4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3286125"/>
            <a:ext cx="533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C9A24A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F4D4C76-41F0-4B80-BB2B-325243C81B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14650"/>
            <a:ext cx="142875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11A6F9D-39DC-402E-847C-D1F5C58A98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067050"/>
            <a:ext cx="1238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3B57"/>
                </a:solidFill>
              </a:defRPr>
            </a:pPr>
            <a:r>
              <a:rPr sz="1350" b="1">
                <a:solidFill>
                  <a:srgbClr val="173B57"/>
                </a:solidFill>
              </a:rPr>
              <a:t>Атмосфера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B613C4F-8FA0-4FE0-B7B4-56CB3FF20A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2914650"/>
            <a:ext cx="142875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0A7D529-0F5F-43C9-9956-2A0ADB929C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3067050"/>
            <a:ext cx="1238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3B57"/>
                </a:solidFill>
              </a:defRPr>
            </a:pPr>
            <a:r>
              <a:rPr sz="1350" b="1">
                <a:solidFill>
                  <a:srgbClr val="173B57"/>
                </a:solidFill>
              </a:rPr>
              <a:t>Вода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13C92EA-9B41-41B8-A394-503E838112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914650"/>
            <a:ext cx="142875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51CDE47-8B11-43C7-9D3C-9324DFE95F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067050"/>
            <a:ext cx="1238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3B57"/>
                </a:solidFill>
              </a:defRPr>
            </a:pPr>
            <a:r>
              <a:rPr sz="1350" b="1">
                <a:solidFill>
                  <a:srgbClr val="173B57"/>
                </a:solidFill>
              </a:rPr>
              <a:t>Почва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2DFBC74-27EA-49FB-805D-F9585952A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2914650"/>
            <a:ext cx="142875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51AF2A8-2085-4E24-BB3F-24EF6FCD2E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3067050"/>
            <a:ext cx="1238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3B57"/>
                </a:solidFill>
              </a:defRPr>
            </a:pPr>
            <a:r>
              <a:rPr sz="1350" b="1">
                <a:solidFill>
                  <a:srgbClr val="173B57"/>
                </a:solidFill>
              </a:rPr>
              <a:t>Растения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26FBB78-A8B1-4401-AD08-EA735EC073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2914650"/>
            <a:ext cx="142875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036F8D3-0940-4B7E-8727-0242E6DA80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3067050"/>
            <a:ext cx="1238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3B57"/>
                </a:solidFill>
              </a:defRPr>
            </a:pPr>
            <a:r>
              <a:rPr sz="1350" b="1">
                <a:solidFill>
                  <a:srgbClr val="173B57"/>
                </a:solidFill>
              </a:rPr>
              <a:t>Животные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AE822D8-84D6-436F-B55C-E566D3DB0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2914650"/>
            <a:ext cx="142875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7AAC296-D9E5-48A6-96BF-53AA6DF7B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3067050"/>
            <a:ext cx="1238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3B57"/>
                </a:solidFill>
              </a:defRPr>
            </a:pPr>
            <a:r>
              <a:rPr sz="1350" b="1">
                <a:solidFill>
                  <a:srgbClr val="173B57"/>
                </a:solidFill>
              </a:rPr>
              <a:t>Человек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CD61231-7802-4A96-8C03-DFA6A7B068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4514850"/>
            <a:ext cx="9144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3E8C83"/>
                </a:solidFill>
              </a:defRPr>
            </a:pPr>
            <a:r>
              <a:rPr sz="1800" b="1">
                <a:solidFill>
                  <a:srgbClr val="3E8C83"/>
                </a:solidFill>
              </a:rPr>
              <a:t>Наблюдение → предупреждение → предотвращение → восстановление → независимая верификация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9EE0BF7-DFB7-490A-A3F6-0A06A11195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10820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657680"/>
                </a:solidFill>
              </a:defRPr>
            </a:pPr>
            <a:r>
              <a:rPr sz="825" b="0">
                <a:solidFill>
                  <a:srgbClr val="657680"/>
                </a:solidFill>
              </a:rPr>
              <a:t>Стратегическая доктрина • 2026</a:t>
            </a:r>
          </a:p>
        </p:txBody>
      </p:sp>
    </p:spTree>
    <p:extLst>
      <p:ext uri="{BB962C8B-B14F-4D97-AF65-F5344CB8AC3E}">
        <p14:creationId xmlns:p14="http://schemas.microsoft.com/office/powerpoint/2010/main" val="1662185630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45DFEBC-7EB5-4DC1-B171-78FCECB17F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ЭКВИЛИБРИУМ  •  ЦИВИЛИЗАЦИЯ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FBF2FF2-02FA-4E45-A2A8-A25DAF51C4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857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15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1491D68-2AE9-47EC-8FC5-29D32D407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10820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173B57"/>
                </a:solidFill>
              </a:defRPr>
            </a:pPr>
            <a:r>
              <a:rPr sz="2775" b="1">
                <a:solidFill>
                  <a:srgbClr val="173B57"/>
                </a:solidFill>
              </a:rPr>
              <a:t>Безопасность начинается с предупреждения и способности восстановиться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C60053A-539E-497B-BE5F-25D140BE60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F8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3902AB7-B78C-411F-8D78-285CA0318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90700"/>
            <a:ext cx="504825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ABA775A-85D6-44F5-A827-712AEE889B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885950"/>
            <a:ext cx="4743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B57"/>
                </a:solidFill>
              </a:defRPr>
            </a:pPr>
            <a:r>
              <a:rPr sz="1575" b="1">
                <a:solidFill>
                  <a:srgbClr val="173B57"/>
                </a:solidFill>
              </a:rPr>
              <a:t>Человек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6E2EAB8-0830-4D2B-B346-12AF7B8451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228850"/>
            <a:ext cx="4743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жизнь, здоровье, права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C12C27C-3940-47D5-8374-4D4B622DE5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81300"/>
            <a:ext cx="504825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F0EE703-5C30-4AFD-BDD2-F76F9F452F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876550"/>
            <a:ext cx="4743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B57"/>
                </a:solidFill>
              </a:defRPr>
            </a:pPr>
            <a:r>
              <a:rPr sz="1575" b="1">
                <a:solidFill>
                  <a:srgbClr val="173B57"/>
                </a:solidFill>
              </a:rPr>
              <a:t>Общество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D779B00-3466-469F-9D68-D9F813BE19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219450"/>
            <a:ext cx="4743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доверие и устойчивость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D532E8F-FD5E-4EDE-B9A6-A0414AC8C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71900"/>
            <a:ext cx="504825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12E5133-484B-4F54-8D2E-8FD94FF0FB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867150"/>
            <a:ext cx="4743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B57"/>
                </a:solidFill>
              </a:defRPr>
            </a:pPr>
            <a:r>
              <a:rPr sz="1575" b="1">
                <a:solidFill>
                  <a:srgbClr val="173B57"/>
                </a:solidFill>
              </a:rPr>
              <a:t>Экономика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4C8D5E5-151D-436A-ACCE-A9601086E0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210050"/>
            <a:ext cx="4743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цепочки и резервы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57904FA-D95A-4392-9BF3-9E73E12099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62500"/>
            <a:ext cx="504825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66E8C5C-5EFE-46D4-BE9C-BD782FD4FF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857750"/>
            <a:ext cx="4743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B57"/>
                </a:solidFill>
              </a:defRPr>
            </a:pPr>
            <a:r>
              <a:rPr sz="1575" b="1">
                <a:solidFill>
                  <a:srgbClr val="173B57"/>
                </a:solidFill>
              </a:rPr>
              <a:t>Технологии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44B64AA-5C71-4096-B281-C1E58FCF6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200650"/>
            <a:ext cx="4743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надёжность и киберзащита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B890094-BFA3-4342-8C7E-3C62B24139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90700"/>
            <a:ext cx="504825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B098159-9E9D-4411-9B02-69ACF7E408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1885950"/>
            <a:ext cx="4743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B57"/>
                </a:solidFill>
              </a:defRPr>
            </a:pPr>
            <a:r>
              <a:rPr sz="1575" b="1">
                <a:solidFill>
                  <a:srgbClr val="173B57"/>
                </a:solidFill>
              </a:rPr>
              <a:t>Экология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917D5D8-394E-451B-84A0-7061CBA82B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228850"/>
            <a:ext cx="4743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предупреждение каскадов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5BF3434-15D2-47A7-8017-7EE5C223D8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781300"/>
            <a:ext cx="504825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E61B641-9F01-45D5-8483-B8C6D063B0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876550"/>
            <a:ext cx="4743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B57"/>
                </a:solidFill>
              </a:defRPr>
            </a:pPr>
            <a:r>
              <a:rPr sz="1575" b="1">
                <a:solidFill>
                  <a:srgbClr val="173B57"/>
                </a:solidFill>
              </a:rPr>
              <a:t>Государство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19E7D05-2242-4142-8938-7A2A587033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219450"/>
            <a:ext cx="4743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суверенитет и непрерывность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E36161D-DFAE-4F9A-9FE1-400D804EA4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771900"/>
            <a:ext cx="504825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610264A-CC98-42A2-A565-BF5ADF4A20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867150"/>
            <a:ext cx="4743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B57"/>
                </a:solidFill>
              </a:defRPr>
            </a:pPr>
            <a:r>
              <a:rPr sz="1575" b="1">
                <a:solidFill>
                  <a:srgbClr val="173B57"/>
                </a:solidFill>
              </a:rPr>
              <a:t>Планета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B0325F6-FCF0-4EB8-BB1A-3728A762C4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4210050"/>
            <a:ext cx="4743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предотвращение войн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E4753E0-8470-4B8F-BD0F-D8EC4B1B9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10820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657680"/>
                </a:solidFill>
              </a:defRPr>
            </a:pPr>
            <a:r>
              <a:rPr sz="825" b="0">
                <a:solidFill>
                  <a:srgbClr val="657680"/>
                </a:solidFill>
              </a:rPr>
              <a:t>Стратегическая доктрина • 2026</a:t>
            </a:r>
          </a:p>
        </p:txBody>
      </p:sp>
    </p:spTree>
    <p:extLst>
      <p:ext uri="{BB962C8B-B14F-4D97-AF65-F5344CB8AC3E}">
        <p14:creationId xmlns:p14="http://schemas.microsoft.com/office/powerpoint/2010/main" val="816297912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5290E86-1600-4CBA-92E2-4223539559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ЭКВИЛИБРИУМ  •  ЦИВИЛИЗАЦИЯ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ACA3916-FC3E-46ED-8094-3FDC7BCD8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857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16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9897716-351E-43FE-B30F-8E010F9DBB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10820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173B57"/>
                </a:solidFill>
              </a:defRPr>
            </a:pPr>
            <a:r>
              <a:rPr sz="2775" b="1">
                <a:solidFill>
                  <a:srgbClr val="173B57"/>
                </a:solidFill>
              </a:rPr>
              <a:t>Сотрудничество начинается там, где последствия пересекают границы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D3A4FCA-51C5-4C44-BF94-236F7FCAD3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F8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A522081-9ECA-4C00-AF4B-4BC32B7D26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00250"/>
            <a:ext cx="3333750" cy="1104900"/>
          </a:xfrm>
          <a:prstGeom xmlns:a="http://schemas.openxmlformats.org/drawingml/2006/main" prst="roundRect">
            <a:avLst>
              <a:gd name="adj" fmla="val 10345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20E7DEC-938D-49F4-A4A5-520B61D96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238375"/>
            <a:ext cx="29146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73B57"/>
                </a:solidFill>
              </a:defRPr>
            </a:pPr>
            <a:r>
              <a:rPr sz="1650" b="1">
                <a:solidFill>
                  <a:srgbClr val="173B57"/>
                </a:solidFill>
              </a:rPr>
              <a:t>Климат и океан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72D8863-E9BB-472F-A72C-0715719E4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2000250"/>
            <a:ext cx="3333750" cy="1104900"/>
          </a:xfrm>
          <a:prstGeom xmlns:a="http://schemas.openxmlformats.org/drawingml/2006/main" prst="roundRect">
            <a:avLst>
              <a:gd name="adj" fmla="val 10345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D5723B2-2EE7-478A-ACE5-6B02835CC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2238375"/>
            <a:ext cx="29146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73B57"/>
                </a:solidFill>
              </a:defRPr>
            </a:pPr>
            <a:r>
              <a:rPr sz="1650" b="1">
                <a:solidFill>
                  <a:srgbClr val="173B57"/>
                </a:solidFill>
              </a:rPr>
              <a:t>Пандемии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1D7A53C-CCD4-4299-91C8-B99247B3A9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000250"/>
            <a:ext cx="3333750" cy="1104900"/>
          </a:xfrm>
          <a:prstGeom xmlns:a="http://schemas.openxmlformats.org/drawingml/2006/main" prst="roundRect">
            <a:avLst>
              <a:gd name="adj" fmla="val 10345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6603549-0859-4A2D-940D-5278FFE654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238375"/>
            <a:ext cx="29146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73B57"/>
                </a:solidFill>
              </a:defRPr>
            </a:pPr>
            <a:r>
              <a:rPr sz="1650" b="1">
                <a:solidFill>
                  <a:srgbClr val="173B57"/>
                </a:solidFill>
              </a:rPr>
              <a:t>ИИ и биориски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ECB290B-C42A-459A-A11A-19F4D224C6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29000"/>
            <a:ext cx="3333750" cy="1104900"/>
          </a:xfrm>
          <a:prstGeom xmlns:a="http://schemas.openxmlformats.org/drawingml/2006/main" prst="roundRect">
            <a:avLst>
              <a:gd name="adj" fmla="val 10345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366BBAD-8DCE-4DF2-87BD-530BA47F52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667125"/>
            <a:ext cx="29146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73B57"/>
                </a:solidFill>
              </a:defRPr>
            </a:pPr>
            <a:r>
              <a:rPr sz="1650" b="1">
                <a:solidFill>
                  <a:srgbClr val="173B57"/>
                </a:solidFill>
              </a:rPr>
              <a:t>Космос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9904B90-E63B-4237-9AEF-E9F9993BF8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3429000"/>
            <a:ext cx="3333750" cy="1104900"/>
          </a:xfrm>
          <a:prstGeom xmlns:a="http://schemas.openxmlformats.org/drawingml/2006/main" prst="roundRect">
            <a:avLst>
              <a:gd name="adj" fmla="val 10345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912030A-DD21-4E07-9042-E9D4946A7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3667125"/>
            <a:ext cx="29146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73B57"/>
                </a:solidFill>
              </a:defRPr>
            </a:pPr>
            <a:r>
              <a:rPr sz="1650" b="1">
                <a:solidFill>
                  <a:srgbClr val="173B57"/>
                </a:solidFill>
              </a:rPr>
              <a:t>Ядерная безопасность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B9C897D-3920-42F7-A950-A9B616875F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429000"/>
            <a:ext cx="3333750" cy="1104900"/>
          </a:xfrm>
          <a:prstGeom xmlns:a="http://schemas.openxmlformats.org/drawingml/2006/main" prst="roundRect">
            <a:avLst>
              <a:gd name="adj" fmla="val 10345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F701208-A69B-43BF-85A2-A9110A4CB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3667125"/>
            <a:ext cx="29146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73B57"/>
                </a:solidFill>
              </a:defRPr>
            </a:pPr>
            <a:r>
              <a:rPr sz="1650" b="1">
                <a:solidFill>
                  <a:srgbClr val="173B57"/>
                </a:solidFill>
              </a:rPr>
              <a:t>Финансовые системы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7FE3CBB-8EDE-45C3-8081-D7C849BB65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76375" y="5238750"/>
            <a:ext cx="9239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2F6F89"/>
                </a:solidFill>
              </a:defRPr>
            </a:pPr>
            <a:r>
              <a:rPr sz="1650" b="1">
                <a:solidFill>
                  <a:srgbClr val="2F6F89"/>
                </a:solidFill>
              </a:rPr>
              <a:t>Суверенитет сохраняется • данные становятся совместимыми • результаты проверяются независимо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DB73257-FB3F-440C-98C4-874DC41B24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10820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657680"/>
                </a:solidFill>
              </a:defRPr>
            </a:pPr>
            <a:r>
              <a:rPr sz="825" b="0">
                <a:solidFill>
                  <a:srgbClr val="657680"/>
                </a:solidFill>
              </a:rPr>
              <a:t>Стратегическая доктрина • 2026</a:t>
            </a:r>
          </a:p>
        </p:txBody>
      </p:sp>
    </p:spTree>
    <p:extLst>
      <p:ext uri="{BB962C8B-B14F-4D97-AF65-F5344CB8AC3E}">
        <p14:creationId xmlns:p14="http://schemas.microsoft.com/office/powerpoint/2010/main" val="1216413213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29424360-9A7F-4E03-AA0A-56D77382CA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ЭКВИЛИБРИУМ  •  ЦИВИЛИЗАЦИЯ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06D5460-531F-4C88-9235-FAB6F5A8FB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857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17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AABC7E0-14AA-4F90-9077-FF1145FC1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10820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173B57"/>
                </a:solidFill>
              </a:defRPr>
            </a:pPr>
            <a:r>
              <a:rPr sz="2775" b="1">
                <a:solidFill>
                  <a:srgbClr val="173B57"/>
                </a:solidFill>
              </a:rPr>
              <a:t>Переход проходит семь шагов проверки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A69B01D-0FFF-4E94-BF0C-E779927AD0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F8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67CFCFB-BBED-4D4B-B2FD-8ADB12F972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3276600"/>
            <a:ext cx="495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C9A24A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F1AE35B-BCCF-41A7-8E85-DF73C7D175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48025" y="3276600"/>
            <a:ext cx="495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C9A24A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91D1015-408A-445B-BC42-676D4BC731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3276600"/>
            <a:ext cx="495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C9A24A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1632DDD-B3A9-46C0-84E4-513190AC90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3175" y="3276600"/>
            <a:ext cx="495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C9A24A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54CE2F2-C296-4383-B160-D2EE54BAD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3276600"/>
            <a:ext cx="495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C9A24A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47B0122-6B16-4740-82F2-E7F04ECABC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58325" y="3276600"/>
            <a:ext cx="495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C9A24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E70B2A1-47E8-45D9-A08D-0A1D76D967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0"/>
            <a:ext cx="1238250" cy="838200"/>
          </a:xfrm>
          <a:prstGeom xmlns:a="http://schemas.openxmlformats.org/drawingml/2006/main" prst="roundRect">
            <a:avLst>
              <a:gd name="adj" fmla="val 13636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E49A644-7552-455C-A673-71ABDA76EF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33700"/>
            <a:ext cx="247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C9A24A"/>
                </a:solidFill>
              </a:defRPr>
            </a:pPr>
            <a:r>
              <a:rPr sz="1125" b="1">
                <a:solidFill>
                  <a:srgbClr val="C9A24A"/>
                </a:solidFill>
              </a:rPr>
              <a:t>1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B630AF2-DA48-4C5C-9E1D-44ECFFA0F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219450"/>
            <a:ext cx="1047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3B57"/>
                </a:solidFill>
              </a:defRPr>
            </a:pPr>
            <a:r>
              <a:rPr sz="1275" b="1">
                <a:solidFill>
                  <a:srgbClr val="173B57"/>
                </a:solidFill>
              </a:rPr>
              <a:t>Диагностика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D54D0C2-C8F0-4CF1-9612-BBB885F96E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2857500"/>
            <a:ext cx="1238250" cy="838200"/>
          </a:xfrm>
          <a:prstGeom xmlns:a="http://schemas.openxmlformats.org/drawingml/2006/main" prst="roundRect">
            <a:avLst>
              <a:gd name="adj" fmla="val 13636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D53C12E-6D74-4F57-B69D-22D8009136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2933700"/>
            <a:ext cx="247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C9A24A"/>
                </a:solidFill>
              </a:defRPr>
            </a:pPr>
            <a:r>
              <a:rPr sz="1125" b="1">
                <a:solidFill>
                  <a:srgbClr val="C9A24A"/>
                </a:solidFill>
              </a:rPr>
              <a:t>2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879558A-53FE-4417-BE9A-5C96210D65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3219450"/>
            <a:ext cx="1047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3B57"/>
                </a:solidFill>
              </a:defRPr>
            </a:pPr>
            <a:r>
              <a:rPr sz="1275" b="1">
                <a:solidFill>
                  <a:srgbClr val="173B57"/>
                </a:solidFill>
              </a:rPr>
              <a:t>Диалог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B7CD125-E59E-46C0-9744-D601A42A2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0950" y="2857500"/>
            <a:ext cx="1238250" cy="838200"/>
          </a:xfrm>
          <a:prstGeom xmlns:a="http://schemas.openxmlformats.org/drawingml/2006/main" prst="roundRect">
            <a:avLst>
              <a:gd name="adj" fmla="val 13636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BE1892C-DF09-4230-A547-5F00F6FCF4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6200" y="2933700"/>
            <a:ext cx="247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C9A24A"/>
                </a:solidFill>
              </a:defRPr>
            </a:pPr>
            <a:r>
              <a:rPr sz="1125" b="1">
                <a:solidFill>
                  <a:srgbClr val="C9A24A"/>
                </a:solidFill>
              </a:rPr>
              <a:t>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4F70428-CDB0-4727-8E7E-97B8551D42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6200" y="3219450"/>
            <a:ext cx="1047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3B57"/>
                </a:solidFill>
              </a:defRPr>
            </a:pPr>
            <a:r>
              <a:rPr sz="1275" b="1">
                <a:solidFill>
                  <a:srgbClr val="173B57"/>
                </a:solidFill>
              </a:rPr>
              <a:t>Цель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5FF809F-FBF4-41D6-A160-61F01FD990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43525" y="2857500"/>
            <a:ext cx="1238250" cy="838200"/>
          </a:xfrm>
          <a:prstGeom xmlns:a="http://schemas.openxmlformats.org/drawingml/2006/main" prst="roundRect">
            <a:avLst>
              <a:gd name="adj" fmla="val 13636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0DD9D42-6C4A-44DC-AF0D-4115886194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38775" y="2933700"/>
            <a:ext cx="247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C9A24A"/>
                </a:solidFill>
              </a:defRPr>
            </a:pPr>
            <a:r>
              <a:rPr sz="1125" b="1">
                <a:solidFill>
                  <a:srgbClr val="C9A24A"/>
                </a:solidFill>
              </a:rPr>
              <a:t>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F8E2AFC-63C0-4268-B3EB-1701B107C2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38775" y="3219450"/>
            <a:ext cx="1047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173B57"/>
                </a:solidFill>
              </a:defRPr>
            </a:pPr>
            <a:r>
              <a:rPr sz="1050" b="1">
                <a:solidFill>
                  <a:srgbClr val="173B57"/>
                </a:solidFill>
              </a:rPr>
              <a:t>Проектирование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110168B-4B80-44B4-8D24-C192371247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2857500"/>
            <a:ext cx="1238250" cy="838200"/>
          </a:xfrm>
          <a:prstGeom xmlns:a="http://schemas.openxmlformats.org/drawingml/2006/main" prst="roundRect">
            <a:avLst>
              <a:gd name="adj" fmla="val 13636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089F034-18FC-4581-9D70-D30B39FA35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933700"/>
            <a:ext cx="247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C9A24A"/>
                </a:solidFill>
              </a:defRPr>
            </a:pPr>
            <a:r>
              <a:rPr sz="1125" b="1">
                <a:solidFill>
                  <a:srgbClr val="C9A24A"/>
                </a:solidFill>
              </a:rPr>
              <a:t>5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E4F4976-A563-4E1C-95B5-BC8123E186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3219450"/>
            <a:ext cx="1047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3B57"/>
                </a:solidFill>
              </a:defRPr>
            </a:pPr>
            <a:r>
              <a:rPr sz="1275" b="1">
                <a:solidFill>
                  <a:srgbClr val="173B57"/>
                </a:solidFill>
              </a:rPr>
              <a:t>Пилот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931D274-27E9-40F0-9237-93616189C6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48675" y="2857500"/>
            <a:ext cx="1238250" cy="838200"/>
          </a:xfrm>
          <a:prstGeom xmlns:a="http://schemas.openxmlformats.org/drawingml/2006/main" prst="roundRect">
            <a:avLst>
              <a:gd name="adj" fmla="val 13636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00FD6BD-6B90-40CE-8B37-225B1A66B8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43925" y="2933700"/>
            <a:ext cx="247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C9A24A"/>
                </a:solidFill>
              </a:defRPr>
            </a:pPr>
            <a:r>
              <a:rPr sz="1125" b="1">
                <a:solidFill>
                  <a:srgbClr val="C9A24A"/>
                </a:solidFill>
              </a:rPr>
              <a:t>6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939B2B7-DF9E-45F8-9351-45189214F6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43925" y="3219450"/>
            <a:ext cx="1047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3B57"/>
                </a:solidFill>
              </a:defRPr>
            </a:pPr>
            <a:r>
              <a:rPr sz="1275" b="1">
                <a:solidFill>
                  <a:srgbClr val="173B57"/>
                </a:solidFill>
              </a:rPr>
              <a:t>Валидация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F29F3F43-41F1-4021-B016-1D81CAC3C1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2857500"/>
            <a:ext cx="1238250" cy="838200"/>
          </a:xfrm>
          <a:prstGeom xmlns:a="http://schemas.openxmlformats.org/drawingml/2006/main" prst="roundRect">
            <a:avLst>
              <a:gd name="adj" fmla="val 13636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B1A9306-FA07-43B0-A612-E8B093AFF4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2933700"/>
            <a:ext cx="247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C9A24A"/>
                </a:solidFill>
              </a:defRPr>
            </a:pPr>
            <a:r>
              <a:rPr sz="1125" b="1">
                <a:solidFill>
                  <a:srgbClr val="C9A24A"/>
                </a:solidFill>
              </a:rPr>
              <a:t>7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F18375AE-5219-4CEC-A054-7AA7B541F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3219450"/>
            <a:ext cx="1047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173B57"/>
                </a:solidFill>
              </a:defRPr>
            </a:pPr>
            <a:r>
              <a:rPr sz="1050" b="1">
                <a:solidFill>
                  <a:srgbClr val="173B57"/>
                </a:solidFill>
              </a:rPr>
              <a:t>Масштабирование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1B131E6E-76C8-4AB8-880B-B218F18E5D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4667250"/>
            <a:ext cx="8953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20313D"/>
                </a:solidFill>
              </a:defRPr>
            </a:pPr>
            <a:r>
              <a:rPr sz="1725" b="1">
                <a:solidFill>
                  <a:srgbClr val="20313D"/>
                </a:solidFill>
              </a:rPr>
              <a:t>Пилот остаётся обратимым. Масштабирование начинается только после независимой проверки результата и последствий.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E3C173B9-F881-452E-BFFB-3B0A1458D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10820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657680"/>
                </a:solidFill>
              </a:defRPr>
            </a:pPr>
            <a:r>
              <a:rPr sz="825" b="0">
                <a:solidFill>
                  <a:srgbClr val="657680"/>
                </a:solidFill>
              </a:rPr>
              <a:t>Стратегическая доктрина • 2026</a:t>
            </a:r>
          </a:p>
        </p:txBody>
      </p:sp>
    </p:spTree>
    <p:extLst>
      <p:ext uri="{BB962C8B-B14F-4D97-AF65-F5344CB8AC3E}">
        <p14:creationId xmlns:p14="http://schemas.microsoft.com/office/powerpoint/2010/main" val="365901563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01D6AC44-9015-4054-B352-CDE0CB48B7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ЭКВИЛИБРИУМ  •  ЦИВИЛИЗАЦИЯ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9FC64DF-437B-4E92-A86B-9F7C4CC914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857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18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68C4718-BFA4-4525-B341-F4939D9C6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10820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173B57"/>
                </a:solidFill>
              </a:defRPr>
            </a:pPr>
            <a:r>
              <a:rPr sz="2775" b="1">
                <a:solidFill>
                  <a:srgbClr val="173B57"/>
                </a:solidFill>
              </a:rPr>
              <a:t>Развитие измеряется одновременно в десяти измерениях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D89A0B6-A00E-4765-A17C-9BD1815157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F8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75179B1-8E4B-436D-8E12-73F08F48A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33550"/>
            <a:ext cx="5048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B3A755A-3121-40F4-894F-F1C1B83119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828800"/>
            <a:ext cx="361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9A24A"/>
                </a:solidFill>
              </a:defRPr>
            </a:pPr>
            <a:r>
              <a:rPr sz="1050" b="1">
                <a:solidFill>
                  <a:srgbClr val="C9A24A"/>
                </a:solidFill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1F253FE-D2B5-426F-BE9A-4CAE7391CC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1819275"/>
            <a:ext cx="4286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3B57"/>
                </a:solidFill>
              </a:defRPr>
            </a:pPr>
            <a:r>
              <a:rPr sz="1425" b="1">
                <a:solidFill>
                  <a:srgbClr val="173B57"/>
                </a:solidFill>
              </a:rPr>
              <a:t>Здоровье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46847B9-7729-49AF-AAF5-9B22A3BD7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33550"/>
            <a:ext cx="5048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ABB8947-2ECE-44E2-BFB4-BFE845362F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1828800"/>
            <a:ext cx="361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9A24A"/>
                </a:solidFill>
              </a:defRPr>
            </a:pPr>
            <a:r>
              <a:rPr sz="1050" b="1">
                <a:solidFill>
                  <a:srgbClr val="C9A24A"/>
                </a:solidFill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32908AE-68B2-491C-954F-451696722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19275"/>
            <a:ext cx="4286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3B57"/>
                </a:solidFill>
              </a:defRPr>
            </a:pPr>
            <a:r>
              <a:rPr sz="1425" b="1">
                <a:solidFill>
                  <a:srgbClr val="173B57"/>
                </a:solidFill>
              </a:rPr>
              <a:t>Развитие человека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5B151F9-083F-48C4-9C61-9D538114D5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52700"/>
            <a:ext cx="5048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FBCF916-EBBC-49C4-BD78-B3D8472B4D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647950"/>
            <a:ext cx="361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9A24A"/>
                </a:solidFill>
              </a:defRPr>
            </a:pPr>
            <a:r>
              <a:rPr sz="1050" b="1">
                <a:solidFill>
                  <a:srgbClr val="C9A24A"/>
                </a:solidFill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2C3D0EB-080A-4B37-B018-D0955EB813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638425"/>
            <a:ext cx="4286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3B57"/>
                </a:solidFill>
              </a:defRPr>
            </a:pPr>
            <a:r>
              <a:rPr sz="1425" b="1">
                <a:solidFill>
                  <a:srgbClr val="173B57"/>
                </a:solidFill>
              </a:rPr>
              <a:t>Достоинство и права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04DA16D-B008-4EA6-8D7F-4FE3033C73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552700"/>
            <a:ext cx="5048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0C7B58B-460F-489B-9FE8-9090731F7B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2647950"/>
            <a:ext cx="361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9A24A"/>
                </a:solidFill>
              </a:defRPr>
            </a:pPr>
            <a:r>
              <a:rPr sz="1050" b="1">
                <a:solidFill>
                  <a:srgbClr val="C9A24A"/>
                </a:solidFill>
              </a:rPr>
              <a:t>04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B01AFEF-DAE5-4A8D-9CAA-FE5281E88F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638425"/>
            <a:ext cx="4286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3B57"/>
                </a:solidFill>
              </a:defRPr>
            </a:pPr>
            <a:r>
              <a:rPr sz="1425" b="1">
                <a:solidFill>
                  <a:srgbClr val="173B57"/>
                </a:solidFill>
              </a:rPr>
              <a:t>Доверие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DCD1792-A2AE-405D-9142-B6E9C1903D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71850"/>
            <a:ext cx="5048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655C34A-CD51-42C5-A95E-E96E787BED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467100"/>
            <a:ext cx="361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9A24A"/>
                </a:solidFill>
              </a:defRPr>
            </a:pPr>
            <a:r>
              <a:rPr sz="1050" b="1">
                <a:solidFill>
                  <a:srgbClr val="C9A24A"/>
                </a:solidFill>
              </a:rPr>
              <a:t>05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5EF56EC-0514-419C-9028-112140902D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457575"/>
            <a:ext cx="4286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3B57"/>
                </a:solidFill>
              </a:defRPr>
            </a:pPr>
            <a:r>
              <a:rPr sz="1425" b="1">
                <a:solidFill>
                  <a:srgbClr val="173B57"/>
                </a:solidFill>
              </a:rPr>
              <a:t>Созидательная экономика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842EE04-184C-45D1-82FD-6B3DBF472D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371850"/>
            <a:ext cx="5048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710C735-9726-43F8-ADC9-77E75E75ED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3467100"/>
            <a:ext cx="361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9A24A"/>
                </a:solidFill>
              </a:defRPr>
            </a:pPr>
            <a:r>
              <a:rPr sz="1050" b="1">
                <a:solidFill>
                  <a:srgbClr val="C9A24A"/>
                </a:solidFill>
              </a:rPr>
              <a:t>06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F51678B-951A-4A27-BA6B-B545762006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3457575"/>
            <a:ext cx="4286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3B57"/>
                </a:solidFill>
              </a:defRPr>
            </a:pPr>
            <a:r>
              <a:rPr sz="1425" b="1">
                <a:solidFill>
                  <a:srgbClr val="173B57"/>
                </a:solidFill>
              </a:rPr>
              <a:t>Природная устойчивость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639818B-2499-4FDB-B294-D6232B5163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91000"/>
            <a:ext cx="5048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E362918-E1F0-4C2B-BF68-B9BD45C2CC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286250"/>
            <a:ext cx="361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9A24A"/>
                </a:solidFill>
              </a:defRPr>
            </a:pPr>
            <a:r>
              <a:rPr sz="1050" b="1">
                <a:solidFill>
                  <a:srgbClr val="C9A24A"/>
                </a:solidFill>
              </a:rPr>
              <a:t>07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5A056F0-107D-42E9-9A78-88A6A3DDD5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276725"/>
            <a:ext cx="4286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3B57"/>
                </a:solidFill>
              </a:defRPr>
            </a:pPr>
            <a:r>
              <a:rPr sz="1425" b="1">
                <a:solidFill>
                  <a:srgbClr val="173B57"/>
                </a:solidFill>
              </a:rPr>
              <a:t>Технологическая зрелость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7DFB10D-1C0E-49AD-866D-7782CC037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191000"/>
            <a:ext cx="5048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DD1E615-693E-4E20-BB51-02A73E48A3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4286250"/>
            <a:ext cx="361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9A24A"/>
                </a:solidFill>
              </a:defRPr>
            </a:pPr>
            <a:r>
              <a:rPr sz="1050" b="1">
                <a:solidFill>
                  <a:srgbClr val="C9A24A"/>
                </a:solidFill>
              </a:rPr>
              <a:t>08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8F95437-C755-426B-A143-4EEBE85342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4276725"/>
            <a:ext cx="4286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3B57"/>
                </a:solidFill>
              </a:defRPr>
            </a:pPr>
            <a:r>
              <a:rPr sz="1425" b="1">
                <a:solidFill>
                  <a:srgbClr val="173B57"/>
                </a:solidFill>
              </a:rPr>
              <a:t>Культура и преемственность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9A4361F-1240-4346-AB78-BBC8173FA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10150"/>
            <a:ext cx="5048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CF0B0841-062B-4A58-8464-11AF96A0D8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105400"/>
            <a:ext cx="361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9A24A"/>
                </a:solidFill>
              </a:defRPr>
            </a:pPr>
            <a:r>
              <a:rPr sz="1050" b="1">
                <a:solidFill>
                  <a:srgbClr val="C9A24A"/>
                </a:solidFill>
              </a:rPr>
              <a:t>09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F5B9E25C-FD34-4AC2-877F-0666BF0662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095875"/>
            <a:ext cx="4286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3B57"/>
                </a:solidFill>
              </a:defRPr>
            </a:pPr>
            <a:r>
              <a:rPr sz="1425" b="1">
                <a:solidFill>
                  <a:srgbClr val="173B57"/>
                </a:solidFill>
              </a:rPr>
              <a:t>Устойчивость систем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DEEEE72D-4E77-423D-880D-4B1BE2FF11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5010150"/>
            <a:ext cx="5048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45D6F1E2-B0D7-450E-B157-6287121E0A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5105400"/>
            <a:ext cx="361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9A24A"/>
                </a:solidFill>
              </a:defRPr>
            </a:pPr>
            <a:r>
              <a:rPr sz="1050" b="1">
                <a:solidFill>
                  <a:srgbClr val="C9A24A"/>
                </a:solidFill>
              </a:rPr>
              <a:t>10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F46C7EC2-15E9-4326-9542-D989CB6013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5095875"/>
            <a:ext cx="4286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3B57"/>
                </a:solidFill>
              </a:defRPr>
            </a:pPr>
            <a:r>
              <a:rPr sz="1425" b="1">
                <a:solidFill>
                  <a:srgbClr val="173B57"/>
                </a:solidFill>
              </a:rPr>
              <a:t>Будущее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9E84AB82-B087-4927-B001-C333E7CA5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10820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657680"/>
                </a:solidFill>
              </a:defRPr>
            </a:pPr>
            <a:r>
              <a:rPr sz="825" b="0">
                <a:solidFill>
                  <a:srgbClr val="657680"/>
                </a:solidFill>
              </a:rPr>
              <a:t>Стратегическая доктрина • 2026</a:t>
            </a:r>
          </a:p>
        </p:txBody>
      </p:sp>
    </p:spTree>
    <p:extLst>
      <p:ext uri="{BB962C8B-B14F-4D97-AF65-F5344CB8AC3E}">
        <p14:creationId xmlns:p14="http://schemas.microsoft.com/office/powerpoint/2010/main" val="243326631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EE4027A-E4D8-4614-984A-3466FD7681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ЭКВИЛИБРИУМ  •  ЦИВИЛИЗАЦИЯ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D525341-8B74-4319-B142-A62E22892A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857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19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FEA5FC5-4E90-420B-84FB-DC5BF4417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10820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173B57"/>
                </a:solidFill>
              </a:defRPr>
            </a:pPr>
            <a:r>
              <a:rPr sz="2775" b="1">
                <a:solidFill>
                  <a:srgbClr val="173B57"/>
                </a:solidFill>
              </a:rPr>
              <a:t>Переход к цивилизационной норме рассчитан до 2050 года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C4B2355-28BE-4365-BEA6-AD283D178F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F8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D35CA3D-3DF4-4506-912C-08CF1E5371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3390900"/>
            <a:ext cx="97155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A2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46D08F4-708F-48B0-A45B-D8BB1BE9F0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2476500" cy="2095500"/>
          </a:xfrm>
          <a:prstGeom xmlns:a="http://schemas.openxmlformats.org/drawingml/2006/main" prst="roundRect">
            <a:avLst>
              <a:gd name="adj" fmla="val 5455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6CDBA80-DEFD-4B66-A2F7-EF506CCC1A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362200"/>
            <a:ext cx="2133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C9A24A"/>
                </a:solidFill>
              </a:defRPr>
            </a:pPr>
            <a:r>
              <a:rPr sz="1575" b="1">
                <a:solidFill>
                  <a:srgbClr val="C9A24A"/>
                </a:solidFill>
              </a:rPr>
              <a:t>2026–2028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B5FAD39-3E65-4A60-B82B-9C07B353F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857500"/>
            <a:ext cx="2133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73B57"/>
                </a:solidFill>
              </a:defRPr>
            </a:pPr>
            <a:r>
              <a:rPr sz="1725" b="1">
                <a:solidFill>
                  <a:srgbClr val="173B57"/>
                </a:solidFill>
              </a:rPr>
              <a:t>ОСНОВАНИЕ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2E3FC0A-BB08-4B25-A5E7-CFF072516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371850"/>
            <a:ext cx="21336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20313D"/>
                </a:solidFill>
              </a:defRPr>
            </a:pPr>
            <a:r>
              <a:rPr sz="1275" b="0">
                <a:solidFill>
                  <a:srgbClr val="20313D"/>
                </a:solidFill>
              </a:rPr>
              <a:t>хартия • совет • пилоты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AA019E7-D903-48A9-ABFA-66DFF8F5B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2190750"/>
            <a:ext cx="2476500" cy="2095500"/>
          </a:xfrm>
          <a:prstGeom xmlns:a="http://schemas.openxmlformats.org/drawingml/2006/main" prst="roundRect">
            <a:avLst>
              <a:gd name="adj" fmla="val 5455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A5D9EDE-137E-4EEB-BD47-00FAA95E2C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2362200"/>
            <a:ext cx="2133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C9A24A"/>
                </a:solidFill>
              </a:defRPr>
            </a:pPr>
            <a:r>
              <a:rPr sz="1575" b="1">
                <a:solidFill>
                  <a:srgbClr val="C9A24A"/>
                </a:solidFill>
              </a:rPr>
              <a:t>2029–2033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3C5AF6A-677C-4A37-B477-F10628860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2857500"/>
            <a:ext cx="2133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73B57"/>
                </a:solidFill>
              </a:defRPr>
            </a:pPr>
            <a:r>
              <a:rPr sz="1725" b="1">
                <a:solidFill>
                  <a:srgbClr val="173B57"/>
                </a:solidFill>
              </a:rPr>
              <a:t>ПИЛОТИРОВАНИЕ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7D63563-B618-4BE3-B155-7AA99BEBDE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3371850"/>
            <a:ext cx="21336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20313D"/>
                </a:solidFill>
              </a:defRPr>
            </a:pPr>
            <a:r>
              <a:rPr sz="1275" b="0">
                <a:solidFill>
                  <a:srgbClr val="20313D"/>
                </a:solidFill>
              </a:rPr>
              <a:t>13 территорий • валидация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156FE1A-0049-4E74-814B-EB56B5313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190750"/>
            <a:ext cx="2476500" cy="2095500"/>
          </a:xfrm>
          <a:prstGeom xmlns:a="http://schemas.openxmlformats.org/drawingml/2006/main" prst="roundRect">
            <a:avLst>
              <a:gd name="adj" fmla="val 5455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BB48DBA-CC4F-42DD-AEFA-17F78340F7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362200"/>
            <a:ext cx="2133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C9A24A"/>
                </a:solidFill>
              </a:defRPr>
            </a:pPr>
            <a:r>
              <a:rPr sz="1575" b="1">
                <a:solidFill>
                  <a:srgbClr val="C9A24A"/>
                </a:solidFill>
              </a:rPr>
              <a:t>2034–2040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8F0F877-A481-4D6A-9C42-3C8B2C5036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857500"/>
            <a:ext cx="2133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73B57"/>
                </a:solidFill>
              </a:defRPr>
            </a:pPr>
            <a:r>
              <a:rPr sz="1725" b="1">
                <a:solidFill>
                  <a:srgbClr val="173B57"/>
                </a:solidFill>
              </a:rPr>
              <a:t>СЕТЬ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4714995-DF25-4624-8685-6669D684BD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3371850"/>
            <a:ext cx="21336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20313D"/>
                </a:solidFill>
              </a:defRPr>
            </a:pPr>
            <a:r>
              <a:rPr sz="1275" b="0">
                <a:solidFill>
                  <a:srgbClr val="20313D"/>
                </a:solidFill>
              </a:rPr>
              <a:t>кооперация систем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037568A-78E1-431E-B107-E2873D519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2190750"/>
            <a:ext cx="2476500" cy="2095500"/>
          </a:xfrm>
          <a:prstGeom xmlns:a="http://schemas.openxmlformats.org/drawingml/2006/main" prst="roundRect">
            <a:avLst>
              <a:gd name="adj" fmla="val 5455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E725357-E65E-4CCF-A008-83319A71E5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2362200"/>
            <a:ext cx="2133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C9A24A"/>
                </a:solidFill>
              </a:defRPr>
            </a:pPr>
            <a:r>
              <a:rPr sz="1575" b="1">
                <a:solidFill>
                  <a:srgbClr val="C9A24A"/>
                </a:solidFill>
              </a:rPr>
              <a:t>2041–2050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C7F3B60-86CF-4EA7-8098-F02EE7B748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2857500"/>
            <a:ext cx="2133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73B57"/>
                </a:solidFill>
              </a:defRPr>
            </a:pPr>
            <a:r>
              <a:rPr sz="1725" b="1">
                <a:solidFill>
                  <a:srgbClr val="173B57"/>
                </a:solidFill>
              </a:rPr>
              <a:t>НОРМА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B253710-AD50-462A-9868-C405E6259D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3371850"/>
            <a:ext cx="21336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20313D"/>
                </a:solidFill>
              </a:defRPr>
            </a:pPr>
            <a:r>
              <a:rPr sz="1275" b="0">
                <a:solidFill>
                  <a:srgbClr val="20313D"/>
                </a:solidFill>
              </a:rPr>
              <a:t>восстановительная экономика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A996FB1-9573-400B-9FDC-CB88315328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4953000"/>
            <a:ext cx="8953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2F6F89"/>
                </a:solidFill>
              </a:defRPr>
            </a:pPr>
            <a:r>
              <a:rPr sz="1725" b="1">
                <a:solidFill>
                  <a:srgbClr val="2F6F89"/>
                </a:solidFill>
              </a:rPr>
              <a:t>Первый результат — работающие институты долгого горизонта и проверяемые программы полного жизненного цикла.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9B6D524-33DE-4EC5-ADC0-2D72696F34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10820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657680"/>
                </a:solidFill>
              </a:defRPr>
            </a:pPr>
            <a:r>
              <a:rPr sz="825" b="0">
                <a:solidFill>
                  <a:srgbClr val="657680"/>
                </a:solidFill>
              </a:rPr>
              <a:t>Стратегическая доктрина • 2026</a:t>
            </a:r>
          </a:p>
        </p:txBody>
      </p:sp>
    </p:spTree>
    <p:extLst>
      <p:ext uri="{BB962C8B-B14F-4D97-AF65-F5344CB8AC3E}">
        <p14:creationId xmlns:p14="http://schemas.microsoft.com/office/powerpoint/2010/main" val="81872008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2640265-B3C1-4F2A-A686-A2D887BE39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ЭКВИЛИБРИУМ  •  ЦИВИЛИЗАЦИЯ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6FB822B-4949-45C3-B3B5-C857843B34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857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02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AEDF7EB-8DB5-478C-B866-FF160BE939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10820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173B57"/>
                </a:solidFill>
              </a:defRPr>
            </a:pPr>
            <a:r>
              <a:rPr sz="2775" b="1">
                <a:solidFill>
                  <a:srgbClr val="173B57"/>
                </a:solidFill>
              </a:rPr>
              <a:t>Масштаб возможностей сравнялся с масштабом ответственности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3D8A612-4EFC-43E9-A31E-CC43C5A885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F8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1C786A5-8CF1-414C-89AF-2D15C130D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66850"/>
            <a:ext cx="10477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57680"/>
                </a:solidFill>
              </a:defRPr>
            </a:pPr>
            <a:r>
              <a:rPr sz="1350" b="0">
                <a:solidFill>
                  <a:srgbClr val="657680"/>
                </a:solidFill>
              </a:rPr>
              <a:t>Технологии ускоряют развитие — и одновременно усиливают цену ошибки.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6FE0741-C16C-41FC-82CF-AB3602657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95500"/>
            <a:ext cx="4857750" cy="647700"/>
          </a:xfrm>
          <a:prstGeom xmlns:a="http://schemas.openxmlformats.org/drawingml/2006/main" prst="roundRect">
            <a:avLst>
              <a:gd name="adj" fmla="val 17647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6B01B41-A78E-4976-B14D-CF405FFAF7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190750"/>
            <a:ext cx="4286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3E8C83"/>
                </a:solidFill>
              </a:defRPr>
            </a:pPr>
            <a:r>
              <a:rPr sz="1650" b="1">
                <a:solidFill>
                  <a:srgbClr val="3E8C83"/>
                </a:solidFill>
              </a:rPr>
              <a:t>Технологическая мощь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20E8F9A-DA3C-4B32-9D6A-368DA7A5A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095500"/>
            <a:ext cx="4857750" cy="647700"/>
          </a:xfrm>
          <a:prstGeom xmlns:a="http://schemas.openxmlformats.org/drawingml/2006/main" prst="roundRect">
            <a:avLst>
              <a:gd name="adj" fmla="val 17647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10938B7-A2C5-40C2-9C1B-DA9FFC3BE5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190750"/>
            <a:ext cx="4286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F6F89"/>
                </a:solidFill>
              </a:defRPr>
            </a:pPr>
            <a:r>
              <a:rPr sz="1650" b="1">
                <a:solidFill>
                  <a:srgbClr val="2F6F89"/>
                </a:solidFill>
              </a:rPr>
              <a:t>слабость институтов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6FD7A85-FDC8-4314-893C-9E99DC0DEF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2419350"/>
            <a:ext cx="952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C9A24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F719A50-A65D-4674-A840-62B56F6890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71800"/>
            <a:ext cx="4857750" cy="647700"/>
          </a:xfrm>
          <a:prstGeom xmlns:a="http://schemas.openxmlformats.org/drawingml/2006/main" prst="roundRect">
            <a:avLst>
              <a:gd name="adj" fmla="val 17647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575F618-86FE-4506-B613-07EF909630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067050"/>
            <a:ext cx="4286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3E8C83"/>
                </a:solidFill>
              </a:defRPr>
            </a:pPr>
            <a:r>
              <a:rPr sz="1650" b="1">
                <a:solidFill>
                  <a:srgbClr val="3E8C83"/>
                </a:solidFill>
              </a:rPr>
              <a:t>Глобальная связанность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CCE4037-A973-4DDF-9793-0D3295EA9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971800"/>
            <a:ext cx="4857750" cy="647700"/>
          </a:xfrm>
          <a:prstGeom xmlns:a="http://schemas.openxmlformats.org/drawingml/2006/main" prst="roundRect">
            <a:avLst>
              <a:gd name="adj" fmla="val 17647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9C8EE94-6287-4D0F-8FD9-04AFA775B3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067050"/>
            <a:ext cx="4286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F6F89"/>
                </a:solidFill>
              </a:defRPr>
            </a:pPr>
            <a:r>
              <a:rPr sz="1650" b="1">
                <a:solidFill>
                  <a:srgbClr val="2F6F89"/>
                </a:solidFill>
              </a:rPr>
              <a:t>дефицит доверия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E907B39-4EDC-4A2B-9F8C-0B90CA716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3295650"/>
            <a:ext cx="952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C9A24A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C8CD8CA-E06E-4435-BC42-EEEC7E00E1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48100"/>
            <a:ext cx="4857750" cy="647700"/>
          </a:xfrm>
          <a:prstGeom xmlns:a="http://schemas.openxmlformats.org/drawingml/2006/main" prst="roundRect">
            <a:avLst>
              <a:gd name="adj" fmla="val 17647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F150D9E-F73A-40AA-910F-10089DFA17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943350"/>
            <a:ext cx="4286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3E8C83"/>
                </a:solidFill>
              </a:defRPr>
            </a:pPr>
            <a:r>
              <a:rPr sz="1650" b="1">
                <a:solidFill>
                  <a:srgbClr val="3E8C83"/>
                </a:solidFill>
              </a:rPr>
              <a:t>Рост производства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676DFFD-4B11-492A-A46E-8C2601F2C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3848100"/>
            <a:ext cx="4857750" cy="647700"/>
          </a:xfrm>
          <a:prstGeom xmlns:a="http://schemas.openxmlformats.org/drawingml/2006/main" prst="roundRect">
            <a:avLst>
              <a:gd name="adj" fmla="val 17647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676EF53-B2F3-44AD-B940-5DF2FE79B4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943350"/>
            <a:ext cx="4286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F6F89"/>
                </a:solidFill>
              </a:defRPr>
            </a:pPr>
            <a:r>
              <a:rPr sz="1650" b="1">
                <a:solidFill>
                  <a:srgbClr val="2F6F89"/>
                </a:solidFill>
              </a:rPr>
              <a:t>пределы биосферы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ADA53A5-8EF9-43A8-A08E-CD558EA4BF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4171950"/>
            <a:ext cx="952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C9A24A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FA76885-074A-4629-A763-F2CCC71F0A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24400"/>
            <a:ext cx="4857750" cy="647700"/>
          </a:xfrm>
          <a:prstGeom xmlns:a="http://schemas.openxmlformats.org/drawingml/2006/main" prst="roundRect">
            <a:avLst>
              <a:gd name="adj" fmla="val 17647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3DC6D02-E500-482C-B13A-2F8D7F57A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819650"/>
            <a:ext cx="4286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3E8C83"/>
                </a:solidFill>
              </a:defRPr>
            </a:pPr>
            <a:r>
              <a:rPr sz="1650" b="1">
                <a:solidFill>
                  <a:srgbClr val="3E8C83"/>
                </a:solidFill>
              </a:rPr>
              <a:t>Информационное изобилие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35BC97A-784C-444E-972F-FFD6033E8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4724400"/>
            <a:ext cx="4857750" cy="647700"/>
          </a:xfrm>
          <a:prstGeom xmlns:a="http://schemas.openxmlformats.org/drawingml/2006/main" prst="roundRect">
            <a:avLst>
              <a:gd name="adj" fmla="val 17647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14A0424-3DAC-42EE-A0A7-BF2AB250F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819650"/>
            <a:ext cx="4286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F6F89"/>
                </a:solidFill>
              </a:defRPr>
            </a:pPr>
            <a:r>
              <a:rPr sz="1650" b="1">
                <a:solidFill>
                  <a:srgbClr val="2F6F89"/>
                </a:solidFill>
              </a:rPr>
              <a:t>дефицит смысла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8700F71-BF76-441E-B618-65D7D67D5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5048250"/>
            <a:ext cx="952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C9A24A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DF48B13-96E9-4D3C-8622-04E0A9C521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10820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657680"/>
                </a:solidFill>
              </a:defRPr>
            </a:pPr>
            <a:r>
              <a:rPr sz="825" b="0">
                <a:solidFill>
                  <a:srgbClr val="657680"/>
                </a:solidFill>
              </a:rPr>
              <a:t>Стратегическая доктрина • 2026</a:t>
            </a:r>
          </a:p>
        </p:txBody>
      </p:sp>
    </p:spTree>
    <p:extLst>
      <p:ext uri="{BB962C8B-B14F-4D97-AF65-F5344CB8AC3E}">
        <p14:creationId xmlns:p14="http://schemas.microsoft.com/office/powerpoint/2010/main" val="1895879805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173B5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7EA8F61-2659-49BD-B72C-A1279CD8CD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400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C9A24A"/>
                </a:solidFill>
              </a:defRPr>
            </a:pPr>
            <a:r>
              <a:rPr sz="1125" b="1">
                <a:solidFill>
                  <a:srgbClr val="C9A24A"/>
                </a:solidFill>
              </a:rPr>
              <a:t>МАНИФЕСТ ЦИВИЛИЗАЦИИ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1D170C4-4B3E-4C9D-A842-80BBFF4AB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71600"/>
            <a:ext cx="7429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FFFFFF"/>
                </a:solidFill>
              </a:defRPr>
            </a:pPr>
            <a:r>
              <a:rPr sz="3750" b="1">
                <a:solidFill>
                  <a:srgbClr val="FFFFFF"/>
                </a:solidFill>
              </a:rPr>
              <a:t>Превращать силу</a:t>
            </a:r>
          </a:p>
          <a:p xmlns:a="http://schemas.openxmlformats.org/drawingml/2006/main">
            <a:pPr algn="l">
              <a:defRPr sz="3750" b="1">
                <a:solidFill>
                  <a:srgbClr val="FFFFFF"/>
                </a:solidFill>
              </a:defRPr>
            </a:pPr>
            <a:r>
              <a:rPr sz="3750" b="1">
                <a:solidFill>
                  <a:srgbClr val="FFFFFF"/>
                </a:solidFill>
              </a:rPr>
              <a:t>в ответственность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005806F-E86D-410A-B9BB-67D418A198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48000"/>
            <a:ext cx="6858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00" b="0">
                <a:solidFill>
                  <a:srgbClr val="EAF3F2"/>
                </a:solidFill>
              </a:defRPr>
            </a:pPr>
            <a:r>
              <a:rPr sz="2100" b="0">
                <a:solidFill>
                  <a:srgbClr val="EAF3F2"/>
                </a:solidFill>
              </a:rPr>
              <a:t>Различия — в диалог.</a:t>
            </a:r>
          </a:p>
          <a:p xmlns:a="http://schemas.openxmlformats.org/drawingml/2006/main">
            <a:pPr algn="l">
              <a:defRPr sz="2100" b="0">
                <a:solidFill>
                  <a:srgbClr val="EAF3F2"/>
                </a:solidFill>
              </a:defRPr>
            </a:pPr>
            <a:r>
              <a:rPr sz="2100" b="0">
                <a:solidFill>
                  <a:srgbClr val="EAF3F2"/>
                </a:solidFill>
              </a:rPr>
              <a:t>Знания — в созидание.</a:t>
            </a:r>
          </a:p>
          <a:p xmlns:a="http://schemas.openxmlformats.org/drawingml/2006/main">
            <a:pPr algn="l">
              <a:defRPr sz="2100" b="0">
                <a:solidFill>
                  <a:srgbClr val="EAF3F2"/>
                </a:solidFill>
              </a:defRPr>
            </a:pPr>
            <a:r>
              <a:rPr sz="2100" b="0">
                <a:solidFill>
                  <a:srgbClr val="EAF3F2"/>
                </a:solidFill>
              </a:rPr>
              <a:t>Будущее — в повседневную практику.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65EFCE3-ECA2-4E60-ACFE-9D06FE2AEA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952500"/>
            <a:ext cx="2476500" cy="2476500"/>
          </a:xfrm>
          <a:prstGeom xmlns:a="http://schemas.openxmlformats.org/drawingml/2006/main" prst="roundRect">
            <a:avLst>
              <a:gd name="adj" fmla="val 4615"/>
            </a:avLst>
          </a:prstGeom>
          <a:solidFill xmlns:a="http://schemas.openxmlformats.org/drawingml/2006/main">
            <a:srgbClr val="3E8C8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91A4377-F60D-4ACE-B5C9-6986B10783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1524000"/>
            <a:ext cx="1333500" cy="1333500"/>
          </a:xfrm>
          <a:prstGeom xmlns:a="http://schemas.openxmlformats.org/drawingml/2006/main" prst="roundRect">
            <a:avLst>
              <a:gd name="adj" fmla="val 8571"/>
            </a:avLst>
          </a:prstGeom>
          <a:solidFill xmlns:a="http://schemas.openxmlformats.org/drawingml/2006/main">
            <a:srgbClr val="C9A2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ED74CE2-0B15-49D7-90AB-2F121FA99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48850" y="194310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ABFA9C4-841C-424A-BF30-57F03F2E6E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91200"/>
            <a:ext cx="10820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ДОСТОИНСТВО  •  ПРАВО  •  СОЗИДАНИЕ  •  БУДУЩЕЕ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90671CD-FF7E-40FF-AC12-E1921D88C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10820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657680"/>
                </a:solidFill>
              </a:defRPr>
            </a:pPr>
            <a:r>
              <a:rPr sz="825" b="0">
                <a:solidFill>
                  <a:srgbClr val="657680"/>
                </a:solidFill>
              </a:rPr>
              <a:t>ЭКВИЛИБРИУМ • Цивилизация • 2026</a:t>
            </a:r>
          </a:p>
        </p:txBody>
      </p:sp>
    </p:spTree>
    <p:extLst>
      <p:ext uri="{BB962C8B-B14F-4D97-AF65-F5344CB8AC3E}">
        <p14:creationId xmlns:p14="http://schemas.microsoft.com/office/powerpoint/2010/main" val="194331433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CB0B303-F2E9-4E3A-9305-A329E68F90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ЭКВИЛИБРИУМ  •  ЦИВИЛИЗАЦИЯ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2AAF233-DCF5-406B-8159-6957B1578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857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03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DB24ACF-5BF0-4F4E-A7FE-494BA98511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10820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173B57"/>
                </a:solidFill>
              </a:defRPr>
            </a:pPr>
            <a:r>
              <a:rPr sz="2775" b="1">
                <a:solidFill>
                  <a:srgbClr val="173B57"/>
                </a:solidFill>
              </a:rPr>
              <a:t>Цивилизация соединяет семь слоёв развития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774542E-FC64-4594-A3C2-A56BC1E49A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F8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EEC4D86-E7F0-461D-B933-34C301AA94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1285875"/>
            <a:ext cx="2000250" cy="952500"/>
          </a:xfrm>
          <a:prstGeom xmlns:a="http://schemas.openxmlformats.org/drawingml/2006/main" prst="roundRect">
            <a:avLst>
              <a:gd name="adj" fmla="val 12000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0FEC82B-89DE-44EE-A1F5-DE9C47847E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48275" y="1381125"/>
            <a:ext cx="1695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B57"/>
                </a:solidFill>
              </a:defRPr>
            </a:pPr>
            <a:r>
              <a:rPr sz="1575" b="1">
                <a:solidFill>
                  <a:srgbClr val="173B57"/>
                </a:solidFill>
              </a:rPr>
              <a:t>Смыслы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548B451-1110-4589-AEC7-C614218595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48275" y="1724025"/>
            <a:ext cx="16954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цели и ценности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3725A53-43FE-4807-92CC-28168C00F7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04428" y="2021058"/>
            <a:ext cx="2000250" cy="952500"/>
          </a:xfrm>
          <a:prstGeom xmlns:a="http://schemas.openxmlformats.org/drawingml/2006/main" prst="roundRect">
            <a:avLst>
              <a:gd name="adj" fmla="val 12000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A8F6083-8084-48D0-BD75-3B3E649DC3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56828" y="2116308"/>
            <a:ext cx="1695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B57"/>
                </a:solidFill>
              </a:defRPr>
            </a:pPr>
            <a:r>
              <a:rPr sz="1575" b="1">
                <a:solidFill>
                  <a:srgbClr val="173B57"/>
                </a:solidFill>
              </a:rPr>
              <a:t>Человек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D88944B-A0C6-4B35-9E5C-227A6B495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56828" y="2459208"/>
            <a:ext cx="16954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здоровье и свобода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8B9D854-0FE0-49EF-8AC5-17A30878B8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4593" y="3673000"/>
            <a:ext cx="2000250" cy="952500"/>
          </a:xfrm>
          <a:prstGeom xmlns:a="http://schemas.openxmlformats.org/drawingml/2006/main" prst="roundRect">
            <a:avLst>
              <a:gd name="adj" fmla="val 12000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FCBE525-5E5A-478C-94BA-4EB65E3586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6993" y="3768250"/>
            <a:ext cx="1695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B57"/>
                </a:solidFill>
              </a:defRPr>
            </a:pPr>
            <a:r>
              <a:rPr sz="1575" b="1">
                <a:solidFill>
                  <a:srgbClr val="173B57"/>
                </a:solidFill>
              </a:rPr>
              <a:t>Культура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4C2C84C-AA36-4F6D-B7F6-BCD9EEFAD1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6993" y="4111150"/>
            <a:ext cx="16954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память и нормы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FE5612B-3D47-4AB8-996C-B9B14E1111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7025" y="4997754"/>
            <a:ext cx="2000250" cy="952500"/>
          </a:xfrm>
          <a:prstGeom xmlns:a="http://schemas.openxmlformats.org/drawingml/2006/main" prst="roundRect">
            <a:avLst>
              <a:gd name="adj" fmla="val 12000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770C1F6-F3F2-4CA3-8F05-4EC5975D92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9425" y="5093004"/>
            <a:ext cx="1695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B57"/>
                </a:solidFill>
              </a:defRPr>
            </a:pPr>
            <a:r>
              <a:rPr sz="1575" b="1">
                <a:solidFill>
                  <a:srgbClr val="173B57"/>
                </a:solidFill>
              </a:rPr>
              <a:t>Институты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CB8EECC-B3CF-4D4D-A98E-58D35613F2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9425" y="5435904"/>
            <a:ext cx="16954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право и управление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CB7CE09-A6B5-477F-A95A-DE2609E4A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4725" y="4997754"/>
            <a:ext cx="2000250" cy="952500"/>
          </a:xfrm>
          <a:prstGeom xmlns:a="http://schemas.openxmlformats.org/drawingml/2006/main" prst="roundRect">
            <a:avLst>
              <a:gd name="adj" fmla="val 12000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784EB36-046D-4710-93F7-BDB29D5CDF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7125" y="5093004"/>
            <a:ext cx="1695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B57"/>
                </a:solidFill>
              </a:defRPr>
            </a:pPr>
            <a:r>
              <a:rPr sz="1575" b="1">
                <a:solidFill>
                  <a:srgbClr val="173B57"/>
                </a:solidFill>
              </a:rPr>
              <a:t>Наука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B07D285-A26E-4153-A3CE-EF6482363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7125" y="5435904"/>
            <a:ext cx="16954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знания и технологии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2592623-79CC-44CE-A81B-EAF3813B9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17157" y="3673000"/>
            <a:ext cx="2000250" cy="952500"/>
          </a:xfrm>
          <a:prstGeom xmlns:a="http://schemas.openxmlformats.org/drawingml/2006/main" prst="roundRect">
            <a:avLst>
              <a:gd name="adj" fmla="val 12000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F81C2C4-6F07-4934-B497-5FDE185E55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9557" y="3768250"/>
            <a:ext cx="1695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B57"/>
                </a:solidFill>
              </a:defRPr>
            </a:pPr>
            <a:r>
              <a:rPr sz="1575" b="1">
                <a:solidFill>
                  <a:srgbClr val="173B57"/>
                </a:solidFill>
              </a:rPr>
              <a:t>Природа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4472CBA-9736-4D0E-BFE6-B3D29ACD4A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9557" y="4111150"/>
            <a:ext cx="16954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биосфера и ресурсы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3B3F49C-46C0-4208-A543-7B0719A9F5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7322" y="2021058"/>
            <a:ext cx="2000250" cy="952500"/>
          </a:xfrm>
          <a:prstGeom xmlns:a="http://schemas.openxmlformats.org/drawingml/2006/main" prst="roundRect">
            <a:avLst>
              <a:gd name="adj" fmla="val 12000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4031BBE-DA98-4B63-A156-1357796FFC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9722" y="2116308"/>
            <a:ext cx="1695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B57"/>
                </a:solidFill>
              </a:defRPr>
            </a:pPr>
            <a:r>
              <a:rPr sz="1575" b="1">
                <a:solidFill>
                  <a:srgbClr val="173B57"/>
                </a:solidFill>
              </a:rPr>
              <a:t>Время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91C5ED4-1C3C-4A17-A8C1-EFDBEA5B4F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9722" y="2459208"/>
            <a:ext cx="16954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преемственность поколений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DF2B91B-290C-4A06-9FB9-634A58CA8F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3048000"/>
            <a:ext cx="1905000" cy="1333500"/>
          </a:xfrm>
          <a:prstGeom xmlns:a="http://schemas.openxmlformats.org/drawingml/2006/main" prst="roundRect">
            <a:avLst>
              <a:gd name="adj" fmla="val 8571"/>
            </a:avLst>
          </a:prstGeom>
          <a:solidFill xmlns:a="http://schemas.openxmlformats.org/drawingml/2006/main">
            <a:srgbClr val="173B5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9DD9502-50F9-4DCA-A359-965BCCB2C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3295650"/>
            <a:ext cx="15240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ЖИВАЯ</a:t>
            </a:r>
          </a:p>
          <a:p xmlns:a="http://schemas.openxmlformats.org/drawingml/2006/main"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СИСТЕМА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C43B36A-D693-4472-BCDD-DCEF244154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10820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657680"/>
                </a:solidFill>
              </a:defRPr>
            </a:pPr>
            <a:r>
              <a:rPr sz="825" b="0">
                <a:solidFill>
                  <a:srgbClr val="657680"/>
                </a:solidFill>
              </a:rPr>
              <a:t>Стратегическая доктрина • 2026</a:t>
            </a:r>
          </a:p>
        </p:txBody>
      </p:sp>
    </p:spTree>
    <p:extLst>
      <p:ext uri="{BB962C8B-B14F-4D97-AF65-F5344CB8AC3E}">
        <p14:creationId xmlns:p14="http://schemas.microsoft.com/office/powerpoint/2010/main" val="694345201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7976645-21B3-47DB-BECC-B094C544E9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ЭКВИЛИБРИУМ  •  ЦИВИЛИЗАЦИЯ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18D75EE-B7B2-47FE-A412-A349F752F9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857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04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8BF0A52-0F44-4BC3-82D4-652A15F9C9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10820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173B57"/>
                </a:solidFill>
              </a:defRPr>
            </a:pPr>
            <a:r>
              <a:rPr sz="2775" b="1">
                <a:solidFill>
                  <a:srgbClr val="173B57"/>
                </a:solidFill>
              </a:rPr>
              <a:t>Будущее определяется семью качествами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953866D-7644-40D6-A9D6-F5EA541FE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F8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4EF2E3A-4F14-4B54-9D58-581315C37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52600"/>
            <a:ext cx="504825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5F8A4F0-F81E-40ED-827C-D694264081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847850"/>
            <a:ext cx="4743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B57"/>
                </a:solidFill>
              </a:defRPr>
            </a:pPr>
            <a:r>
              <a:rPr sz="1575" b="1">
                <a:solidFill>
                  <a:srgbClr val="173B57"/>
                </a:solidFill>
              </a:rPr>
              <a:t>Человекоцентричность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074EB48-4B08-452A-A1F5-DCFF514772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190750"/>
            <a:ext cx="4743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человек — цель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44FAF46-0ED9-4C19-A529-35AB201934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43200"/>
            <a:ext cx="504825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70AB8C5-8765-44C5-918E-23B1E23B4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838450"/>
            <a:ext cx="4743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B57"/>
                </a:solidFill>
              </a:defRPr>
            </a:pPr>
            <a:r>
              <a:rPr sz="1575" b="1">
                <a:solidFill>
                  <a:srgbClr val="173B57"/>
                </a:solidFill>
              </a:rPr>
              <a:t>Справедливость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FC64D68-9E10-448C-B0E7-C0D66AB8A9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181350"/>
            <a:ext cx="4743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равные правила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4D8602F-2AB8-4E53-AF72-CEF576D94A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33800"/>
            <a:ext cx="504825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FAA3CE4-E5CC-44E3-B6EC-1FA63972EE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829050"/>
            <a:ext cx="4743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B57"/>
                </a:solidFill>
              </a:defRPr>
            </a:pPr>
            <a:r>
              <a:rPr sz="1575" b="1">
                <a:solidFill>
                  <a:srgbClr val="173B57"/>
                </a:solidFill>
              </a:rPr>
              <a:t>Созидательность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664ADD5-EADE-4295-8284-A76E2610A0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171950"/>
            <a:ext cx="4743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ценность вместо ущерба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CF491DD-F654-4A28-94DF-B72F00FFB7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24400"/>
            <a:ext cx="504825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4508338-3A57-48A6-A537-49A753C144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819650"/>
            <a:ext cx="4743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B57"/>
                </a:solidFill>
              </a:defRPr>
            </a:pPr>
            <a:r>
              <a:rPr sz="1575" b="1">
                <a:solidFill>
                  <a:srgbClr val="173B57"/>
                </a:solidFill>
              </a:rPr>
              <a:t>Кооперативность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AA9A1F4-F034-445B-BBF4-488346A5F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162550"/>
            <a:ext cx="4743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общее дело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C978753-06E8-4FA7-A1AC-4512B435BC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52600"/>
            <a:ext cx="504825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9006456-E4E3-4C25-9BA3-DD3ADF1901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1847850"/>
            <a:ext cx="4743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B57"/>
                </a:solidFill>
              </a:defRPr>
            </a:pPr>
            <a:r>
              <a:rPr sz="1575" b="1">
                <a:solidFill>
                  <a:srgbClr val="173B57"/>
                </a:solidFill>
              </a:rPr>
              <a:t>Доказательность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61E95F8-6187-4CA7-8C8A-AC0010359C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190750"/>
            <a:ext cx="4743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факты и проверка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C45749A-F0C0-4AE6-B66A-3E774E8CA8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743200"/>
            <a:ext cx="504825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B525ABC-4088-4091-8C86-29D3868F6E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838450"/>
            <a:ext cx="4743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B57"/>
                </a:solidFill>
              </a:defRPr>
            </a:pPr>
            <a:r>
              <a:rPr sz="1575" b="1">
                <a:solidFill>
                  <a:srgbClr val="173B57"/>
                </a:solidFill>
              </a:rPr>
              <a:t>Экологичность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C9AED70-289F-4BD6-B79E-19D25C7FB8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181350"/>
            <a:ext cx="4743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восстановление жизни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260B80C-45AA-44A4-BFF7-24EDB87567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733800"/>
            <a:ext cx="504825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3B3523B-61AB-4E1A-AD8B-C2F25C730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829050"/>
            <a:ext cx="4743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B57"/>
                </a:solidFill>
              </a:defRPr>
            </a:pPr>
            <a:r>
              <a:rPr sz="1575" b="1">
                <a:solidFill>
                  <a:srgbClr val="173B57"/>
                </a:solidFill>
              </a:rPr>
              <a:t>Долговременность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0D99E3C-85CA-4D2A-A5DF-BAACDBEBC1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4171950"/>
            <a:ext cx="4743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горизонт поколений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BB62ED9-7835-4A13-BB3C-C9D6931CA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53000"/>
            <a:ext cx="5410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3B57"/>
                </a:solidFill>
              </a:defRPr>
            </a:pPr>
            <a:r>
              <a:rPr sz="1650" b="1">
                <a:solidFill>
                  <a:srgbClr val="173B57"/>
                </a:solidFill>
              </a:rPr>
              <a:t>Не единый центр управления миром, а совместимые принципы сотрудничества при сохранении суверенитета и самобытности.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116B797-94BF-44A2-9FD8-96D8C66CD5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10820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657680"/>
                </a:solidFill>
              </a:defRPr>
            </a:pPr>
            <a:r>
              <a:rPr sz="825" b="0">
                <a:solidFill>
                  <a:srgbClr val="657680"/>
                </a:solidFill>
              </a:rPr>
              <a:t>Стратегическая доктрина • 2026</a:t>
            </a:r>
          </a:p>
        </p:txBody>
      </p:sp>
    </p:spTree>
    <p:extLst>
      <p:ext uri="{BB962C8B-B14F-4D97-AF65-F5344CB8AC3E}">
        <p14:creationId xmlns:p14="http://schemas.microsoft.com/office/powerpoint/2010/main" val="63686071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C1946264-3673-473A-A53B-B8BF858A37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ЭКВИЛИБРИУМ  •  ЦИВИЛИЗАЦИЯ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782CE60-39AA-42F7-B9A3-ABAF5D37D0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857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05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3DF4A6A-A51B-4329-8184-4595FFA356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10820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173B57"/>
                </a:solidFill>
              </a:defRPr>
            </a:pPr>
            <a:r>
              <a:rPr sz="2775" b="1">
                <a:solidFill>
                  <a:srgbClr val="173B57"/>
                </a:solidFill>
              </a:rPr>
              <a:t>Ценностный код удерживает развитие в человеческих границах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5C9B2EE-23CF-4AA8-9F4B-48F296C8E1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F8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EF146E7-666C-4582-A3D3-79D6A7FFF2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05000"/>
            <a:ext cx="2476500" cy="857250"/>
          </a:xfrm>
          <a:prstGeom xmlns:a="http://schemas.openxmlformats.org/drawingml/2006/main" prst="roundRect">
            <a:avLst>
              <a:gd name="adj" fmla="val 13333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5D450C9-587E-4C44-B2FB-C037F5686E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" y="2076450"/>
            <a:ext cx="3619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C9A24A"/>
                </a:solidFill>
              </a:defRPr>
            </a:pPr>
            <a:r>
              <a:rPr sz="1125" b="1">
                <a:solidFill>
                  <a:srgbClr val="C9A24A"/>
                </a:solidFill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2AC048E-A0A5-4182-8C91-9D2383D82E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2038350"/>
            <a:ext cx="17907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3B57"/>
                </a:solidFill>
              </a:defRPr>
            </a:pPr>
            <a:r>
              <a:rPr sz="1425" b="1">
                <a:solidFill>
                  <a:srgbClr val="173B57"/>
                </a:solidFill>
              </a:rPr>
              <a:t>Достоинство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D5004B7-F934-47D7-9F1B-A6C6BF5702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1905000"/>
            <a:ext cx="2476500" cy="857250"/>
          </a:xfrm>
          <a:prstGeom xmlns:a="http://schemas.openxmlformats.org/drawingml/2006/main" prst="roundRect">
            <a:avLst>
              <a:gd name="adj" fmla="val 13333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6DF0955-F629-475C-91BD-D79EAFD48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3775" y="2076450"/>
            <a:ext cx="3619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C9A24A"/>
                </a:solidFill>
              </a:defRPr>
            </a:pPr>
            <a:r>
              <a:rPr sz="1125" b="1">
                <a:solidFill>
                  <a:srgbClr val="C9A24A"/>
                </a:solidFill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5BA2ED8-F1D9-48D8-81E9-97EA938BD7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4300" y="2038350"/>
            <a:ext cx="17907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3B57"/>
                </a:solidFill>
              </a:defRPr>
            </a:pPr>
            <a:r>
              <a:rPr sz="1425" b="1">
                <a:solidFill>
                  <a:srgbClr val="173B57"/>
                </a:solidFill>
              </a:rPr>
              <a:t>Жизнь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45D1478-382A-4A1C-8689-1D4DD9C2AB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905000"/>
            <a:ext cx="2476500" cy="857250"/>
          </a:xfrm>
          <a:prstGeom xmlns:a="http://schemas.openxmlformats.org/drawingml/2006/main" prst="roundRect">
            <a:avLst>
              <a:gd name="adj" fmla="val 13333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FB7B5DE-636D-4F23-B468-8252F18974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38875" y="2076450"/>
            <a:ext cx="3619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C9A24A"/>
                </a:solidFill>
              </a:defRPr>
            </a:pPr>
            <a:r>
              <a:rPr sz="1125" b="1">
                <a:solidFill>
                  <a:srgbClr val="C9A24A"/>
                </a:solidFill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1EC264F-5107-4F28-9FC9-CA80F4D6A1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038350"/>
            <a:ext cx="17907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3B57"/>
                </a:solidFill>
              </a:defRPr>
            </a:pPr>
            <a:r>
              <a:rPr sz="1425" b="1">
                <a:solidFill>
                  <a:srgbClr val="173B57"/>
                </a:solidFill>
              </a:rPr>
              <a:t>Свобода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0BF9B96-0C5C-4C88-8D1E-F41E8AFDD4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1905000"/>
            <a:ext cx="2476500" cy="857250"/>
          </a:xfrm>
          <a:prstGeom xmlns:a="http://schemas.openxmlformats.org/drawingml/2006/main" prst="roundRect">
            <a:avLst>
              <a:gd name="adj" fmla="val 13333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1698A7D-E446-4C9D-A57F-229421D154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3975" y="2076450"/>
            <a:ext cx="3619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C9A24A"/>
                </a:solidFill>
              </a:defRPr>
            </a:pPr>
            <a:r>
              <a:rPr sz="1125" b="1">
                <a:solidFill>
                  <a:srgbClr val="C9A24A"/>
                </a:solidFill>
              </a:rPr>
              <a:t>04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D76DC71-4F4C-4257-BDCB-9D4316651C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2038350"/>
            <a:ext cx="17907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3B57"/>
                </a:solidFill>
              </a:defRPr>
            </a:pPr>
            <a:r>
              <a:rPr sz="1425" b="1">
                <a:solidFill>
                  <a:srgbClr val="173B57"/>
                </a:solidFill>
              </a:rPr>
              <a:t>Правда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A8BE317-5011-4E96-89AE-549F0A32AB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86100"/>
            <a:ext cx="2476500" cy="857250"/>
          </a:xfrm>
          <a:prstGeom xmlns:a="http://schemas.openxmlformats.org/drawingml/2006/main" prst="roundRect">
            <a:avLst>
              <a:gd name="adj" fmla="val 13333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8090E30-F479-4B3C-9006-9AF2F54F21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" y="3257550"/>
            <a:ext cx="3619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C9A24A"/>
                </a:solidFill>
              </a:defRPr>
            </a:pPr>
            <a:r>
              <a:rPr sz="1125" b="1">
                <a:solidFill>
                  <a:srgbClr val="C9A24A"/>
                </a:solidFill>
              </a:rPr>
              <a:t>05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C85A408-E212-4A83-8F53-E5654CC2C6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219450"/>
            <a:ext cx="17907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3B57"/>
                </a:solidFill>
              </a:defRPr>
            </a:pPr>
            <a:r>
              <a:rPr sz="1425" b="1">
                <a:solidFill>
                  <a:srgbClr val="173B57"/>
                </a:solidFill>
              </a:rPr>
              <a:t>Справедливость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B9FADB4-F363-4503-8A44-12CA8F20D5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3086100"/>
            <a:ext cx="2476500" cy="857250"/>
          </a:xfrm>
          <a:prstGeom xmlns:a="http://schemas.openxmlformats.org/drawingml/2006/main" prst="roundRect">
            <a:avLst>
              <a:gd name="adj" fmla="val 13333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F59C9E1-5728-4B49-98A8-5D1E7DCFCF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3775" y="3257550"/>
            <a:ext cx="3619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C9A24A"/>
                </a:solidFill>
              </a:defRPr>
            </a:pPr>
            <a:r>
              <a:rPr sz="1125" b="1">
                <a:solidFill>
                  <a:srgbClr val="C9A24A"/>
                </a:solidFill>
              </a:rPr>
              <a:t>06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7262527-9F1E-4C3F-AD7A-B1FE0630F1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4300" y="3219450"/>
            <a:ext cx="17907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3B57"/>
                </a:solidFill>
              </a:defRPr>
            </a:pPr>
            <a:r>
              <a:rPr sz="1425" b="1">
                <a:solidFill>
                  <a:srgbClr val="173B57"/>
                </a:solidFill>
              </a:rPr>
              <a:t>Солидарность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0F4211B-10FE-4768-9146-44399C4A71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086100"/>
            <a:ext cx="2476500" cy="857250"/>
          </a:xfrm>
          <a:prstGeom xmlns:a="http://schemas.openxmlformats.org/drawingml/2006/main" prst="roundRect">
            <a:avLst>
              <a:gd name="adj" fmla="val 13333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0196517-4A01-42CE-A1C4-5D101B78D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38875" y="3257550"/>
            <a:ext cx="3619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C9A24A"/>
                </a:solidFill>
              </a:defRPr>
            </a:pPr>
            <a:r>
              <a:rPr sz="1125" b="1">
                <a:solidFill>
                  <a:srgbClr val="C9A24A"/>
                </a:solidFill>
              </a:rPr>
              <a:t>07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AB16976-7E11-4CC2-8F75-02554D605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219450"/>
            <a:ext cx="17907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3B57"/>
                </a:solidFill>
              </a:defRPr>
            </a:pPr>
            <a:r>
              <a:rPr sz="1425" b="1">
                <a:solidFill>
                  <a:srgbClr val="173B57"/>
                </a:solidFill>
              </a:rPr>
              <a:t>Созидание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3C14348-1FA6-4F79-9D4B-B04ABB652B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3086100"/>
            <a:ext cx="2476500" cy="857250"/>
          </a:xfrm>
          <a:prstGeom xmlns:a="http://schemas.openxmlformats.org/drawingml/2006/main" prst="roundRect">
            <a:avLst>
              <a:gd name="adj" fmla="val 13333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6E261C7-59B7-43A1-9F9F-AAA87A472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3975" y="3257550"/>
            <a:ext cx="3619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C9A24A"/>
                </a:solidFill>
              </a:defRPr>
            </a:pPr>
            <a:r>
              <a:rPr sz="1125" b="1">
                <a:solidFill>
                  <a:srgbClr val="C9A24A"/>
                </a:solidFill>
              </a:rPr>
              <a:t>08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08CE286-733D-4B4D-8479-AD239FE21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3219450"/>
            <a:ext cx="17907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3B57"/>
                </a:solidFill>
              </a:defRPr>
            </a:pPr>
            <a:r>
              <a:rPr sz="1425" b="1">
                <a:solidFill>
                  <a:srgbClr val="173B57"/>
                </a:solidFill>
              </a:rPr>
              <a:t>Мера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13BC176-7978-41F9-AE7B-6D7652F9F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67200"/>
            <a:ext cx="2476500" cy="857250"/>
          </a:xfrm>
          <a:prstGeom xmlns:a="http://schemas.openxmlformats.org/drawingml/2006/main" prst="roundRect">
            <a:avLst>
              <a:gd name="adj" fmla="val 13333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3B5E074-3652-4268-AF42-03D40FC40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" y="4438650"/>
            <a:ext cx="3619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C9A24A"/>
                </a:solidFill>
              </a:defRPr>
            </a:pPr>
            <a:r>
              <a:rPr sz="1125" b="1">
                <a:solidFill>
                  <a:srgbClr val="C9A24A"/>
                </a:solidFill>
              </a:rPr>
              <a:t>09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14D34630-35F3-4B90-AEA1-EE8ABEA5F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400550"/>
            <a:ext cx="17907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3B57"/>
                </a:solidFill>
              </a:defRPr>
            </a:pPr>
            <a:r>
              <a:rPr sz="1425" b="1">
                <a:solidFill>
                  <a:srgbClr val="173B57"/>
                </a:solidFill>
              </a:rPr>
              <a:t>Многообразие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9C0FD557-DA9A-4E9C-B694-5D4C6D0798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4267200"/>
            <a:ext cx="2476500" cy="857250"/>
          </a:xfrm>
          <a:prstGeom xmlns:a="http://schemas.openxmlformats.org/drawingml/2006/main" prst="roundRect">
            <a:avLst>
              <a:gd name="adj" fmla="val 13333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54CC8747-0F56-4BCF-81FF-EF474AA34E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3775" y="4438650"/>
            <a:ext cx="3619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C9A24A"/>
                </a:solidFill>
              </a:defRPr>
            </a:pPr>
            <a:r>
              <a:rPr sz="1125" b="1">
                <a:solidFill>
                  <a:srgbClr val="C9A24A"/>
                </a:solidFill>
              </a:rPr>
              <a:t>10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6E8E67D8-E114-4BCF-A7EB-55C1300352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4300" y="4400550"/>
            <a:ext cx="17907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B57"/>
                </a:solidFill>
              </a:defRPr>
            </a:pPr>
            <a:r>
              <a:rPr sz="1275" b="1">
                <a:solidFill>
                  <a:srgbClr val="173B57"/>
                </a:solidFill>
              </a:rPr>
              <a:t>Преемственность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531428DC-03F0-42AE-B69C-B9ED039108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267200"/>
            <a:ext cx="2476500" cy="857250"/>
          </a:xfrm>
          <a:prstGeom xmlns:a="http://schemas.openxmlformats.org/drawingml/2006/main" prst="roundRect">
            <a:avLst>
              <a:gd name="adj" fmla="val 13333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F8CBDE5D-1380-4F1E-8A1B-46FE5CAA44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38875" y="4438650"/>
            <a:ext cx="3619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C9A24A"/>
                </a:solidFill>
              </a:defRPr>
            </a:pPr>
            <a:r>
              <a:rPr sz="1125" b="1">
                <a:solidFill>
                  <a:srgbClr val="C9A24A"/>
                </a:solidFill>
              </a:rPr>
              <a:t>11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42562FEC-8ADF-4591-926F-D74936D6CD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400550"/>
            <a:ext cx="17907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3B57"/>
                </a:solidFill>
              </a:defRPr>
            </a:pPr>
            <a:r>
              <a:rPr sz="1425" b="1">
                <a:solidFill>
                  <a:srgbClr val="173B57"/>
                </a:solidFill>
              </a:rPr>
              <a:t>Красота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27F70ED4-75CD-4AAC-886B-9E6C2B2C3C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4267200"/>
            <a:ext cx="2476500" cy="857250"/>
          </a:xfrm>
          <a:prstGeom xmlns:a="http://schemas.openxmlformats.org/drawingml/2006/main" prst="roundRect">
            <a:avLst>
              <a:gd name="adj" fmla="val 13333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1252FBB4-0A62-47B5-B582-FA301EDB22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3975" y="4438650"/>
            <a:ext cx="3619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C9A24A"/>
                </a:solidFill>
              </a:defRPr>
            </a:pPr>
            <a:r>
              <a:rPr sz="1125" b="1">
                <a:solidFill>
                  <a:srgbClr val="C9A24A"/>
                </a:solidFill>
              </a:rPr>
              <a:t>12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75AC8B00-620F-4315-B418-CAB2ACE18D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4400550"/>
            <a:ext cx="17907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3B57"/>
                </a:solidFill>
              </a:defRPr>
            </a:pPr>
            <a:r>
              <a:rPr sz="1425" b="1">
                <a:solidFill>
                  <a:srgbClr val="173B57"/>
                </a:solidFill>
              </a:rPr>
              <a:t>Забота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AFA2BB02-D258-417A-A975-B229D00E4C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10820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657680"/>
                </a:solidFill>
              </a:defRPr>
            </a:pPr>
            <a:r>
              <a:rPr sz="825" b="0">
                <a:solidFill>
                  <a:srgbClr val="657680"/>
                </a:solidFill>
              </a:rPr>
              <a:t>Стратегическая доктрина • 2026</a:t>
            </a:r>
          </a:p>
        </p:txBody>
      </p:sp>
    </p:spTree>
    <p:extLst>
      <p:ext uri="{BB962C8B-B14F-4D97-AF65-F5344CB8AC3E}">
        <p14:creationId xmlns:p14="http://schemas.microsoft.com/office/powerpoint/2010/main" val="1106098902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49815568-F118-40C1-833D-8FDC7305E7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ЭКВИЛИБРИУМ  •  ЦИВИЛИЗАЦИЯ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C932F58-729B-4095-B56F-A4FB2FA58D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857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06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BE1180D-08EE-4031-BA59-93C0696B31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10820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173B57"/>
                </a:solidFill>
              </a:defRPr>
            </a:pPr>
            <a:r>
              <a:rPr sz="2775" b="1">
                <a:solidFill>
                  <a:srgbClr val="173B57"/>
                </a:solidFill>
              </a:rPr>
              <a:t>Человек цивилизации сочетает свободу и ответственность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F54329E-E61B-4FCB-8038-CC283B4F58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F8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AED49D1-D9D4-46DA-B1BD-7F697B9791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3333750" cy="9906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92B8FA1-AB64-4735-8A5A-18F89D9B58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905000"/>
            <a:ext cx="3028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B57"/>
                </a:solidFill>
              </a:defRPr>
            </a:pPr>
            <a:r>
              <a:rPr sz="1575" b="1">
                <a:solidFill>
                  <a:srgbClr val="173B57"/>
                </a:solidFill>
              </a:rPr>
              <a:t>Самоопределение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857C54E-06F7-4814-8691-FA60FDB449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247900"/>
            <a:ext cx="30289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понимает призвание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266F067-B23A-4CFA-84EE-DD528FE723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1809750"/>
            <a:ext cx="3333750" cy="9906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3DB8664-53C7-4A2C-A9E0-98FB73F5F5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1905000"/>
            <a:ext cx="3028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B57"/>
                </a:solidFill>
              </a:defRPr>
            </a:pPr>
            <a:r>
              <a:rPr sz="1575" b="1">
                <a:solidFill>
                  <a:srgbClr val="173B57"/>
                </a:solidFill>
              </a:rPr>
              <a:t>Критическое мышление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2EECDC3-A816-4609-AD36-D7F61F964C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247900"/>
            <a:ext cx="30289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различает факт и интерес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8566EBB-45C1-44A0-8A78-847507691B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809750"/>
            <a:ext cx="3333750" cy="9906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2D77441-910E-4EAB-BC7D-18C792F307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905000"/>
            <a:ext cx="3028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B57"/>
                </a:solidFill>
              </a:defRPr>
            </a:pPr>
            <a:r>
              <a:rPr sz="1575" b="1">
                <a:solidFill>
                  <a:srgbClr val="173B57"/>
                </a:solidFill>
              </a:rPr>
              <a:t>Эмпатия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389A360-9A4D-4BFA-94B7-0D05181286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247900"/>
            <a:ext cx="30289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видит достоинство другого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451C7AB-4DA3-431E-8DFA-DDB3A3114C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67050"/>
            <a:ext cx="3333750" cy="9906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8BBF509-CA82-4130-8552-670BDB4861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162300"/>
            <a:ext cx="3028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B57"/>
                </a:solidFill>
              </a:defRPr>
            </a:pPr>
            <a:r>
              <a:rPr sz="1575" b="1">
                <a:solidFill>
                  <a:srgbClr val="173B57"/>
                </a:solidFill>
              </a:rPr>
              <a:t>Созидание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358E4B7-28D1-4FD2-A469-676980DDC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505200"/>
            <a:ext cx="30289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превращает идеи в результат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7AA43D6-3C52-4BF8-8140-F049D1A7E5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3067050"/>
            <a:ext cx="3333750" cy="9906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4842089-5183-43C1-83C9-7ED34ED5F1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162300"/>
            <a:ext cx="3028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B57"/>
                </a:solidFill>
              </a:defRPr>
            </a:pPr>
            <a:r>
              <a:rPr sz="1575" b="1">
                <a:solidFill>
                  <a:srgbClr val="173B57"/>
                </a:solidFill>
              </a:rPr>
              <a:t>Кооперация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3BE77EF-3B1F-47EE-90FC-83150A09F3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505200"/>
            <a:ext cx="30289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договаривается и держит слово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E07CE3B-7D31-4F59-A187-7EACAFB7E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067050"/>
            <a:ext cx="3333750" cy="9906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7C8A306-83C7-48E1-AEE7-1F782827E2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3162300"/>
            <a:ext cx="3028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B57"/>
                </a:solidFill>
              </a:defRPr>
            </a:pPr>
            <a:r>
              <a:rPr sz="1575" b="1">
                <a:solidFill>
                  <a:srgbClr val="173B57"/>
                </a:solidFill>
              </a:rPr>
              <a:t>Саморегуляция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B4823AC-A88A-47EF-A20D-50B628E70C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3505200"/>
            <a:ext cx="30289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управляет вниманием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0D6F720-F064-4744-A40E-16C7F14F50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24350"/>
            <a:ext cx="3333750" cy="9906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E635909-17DA-4CFB-8B9A-76438FC3D1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419600"/>
            <a:ext cx="3028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B57"/>
                </a:solidFill>
              </a:defRPr>
            </a:pPr>
            <a:r>
              <a:rPr sz="1575" b="1">
                <a:solidFill>
                  <a:srgbClr val="173B57"/>
                </a:solidFill>
              </a:rPr>
              <a:t>Экологическая сопричастность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888690C-3CBB-4158-8415-37D4BE2A9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762500"/>
            <a:ext cx="30289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видит связь с биосферой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245861D-48DF-4C74-9FFD-95E584766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4324350"/>
            <a:ext cx="3333750" cy="9906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4DC5548-8CD3-4399-8DF4-5EDF8B5E2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4419600"/>
            <a:ext cx="3028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B57"/>
                </a:solidFill>
              </a:defRPr>
            </a:pPr>
            <a:r>
              <a:rPr sz="1575" b="1">
                <a:solidFill>
                  <a:srgbClr val="173B57"/>
                </a:solidFill>
              </a:rPr>
              <a:t>Гражданская зрелость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2391C65-83DC-4143-9A9E-E51F4B08E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4762500"/>
            <a:ext cx="30289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участвует в общем деле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6602690-5034-4F24-949E-E306078AF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4324350"/>
            <a:ext cx="3333750" cy="9906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E780D76-E464-4544-92F0-9DBF194B4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4419600"/>
            <a:ext cx="3028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B57"/>
                </a:solidFill>
              </a:defRPr>
            </a:pPr>
            <a:r>
              <a:rPr sz="1575" b="1">
                <a:solidFill>
                  <a:srgbClr val="173B57"/>
                </a:solidFill>
              </a:rPr>
              <a:t>Долгий горизонт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7F5662E-C658-488B-B92E-A58B7B1582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4762500"/>
            <a:ext cx="30289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учитывает будущее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F28E489-07A0-4BB0-A6EE-9D7C5C0191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10820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657680"/>
                </a:solidFill>
              </a:defRPr>
            </a:pPr>
            <a:r>
              <a:rPr sz="825" b="0">
                <a:solidFill>
                  <a:srgbClr val="657680"/>
                </a:solidFill>
              </a:rPr>
              <a:t>Стратегическая доктрина • 2026</a:t>
            </a:r>
          </a:p>
        </p:txBody>
      </p:sp>
    </p:spTree>
    <p:extLst>
      <p:ext uri="{BB962C8B-B14F-4D97-AF65-F5344CB8AC3E}">
        <p14:creationId xmlns:p14="http://schemas.microsoft.com/office/powerpoint/2010/main" val="181262089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E2923A3C-995D-4BE8-A0C9-C582E2F1F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ЭКВИЛИБРИУМ  •  ЦИВИЛИЗАЦИЯ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7DEF987-3D66-4298-95AA-0B5D41066B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857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07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5064097-CBA1-46A1-9CD4-E74A3DA02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10820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173B57"/>
                </a:solidFill>
              </a:defRPr>
            </a:pPr>
            <a:r>
              <a:rPr sz="2775" b="1">
                <a:solidFill>
                  <a:srgbClr val="173B57"/>
                </a:solidFill>
              </a:rPr>
              <a:t>13 принципов цивилизации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169E34B-7470-4931-B9BF-C2A7238D2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F8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5616FE5-7435-4CFF-B381-924322C0C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33550"/>
            <a:ext cx="400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C9A24A"/>
                </a:solidFill>
              </a:defRPr>
            </a:pPr>
            <a:r>
              <a:rPr sz="1200" b="1">
                <a:solidFill>
                  <a:srgbClr val="C9A24A"/>
                </a:solidFill>
              </a:rPr>
              <a:t>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189B034-3869-41F8-8D12-042115D744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3355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20313D"/>
                </a:solidFill>
              </a:defRPr>
            </a:pPr>
            <a:r>
              <a:rPr sz="1425" b="1">
                <a:solidFill>
                  <a:srgbClr val="20313D"/>
                </a:solidFill>
              </a:rPr>
              <a:t>Человек — цель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2DCA15C-F708-4688-8815-26C37C7956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62200"/>
            <a:ext cx="400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C9A24A"/>
                </a:solidFill>
              </a:defRPr>
            </a:pPr>
            <a:r>
              <a:rPr sz="1200" b="1">
                <a:solidFill>
                  <a:srgbClr val="C9A24A"/>
                </a:solidFill>
              </a:rPr>
              <a:t>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672BFBC-C048-4360-BD01-0B4B64C25F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6220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20313D"/>
                </a:solidFill>
              </a:defRPr>
            </a:pPr>
            <a:r>
              <a:rPr sz="1425" b="1">
                <a:solidFill>
                  <a:srgbClr val="20313D"/>
                </a:solidFill>
              </a:rPr>
              <a:t>Право выше произвола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CD4E554-7443-41D3-84EC-F72F8613DA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90850"/>
            <a:ext cx="400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C9A24A"/>
                </a:solidFill>
              </a:defRPr>
            </a:pPr>
            <a:r>
              <a:rPr sz="1200" b="1">
                <a:solidFill>
                  <a:srgbClr val="C9A24A"/>
                </a:solidFill>
              </a:rPr>
              <a:t>3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5B158AC-2F19-40C1-8292-9186B4593B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85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0313D"/>
                </a:solidFill>
              </a:defRPr>
            </a:pPr>
            <a:r>
              <a:rPr sz="1425" b="0">
                <a:solidFill>
                  <a:srgbClr val="20313D"/>
                </a:solidFill>
              </a:rPr>
              <a:t>Свобода и ответственность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823CF52-E95E-48B2-A151-F08EC26DFE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0"/>
            <a:ext cx="400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C9A24A"/>
                </a:solidFill>
              </a:defRPr>
            </a:pPr>
            <a:r>
              <a:rPr sz="1200" b="1">
                <a:solidFill>
                  <a:srgbClr val="C9A24A"/>
                </a:solidFill>
              </a:rPr>
              <a:t>4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44D99EB-B04B-46B1-814B-3D0783CE4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61950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0313D"/>
                </a:solidFill>
              </a:defRPr>
            </a:pPr>
            <a:r>
              <a:rPr sz="1425" b="0">
                <a:solidFill>
                  <a:srgbClr val="20313D"/>
                </a:solidFill>
              </a:rPr>
              <a:t>Единство в многообразии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00B8898-06DA-47F3-9290-9DDA1D3F9A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48150"/>
            <a:ext cx="400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C9A24A"/>
                </a:solidFill>
              </a:defRPr>
            </a:pPr>
            <a:r>
              <a:rPr sz="1200" b="1">
                <a:solidFill>
                  <a:srgbClr val="C9A24A"/>
                </a:solidFill>
              </a:rPr>
              <a:t>5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D736F30-C9DD-4F0F-B293-EC68B8912D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24815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0313D"/>
                </a:solidFill>
              </a:defRPr>
            </a:pPr>
            <a:r>
              <a:rPr sz="1425" b="0">
                <a:solidFill>
                  <a:srgbClr val="20313D"/>
                </a:solidFill>
              </a:rPr>
              <a:t>Субсидиарность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6877705-EA5F-4927-A931-34AC4DB11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76800"/>
            <a:ext cx="400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C9A24A"/>
                </a:solidFill>
              </a:defRPr>
            </a:pPr>
            <a:r>
              <a:rPr sz="1200" b="1">
                <a:solidFill>
                  <a:srgbClr val="C9A24A"/>
                </a:solidFill>
              </a:rPr>
              <a:t>6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9A05147-D9DB-415D-AE34-26540B851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87680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0313D"/>
                </a:solidFill>
              </a:defRPr>
            </a:pPr>
            <a:r>
              <a:rPr sz="1425" b="0">
                <a:solidFill>
                  <a:srgbClr val="20313D"/>
                </a:solidFill>
              </a:rPr>
              <a:t>Доказательность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9306EAF-BB8B-46E8-ACB2-4B5C9AC0BC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05450"/>
            <a:ext cx="400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C9A24A"/>
                </a:solidFill>
              </a:defRPr>
            </a:pPr>
            <a:r>
              <a:rPr sz="1200" b="1">
                <a:solidFill>
                  <a:srgbClr val="C9A24A"/>
                </a:solidFill>
              </a:rPr>
              <a:t>7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FDA3F71-81F2-4028-979F-F53E0863B9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50545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20313D"/>
                </a:solidFill>
              </a:defRPr>
            </a:pPr>
            <a:r>
              <a:rPr sz="1425" b="1">
                <a:solidFill>
                  <a:srgbClr val="20313D"/>
                </a:solidFill>
              </a:rPr>
              <a:t>Предосторожность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8B509F1-FFEE-4D67-84EB-B65488E3AD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33550"/>
            <a:ext cx="400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C9A24A"/>
                </a:solidFill>
              </a:defRPr>
            </a:pPr>
            <a:r>
              <a:rPr sz="1200" b="1">
                <a:solidFill>
                  <a:srgbClr val="C9A24A"/>
                </a:solidFill>
              </a:rPr>
              <a:t>8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345096D-8FC5-40FB-95C7-1CBD4F3A77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173355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0313D"/>
                </a:solidFill>
              </a:defRPr>
            </a:pPr>
            <a:r>
              <a:rPr sz="1425" b="0">
                <a:solidFill>
                  <a:srgbClr val="20313D"/>
                </a:solidFill>
              </a:rPr>
              <a:t>Открытость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948F337-D141-48EB-8F76-DFBEC1A85C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362200"/>
            <a:ext cx="400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C9A24A"/>
                </a:solidFill>
              </a:defRPr>
            </a:pPr>
            <a:r>
              <a:rPr sz="1200" b="1">
                <a:solidFill>
                  <a:srgbClr val="C9A24A"/>
                </a:solidFill>
              </a:rPr>
              <a:t>9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E214431-740F-4D80-BED6-1CA0A74D65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236220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0313D"/>
                </a:solidFill>
              </a:defRPr>
            </a:pPr>
            <a:r>
              <a:rPr sz="1425" b="0">
                <a:solidFill>
                  <a:srgbClr val="20313D"/>
                </a:solidFill>
              </a:rPr>
              <a:t>Кооперация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FAB8610-C711-4429-A72A-BAD64D3272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990850"/>
            <a:ext cx="400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C9A24A"/>
                </a:solidFill>
              </a:defRPr>
            </a:pPr>
            <a:r>
              <a:rPr sz="1200" b="1">
                <a:solidFill>
                  <a:srgbClr val="C9A24A"/>
                </a:solidFill>
              </a:rPr>
              <a:t>10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28D85A9-252A-4456-A33F-E6A000CCF0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299085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0313D"/>
                </a:solidFill>
              </a:defRPr>
            </a:pPr>
            <a:r>
              <a:rPr sz="1425" b="0">
                <a:solidFill>
                  <a:srgbClr val="20313D"/>
                </a:solidFill>
              </a:rPr>
              <a:t>Восстановление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2C1D0D5-0611-4F2E-BF03-45111AC608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619500"/>
            <a:ext cx="400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C9A24A"/>
                </a:solidFill>
              </a:defRPr>
            </a:pPr>
            <a:r>
              <a:rPr sz="1200" b="1">
                <a:solidFill>
                  <a:srgbClr val="C9A24A"/>
                </a:solidFill>
              </a:rPr>
              <a:t>11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2A72208-1724-4748-AFB7-5D3C7B8ED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361950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0313D"/>
                </a:solidFill>
              </a:defRPr>
            </a:pPr>
            <a:r>
              <a:rPr sz="1425" b="0">
                <a:solidFill>
                  <a:srgbClr val="20313D"/>
                </a:solidFill>
              </a:rPr>
              <a:t>Преемственность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89B165D-EED3-48C6-96DB-3E0F979A0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248150"/>
            <a:ext cx="400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C9A24A"/>
                </a:solidFill>
              </a:defRPr>
            </a:pPr>
            <a:r>
              <a:rPr sz="1200" b="1">
                <a:solidFill>
                  <a:srgbClr val="C9A24A"/>
                </a:solidFill>
              </a:rPr>
              <a:t>12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8A6F556-4BB5-489F-B3DA-AEA9496CF8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424815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0313D"/>
                </a:solidFill>
              </a:defRPr>
            </a:pPr>
            <a:r>
              <a:rPr sz="1425" b="0">
                <a:solidFill>
                  <a:srgbClr val="20313D"/>
                </a:solidFill>
              </a:rPr>
              <a:t>Справедливый доступ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DD5BC7B-7515-48A0-9F8B-EEAA7F7EDE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876800"/>
            <a:ext cx="400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C9A24A"/>
                </a:solidFill>
              </a:defRPr>
            </a:pPr>
            <a:r>
              <a:rPr sz="1200" b="1">
                <a:solidFill>
                  <a:srgbClr val="C9A24A"/>
                </a:solidFill>
              </a:rPr>
              <a:t>13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889BF47-9AEA-4FBB-816D-C7B3F82275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487680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0313D"/>
                </a:solidFill>
              </a:defRPr>
            </a:pPr>
            <a:r>
              <a:rPr sz="1425" b="0">
                <a:solidFill>
                  <a:srgbClr val="20313D"/>
                </a:solidFill>
              </a:rPr>
              <a:t>Долгий горизонт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6DA109DE-3428-4910-884C-26E459127A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10820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657680"/>
                </a:solidFill>
              </a:defRPr>
            </a:pPr>
            <a:r>
              <a:rPr sz="825" b="0">
                <a:solidFill>
                  <a:srgbClr val="657680"/>
                </a:solidFill>
              </a:rPr>
              <a:t>Стратегическая доктрина • 2026</a:t>
            </a:r>
          </a:p>
        </p:txBody>
      </p:sp>
    </p:spTree>
    <p:extLst>
      <p:ext uri="{BB962C8B-B14F-4D97-AF65-F5344CB8AC3E}">
        <p14:creationId xmlns:p14="http://schemas.microsoft.com/office/powerpoint/2010/main" val="111670524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48716CF1-512C-40F9-BE37-1C9D65DB32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ЭКВИЛИБРИУМ  •  ЦИВИЛИЗАЦИЯ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908FD08-1A5C-4659-906E-BF6D9FD2A2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857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1431770-A067-4050-A740-26571BD90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10820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173B57"/>
                </a:solidFill>
              </a:defRPr>
            </a:pPr>
            <a:r>
              <a:rPr sz="2775" b="1">
                <a:solidFill>
                  <a:srgbClr val="173B57"/>
                </a:solidFill>
              </a:rPr>
              <a:t>20 систем образуют единое жизнеустройство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0A3131E-6408-44DC-AFCD-52FB98CFA8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F8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66D74F2-27ED-4F73-BE96-18C61BD446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71650"/>
            <a:ext cx="2476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84FE67B-0E89-4391-9C4E-8CA2F71DB3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866900"/>
            <a:ext cx="3429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9A24A"/>
                </a:solidFill>
              </a:defRPr>
            </a:pPr>
            <a:r>
              <a:rPr sz="1050" b="1">
                <a:solidFill>
                  <a:srgbClr val="C9A24A"/>
                </a:solidFill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41C2DB6-A69C-4D3B-9D88-F7DB4986C2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1847850"/>
            <a:ext cx="18669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B57"/>
                </a:solidFill>
              </a:defRPr>
            </a:pPr>
            <a:r>
              <a:rPr sz="1275" b="1">
                <a:solidFill>
                  <a:srgbClr val="173B57"/>
                </a:solidFill>
              </a:rPr>
              <a:t>Человек и семья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D1C16E3-54B0-4D6A-8224-2083D3F182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1771650"/>
            <a:ext cx="2476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22D8E4F-E736-457C-A8BA-2321C40FCB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1866900"/>
            <a:ext cx="3429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9A24A"/>
                </a:solidFill>
              </a:defRPr>
            </a:pPr>
            <a:r>
              <a:rPr sz="1050" b="1">
                <a:solidFill>
                  <a:srgbClr val="C9A24A"/>
                </a:solidFill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ABE940F-2DED-4CE5-A678-A7AAD55E2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6200" y="1847850"/>
            <a:ext cx="18669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B57"/>
                </a:solidFill>
              </a:defRPr>
            </a:pPr>
            <a:r>
              <a:rPr sz="1275" b="1">
                <a:solidFill>
                  <a:srgbClr val="173B57"/>
                </a:solidFill>
              </a:rPr>
              <a:t>Образование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C9E1FE9-A3D1-4410-81E5-EFE9E95268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71650"/>
            <a:ext cx="2476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735653F-0219-4EB8-BFE5-A2D185195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1866900"/>
            <a:ext cx="3429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9A24A"/>
                </a:solidFill>
              </a:defRPr>
            </a:pPr>
            <a:r>
              <a:rPr sz="1050" b="1">
                <a:solidFill>
                  <a:srgbClr val="C9A24A"/>
                </a:solidFill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1A91D42-6D58-4606-8D2F-48FEE7B2C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1847850"/>
            <a:ext cx="18669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B57"/>
                </a:solidFill>
              </a:defRPr>
            </a:pPr>
            <a:r>
              <a:rPr sz="1275" b="1">
                <a:solidFill>
                  <a:srgbClr val="173B57"/>
                </a:solidFill>
              </a:rPr>
              <a:t>Наука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4971D7C-F370-4CA1-B473-9F71A750C2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1771650"/>
            <a:ext cx="2476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9180B15-FDFB-4EF8-9328-DD97D85761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1866900"/>
            <a:ext cx="3429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9A24A"/>
                </a:solidFill>
              </a:defRPr>
            </a:pPr>
            <a:r>
              <a:rPr sz="1050" b="1">
                <a:solidFill>
                  <a:srgbClr val="C9A24A"/>
                </a:solidFill>
              </a:rPr>
              <a:t>04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D426780-5F23-402F-8D63-92FACD786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1847850"/>
            <a:ext cx="18669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B57"/>
                </a:solidFill>
              </a:defRPr>
            </a:pPr>
            <a:r>
              <a:rPr sz="1275" b="1">
                <a:solidFill>
                  <a:srgbClr val="173B57"/>
                </a:solidFill>
              </a:rPr>
              <a:t>Культура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ACFE2B9-6A79-4A2F-819D-DAE823BFE5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90800"/>
            <a:ext cx="2476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2131ABE-C5FA-4995-A8EF-F2279E8F2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686050"/>
            <a:ext cx="3429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9A24A"/>
                </a:solidFill>
              </a:defRPr>
            </a:pPr>
            <a:r>
              <a:rPr sz="1050" b="1">
                <a:solidFill>
                  <a:srgbClr val="C9A24A"/>
                </a:solidFill>
              </a:rPr>
              <a:t>05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CD2E443-42FC-48B7-BE61-373F0FE11A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667000"/>
            <a:ext cx="18669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B57"/>
                </a:solidFill>
              </a:defRPr>
            </a:pPr>
            <a:r>
              <a:rPr sz="1275" b="1">
                <a:solidFill>
                  <a:srgbClr val="173B57"/>
                </a:solidFill>
              </a:rPr>
              <a:t>Здравоохранение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631480C-CFC2-44BC-A6C8-0B90D05858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2590800"/>
            <a:ext cx="2476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E955640-FCF5-4707-8B69-C010DC8A0E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2686050"/>
            <a:ext cx="3429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9A24A"/>
                </a:solidFill>
              </a:defRPr>
            </a:pPr>
            <a:r>
              <a:rPr sz="1050" b="1">
                <a:solidFill>
                  <a:srgbClr val="C9A24A"/>
                </a:solidFill>
              </a:rPr>
              <a:t>06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B4C33C0-0582-47FB-8FDC-EE4771D6C7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6200" y="2667000"/>
            <a:ext cx="18669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B57"/>
                </a:solidFill>
              </a:defRPr>
            </a:pPr>
            <a:r>
              <a:rPr sz="1275" b="1">
                <a:solidFill>
                  <a:srgbClr val="173B57"/>
                </a:solidFill>
              </a:rPr>
              <a:t>Труд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71F7650-5810-4D8A-B4A9-AF56006176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590800"/>
            <a:ext cx="2476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D36842D-7466-4F83-91C2-F69165CA06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686050"/>
            <a:ext cx="3429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9A24A"/>
                </a:solidFill>
              </a:defRPr>
            </a:pPr>
            <a:r>
              <a:rPr sz="1050" b="1">
                <a:solidFill>
                  <a:srgbClr val="C9A24A"/>
                </a:solidFill>
              </a:rPr>
              <a:t>07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2EAB37B-46FC-4A31-AED1-5931DA7335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2667000"/>
            <a:ext cx="18669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B57"/>
                </a:solidFill>
              </a:defRPr>
            </a:pPr>
            <a:r>
              <a:rPr sz="1275" b="1">
                <a:solidFill>
                  <a:srgbClr val="173B57"/>
                </a:solidFill>
              </a:rPr>
              <a:t>Экономика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1021CD0-99D9-47B5-A339-4413D37392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2590800"/>
            <a:ext cx="2476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0005746-E8D6-43A2-B7AD-4F9B65807A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686050"/>
            <a:ext cx="3429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9A24A"/>
                </a:solidFill>
              </a:defRPr>
            </a:pPr>
            <a:r>
              <a:rPr sz="1050" b="1">
                <a:solidFill>
                  <a:srgbClr val="C9A24A"/>
                </a:solidFill>
              </a:rPr>
              <a:t>08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180E306-B91A-4F50-B281-C61539B45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2667000"/>
            <a:ext cx="18669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B57"/>
                </a:solidFill>
              </a:defRPr>
            </a:pPr>
            <a:r>
              <a:rPr sz="1275" b="1">
                <a:solidFill>
                  <a:srgbClr val="173B57"/>
                </a:solidFill>
              </a:rPr>
              <a:t>Финансы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3B91B65-C0F5-455B-BA94-145390863B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09950"/>
            <a:ext cx="2476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02B67BF-282F-4C43-A1B7-5C103E6E62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505200"/>
            <a:ext cx="3429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9A24A"/>
                </a:solidFill>
              </a:defRPr>
            </a:pPr>
            <a:r>
              <a:rPr sz="1050" b="1">
                <a:solidFill>
                  <a:srgbClr val="C9A24A"/>
                </a:solidFill>
              </a:rPr>
              <a:t>09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DD339152-854F-4A73-BF38-98488F95E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3486150"/>
            <a:ext cx="18669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3B57"/>
                </a:solidFill>
              </a:defRPr>
            </a:pPr>
            <a:r>
              <a:rPr sz="1125" b="1">
                <a:solidFill>
                  <a:srgbClr val="173B57"/>
                </a:solidFill>
              </a:rPr>
              <a:t>Предпринимательство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D3BA5F17-8CC5-4E7A-9F2A-0B399AF5C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3409950"/>
            <a:ext cx="2476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2F44A23C-D3F6-48A9-9B59-10C0FB0A7B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3505200"/>
            <a:ext cx="3429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9A24A"/>
                </a:solidFill>
              </a:defRPr>
            </a:pPr>
            <a:r>
              <a:rPr sz="1050" b="1">
                <a:solidFill>
                  <a:srgbClr val="C9A24A"/>
                </a:solidFill>
              </a:rPr>
              <a:t>10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DCAB9B08-5CC2-4138-82CB-0A7296E07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6200" y="3486150"/>
            <a:ext cx="18669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B57"/>
                </a:solidFill>
              </a:defRPr>
            </a:pPr>
            <a:r>
              <a:rPr sz="1275" b="1">
                <a:solidFill>
                  <a:srgbClr val="173B57"/>
                </a:solidFill>
              </a:rPr>
              <a:t>Право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94AF3B8F-B579-4904-AEB7-3E2B33D44B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09950"/>
            <a:ext cx="2476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E0D6EA1F-11CE-47D9-BDFB-F6A120195F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505200"/>
            <a:ext cx="3429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9A24A"/>
                </a:solidFill>
              </a:defRPr>
            </a:pPr>
            <a:r>
              <a:rPr sz="1050" b="1">
                <a:solidFill>
                  <a:srgbClr val="C9A24A"/>
                </a:solidFill>
              </a:rPr>
              <a:t>11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6E984F5F-A670-4BC4-8EA3-F285C3D07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3486150"/>
            <a:ext cx="18669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73B57"/>
                </a:solidFill>
              </a:defRPr>
            </a:pPr>
            <a:r>
              <a:rPr sz="1050" b="1">
                <a:solidFill>
                  <a:srgbClr val="173B57"/>
                </a:solidFill>
              </a:rPr>
              <a:t>Государственное управление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D3063B58-2661-4819-987C-B396EAA8C7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3409950"/>
            <a:ext cx="2476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DEFE1816-7BF9-4145-8B2A-0A2BA1C0B4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3505200"/>
            <a:ext cx="3429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9A24A"/>
                </a:solidFill>
              </a:defRPr>
            </a:pPr>
            <a:r>
              <a:rPr sz="1050" b="1">
                <a:solidFill>
                  <a:srgbClr val="C9A24A"/>
                </a:solidFill>
              </a:rPr>
              <a:t>12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C2A86A53-E87E-4599-8C32-3037D07B01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3486150"/>
            <a:ext cx="18669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3B57"/>
                </a:solidFill>
              </a:defRPr>
            </a:pPr>
            <a:r>
              <a:rPr sz="1125" b="1">
                <a:solidFill>
                  <a:srgbClr val="173B57"/>
                </a:solidFill>
              </a:rPr>
              <a:t>Социальная кооперация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72701B33-C12F-433B-B5BE-99FD65B9A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29100"/>
            <a:ext cx="2476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FE610E5E-24B8-4360-B35A-073AFC940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324350"/>
            <a:ext cx="3429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9A24A"/>
                </a:solidFill>
              </a:defRPr>
            </a:pPr>
            <a:r>
              <a:rPr sz="1050" b="1">
                <a:solidFill>
                  <a:srgbClr val="C9A24A"/>
                </a:solidFill>
              </a:rPr>
              <a:t>13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4063ED5D-793D-401F-8E84-ADCEAC5AB6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4305300"/>
            <a:ext cx="18669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3B57"/>
                </a:solidFill>
              </a:defRPr>
            </a:pPr>
            <a:r>
              <a:rPr sz="1125" b="1">
                <a:solidFill>
                  <a:srgbClr val="173B57"/>
                </a:solidFill>
              </a:rPr>
              <a:t>Природа и биоценозы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10647B3A-F059-42A7-BA9A-BB10EBD1B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4229100"/>
            <a:ext cx="2476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8F21D9ED-7C90-48AC-974E-128C0D38D9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4324350"/>
            <a:ext cx="3429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9A24A"/>
                </a:solidFill>
              </a:defRPr>
            </a:pPr>
            <a:r>
              <a:rPr sz="1050" b="1">
                <a:solidFill>
                  <a:srgbClr val="C9A24A"/>
                </a:solidFill>
              </a:rPr>
              <a:t>14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DF101073-D082-4E9F-85B2-B99B6C093C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6200" y="4305300"/>
            <a:ext cx="18669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B57"/>
                </a:solidFill>
              </a:defRPr>
            </a:pPr>
            <a:r>
              <a:rPr sz="1275" b="1">
                <a:solidFill>
                  <a:srgbClr val="173B57"/>
                </a:solidFill>
              </a:rPr>
              <a:t>Энергетика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719683A6-E171-4165-9383-B796F2994F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229100"/>
            <a:ext cx="2476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508D4787-C736-4BA4-AE85-020FB7E44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4324350"/>
            <a:ext cx="3429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9A24A"/>
                </a:solidFill>
              </a:defRPr>
            </a:pPr>
            <a:r>
              <a:rPr sz="1050" b="1">
                <a:solidFill>
                  <a:srgbClr val="C9A24A"/>
                </a:solidFill>
              </a:rPr>
              <a:t>15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A5113DA6-3392-43C9-B88E-9AC81B3E34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4305300"/>
            <a:ext cx="18669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3B57"/>
                </a:solidFill>
              </a:defRPr>
            </a:pPr>
            <a:r>
              <a:rPr sz="1125" b="1">
                <a:solidFill>
                  <a:srgbClr val="173B57"/>
                </a:solidFill>
              </a:rPr>
              <a:t>Продовольствие и вода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9E2D8CFD-3D4A-4968-B849-459F501E38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4229100"/>
            <a:ext cx="2476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AA473205-071D-4CEC-B78C-E2BF78658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4324350"/>
            <a:ext cx="3429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9A24A"/>
                </a:solidFill>
              </a:defRPr>
            </a:pPr>
            <a:r>
              <a:rPr sz="1050" b="1">
                <a:solidFill>
                  <a:srgbClr val="C9A24A"/>
                </a:solidFill>
              </a:rPr>
              <a:t>16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FA8543BB-EBCB-44C0-9ED4-53039E303D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4305300"/>
            <a:ext cx="18669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3B57"/>
                </a:solidFill>
              </a:defRPr>
            </a:pPr>
            <a:r>
              <a:rPr sz="1125" b="1">
                <a:solidFill>
                  <a:srgbClr val="173B57"/>
                </a:solidFill>
              </a:rPr>
              <a:t>Города и территории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BAE61CF3-DF2C-44EB-9FB6-B38C7B8312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48250"/>
            <a:ext cx="2476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E31E84F9-E378-4FCB-AB3B-841493848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143500"/>
            <a:ext cx="3429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9A24A"/>
                </a:solidFill>
              </a:defRPr>
            </a:pPr>
            <a:r>
              <a:rPr sz="1050" b="1">
                <a:solidFill>
                  <a:srgbClr val="C9A24A"/>
                </a:solidFill>
              </a:rPr>
              <a:t>17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B371E5AE-5AB8-4975-A8D7-880115A29D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5124450"/>
            <a:ext cx="18669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3B57"/>
                </a:solidFill>
              </a:defRPr>
            </a:pPr>
            <a:r>
              <a:rPr sz="1125" b="1">
                <a:solidFill>
                  <a:srgbClr val="173B57"/>
                </a:solidFill>
              </a:rPr>
              <a:t>Информация и медиа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0BE3175E-8DCB-4D10-8C8E-F4F43D7764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5048250"/>
            <a:ext cx="2476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33DE5E66-1A11-4521-8A7E-9B11B81F79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5143500"/>
            <a:ext cx="3429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9A24A"/>
                </a:solidFill>
              </a:defRPr>
            </a:pPr>
            <a:r>
              <a:rPr sz="1050" b="1">
                <a:solidFill>
                  <a:srgbClr val="C9A24A"/>
                </a:solidFill>
              </a:rPr>
              <a:t>18</a:t>
            </a:r>
          </a:p>
        </p:txBody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A25C8668-151B-4B4C-A09B-975A181F2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6200" y="5124450"/>
            <a:ext cx="18669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3B57"/>
                </a:solidFill>
              </a:defRPr>
            </a:pPr>
            <a:r>
              <a:rPr sz="1125" b="1">
                <a:solidFill>
                  <a:srgbClr val="173B57"/>
                </a:solidFill>
              </a:rPr>
              <a:t>Цифровая среда и ИИ</a:t>
            </a:r>
          </a:p>
        </p:txBody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102C78FC-4629-40C2-BA4A-19422E4E42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5048250"/>
            <a:ext cx="2476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F44C8027-4194-46DA-8180-CD893C866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5143500"/>
            <a:ext cx="3429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9A24A"/>
                </a:solidFill>
              </a:defRPr>
            </a:pPr>
            <a:r>
              <a:rPr sz="1050" b="1">
                <a:solidFill>
                  <a:srgbClr val="C9A24A"/>
                </a:solidFill>
              </a:rPr>
              <a:t>19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0A1978E3-33F2-442A-BD3E-BC519EABA9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5124450"/>
            <a:ext cx="18669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B57"/>
                </a:solidFill>
              </a:defRPr>
            </a:pPr>
            <a:r>
              <a:rPr sz="1275" b="1">
                <a:solidFill>
                  <a:srgbClr val="173B57"/>
                </a:solidFill>
              </a:rPr>
              <a:t>Безопасность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F425B83D-7EEB-40A1-9277-D54CACBCA7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5048250"/>
            <a:ext cx="2476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1161DA24-6BF4-4BC0-A350-3E501A0F2F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5143500"/>
            <a:ext cx="3429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9A24A"/>
                </a:solidFill>
              </a:defRPr>
            </a:pPr>
            <a:r>
              <a:rPr sz="1050" b="1">
                <a:solidFill>
                  <a:srgbClr val="C9A24A"/>
                </a:solidFill>
              </a:rPr>
              <a:t>20</a:t>
            </a:r>
          </a:p>
        </p:txBody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D99CDEC3-FBB0-4143-9FF1-52935B19EC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5124450"/>
            <a:ext cx="18669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73B57"/>
                </a:solidFill>
              </a:defRPr>
            </a:pPr>
            <a:r>
              <a:rPr sz="1050" b="1">
                <a:solidFill>
                  <a:srgbClr val="173B57"/>
                </a:solidFill>
              </a:rPr>
              <a:t>Планетарное сотрудничество</a:t>
            </a:r>
          </a:p>
        </p:txBody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83F4E924-87DD-4451-9BAC-9062737098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10820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657680"/>
                </a:solidFill>
              </a:defRPr>
            </a:pPr>
            <a:r>
              <a:rPr sz="825" b="0">
                <a:solidFill>
                  <a:srgbClr val="657680"/>
                </a:solidFill>
              </a:rPr>
              <a:t>Стратегическая доктрина • 2026</a:t>
            </a:r>
          </a:p>
        </p:txBody>
      </p:sp>
    </p:spTree>
    <p:extLst>
      <p:ext uri="{BB962C8B-B14F-4D97-AF65-F5344CB8AC3E}">
        <p14:creationId xmlns:p14="http://schemas.microsoft.com/office/powerpoint/2010/main" val="2440534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28E2EB0-8510-44FF-9222-2DE8A038F4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ЭКВИЛИБРИУМ  •  ЦИВИЛИЗАЦИЯ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DD9627C-6E2B-4B62-A46D-99E1713F89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857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09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4508942-FF92-41CD-8038-D95875085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10820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173B57"/>
                </a:solidFill>
              </a:defRPr>
            </a:pPr>
            <a:r>
              <a:rPr sz="2775" b="1">
                <a:solidFill>
                  <a:srgbClr val="173B57"/>
                </a:solidFill>
              </a:rPr>
              <a:t>ЭКВИЛИБРИУМ соединяет замысел и подтверждённый результат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00565F6-7CA0-4706-BA1A-B81AE34469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F8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4967AAD-B1EE-41F0-A54D-944591E86E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3276600"/>
            <a:ext cx="1190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C9A24A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AD3908A-017F-4591-910E-F206E3675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3276600"/>
            <a:ext cx="1190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C9A24A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A3F8B50-03A2-4101-A4A6-DA3E9ED8C3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3276600"/>
            <a:ext cx="1190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C9A24A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33D3192-71ED-4909-A36E-A7208D6D45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71750"/>
            <a:ext cx="2095500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636A339-E6F8-49AF-A66B-AFE380BB7F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667000"/>
            <a:ext cx="17907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B57"/>
                </a:solidFill>
              </a:defRPr>
            </a:pPr>
            <a:r>
              <a:rPr sz="1575" b="1">
                <a:solidFill>
                  <a:srgbClr val="173B57"/>
                </a:solidFill>
              </a:rPr>
              <a:t>ЭКВИЛИБРИУМ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F3A20B5-9796-44CF-A05C-B429D40ACE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009900"/>
            <a:ext cx="17907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наблюдение, прогноз, баланс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A8B88AE-3270-4591-A632-C3DC67B124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2571750"/>
            <a:ext cx="2095500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C3379EF-C069-4FF8-85A1-856678BEFE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2667000"/>
            <a:ext cx="17907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B57"/>
                </a:solidFill>
              </a:defRPr>
            </a:pPr>
            <a:r>
              <a:rPr sz="1575" b="1">
                <a:solidFill>
                  <a:srgbClr val="173B57"/>
                </a:solidFill>
              </a:rPr>
              <a:t>СФЕРА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4E161EC-9DA2-4300-8DCA-37AB3CCEE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3009900"/>
            <a:ext cx="17907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инициативы и кооперация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EF27C89-5656-4467-A67A-F72B5D8387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571750"/>
            <a:ext cx="2095500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71EA59E-78F8-4856-94CD-C106AA182B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2667000"/>
            <a:ext cx="17907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B57"/>
                </a:solidFill>
              </a:defRPr>
            </a:pPr>
            <a:r>
              <a:rPr sz="1575" b="1">
                <a:solidFill>
                  <a:srgbClr val="173B57"/>
                </a:solidFill>
              </a:rPr>
              <a:t>ECO‑PPA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BD74EE7-5F84-46B1-BD92-CCAC089141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3009900"/>
            <a:ext cx="17907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ресурсы под результат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EA7ADAE-69A8-4A41-BCDF-2635EF21B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2571750"/>
            <a:ext cx="2533650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76ED760-4286-424F-8BD2-9EFDE733C1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2667000"/>
            <a:ext cx="2228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B57"/>
                </a:solidFill>
              </a:defRPr>
            </a:pPr>
            <a:r>
              <a:rPr sz="1575" b="1">
                <a:solidFill>
                  <a:srgbClr val="173B57"/>
                </a:solidFill>
              </a:rPr>
              <a:t>СПЕЦЗАЩИТА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CF594F3-02EB-43C7-88FF-AA35FDF88A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3009900"/>
            <a:ext cx="22288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контур исполнения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1DCF69D-D579-4421-B13D-55D34D1391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4762500"/>
            <a:ext cx="8953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73B57"/>
                </a:solidFill>
              </a:defRPr>
            </a:pPr>
            <a:r>
              <a:rPr sz="1800" b="1">
                <a:solidFill>
                  <a:srgbClr val="173B57"/>
                </a:solidFill>
              </a:rPr>
              <a:t>Наблюдение → инициатива → экспертиза → ресурс → пилот → валидация → масштабирование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FB4B5B0-1E08-4267-B7B2-6BA6992507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10820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657680"/>
                </a:solidFill>
              </a:defRPr>
            </a:pPr>
            <a:r>
              <a:rPr sz="825" b="0">
                <a:solidFill>
                  <a:srgbClr val="657680"/>
                </a:solidFill>
              </a:rPr>
              <a:t>Стратегическая доктрина • 2026</a:t>
            </a:r>
          </a:p>
        </p:txBody>
      </p:sp>
    </p:spTree>
    <p:extLst>
      <p:ext uri="{BB962C8B-B14F-4D97-AF65-F5344CB8AC3E}">
        <p14:creationId xmlns:p14="http://schemas.microsoft.com/office/powerpoint/2010/main" val="55651347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2026-08-22T15:24:14.3850000Z</dcterms:created>
  <dcterms:modified xsi:type="dcterms:W3CDTF">2026-08-22T15:24:14.3850000Z</dcterms:modified>
</coreProperties>
</file>