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0528"/>
            <a:ext cx="6583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ESG‑IR • ECO‑PPA • доказательная устойчивость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8732520" y="6510528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 центры валидации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73152"/>
            <a:ext cx="12191695" cy="6437376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28432" y="365760"/>
            <a:ext cx="4069080" cy="4069080"/>
          </a:xfrm>
          <a:prstGeom prst="ellipse">
            <a:avLst/>
          </a:prstGeom>
          <a:solidFill>
            <a:srgbClr val="EAF4F4">
              <a:alpha val="95000"/>
            </a:srgbClr>
          </a:solidFill>
          <a:ln w="12700">
            <a:solidFill>
              <a:srgbClr val="EAF4F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32520" y="1143000"/>
            <a:ext cx="2926080" cy="2926080"/>
          </a:xfrm>
          <a:prstGeom prst="ellipse">
            <a:avLst/>
          </a:prstGeom>
          <a:solidFill>
            <a:srgbClr val="EAF1F8">
              <a:alpha val="95000"/>
            </a:srgbClr>
          </a:solidFill>
          <a:ln w="12700">
            <a:solidFill>
              <a:srgbClr val="EAF1F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051560"/>
            <a:ext cx="6766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ЦЕНТРЫ ВАЛИДАЦИИ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13232" y="2487168"/>
            <a:ext cx="6583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D8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национальной и международной системы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D8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ESG‑IR • ECO‑PPA • устойчивое воздействие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13232" y="3493008"/>
            <a:ext cx="6126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Концепция институциональной инфраструктуры валидации, верификации, доказательной отчётности и взаимного признания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13232" y="4828032"/>
            <a:ext cx="1234440" cy="310896"/>
          </a:xfrm>
          <a:prstGeom prst="roundRect">
            <a:avLst>
              <a:gd name="adj" fmla="val 23529"/>
            </a:avLst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6384" y="4892040"/>
            <a:ext cx="1088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1.0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084832" y="4828032"/>
            <a:ext cx="749808" cy="310896"/>
          </a:xfrm>
          <a:prstGeom prst="roundRect">
            <a:avLst>
              <a:gd name="adj" fmla="val 23529"/>
            </a:avLst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57984" y="4892040"/>
            <a:ext cx="6035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13232" y="5413248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данных — к доказательству. От доказательства — к доверию.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458200" y="1143000"/>
            <a:ext cx="868680" cy="868680"/>
          </a:xfrm>
          <a:prstGeom prst="ellipse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31352" y="1412291"/>
            <a:ext cx="722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48472" y="2084832"/>
            <a:ext cx="10881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9646920" y="2423160"/>
            <a:ext cx="868680" cy="868680"/>
          </a:xfrm>
          <a:prstGeom prst="ellipse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20072" y="2692451"/>
            <a:ext cx="722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537192" y="3364992"/>
            <a:ext cx="10881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Верификация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275320" y="3794760"/>
            <a:ext cx="868680" cy="868680"/>
          </a:xfrm>
          <a:prstGeom prst="ellipse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48472" y="4064051"/>
            <a:ext cx="722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165592" y="4736592"/>
            <a:ext cx="10881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Реестр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10222992" y="4160520"/>
            <a:ext cx="868680" cy="868680"/>
          </a:xfrm>
          <a:prstGeom prst="ellipse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96144" y="4429811"/>
            <a:ext cx="7223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113264" y="5102352"/>
            <a:ext cx="10881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Доверие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253728" y="1783080"/>
            <a:ext cx="393192" cy="73152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555480" y="3154680"/>
            <a:ext cx="-576072" cy="68580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9144000" y="4279392"/>
            <a:ext cx="1051560" cy="246888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Квалификация экспертов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Компетентность фиксируется не должностью, а комбинацией роли, предмета, отрасли и уровня уверенности.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68680" y="1353312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Матрица допуска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68680" y="1810512"/>
            <a:ext cx="10241280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1883664"/>
            <a:ext cx="1508760" cy="310896"/>
          </a:xfrm>
          <a:prstGeom prst="round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956816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РОЛЬ</a:t>
            </a:r>
            <a:endParaRPr lang="en-US" sz="930" dirty="0"/>
          </a:p>
        </p:txBody>
      </p:sp>
      <p:sp>
        <p:nvSpPr>
          <p:cNvPr id="8" name="Text 6"/>
          <p:cNvSpPr/>
          <p:nvPr/>
        </p:nvSpPr>
        <p:spPr>
          <a:xfrm>
            <a:off x="2761488" y="1938528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VLD / VRF / LEAD / REV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868680" y="2432304"/>
            <a:ext cx="10241280" cy="475488"/>
          </a:xfrm>
          <a:prstGeom prst="roundRect">
            <a:avLst/>
          </a:prstGeom>
          <a:solidFill>
            <a:srgbClr val="F3F7F9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4128" y="2505456"/>
            <a:ext cx="1508760" cy="310896"/>
          </a:xfrm>
          <a:prstGeom prst="round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2578608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ЗАДАНИЕ</a:t>
            </a:r>
            <a:endParaRPr lang="en-US" sz="930" dirty="0"/>
          </a:p>
        </p:txBody>
      </p:sp>
      <p:sp>
        <p:nvSpPr>
          <p:cNvPr id="12" name="Text 10"/>
          <p:cNvSpPr/>
          <p:nvPr/>
        </p:nvSpPr>
        <p:spPr>
          <a:xfrm>
            <a:off x="2761488" y="2560320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валидация / верификация / смешанное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68680" y="3054096"/>
            <a:ext cx="10241280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24128" y="3127248"/>
            <a:ext cx="1508760" cy="310896"/>
          </a:xfrm>
          <a:prstGeom prst="round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3200400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БЛОК</a:t>
            </a:r>
            <a:endParaRPr lang="en-US" sz="930" dirty="0"/>
          </a:p>
        </p:txBody>
      </p:sp>
      <p:sp>
        <p:nvSpPr>
          <p:cNvPr id="16" name="Text 14"/>
          <p:cNvSpPr/>
          <p:nvPr/>
        </p:nvSpPr>
        <p:spPr>
          <a:xfrm>
            <a:off x="2761488" y="3182112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E / S / G / I / R / D / T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868680" y="3675888"/>
            <a:ext cx="10241280" cy="475488"/>
          </a:xfrm>
          <a:prstGeom prst="roundRect">
            <a:avLst/>
          </a:prstGeom>
          <a:solidFill>
            <a:srgbClr val="F3F7F9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4128" y="3749040"/>
            <a:ext cx="1508760" cy="310896"/>
          </a:xfrm>
          <a:prstGeom prst="round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97280" y="3822192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ОТРАСЛЬ</a:t>
            </a:r>
            <a:endParaRPr lang="en-US" sz="930" dirty="0"/>
          </a:p>
        </p:txBody>
      </p:sp>
      <p:sp>
        <p:nvSpPr>
          <p:cNvPr id="20" name="Text 18"/>
          <p:cNvSpPr/>
          <p:nvPr/>
        </p:nvSpPr>
        <p:spPr>
          <a:xfrm>
            <a:off x="2761488" y="3803904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энергетика / промышленность / финансы / …</a:t>
            </a:r>
            <a:endParaRPr lang="en-US" sz="1120" dirty="0"/>
          </a:p>
        </p:txBody>
      </p:sp>
      <p:sp>
        <p:nvSpPr>
          <p:cNvPr id="21" name="Shape 19"/>
          <p:cNvSpPr/>
          <p:nvPr/>
        </p:nvSpPr>
        <p:spPr>
          <a:xfrm>
            <a:off x="868680" y="4297680"/>
            <a:ext cx="10241280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24128" y="4370832"/>
            <a:ext cx="1508760" cy="310896"/>
          </a:xfrm>
          <a:prstGeom prst="round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97280" y="4443984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УВЕРЕННОСТЬ</a:t>
            </a:r>
            <a:endParaRPr lang="en-US" sz="930" dirty="0"/>
          </a:p>
        </p:txBody>
      </p:sp>
      <p:sp>
        <p:nvSpPr>
          <p:cNvPr id="24" name="Text 22"/>
          <p:cNvSpPr/>
          <p:nvPr/>
        </p:nvSpPr>
        <p:spPr>
          <a:xfrm>
            <a:off x="2761488" y="4425696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limited / reasonable</a:t>
            </a:r>
            <a:endParaRPr lang="en-US" sz="1120" dirty="0"/>
          </a:p>
        </p:txBody>
      </p:sp>
      <p:sp>
        <p:nvSpPr>
          <p:cNvPr id="25" name="Shape 23"/>
          <p:cNvSpPr/>
          <p:nvPr/>
        </p:nvSpPr>
        <p:spPr>
          <a:xfrm>
            <a:off x="868680" y="4919472"/>
            <a:ext cx="10241280" cy="475488"/>
          </a:xfrm>
          <a:prstGeom prst="roundRect">
            <a:avLst/>
          </a:prstGeom>
          <a:solidFill>
            <a:srgbClr val="F3F7F9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24128" y="4992624"/>
            <a:ext cx="1508760" cy="310896"/>
          </a:xfrm>
          <a:prstGeom prst="round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97280" y="5065776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ОБЪЕКТ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2761488" y="5047488"/>
            <a:ext cx="7863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</a:rPr>
              <a:t>организация / проект / ECO‑PPA / портфель</a:t>
            </a:r>
            <a:endParaRPr lang="en-US" sz="1120" dirty="0"/>
          </a:p>
        </p:txBody>
      </p:sp>
      <p:sp>
        <p:nvSpPr>
          <p:cNvPr id="29" name="Text 27"/>
          <p:cNvSpPr/>
          <p:nvPr/>
        </p:nvSpPr>
        <p:spPr>
          <a:xfrm>
            <a:off x="987552" y="5669280"/>
            <a:ext cx="10012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D8C8C"/>
                </a:solidFill>
              </a:rPr>
              <a:t>Пример допуска: VRF–E/D–EN/RE–R–PPA — верификатор экологических данных и доказательности с разумной уверенностью для энергетики, ВИЭ и ECO‑PPA.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Цифровая инфраструктура и реестры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Цифровой контур — часть доказательства: он должен сохранять происхождение, статус и историю изменения каждого значимого факта.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892040" y="2057400"/>
            <a:ext cx="2423160" cy="2423160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21808" y="2761488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ЦИФРОВОЙ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РЕЕСТР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ESG‑IR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94360" y="141732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17320"/>
            <a:ext cx="64008" cy="105156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58191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Органы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198424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область, статус, надзор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594360" y="434340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4360" y="4343400"/>
            <a:ext cx="64008" cy="105156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50799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Эксперты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77240" y="491032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роль, отрасль, допуск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3154680" y="100584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154680" y="1005840"/>
            <a:ext cx="64008" cy="105156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37560" y="117043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Заключения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337560" y="157276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тип, период, уровень уверенности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8092440" y="100584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92440" y="1005840"/>
            <a:ext cx="64008" cy="105156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75320" y="117043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Рейтинги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275320" y="157276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балл, D‑класс, прогноз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9098280" y="434340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098280" y="4343400"/>
            <a:ext cx="64008" cy="1051560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81160" y="450799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ECO‑PPA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281160" y="491032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энергия, атрибуты, паспорт</a:t>
            </a:r>
            <a:endParaRPr lang="en-US" sz="920" dirty="0"/>
          </a:p>
        </p:txBody>
      </p:sp>
      <p:sp>
        <p:nvSpPr>
          <p:cNvPr id="26" name="Shape 24"/>
          <p:cNvSpPr/>
          <p:nvPr/>
        </p:nvSpPr>
        <p:spPr>
          <a:xfrm>
            <a:off x="3063240" y="4892040"/>
            <a:ext cx="2514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063240" y="4892040"/>
            <a:ext cx="64008" cy="1051560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46120" y="5056632"/>
            <a:ext cx="22037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Предупреждения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3246120" y="5458968"/>
            <a:ext cx="2194560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приостановления, отзывы, двойной учёт</a:t>
            </a:r>
            <a:endParaRPr lang="en-US" sz="920" dirty="0"/>
          </a:p>
        </p:txBody>
      </p:sp>
      <p:sp>
        <p:nvSpPr>
          <p:cNvPr id="30" name="Shape 28"/>
          <p:cNvSpPr/>
          <p:nvPr/>
        </p:nvSpPr>
        <p:spPr>
          <a:xfrm>
            <a:off x="3063240" y="1901952"/>
            <a:ext cx="1737360" cy="841248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3063240" y="4709160"/>
            <a:ext cx="1737360" cy="-822960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5074920" y="1920240"/>
            <a:ext cx="411480" cy="137160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8028432" y="1920240"/>
            <a:ext cx="-685800" cy="822960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9144000" y="4572000"/>
            <a:ext cx="-1755648" cy="-685800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5166360" y="4983480"/>
            <a:ext cx="411480" cy="-457200"/>
          </a:xfrm>
          <a:prstGeom prst="line">
            <a:avLst/>
          </a:prstGeom>
          <a:noFill/>
          <a:ln w="2286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6" name="Text 34"/>
          <p:cNvSpPr/>
          <p:nvPr/>
        </p:nvSpPr>
        <p:spPr>
          <a:xfrm>
            <a:off x="1417320" y="6016752"/>
            <a:ext cx="9326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D8C8C"/>
                </a:solidFill>
              </a:rPr>
              <a:t>Неизменяемость истории: исправление создаёт новую версию записи, но не уничтожает предыдущую.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ECO‑PPA — первая транзакционная зона применения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Здесь одновременно присутствуют договор, энергия, приборные данные, экологические атрибуты, климатический расчёт и независимая проверка.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2057400"/>
            <a:ext cx="1481328" cy="118872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2648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ГЕНЕРАЦИЯ</a:t>
            </a:r>
            <a:endParaRPr lang="en-US" sz="1060" dirty="0"/>
          </a:p>
        </p:txBody>
      </p:sp>
      <p:sp>
        <p:nvSpPr>
          <p:cNvPr id="7" name="Text 5"/>
          <p:cNvSpPr/>
          <p:nvPr/>
        </p:nvSpPr>
        <p:spPr>
          <a:xfrm>
            <a:off x="612648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объект ВИЭ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2002536" y="2761488"/>
            <a:ext cx="329184" cy="0"/>
          </a:xfrm>
          <a:prstGeom prst="line">
            <a:avLst/>
          </a:prstGeom>
          <a:noFill/>
          <a:ln w="2540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404872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04872" y="2057400"/>
            <a:ext cx="1481328" cy="118872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14600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УЧЁТ</a:t>
            </a:r>
            <a:endParaRPr lang="en-US" sz="1060" dirty="0"/>
          </a:p>
        </p:txBody>
      </p:sp>
      <p:sp>
        <p:nvSpPr>
          <p:cNvPr id="12" name="Text 10"/>
          <p:cNvSpPr/>
          <p:nvPr/>
        </p:nvSpPr>
        <p:spPr>
          <a:xfrm>
            <a:off x="2514600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счётчик / данные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3904488" y="2761488"/>
            <a:ext cx="329184" cy="0"/>
          </a:xfrm>
          <a:prstGeom prst="line">
            <a:avLst/>
          </a:prstGeom>
          <a:noFill/>
          <a:ln w="2540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4306824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06824" y="2057400"/>
            <a:ext cx="1481328" cy="118872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16552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АТРИБУТЫ</a:t>
            </a:r>
            <a:endParaRPr lang="en-US" sz="1060" dirty="0"/>
          </a:p>
        </p:txBody>
      </p:sp>
      <p:sp>
        <p:nvSpPr>
          <p:cNvPr id="17" name="Text 15"/>
          <p:cNvSpPr/>
          <p:nvPr/>
        </p:nvSpPr>
        <p:spPr>
          <a:xfrm>
            <a:off x="4416552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сертификаты происхождения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5806440" y="2761488"/>
            <a:ext cx="329184" cy="0"/>
          </a:xfrm>
          <a:prstGeom prst="line">
            <a:avLst/>
          </a:prstGeom>
          <a:noFill/>
          <a:ln w="2540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208776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08776" y="2057400"/>
            <a:ext cx="1481328" cy="118872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18504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MRV</a:t>
            </a:r>
            <a:endParaRPr lang="en-US" sz="1060" dirty="0"/>
          </a:p>
        </p:txBody>
      </p:sp>
      <p:sp>
        <p:nvSpPr>
          <p:cNvPr id="22" name="Text 20"/>
          <p:cNvSpPr/>
          <p:nvPr/>
        </p:nvSpPr>
        <p:spPr>
          <a:xfrm>
            <a:off x="6318504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расчёт и проверка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7708392" y="2761488"/>
            <a:ext cx="329184" cy="0"/>
          </a:xfrm>
          <a:prstGeom prst="line">
            <a:avLst/>
          </a:prstGeom>
          <a:noFill/>
          <a:ln w="2540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8110728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10728" y="2057400"/>
            <a:ext cx="1481328" cy="118872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0456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ПАСПОРТ</a:t>
            </a:r>
            <a:endParaRPr lang="en-US" sz="1060" dirty="0"/>
          </a:p>
        </p:txBody>
      </p:sp>
      <p:sp>
        <p:nvSpPr>
          <p:cNvPr id="27" name="Text 25"/>
          <p:cNvSpPr/>
          <p:nvPr/>
        </p:nvSpPr>
        <p:spPr>
          <a:xfrm>
            <a:off x="8220456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цифровая запись</a:t>
            </a:r>
            <a:endParaRPr lang="en-US" sz="920" dirty="0"/>
          </a:p>
        </p:txBody>
      </p:sp>
      <p:sp>
        <p:nvSpPr>
          <p:cNvPr id="28" name="Shape 26"/>
          <p:cNvSpPr/>
          <p:nvPr/>
        </p:nvSpPr>
        <p:spPr>
          <a:xfrm>
            <a:off x="9610344" y="2761488"/>
            <a:ext cx="329184" cy="0"/>
          </a:xfrm>
          <a:prstGeom prst="line">
            <a:avLst/>
          </a:prstGeom>
          <a:noFill/>
          <a:ln w="2540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10012680" y="2057400"/>
            <a:ext cx="1481328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012680" y="2057400"/>
            <a:ext cx="1481328" cy="118872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122408" y="2359152"/>
            <a:ext cx="12618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17324D"/>
                </a:solidFill>
              </a:rPr>
              <a:t>ПОКУПАТЕЛЬ</a:t>
            </a:r>
            <a:endParaRPr lang="en-US" sz="1060" dirty="0"/>
          </a:p>
        </p:txBody>
      </p:sp>
      <p:sp>
        <p:nvSpPr>
          <p:cNvPr id="32" name="Text 30"/>
          <p:cNvSpPr/>
          <p:nvPr/>
        </p:nvSpPr>
        <p:spPr>
          <a:xfrm>
            <a:off x="10122408" y="2761488"/>
            <a:ext cx="1261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22313F"/>
                </a:solidFill>
              </a:rPr>
              <a:t>отчётность / платёж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914400" y="4251960"/>
            <a:ext cx="10332720" cy="1143000"/>
          </a:xfrm>
          <a:prstGeom prst="roundRect">
            <a:avLst>
              <a:gd name="adj" fmla="val 6400"/>
            </a:avLst>
          </a:prstGeom>
          <a:solidFill>
            <a:srgbClr val="FAF4E5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14400" y="4251960"/>
            <a:ext cx="64008" cy="114300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97280" y="4416552"/>
            <a:ext cx="10021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Четыре результата учитываются раздельно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1097280" y="4818888"/>
            <a:ext cx="10012680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1) сертификат происхождения энергии   2) market‑based Scope 2   3) предотвращённые выбросы   4) углеродная единица. Нельзя автоматически превращать один результат в другой.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051560" y="5806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1D8C8C"/>
                </a:solidFill>
              </a:rPr>
              <a:t>ECO‑PPA — удобный Proof of Product: одна реальная поставка + один цифровой паспорт + один независимый вывод + один платёж.</a:t>
            </a:r>
            <a:endParaRPr lang="en-US" sz="12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Международная система взаимного признания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Признание строится по уровням — от сопоставимости методик до интегрированного цифрового обмена.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5212080"/>
            <a:ext cx="10607040" cy="621792"/>
          </a:xfrm>
          <a:prstGeom prst="roundRect">
            <a:avLst/>
          </a:prstGeom>
          <a:solidFill>
            <a:srgbClr val="EAF1F8"/>
          </a:solidFill>
          <a:ln w="15240">
            <a:solidFill>
              <a:srgbClr val="2B6F9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4128" y="5394960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6F9F"/>
                </a:solidFill>
              </a:rPr>
              <a:t>MR‑1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783080" y="5376672"/>
            <a:ext cx="9418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7324D"/>
                </a:solidFill>
              </a:rPr>
              <a:t>Методологическая сопоставимость</a:t>
            </a:r>
            <a:endParaRPr lang="en-US" sz="1120" dirty="0"/>
          </a:p>
        </p:txBody>
      </p:sp>
      <p:sp>
        <p:nvSpPr>
          <p:cNvPr id="7" name="Shape 5"/>
          <p:cNvSpPr/>
          <p:nvPr/>
        </p:nvSpPr>
        <p:spPr>
          <a:xfrm>
            <a:off x="1389888" y="4370832"/>
            <a:ext cx="9473184" cy="621792"/>
          </a:xfrm>
          <a:prstGeom prst="roundRect">
            <a:avLst/>
          </a:prstGeom>
          <a:solidFill>
            <a:srgbClr val="EAF4F4"/>
          </a:solidFill>
          <a:ln w="15240">
            <a:solidFill>
              <a:srgbClr val="1D8C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91056" y="455371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D8C8C"/>
                </a:solidFill>
              </a:rPr>
              <a:t>MR‑2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350008" y="4535424"/>
            <a:ext cx="82844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7324D"/>
                </a:solidFill>
              </a:rPr>
              <a:t>Признание органов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1956816" y="3529584"/>
            <a:ext cx="8339328" cy="621792"/>
          </a:xfrm>
          <a:prstGeom prst="roundRect">
            <a:avLst/>
          </a:prstGeom>
          <a:solidFill>
            <a:srgbClr val="ECF6EE"/>
          </a:solidFill>
          <a:ln w="15240">
            <a:solidFill>
              <a:srgbClr val="5FAE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57984" y="3712464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FAE6E"/>
                </a:solidFill>
              </a:rPr>
              <a:t>MR‑3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916936" y="3694176"/>
            <a:ext cx="7150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7324D"/>
                </a:solidFill>
              </a:rPr>
              <a:t>Признание заключений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2523744" y="2688336"/>
            <a:ext cx="7205472" cy="621792"/>
          </a:xfrm>
          <a:prstGeom prst="roundRect">
            <a:avLst/>
          </a:prstGeom>
          <a:solidFill>
            <a:srgbClr val="FAF4E5"/>
          </a:solidFill>
          <a:ln w="15240">
            <a:solidFill>
              <a:srgbClr val="D7A9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24912" y="287121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7A94B"/>
                </a:solidFill>
              </a:rPr>
              <a:t>MR‑4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483864" y="2852928"/>
            <a:ext cx="6016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7324D"/>
                </a:solidFill>
              </a:rPr>
              <a:t>Сопоставимость рейтингов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3090672" y="1847088"/>
            <a:ext cx="6071616" cy="621792"/>
          </a:xfrm>
          <a:prstGeom prst="roundRect">
            <a:avLst/>
          </a:prstGeom>
          <a:solidFill>
            <a:srgbClr val="EEF0F4"/>
          </a:solidFill>
          <a:ln w="15240">
            <a:solidFill>
              <a:srgbClr val="17324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MR‑5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050792" y="2011680"/>
            <a:ext cx="4882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7324D"/>
                </a:solidFill>
              </a:rPr>
              <a:t>Интегрированная цифровая система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1143000" y="60533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D8C8C"/>
                </a:solidFill>
              </a:rPr>
              <a:t>Эквивалентность, а не полная идентичность: национальные правила сохраняются, но результаты становятся сопоставимыми.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Дорожная карта запуска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Реалистичный путь от институционального проекта до международного взаимного признания — 24 месяца.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60120" y="3154680"/>
            <a:ext cx="10195560" cy="0"/>
          </a:xfrm>
          <a:prstGeom prst="line">
            <a:avLst/>
          </a:prstGeom>
          <a:noFill/>
          <a:ln w="38100">
            <a:solidFill>
              <a:srgbClr val="B7C5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2944368"/>
            <a:ext cx="420624" cy="420624"/>
          </a:xfrm>
          <a:prstGeom prst="ellipse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9768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2B6F9F"/>
                </a:solidFill>
              </a:rPr>
              <a:t>0–3 мес.</a:t>
            </a:r>
            <a:endParaRPr lang="en-US" sz="1080" dirty="0"/>
          </a:p>
        </p:txBody>
      </p:sp>
      <p:sp>
        <p:nvSpPr>
          <p:cNvPr id="7" name="Text 5"/>
          <p:cNvSpPr/>
          <p:nvPr/>
        </p:nvSpPr>
        <p:spPr>
          <a:xfrm>
            <a:off x="228600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Учреждение</a:t>
            </a:r>
            <a:endParaRPr lang="en-US" sz="1140" dirty="0"/>
          </a:p>
        </p:txBody>
      </p:sp>
      <p:sp>
        <p:nvSpPr>
          <p:cNvPr id="8" name="Text 6"/>
          <p:cNvSpPr/>
          <p:nvPr/>
        </p:nvSpPr>
        <p:spPr>
          <a:xfrm>
            <a:off x="118872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юридическая модель, органы управления, документы 1.0</a:t>
            </a:r>
            <a:endParaRPr lang="en-US" sz="910" dirty="0"/>
          </a:p>
        </p:txBody>
      </p:sp>
      <p:sp>
        <p:nvSpPr>
          <p:cNvPr id="9" name="Shape 7"/>
          <p:cNvSpPr/>
          <p:nvPr/>
        </p:nvSpPr>
        <p:spPr>
          <a:xfrm>
            <a:off x="2724912" y="2944368"/>
            <a:ext cx="420624" cy="420624"/>
          </a:xfrm>
          <a:prstGeom prst="ellipse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04872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D8C8C"/>
                </a:solidFill>
              </a:rPr>
              <a:t>3–6 мес.</a:t>
            </a:r>
            <a:endParaRPr lang="en-US" sz="1080" dirty="0"/>
          </a:p>
        </p:txBody>
      </p:sp>
      <p:sp>
        <p:nvSpPr>
          <p:cNvPr id="11" name="Text 9"/>
          <p:cNvSpPr/>
          <p:nvPr/>
        </p:nvSpPr>
        <p:spPr>
          <a:xfrm>
            <a:off x="2203704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Квалификация</a:t>
            </a:r>
            <a:endParaRPr lang="en-US" sz="1140" dirty="0"/>
          </a:p>
        </p:txBody>
      </p:sp>
      <p:sp>
        <p:nvSpPr>
          <p:cNvPr id="12" name="Text 10"/>
          <p:cNvSpPr/>
          <p:nvPr/>
        </p:nvSpPr>
        <p:spPr>
          <a:xfrm>
            <a:off x="2093976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подготовка экспертов, экзамены, отбор органов</a:t>
            </a:r>
            <a:endParaRPr lang="en-US" sz="910" dirty="0"/>
          </a:p>
        </p:txBody>
      </p:sp>
      <p:sp>
        <p:nvSpPr>
          <p:cNvPr id="13" name="Shape 11"/>
          <p:cNvSpPr/>
          <p:nvPr/>
        </p:nvSpPr>
        <p:spPr>
          <a:xfrm>
            <a:off x="4700016" y="2944368"/>
            <a:ext cx="420624" cy="420624"/>
          </a:xfrm>
          <a:prstGeom prst="ellipse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79976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5FAE6E"/>
                </a:solidFill>
              </a:rPr>
              <a:t>6–12 мес.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4178808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Пилоты</a:t>
            </a:r>
            <a:endParaRPr lang="en-US" sz="1140" dirty="0"/>
          </a:p>
        </p:txBody>
      </p:sp>
      <p:sp>
        <p:nvSpPr>
          <p:cNvPr id="16" name="Text 14"/>
          <p:cNvSpPr/>
          <p:nvPr/>
        </p:nvSpPr>
        <p:spPr>
          <a:xfrm>
            <a:off x="4069080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3–5 оценок, ECO‑PPA, тест реестра и рейтинга</a:t>
            </a:r>
            <a:endParaRPr lang="en-US" sz="910" dirty="0"/>
          </a:p>
        </p:txBody>
      </p:sp>
      <p:sp>
        <p:nvSpPr>
          <p:cNvPr id="17" name="Shape 15"/>
          <p:cNvSpPr/>
          <p:nvPr/>
        </p:nvSpPr>
        <p:spPr>
          <a:xfrm>
            <a:off x="6675120" y="2944368"/>
            <a:ext cx="420624" cy="420624"/>
          </a:xfrm>
          <a:prstGeom prst="ellipse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55080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D7A94B"/>
                </a:solidFill>
              </a:rPr>
              <a:t>12–15 мес.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6153912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Версия 1.1</a:t>
            </a:r>
            <a:endParaRPr lang="en-US" sz="1140" dirty="0"/>
          </a:p>
        </p:txBody>
      </p:sp>
      <p:sp>
        <p:nvSpPr>
          <p:cNvPr id="20" name="Text 18"/>
          <p:cNvSpPr/>
          <p:nvPr/>
        </p:nvSpPr>
        <p:spPr>
          <a:xfrm>
            <a:off x="6044184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анализ ошибок, общественное обсуждение, корректировка</a:t>
            </a:r>
            <a:endParaRPr lang="en-US" sz="910" dirty="0"/>
          </a:p>
        </p:txBody>
      </p:sp>
      <p:sp>
        <p:nvSpPr>
          <p:cNvPr id="21" name="Shape 19"/>
          <p:cNvSpPr/>
          <p:nvPr/>
        </p:nvSpPr>
        <p:spPr>
          <a:xfrm>
            <a:off x="8650224" y="2944368"/>
            <a:ext cx="420624" cy="420624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30184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324D"/>
                </a:solidFill>
              </a:rPr>
              <a:t>15–24 мес.</a:t>
            </a:r>
            <a:endParaRPr lang="en-US" sz="1080" dirty="0"/>
          </a:p>
        </p:txBody>
      </p:sp>
      <p:sp>
        <p:nvSpPr>
          <p:cNvPr id="23" name="Text 21"/>
          <p:cNvSpPr/>
          <p:nvPr/>
        </p:nvSpPr>
        <p:spPr>
          <a:xfrm>
            <a:off x="8129016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Взаимное признание</a:t>
            </a:r>
            <a:endParaRPr lang="en-US" sz="1140" dirty="0"/>
          </a:p>
        </p:txBody>
      </p:sp>
      <p:sp>
        <p:nvSpPr>
          <p:cNvPr id="24" name="Text 22"/>
          <p:cNvSpPr/>
          <p:nvPr/>
        </p:nvSpPr>
        <p:spPr>
          <a:xfrm>
            <a:off x="8019288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международные партнёры, MR‑1 / MR‑2, совместные пилоты</a:t>
            </a:r>
            <a:endParaRPr lang="en-US" sz="910" dirty="0"/>
          </a:p>
        </p:txBody>
      </p:sp>
      <p:sp>
        <p:nvSpPr>
          <p:cNvPr id="25" name="Shape 23"/>
          <p:cNvSpPr/>
          <p:nvPr/>
        </p:nvSpPr>
        <p:spPr>
          <a:xfrm>
            <a:off x="10625328" y="2944368"/>
            <a:ext cx="420624" cy="420624"/>
          </a:xfrm>
          <a:prstGeom prst="ellipse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05288" y="2331720"/>
            <a:ext cx="1078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B95C5C"/>
                </a:solidFill>
              </a:rPr>
              <a:t>24+ мес.</a:t>
            </a:r>
            <a:endParaRPr lang="en-US" sz="1080" dirty="0"/>
          </a:p>
        </p:txBody>
      </p:sp>
      <p:sp>
        <p:nvSpPr>
          <p:cNvPr id="27" name="Text 25"/>
          <p:cNvSpPr/>
          <p:nvPr/>
        </p:nvSpPr>
        <p:spPr>
          <a:xfrm>
            <a:off x="10104120" y="356616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7324D"/>
                </a:solidFill>
              </a:rPr>
              <a:t>Масштабирование</a:t>
            </a:r>
            <a:endParaRPr lang="en-US" sz="1140" dirty="0"/>
          </a:p>
        </p:txBody>
      </p:sp>
      <p:sp>
        <p:nvSpPr>
          <p:cNvPr id="28" name="Text 26"/>
          <p:cNvSpPr/>
          <p:nvPr/>
        </p:nvSpPr>
        <p:spPr>
          <a:xfrm>
            <a:off x="9994392" y="4005072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0" dirty="0">
                <a:solidFill>
                  <a:srgbClr val="22313F"/>
                </a:solidFill>
              </a:rPr>
              <a:t>отраслевые программы, MR‑3 / MR‑4 / цифровая интеграция</a:t>
            </a:r>
            <a:endParaRPr lang="en-US" sz="910" dirty="0"/>
          </a:p>
        </p:txBody>
      </p:sp>
      <p:sp>
        <p:nvSpPr>
          <p:cNvPr id="29" name="Text 27"/>
          <p:cNvSpPr/>
          <p:nvPr/>
        </p:nvSpPr>
        <p:spPr>
          <a:xfrm>
            <a:off x="960120" y="580644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D8C8C"/>
                </a:solidFill>
              </a:rPr>
              <a:t>Первый Proof of Product должен доказать не «красивую концепцию», а работающую цепочку: данные → независимая проверка → реестр → решение пользователя.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 KPI и защитные механизмы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 должен измерять не количество выданных знаков, а качество доверенной инфраструктуры.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463040"/>
            <a:ext cx="5166360" cy="4434840"/>
          </a:xfrm>
          <a:prstGeom prst="roundRect">
            <a:avLst>
              <a:gd name="adj" fmla="val 1649"/>
            </a:avLst>
          </a:prstGeom>
          <a:solidFill>
            <a:srgbClr val="ECF6EE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63040"/>
            <a:ext cx="64008" cy="443484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627632"/>
            <a:ext cx="48554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KPI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029968"/>
            <a:ext cx="4846320" cy="3739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доля существенных показателей D4–D5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доля решений без существенных ошибок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число квалифицированных экспертов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доля реестровых записей с полной историей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число признанных национальных систем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объём верифицированных ECO‑PPA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скорость закрытия корректирующих действий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доля апелляций, выявивших процедурные ошибки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6236208" y="1463040"/>
            <a:ext cx="5166360" cy="4434840"/>
          </a:xfrm>
          <a:prstGeom prst="roundRect">
            <a:avLst>
              <a:gd name="adj" fmla="val 1649"/>
            </a:avLst>
          </a:prstGeom>
          <a:solidFill>
            <a:srgbClr val="FAF4E5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36208" y="1463040"/>
            <a:ext cx="64008" cy="443484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19088" y="1627632"/>
            <a:ext cx="48554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риски и защита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19088" y="2029968"/>
            <a:ext cx="4846320" cy="3739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Конфликт интересов → разделение функций</a:t>
            </a:r>
            <a:endParaRPr lang="en-US" sz="1120" dirty="0"/>
          </a:p>
          <a:p>
            <a:pPr indent="0" marL="0">
              <a:buNone/>
            </a:pP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Квазигосударственный статус → юридическое разграничение терминов</a:t>
            </a:r>
            <a:endParaRPr lang="en-US" sz="1120" dirty="0"/>
          </a:p>
          <a:p>
            <a:pPr indent="0" marL="0">
              <a:buNone/>
            </a:pP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Гринвошинг → уровни доказательности и независимый assurance</a:t>
            </a:r>
            <a:endParaRPr lang="en-US" sz="1120" dirty="0"/>
          </a:p>
          <a:p>
            <a:pPr indent="0" marL="0">
              <a:buNone/>
            </a:pP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Двойной учёт → уникальные идентификаторы и реестровые проверки</a:t>
            </a:r>
            <a:endParaRPr lang="en-US" sz="1120" dirty="0"/>
          </a:p>
          <a:p>
            <a:pPr indent="0" marL="0">
              <a:buNone/>
            </a:pP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Захват методологии отраслью → сбалансированные комитеты</a:t>
            </a:r>
            <a:endParaRPr lang="en-US" sz="1120" dirty="0"/>
          </a:p>
          <a:p>
            <a:pPr indent="0" marL="0">
              <a:buNone/>
            </a:pP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истории → версионность и журналирование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 Итоговая институциональная модель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Национальный центр создаёт правила и инфраструктуру доверия; независимые органы создают доказательство; пользователи принимают решения.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14400" y="2148840"/>
            <a:ext cx="1691640" cy="13258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2B6F9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254203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СТАНДАРТ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ESG‑IR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615184" y="2816352"/>
            <a:ext cx="301752" cy="0"/>
          </a:xfrm>
          <a:prstGeom prst="line">
            <a:avLst/>
          </a:prstGeom>
          <a:noFill/>
          <a:ln w="3048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2971800" y="2148840"/>
            <a:ext cx="1691640" cy="13258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1D8C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08960" y="254203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НАЦИОНАЛЬНЫЙ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ЦЕНТР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672584" y="2816352"/>
            <a:ext cx="301752" cy="0"/>
          </a:xfrm>
          <a:prstGeom prst="line">
            <a:avLst/>
          </a:prstGeom>
          <a:noFill/>
          <a:ln w="3048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029200" y="2148840"/>
            <a:ext cx="1691640" cy="13258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FAE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66360" y="254203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НЕЗАВИСИМЫЕ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VVB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729984" y="2816352"/>
            <a:ext cx="301752" cy="0"/>
          </a:xfrm>
          <a:prstGeom prst="line">
            <a:avLst/>
          </a:prstGeom>
          <a:noFill/>
          <a:ln w="3048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7086600" y="2148840"/>
            <a:ext cx="1691640" cy="13258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D7A9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23760" y="254203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ЦИФРОВОЙ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РЕЕСТР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787384" y="2816352"/>
            <a:ext cx="301752" cy="0"/>
          </a:xfrm>
          <a:prstGeom prst="line">
            <a:avLst/>
          </a:prstGeom>
          <a:noFill/>
          <a:ln w="3048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9144000" y="2148840"/>
            <a:ext cx="1691640" cy="13258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17324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81160" y="2542032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РЕЙТИНГ /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7324D"/>
                </a:solidFill>
              </a:rPr>
              <a:t>ПРИЗНАНИЕ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188720" y="4251960"/>
            <a:ext cx="9829800" cy="1078992"/>
          </a:xfrm>
          <a:prstGeom prst="roundRect">
            <a:avLst/>
          </a:prstGeom>
          <a:solidFill>
            <a:srgbClr val="EAF4F4"/>
          </a:solidFill>
          <a:ln w="12700">
            <a:solidFill>
              <a:srgbClr val="D6E8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08760" y="4526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D8C8C"/>
                </a:solidFill>
              </a:rPr>
              <a:t>Основной принцип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383280" y="4407408"/>
            <a:ext cx="7223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Правила разрабатываются публично, данные создаются ответственными организациями, результаты проверяются независимо, рейтинги принимаются коллегиально, история сохраняется в защищённом реестре.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188720" y="5779008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17324D"/>
                </a:solidFill>
              </a:rPr>
              <a:t>Национальные центры валидации — инфраструктура доверия для ESG‑IR, ECO‑PPA и доказательного устойчивого развития.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Зачем нужна национальная система валидации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ESG‑отчётность и экологические контракты становятся доверенными только при разделении данных, проверки и признания.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828800"/>
            <a:ext cx="2743200" cy="2514600"/>
          </a:xfrm>
          <a:prstGeom prst="roundRect">
            <a:avLst/>
          </a:prstGeom>
          <a:solidFill>
            <a:srgbClr val="EAF1F8"/>
          </a:solidFill>
          <a:ln w="12700">
            <a:solidFill>
              <a:srgbClr val="D5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37360" y="1325880"/>
            <a:ext cx="822960" cy="822960"/>
          </a:xfrm>
          <a:prstGeom prst="ellipse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15361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270248" y="1828800"/>
            <a:ext cx="2743200" cy="2514600"/>
          </a:xfrm>
          <a:prstGeom prst="roundRect">
            <a:avLst/>
          </a:prstGeom>
          <a:solidFill>
            <a:srgbClr val="EAF4F4"/>
          </a:solidFill>
          <a:ln w="12700">
            <a:solidFill>
              <a:srgbClr val="D5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30368" y="1325880"/>
            <a:ext cx="822960" cy="822960"/>
          </a:xfrm>
          <a:prstGeom prst="ellipse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13248" y="15361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498848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ДОКАЗАТЕЛЬСТВО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763256" y="1828800"/>
            <a:ext cx="2743200" cy="2514600"/>
          </a:xfrm>
          <a:prstGeom prst="roundRect">
            <a:avLst/>
          </a:prstGeom>
          <a:solidFill>
            <a:srgbClr val="ECF6EE"/>
          </a:solidFill>
          <a:ln w="12700">
            <a:solidFill>
              <a:srgbClr val="D5E0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723376" y="1325880"/>
            <a:ext cx="822960" cy="822960"/>
          </a:xfrm>
          <a:prstGeom prst="ellipse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06256" y="15361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991856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ДОВЕРИЕ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960120" y="2697480"/>
            <a:ext cx="233172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первичные источники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приборы и ERP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единый реестр показателей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цифровой паспорт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453128" y="2697480"/>
            <a:ext cx="233172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независимая проверка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валидация будущих заявлений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верификация фактических данных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уровни D0–D5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946136" y="2697480"/>
            <a:ext cx="233172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рейтинговое решение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публичный статус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взаимное признание</a:t>
            </a:r>
            <a:endParaRPr lang="en-US" sz="1100" dirty="0"/>
          </a:p>
          <a:p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инвестор / государство / покупатель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520440" y="3063240"/>
            <a:ext cx="685800" cy="0"/>
          </a:xfrm>
          <a:prstGeom prst="line">
            <a:avLst/>
          </a:prstGeom>
          <a:noFill/>
          <a:ln w="3175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022592" y="3063240"/>
            <a:ext cx="685800" cy="0"/>
          </a:xfrm>
          <a:prstGeom prst="line">
            <a:avLst/>
          </a:prstGeom>
          <a:noFill/>
          <a:ln w="31750">
            <a:solidFill>
              <a:srgbClr val="1D8C8C"/>
            </a:solidFill>
            <a:prstDash val="solid"/>
            <a:headEnd type="none"/>
            <a:tailEnd type="triangle"/>
          </a:ln>
        </p:spPr>
      </p:sp>
      <p:sp>
        <p:nvSpPr>
          <p:cNvPr id="21" name="Text 19"/>
          <p:cNvSpPr/>
          <p:nvPr/>
        </p:nvSpPr>
        <p:spPr>
          <a:xfrm>
            <a:off x="914400" y="489204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принцип: оператор стандарта не должен сам подтверждать экологический эффект собственных проектов.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Пятиуровневая архитектура доверия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Каждый уровень отвечает за отдельную функцию и контролирует предыдущий.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417320"/>
            <a:ext cx="104698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33272" y="1499616"/>
            <a:ext cx="493776" cy="493776"/>
          </a:xfrm>
          <a:prstGeom prst="ellipse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79576" y="1627632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719072" y="1545336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Национальный орган по аккредитации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09160" y="1527048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313F"/>
                </a:solidFill>
              </a:rPr>
              <a:t>официально подтверждает компетентность органов оценки соответствия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68680" y="2313432"/>
            <a:ext cx="10469880" cy="658368"/>
          </a:xfrm>
          <a:prstGeom prst="roundRect">
            <a:avLst/>
          </a:prstGeom>
          <a:solidFill>
            <a:srgbClr val="F2F6F8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33272" y="2395728"/>
            <a:ext cx="493776" cy="493776"/>
          </a:xfrm>
          <a:prstGeom prst="ellipse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79576" y="2523744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719072" y="244144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Национальный центр ESG‑IR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709160" y="242316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313F"/>
                </a:solidFill>
              </a:rPr>
              <a:t>стандарт, методология, авторизация, реестры, международная совместимость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68680" y="3209544"/>
            <a:ext cx="104698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33272" y="3291840"/>
            <a:ext cx="493776" cy="493776"/>
          </a:xfrm>
          <a:prstGeom prst="ellipse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79576" y="3419856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719072" y="3337560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Независимые VVB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709160" y="3319272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313F"/>
                </a:solidFill>
              </a:rPr>
              <a:t>валидация будущих заявлений и верификация фактических результатов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68680" y="4105656"/>
            <a:ext cx="10469880" cy="658368"/>
          </a:xfrm>
          <a:prstGeom prst="roundRect">
            <a:avLst/>
          </a:prstGeom>
          <a:solidFill>
            <a:srgbClr val="F2F6F8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3272" y="4187952"/>
            <a:ext cx="493776" cy="493776"/>
          </a:xfrm>
          <a:prstGeom prst="ellipse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79576" y="4315968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719072" y="4233672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Рейтинговый контур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709160" y="4215384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313F"/>
                </a:solidFill>
              </a:rPr>
              <a:t>расчёт и коллегиальное утверждение ESG‑IR рейтинга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68680" y="5001768"/>
            <a:ext cx="104698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3272" y="5084064"/>
            <a:ext cx="493776" cy="493776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79576" y="5212080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719072" y="5129784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Взаимное признание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709160" y="5111496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313F"/>
                </a:solidFill>
              </a:rPr>
              <a:t>сопоставимость национальных систем и трансграничное доверие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1143000" y="60350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D8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«единый центр, который проверяет всё», а система независимых институтов с чёткими границами полномочий.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Разделение ролей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защита от конфликта интересов — невозможность совместить стандартизацию, проверку, рейтинг и апелляцию в одних руках.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48132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81328"/>
            <a:ext cx="64008" cy="160020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64592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АККРЕДИТАЦИЯ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04825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Компетентность органов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область их полномочий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0" y="148132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0" y="1481328"/>
            <a:ext cx="64008" cy="160020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164592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СТАНДАРТ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204825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Правила, метрики,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методологии, версии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366760" y="148132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66760" y="1481328"/>
            <a:ext cx="64008" cy="160020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49640" y="164592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ВАЛИДАЦИЯ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49640" y="204825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Будущие заявления, цели,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сценарии, дополнительность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77240" y="358444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584448"/>
            <a:ext cx="64008" cy="160020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74904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ВЕРИФИКАЦИЯ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60120" y="415137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Фактические данные,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и отчётность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0" y="358444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72000" y="3584448"/>
            <a:ext cx="64008" cy="160020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374904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РЕЕСТР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54880" y="415137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Уникальность, история,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статусы и цифровые паспорта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366760" y="3584448"/>
            <a:ext cx="32461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366760" y="3584448"/>
            <a:ext cx="64008" cy="1600200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49640" y="3749040"/>
            <a:ext cx="2935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РЕЙТИНГ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549640" y="4151376"/>
            <a:ext cx="2926080" cy="9052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Коллегиальное решение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основе подтверждённых данных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234440" y="5623560"/>
            <a:ext cx="9738360" cy="502920"/>
          </a:xfrm>
          <a:prstGeom prst="roundRect">
            <a:avLst/>
          </a:prstGeom>
          <a:solidFill>
            <a:srgbClr val="FAF4E5"/>
          </a:solidFill>
          <a:ln w="12700">
            <a:solidFill>
              <a:srgbClr val="EADAA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508760" y="5769864"/>
            <a:ext cx="9189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Программная авторизация ESG‑IR ≠ государственная аккредитация. Эти статусы должны называться и учитываться раздельно.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Российский национальный контур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ESG‑IR должен подключаться к существующей национальной инфраструктуре качества, а не создавать параллельную «квазигосударственную» систему.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44752"/>
            <a:ext cx="2971800" cy="4114800"/>
          </a:xfrm>
          <a:prstGeom prst="roundRect">
            <a:avLst>
              <a:gd name="adj" fmla="val 2462"/>
            </a:avLst>
          </a:prstGeom>
          <a:solidFill>
            <a:srgbClr val="EAF1F8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44752"/>
            <a:ext cx="64008" cy="411480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609344"/>
            <a:ext cx="2660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Официальный контур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011680"/>
            <a:ext cx="2651760" cy="3419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система аккредитации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официальная аккредитация VVB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область компетентности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надзор и инспекционный контроль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применение ISO/IEC 17029 и отраслевых требований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99432" y="1444752"/>
            <a:ext cx="2971800" cy="4114800"/>
          </a:xfrm>
          <a:prstGeom prst="roundRect">
            <a:avLst>
              <a:gd name="adj" fmla="val 2462"/>
            </a:avLst>
          </a:prstGeom>
          <a:solidFill>
            <a:srgbClr val="EAF4F4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99432" y="1444752"/>
            <a:ext cx="64008" cy="411480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82312" y="1609344"/>
            <a:ext cx="2660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Программный контур ESG‑IR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82312" y="2011680"/>
            <a:ext cx="2651760" cy="3419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Национальный центр ESG‑IR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владелец стандарта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реестр показателей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авторизация по программе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квалификация экспертов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цифровые реестры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международная совместимость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522208" y="1444752"/>
            <a:ext cx="2971800" cy="4114800"/>
          </a:xfrm>
          <a:prstGeom prst="roundRect">
            <a:avLst>
              <a:gd name="adj" fmla="val 2462"/>
            </a:avLst>
          </a:prstGeom>
          <a:solidFill>
            <a:srgbClr val="ECF6EE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22208" y="1444752"/>
            <a:ext cx="64008" cy="411480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05088" y="1609344"/>
            <a:ext cx="2660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Независимый рынок проверки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705088" y="2011680"/>
            <a:ext cx="2651760" cy="3419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Органы валидации и верификации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проверка ESG‑отчётности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климатические заявления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проекты и воздействия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ECO‑PPA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заключения limited / reasonable assurance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703320" y="3246120"/>
            <a:ext cx="804672" cy="0"/>
          </a:xfrm>
          <a:prstGeom prst="line">
            <a:avLst/>
          </a:prstGeom>
          <a:noFill/>
          <a:ln w="3048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616952" y="3246120"/>
            <a:ext cx="813816" cy="0"/>
          </a:xfrm>
          <a:prstGeom prst="line">
            <a:avLst/>
          </a:prstGeom>
          <a:noFill/>
          <a:ln w="3048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914400" y="5815584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Цель — соединить государственное признание компетентности с программной специализацией ESG‑IR.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Международная логика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Международные системы разделяют инфраструктуру качества, программные правила и независимую проверку.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508760"/>
            <a:ext cx="4983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08760"/>
            <a:ext cx="64008" cy="141732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673352"/>
            <a:ext cx="4672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/ IAF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2075688"/>
            <a:ext cx="46634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инфраструктура аккредитации и признания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6400800" y="1508760"/>
            <a:ext cx="4983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0" y="1508760"/>
            <a:ext cx="64008" cy="141732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0" y="1673352"/>
            <a:ext cx="4672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ISSB / GRI / ESRS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83680" y="2075688"/>
            <a:ext cx="46634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контуры раскрытия и существенности</a:t>
            </a:r>
            <a:endParaRPr lang="en-US" sz="1120" dirty="0"/>
          </a:p>
        </p:txBody>
      </p:sp>
      <p:sp>
        <p:nvSpPr>
          <p:cNvPr id="12" name="Shape 10"/>
          <p:cNvSpPr/>
          <p:nvPr/>
        </p:nvSpPr>
        <p:spPr>
          <a:xfrm>
            <a:off x="868680" y="3474720"/>
            <a:ext cx="4983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474720"/>
            <a:ext cx="64008" cy="141732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639312"/>
            <a:ext cx="4672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UNFCCC Article 6.4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51560" y="4041648"/>
            <a:ext cx="46634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климатический механизм и DOE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6400800" y="3474720"/>
            <a:ext cx="4983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0" y="3474720"/>
            <a:ext cx="64008" cy="141732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0" y="3639312"/>
            <a:ext cx="4672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Verra / Gold Standard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83680" y="4041648"/>
            <a:ext cx="46634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2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программные правила и независимые VVB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1325880" y="5486400"/>
            <a:ext cx="9555480" cy="566928"/>
          </a:xfrm>
          <a:prstGeom prst="roundRect">
            <a:avLst/>
          </a:prstGeom>
          <a:solidFill>
            <a:srgbClr val="EAF4F4"/>
          </a:solidFill>
          <a:ln w="12700">
            <a:solidFill>
              <a:srgbClr val="D6E8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00200" y="5641848"/>
            <a:ext cx="9006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324D"/>
                </a:solidFill>
              </a:rPr>
              <a:t>Модель для ESG‑IR: программа задаёт правила → независимый орган проверяет → реестр фиксирует → другая юрисдикция признаёт эквивалентность.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Целевая модель Национального центра ESG‑IR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 — владелец стандарта и оператор доверенной инфраструктуры, но не монопольный верификатор.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983480" y="1965960"/>
            <a:ext cx="2194560" cy="2194560"/>
          </a:xfrm>
          <a:prstGeom prst="ellipse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39512" y="2578608"/>
            <a:ext cx="168249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НАЦИОНАЛЬНЫЙ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ЦЕНТР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ESG‑IR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914400" y="1417320"/>
            <a:ext cx="23317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1417320"/>
            <a:ext cx="64008" cy="118872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1581912"/>
            <a:ext cx="2020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СТАНДАРТ</a:t>
            </a:r>
            <a:endParaRPr lang="en-US" sz="1260" dirty="0"/>
          </a:p>
        </p:txBody>
      </p:sp>
      <p:sp>
        <p:nvSpPr>
          <p:cNvPr id="9" name="Text 7"/>
          <p:cNvSpPr/>
          <p:nvPr/>
        </p:nvSpPr>
        <p:spPr>
          <a:xfrm>
            <a:off x="1097280" y="1984248"/>
            <a:ext cx="20116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версии, методики,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отраслевые модули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914400" y="4251960"/>
            <a:ext cx="23317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" y="4251960"/>
            <a:ext cx="64008" cy="1188720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4416552"/>
            <a:ext cx="2020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КВАЛИФИКАЦИЯ</a:t>
            </a:r>
            <a:endParaRPr lang="en-US" sz="1260" dirty="0"/>
          </a:p>
        </p:txBody>
      </p:sp>
      <p:sp>
        <p:nvSpPr>
          <p:cNvPr id="13" name="Text 11"/>
          <p:cNvSpPr/>
          <p:nvPr/>
        </p:nvSpPr>
        <p:spPr>
          <a:xfrm>
            <a:off x="1097280" y="4818888"/>
            <a:ext cx="20116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эксперты, экзамены,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матрица компетенций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961120" y="1417320"/>
            <a:ext cx="23317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61120" y="1417320"/>
            <a:ext cx="64008" cy="1188720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0" y="1581912"/>
            <a:ext cx="2020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РЕЕСТРЫ</a:t>
            </a:r>
            <a:endParaRPr lang="en-US" sz="1260" dirty="0"/>
          </a:p>
        </p:txBody>
      </p:sp>
      <p:sp>
        <p:nvSpPr>
          <p:cNvPr id="17" name="Text 15"/>
          <p:cNvSpPr/>
          <p:nvPr/>
        </p:nvSpPr>
        <p:spPr>
          <a:xfrm>
            <a:off x="9144000" y="1984248"/>
            <a:ext cx="20116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органы, эксперты,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заключения, рейтинги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961120" y="4251960"/>
            <a:ext cx="23317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961120" y="4251960"/>
            <a:ext cx="64008" cy="1188720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0" y="4416552"/>
            <a:ext cx="2020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ВЗАИМНОЕ ПРИЗНАНИЕ</a:t>
            </a:r>
            <a:endParaRPr lang="en-US" sz="1260" dirty="0"/>
          </a:p>
        </p:txBody>
      </p:sp>
      <p:sp>
        <p:nvSpPr>
          <p:cNvPr id="21" name="Text 19"/>
          <p:cNvSpPr/>
          <p:nvPr/>
        </p:nvSpPr>
        <p:spPr>
          <a:xfrm>
            <a:off x="9144000" y="4818888"/>
            <a:ext cx="20116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 системы,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трансграничные правила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572000" y="5166360"/>
            <a:ext cx="23317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0" y="5166360"/>
            <a:ext cx="64008" cy="118872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0" y="5330952"/>
            <a:ext cx="2020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АВТОРИЗАЦИЯ ESG‑IR</a:t>
            </a:r>
            <a:endParaRPr lang="en-US" sz="1260" dirty="0"/>
          </a:p>
        </p:txBody>
      </p:sp>
      <p:sp>
        <p:nvSpPr>
          <p:cNvPr id="25" name="Text 23"/>
          <p:cNvSpPr/>
          <p:nvPr/>
        </p:nvSpPr>
        <p:spPr>
          <a:xfrm>
            <a:off x="4754880" y="5733288"/>
            <a:ext cx="20116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 к программе при сохранении официальной аккредитации отдельно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1965960"/>
            <a:ext cx="1645920" cy="54864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3246120" y="4572000"/>
            <a:ext cx="1645920" cy="-77724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7178040" y="2514600"/>
            <a:ext cx="1709928" cy="-54864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7178040" y="3703320"/>
            <a:ext cx="1709928" cy="868680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6080760" y="4224528"/>
            <a:ext cx="-365760" cy="896112"/>
          </a:xfrm>
          <a:prstGeom prst="line">
            <a:avLst/>
          </a:prstGeom>
          <a:noFill/>
          <a:ln w="25400">
            <a:solidFill>
              <a:srgbClr val="D9E2EA"/>
            </a:solidFill>
            <a:prstDash val="solid"/>
            <a:headEnd type="none"/>
            <a:tailEnd type="triangl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Органы управления и независимость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 должна быть устроена так, чтобы ни учредитель, ни коммерческий заказчик, ни верификатор не могли единолично изменить результат.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14400" y="1371600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371600"/>
            <a:ext cx="73152" cy="530352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4996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Наблюдательный совет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160520" y="1499616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стратегический контроль и общественный баланс</a:t>
            </a:r>
            <a:endParaRPr lang="en-US" sz="1080" dirty="0"/>
          </a:p>
        </p:txBody>
      </p:sp>
      <p:sp>
        <p:nvSpPr>
          <p:cNvPr id="8" name="Shape 6"/>
          <p:cNvSpPr/>
          <p:nvPr/>
        </p:nvSpPr>
        <p:spPr>
          <a:xfrm>
            <a:off x="914400" y="2121408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121408"/>
            <a:ext cx="73152" cy="530352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942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Совет стандарта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2249424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утверждение методологии и версий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914400" y="2871216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2871216"/>
            <a:ext cx="73152" cy="530352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29992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Комитет по этике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160520" y="2999232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конфликты интересов и беспристрастность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914400" y="3621024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3621024"/>
            <a:ext cx="73152" cy="530352"/>
          </a:xfrm>
          <a:prstGeom prst="rect">
            <a:avLst/>
          </a:prstGeom>
          <a:solidFill>
            <a:srgbClr val="5FAE6E"/>
          </a:solidFill>
          <a:ln w="12700">
            <a:solidFill>
              <a:srgbClr val="5FAE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374904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Рейтинговый комитет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160520" y="3749040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независимое рейтинговое решение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914400" y="4370832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4370832"/>
            <a:ext cx="73152" cy="530352"/>
          </a:xfrm>
          <a:prstGeom prst="rect">
            <a:avLst/>
          </a:prstGeom>
          <a:solidFill>
            <a:srgbClr val="D7A94B"/>
          </a:solidFill>
          <a:ln w="12700">
            <a:solidFill>
              <a:srgbClr val="D7A9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49884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Апелляционная комиссия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160520" y="4498848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пересмотр процедурных и методических споров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914400" y="5120640"/>
            <a:ext cx="102412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2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14400" y="5120640"/>
            <a:ext cx="73152" cy="530352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43000" y="524865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Комитет цифрового реестра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4160520" y="5248656"/>
            <a:ext cx="6309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2313F"/>
                </a:solidFill>
              </a:rPr>
              <a:t>целостность данных, версии и доступ</a:t>
            </a:r>
            <a:endParaRPr lang="en-US" sz="1080" dirty="0"/>
          </a:p>
        </p:txBody>
      </p:sp>
      <p:sp>
        <p:nvSpPr>
          <p:cNvPr id="28" name="Text 26"/>
          <p:cNvSpPr/>
          <p:nvPr/>
        </p:nvSpPr>
        <p:spPr>
          <a:xfrm>
            <a:off x="1005840" y="598932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D8C8C"/>
                </a:solidFill>
              </a:rPr>
              <a:t>Правило: кто готовит данные — не верифицирует их; кто верифицирует — не рассматривает апелляцию; кто продаёт услугу — не меняет методику под клиента.</a:t>
            </a:r>
            <a:endParaRPr lang="en-US" sz="11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Аккредитация и авторизация — два разных статуса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5216" y="896112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170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Смешение этих понятий создаёт юридический и репутационный риск.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55448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EAF1F8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54480"/>
            <a:ext cx="64008" cy="3977640"/>
          </a:xfrm>
          <a:prstGeom prst="rect">
            <a:avLst/>
          </a:prstGeom>
          <a:solidFill>
            <a:srgbClr val="2B6F9F"/>
          </a:solidFill>
          <a:ln w="12700">
            <a:solidFill>
              <a:srgbClr val="2B6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719072"/>
            <a:ext cx="46268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А — официальная аккредитация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2121408"/>
            <a:ext cx="4617720" cy="32826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выдаёт: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национальный орган по аккредитации или иной компетентный орган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подтверждает: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компетентность VVB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область деятельности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систему управления и независимость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надзор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Правовой смысл: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официальный статус в пределах аккредитационной области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382512" y="155448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EAF4F4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82512" y="1554480"/>
            <a:ext cx="64008" cy="3977640"/>
          </a:xfrm>
          <a:prstGeom prst="rect">
            <a:avLst/>
          </a:prstGeom>
          <a:solidFill>
            <a:srgbClr val="1D8C8C"/>
          </a:solidFill>
          <a:ln w="12700">
            <a:solidFill>
              <a:srgbClr val="1D8C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719072"/>
            <a:ext cx="46268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Б — авторизация ESG‑IR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65392" y="2121408"/>
            <a:ext cx="4617720" cy="32826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выдаёт: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владелец программы ESG‑IR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подтверждает: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знание стандарта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квалификацию персонала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подключение к реестру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соблюдение программных правил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Правовой смысл: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231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 выполнять работы по программе ESG‑IR, но не государственная аккредитация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920240" y="589788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Целевая модель: официальная аккредитация + программная авторизация ESG‑IR.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7395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8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ESG-IR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Национальные центры валидации</dc:title>
  <dc:subject>Национальные центры валидации ESG-IR / ECO-PPA</dc:subject>
  <dc:creator>OpenAI</dc:creator>
  <cp:lastModifiedBy>OpenAI</cp:lastModifiedBy>
  <cp:revision>1</cp:revision>
  <dcterms:created xsi:type="dcterms:W3CDTF">2026-08-22T13:21:21Z</dcterms:created>
  <dcterms:modified xsi:type="dcterms:W3CDTF">2026-08-22T13:21:21Z</dcterms:modified>
</cp:coreProperties>
</file>