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23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234440"/>
            <a:ext cx="10698480" cy="20116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ADD8FF"/>
                </a:solidFill>
                <a:latin typeface="Arial"/>
              </a:defRPr>
            </a:pPr>
            <a:r>
              <a:t>ЭКВИЛИБРИУМ</a:t>
            </a:r>
          </a:p>
          <a:p>
            <a:pPr>
              <a:spcBef>
                <a:spcPts val="1200"/>
              </a:spcBef>
              <a:defRPr sz="3400" b="1">
                <a:solidFill>
                  <a:srgbClr val="FFFFFF"/>
                </a:solidFill>
                <a:latin typeface="Arial"/>
              </a:defRPr>
            </a:pPr>
            <a:r>
              <a:t>СКОРОСТНЫЕ СИСТЕМЫ И МАТЕРИАЛОВЕДЕНИЕ</a:t>
            </a:r>
          </a:p>
          <a:p>
            <a:pPr>
              <a:spcBef>
                <a:spcPts val="1400"/>
              </a:spcBef>
              <a:defRPr sz="1800">
                <a:solidFill>
                  <a:srgbClr val="DCE3EB"/>
                </a:solidFill>
                <a:latin typeface="Arial"/>
              </a:defRPr>
            </a:pPr>
            <a:r>
              <a:t>МИНЭКОНОМРАЗВИТИЯ РОССИИ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1233B"/>
                </a:solidFill>
                <a:latin typeface="Arial"/>
              </a:defRPr>
            </a:pPr>
            <a:r>
              <a:t>Стратегическая задача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554480"/>
            <a:ext cx="10789920" cy="4800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Формирование экономической, инвестиционной и регуляторной модели для новых скоростных транспортных систем.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1233B"/>
                </a:solidFill>
                <a:latin typeface="Arial"/>
              </a:defRPr>
            </a:pPr>
            <a:r>
              <a:t>Системная проблематика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554480"/>
            <a:ext cx="10789920" cy="4800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высокая капиталоёмкость проектов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неопределённость спроса и окупаемости новых технологий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отсутствие унифицированной оценки межотраслевых эффектов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1233B"/>
                </a:solidFill>
                <a:latin typeface="Arial"/>
              </a:defRPr>
            </a:pPr>
            <a:r>
              <a:t>Роль ведомства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554480"/>
            <a:ext cx="10789920" cy="4800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модель ГЧП и проектного финансирования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оценка социально-экономических эффектов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регуляторные эксперименты и специальные режимы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1233B"/>
                </a:solidFill>
                <a:latin typeface="Arial"/>
              </a:defRPr>
            </a:pPr>
            <a:r>
              <a:t>Первоочередные меры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554480"/>
            <a:ext cx="10789920" cy="4800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единая методика расчёта полного эффекта: время + логистика + агломерационные эффекты + промышленная локализация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фонд/механизм подготовки пилотов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регуляторная песочница для новых видов транспорта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портфель концессионных и ГЧП-моделей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1233B"/>
                </a:solidFill>
                <a:latin typeface="Arial"/>
              </a:defRPr>
            </a:pPr>
            <a:r>
              <a:t>Пилот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554480"/>
            <a:ext cx="10789920" cy="4800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Технико-экономическое обоснование коридора с несколькими технологиями и независимой оценкой сценариев спроса и стоимости жизненного цикла.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1233B"/>
                </a:solidFill>
                <a:latin typeface="Arial"/>
              </a:defRPr>
            </a:pPr>
            <a:r>
              <a:t>KPI и решение к запуску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554480"/>
            <a:ext cx="10789920" cy="4800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NPV/IRR при разных сценариях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частные инвестиции на рубль бюджетных вложений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сокращение времени перемещения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рост деловой активности территорий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бюджетный и мультипликативный эффект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Включение ведомства в межотраслевой федеральный контур «ЭКВИЛИБРИУМ».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