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325880"/>
            <a:ext cx="107899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800" b="1">
                <a:solidFill>
                  <a:srgbClr val="162D4A"/>
                </a:solidFill>
                <a:latin typeface="DejaVu Sans"/>
              </a:defRPr>
            </a:pPr>
            <a:r>
              <a:t>ТЕОРИЯ УЗЛОВ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33172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3E699D"/>
                </a:solidFill>
                <a:latin typeface="DejaVu Sans"/>
              </a:defRPr>
            </a:pPr>
            <a:r>
              <a:t>Модуль Теории Поля • СОЮЗ741 • ЭКВИЛИБРИУМ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3200400"/>
            <a:ext cx="8503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222931"/>
                </a:solidFill>
                <a:latin typeface="DejaVu Sans"/>
              </a:defRPr>
            </a:pPr>
            <a:r>
              <a:t>«Узел — место, где множественность становится системой.»</a:t>
            </a:r>
          </a:p>
        </p:txBody>
      </p:sp>
      <p:sp>
        <p:nvSpPr>
          <p:cNvPr id="6" name="Oval 5"/>
          <p:cNvSpPr/>
          <p:nvPr/>
        </p:nvSpPr>
        <p:spPr>
          <a:xfrm>
            <a:off x="5029200" y="4160520"/>
            <a:ext cx="2103120" cy="1005840"/>
          </a:xfrm>
          <a:prstGeom prst="ellipse">
            <a:avLst/>
          </a:prstGeom>
          <a:solidFill>
            <a:srgbClr val="16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0" y="4443984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  <a:latin typeface="DejaVu Sans"/>
              </a:defRPr>
            </a:pPr>
            <a:r>
              <a:t>УЗЕЛ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6528816"/>
            <a:ext cx="11064240" cy="18288"/>
          </a:xfrm>
          <a:prstGeom prst="rect">
            <a:avLst/>
          </a:prstGeom>
          <a:solidFill>
            <a:srgbClr val="E1E8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56248"/>
            <a:ext cx="104241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07691"/>
                </a:solidFill>
                <a:latin typeface="DejaVu Sans"/>
              </a:defRPr>
            </a:pPr>
            <a:r>
              <a:t>ТЕОРИЯ УЗЛОВ • СОЮЗ741 • ЭКВИЛИБРИУМ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064240" y="6537960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07691"/>
                </a:solidFill>
              </a:defRPr>
            </a:pPr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62D4A"/>
                </a:solidFill>
                <a:latin typeface="DejaVu Sans"/>
              </a:defRPr>
            </a:pPr>
            <a:r>
              <a:t>9. Диагностика узловой сети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1417320"/>
            <a:ext cx="3246120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87552" y="1527048"/>
            <a:ext cx="29169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Здоровый узел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7552" y="1892808"/>
            <a:ext cx="2916936" cy="1124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ясная функция, достаточные связи, адекватная нагрузка, измеримый выход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0" y="1417320"/>
            <a:ext cx="3246120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736592" y="1527048"/>
            <a:ext cx="29169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Слабый узел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36592" y="1892808"/>
            <a:ext cx="2916936" cy="1124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размытая функция, низкая связанность, зависимость от внешнего импульса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321040" y="1417320"/>
            <a:ext cx="3246120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485632" y="1527048"/>
            <a:ext cx="29169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Перегруженный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85632" y="1892808"/>
            <a:ext cx="2916936" cy="1124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слишком много входов, задержки, конфликты ролей, снижение качества решений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" y="3566160"/>
            <a:ext cx="3246120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87552" y="3675888"/>
            <a:ext cx="29169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Изолированный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87552" y="4041648"/>
            <a:ext cx="2916936" cy="1124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функция есть, но отсутствуют необходимые интерфейсы с сетью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0" y="3566160"/>
            <a:ext cx="3246120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736592" y="3675888"/>
            <a:ext cx="29169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Ложный узел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36592" y="4041648"/>
            <a:ext cx="2916936" cy="1124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высокая видимость при низком системном вкладе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321040" y="3566160"/>
            <a:ext cx="3246120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485632" y="3675888"/>
            <a:ext cx="29169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Переходный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85632" y="4041648"/>
            <a:ext cx="2916936" cy="1124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старая функция уже неэффективна, новая ещё не стабилизирована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6528816"/>
            <a:ext cx="11064240" cy="18288"/>
          </a:xfrm>
          <a:prstGeom prst="rect">
            <a:avLst/>
          </a:prstGeom>
          <a:solidFill>
            <a:srgbClr val="E1E8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94360" y="6556248"/>
            <a:ext cx="104241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07691"/>
                </a:solidFill>
                <a:latin typeface="DejaVu Sans"/>
              </a:defRPr>
            </a:pPr>
            <a:r>
              <a:t>ТЕОРИЯ УЗЛОВ • СОЮЗ741 • ЭКВИЛИБРИУМ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064240" y="6537960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07691"/>
                </a:solidFill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62D4A"/>
                </a:solidFill>
                <a:latin typeface="DejaVu Sans"/>
              </a:defRPr>
            </a:pPr>
            <a:r>
              <a:t>10. Пять операций управления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423160"/>
            <a:ext cx="1280160" cy="1280160"/>
          </a:xfrm>
          <a:prstGeom prst="ellipse">
            <a:avLst/>
          </a:prstGeom>
          <a:solidFill>
            <a:srgbClr val="16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743200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DejaVu Sans"/>
              </a:defRPr>
            </a:pPr>
            <a: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977639"/>
            <a:ext cx="1920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162D4A"/>
                </a:solidFill>
                <a:latin typeface="DejaVu Sans"/>
              </a:defRPr>
            </a:pPr>
            <a:r>
              <a:t>Найти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48840" y="2852928"/>
            <a:ext cx="822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3E699D"/>
                </a:solidFill>
                <a:latin typeface="DejaVu Sans"/>
              </a:defRPr>
            </a:pPr>
            <a:r>
              <a:t>→</a:t>
            </a:r>
          </a:p>
        </p:txBody>
      </p:sp>
      <p:sp>
        <p:nvSpPr>
          <p:cNvPr id="8" name="Oval 7"/>
          <p:cNvSpPr/>
          <p:nvPr/>
        </p:nvSpPr>
        <p:spPr>
          <a:xfrm>
            <a:off x="3063240" y="2423160"/>
            <a:ext cx="1280160" cy="1280160"/>
          </a:xfrm>
          <a:prstGeom prst="ellipse">
            <a:avLst/>
          </a:prstGeom>
          <a:solidFill>
            <a:srgbClr val="16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063240" y="2743200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DejaVu Sans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3200" y="3977639"/>
            <a:ext cx="1920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162D4A"/>
                </a:solidFill>
                <a:latin typeface="DejaVu Sans"/>
              </a:defRPr>
            </a:pPr>
            <a:r>
              <a:t>Описать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89120" y="2852928"/>
            <a:ext cx="822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3E699D"/>
                </a:solidFill>
                <a:latin typeface="DejaVu Sans"/>
              </a:defRPr>
            </a:pPr>
            <a:r>
              <a:t>→</a:t>
            </a:r>
          </a:p>
        </p:txBody>
      </p:sp>
      <p:sp>
        <p:nvSpPr>
          <p:cNvPr id="12" name="Oval 11"/>
          <p:cNvSpPr/>
          <p:nvPr/>
        </p:nvSpPr>
        <p:spPr>
          <a:xfrm>
            <a:off x="5303520" y="2423160"/>
            <a:ext cx="1280160" cy="1280160"/>
          </a:xfrm>
          <a:prstGeom prst="ellipse">
            <a:avLst/>
          </a:prstGeom>
          <a:solidFill>
            <a:srgbClr val="16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303520" y="2743200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DejaVu Sans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83480" y="3977639"/>
            <a:ext cx="1920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162D4A"/>
                </a:solidFill>
                <a:latin typeface="DejaVu Sans"/>
              </a:defRPr>
            </a:pPr>
            <a:r>
              <a:t>Измерить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852928"/>
            <a:ext cx="822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3E699D"/>
                </a:solidFill>
                <a:latin typeface="DejaVu Sans"/>
              </a:defRPr>
            </a:pPr>
            <a:r>
              <a:t>→</a:t>
            </a:r>
          </a:p>
        </p:txBody>
      </p:sp>
      <p:sp>
        <p:nvSpPr>
          <p:cNvPr id="16" name="Oval 15"/>
          <p:cNvSpPr/>
          <p:nvPr/>
        </p:nvSpPr>
        <p:spPr>
          <a:xfrm>
            <a:off x="7543800" y="2423160"/>
            <a:ext cx="1280160" cy="1280160"/>
          </a:xfrm>
          <a:prstGeom prst="ellipse">
            <a:avLst/>
          </a:prstGeom>
          <a:solidFill>
            <a:srgbClr val="16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543800" y="2743200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DejaVu Sans"/>
              </a:defRPr>
            </a:pPr>
            <a: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223760" y="3977639"/>
            <a:ext cx="1920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162D4A"/>
                </a:solidFill>
                <a:latin typeface="DejaVu Sans"/>
              </a:defRPr>
            </a:pPr>
            <a:r>
              <a:t>Соединить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69680" y="2852928"/>
            <a:ext cx="822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3E699D"/>
                </a:solidFill>
                <a:latin typeface="DejaVu Sans"/>
              </a:defRPr>
            </a:pPr>
            <a:r>
              <a:t>→</a:t>
            </a:r>
          </a:p>
        </p:txBody>
      </p:sp>
      <p:sp>
        <p:nvSpPr>
          <p:cNvPr id="20" name="Oval 19"/>
          <p:cNvSpPr/>
          <p:nvPr/>
        </p:nvSpPr>
        <p:spPr>
          <a:xfrm>
            <a:off x="9784080" y="2423160"/>
            <a:ext cx="1280160" cy="1280160"/>
          </a:xfrm>
          <a:prstGeom prst="ellipse">
            <a:avLst/>
          </a:prstGeom>
          <a:solidFill>
            <a:srgbClr val="16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784080" y="2743200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DejaVu Sans"/>
              </a:defRPr>
            </a:pPr>
            <a: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464040" y="3977639"/>
            <a:ext cx="1920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162D4A"/>
                </a:solidFill>
                <a:latin typeface="DejaVu Sans"/>
              </a:defRPr>
            </a:pPr>
            <a:r>
              <a:t>Пересобрать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8640" y="6528816"/>
            <a:ext cx="11064240" cy="18288"/>
          </a:xfrm>
          <a:prstGeom prst="rect">
            <a:avLst/>
          </a:prstGeom>
          <a:solidFill>
            <a:srgbClr val="E1E8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94360" y="6556248"/>
            <a:ext cx="104241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07691"/>
                </a:solidFill>
                <a:latin typeface="DejaVu Sans"/>
              </a:defRPr>
            </a:pPr>
            <a:r>
              <a:t>ТЕОРИЯ УЗЛОВ • СОЮЗ741 • ЭКВИЛИБРИУМ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064240" y="6537960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07691"/>
                </a:solidFill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62D4A"/>
                </a:solidFill>
                <a:latin typeface="DejaVu Sans"/>
              </a:defRPr>
            </a:pPr>
            <a:r>
              <a:t>11. Пример: узел 36 «Кооператив»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1325880"/>
            <a:ext cx="50749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87552" y="1435607"/>
            <a:ext cx="47457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Функция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7552" y="1801368"/>
            <a:ext cx="4745736" cy="758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совместная организация ресурсов, труда и ответственности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0" y="1325880"/>
            <a:ext cx="50749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65392" y="1435607"/>
            <a:ext cx="47457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Входы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65392" y="1801368"/>
            <a:ext cx="4745736" cy="758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участники, потребности, компетенции, активы, проекты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" y="2926080"/>
            <a:ext cx="50749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87552" y="3035808"/>
            <a:ext cx="47457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Выходы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87552" y="3401568"/>
            <a:ext cx="4745736" cy="758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продукты, услуги, занятость, взаимопомощь, капитал сотрудничества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0" y="2926080"/>
            <a:ext cx="50749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65392" y="3035808"/>
            <a:ext cx="47457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Ключевые связи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65392" y="3401568"/>
            <a:ext cx="4745736" cy="758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35 Община, 37 Институт, 46 Логистика, 47 Индустрия, 30 Платформа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2960" y="4526280"/>
            <a:ext cx="50749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87552" y="4636008"/>
            <a:ext cx="47457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Метрики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87552" y="5001768"/>
            <a:ext cx="4745736" cy="758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число активных участников, оборот, вклад, устойчивость, коэффициент кооперации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0" y="4526280"/>
            <a:ext cx="50749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65392" y="4636008"/>
            <a:ext cx="47457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Риски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65392" y="5001768"/>
            <a:ext cx="4745736" cy="758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концентрация власти, слабая прозрачность, конфликт интересов, дефицит доверия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6528816"/>
            <a:ext cx="11064240" cy="18288"/>
          </a:xfrm>
          <a:prstGeom prst="rect">
            <a:avLst/>
          </a:prstGeom>
          <a:solidFill>
            <a:srgbClr val="E1E8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94360" y="6556248"/>
            <a:ext cx="104241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07691"/>
                </a:solidFill>
                <a:latin typeface="DejaVu Sans"/>
              </a:defRPr>
            </a:pPr>
            <a:r>
              <a:t>ТЕОРИЯ УЗЛОВ • СОЮЗ741 • ЭКВИЛИБРИУМ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064240" y="6537960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07691"/>
                </a:solidFill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62D4A"/>
                </a:solidFill>
                <a:latin typeface="DejaVu Sans"/>
              </a:defRPr>
            </a:pPr>
            <a:r>
              <a:t>12. Пять осей Кристалла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234440"/>
            <a:ext cx="10241280" cy="768096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78992" y="1344168"/>
            <a:ext cx="99120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Ось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8992" y="1709928"/>
            <a:ext cx="9912096" cy="2011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Источник → Смысл → Знание → Связь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2203704"/>
            <a:ext cx="10241280" cy="768096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78992" y="2313432"/>
            <a:ext cx="99120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Ось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2679192"/>
            <a:ext cx="9912096" cy="2011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Семья → Община → Кооператив → Государство → Союз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3172968"/>
            <a:ext cx="10241280" cy="768096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8992" y="3282696"/>
            <a:ext cx="99120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Ось 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78992" y="3648456"/>
            <a:ext cx="9912096" cy="2011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Земледелие → Ремесло → Индустрия → Техносистема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4142232"/>
            <a:ext cx="10241280" cy="768096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78992" y="4251960"/>
            <a:ext cx="99120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Ось 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78992" y="4617720"/>
            <a:ext cx="9912096" cy="2011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Искусство → Культура → Этика → Красота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5111496"/>
            <a:ext cx="10241280" cy="768096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78992" y="5221224"/>
            <a:ext cx="99120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Ось 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78992" y="5586983"/>
            <a:ext cx="9912096" cy="2011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Кризис → Реформа → Прорыв → Трансформация → Новый цикл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6528816"/>
            <a:ext cx="11064240" cy="18288"/>
          </a:xfrm>
          <a:prstGeom prst="rect">
            <a:avLst/>
          </a:prstGeom>
          <a:solidFill>
            <a:srgbClr val="E1E8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94360" y="6556248"/>
            <a:ext cx="104241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07691"/>
                </a:solidFill>
                <a:latin typeface="DejaVu Sans"/>
              </a:defRPr>
            </a:pPr>
            <a:r>
              <a:t>ТЕОРИЯ УЗЛОВ • СОЮЗ741 • ЭКВИЛИБРИУМ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064240" y="6537960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07691"/>
                </a:solidFill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62D4A"/>
                </a:solidFill>
                <a:latin typeface="DejaVu Sans"/>
              </a:defRPr>
            </a:pPr>
            <a:r>
              <a:t>13. От концепции к прикладной теории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1463040"/>
            <a:ext cx="324612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87552" y="1572768"/>
            <a:ext cx="29169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Однозначность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7552" y="1938528"/>
            <a:ext cx="2916936" cy="941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понятные определения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0" y="1463040"/>
            <a:ext cx="324612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736592" y="1572768"/>
            <a:ext cx="29169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Измеримость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36592" y="1938528"/>
            <a:ext cx="2916936" cy="941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наблюдаемые показатели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321040" y="1463040"/>
            <a:ext cx="324612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485632" y="1572768"/>
            <a:ext cx="29169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Воспроизводимость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85632" y="1938528"/>
            <a:ext cx="2916936" cy="941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сопоставимые результаты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" y="3429000"/>
            <a:ext cx="324612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87552" y="3538728"/>
            <a:ext cx="29169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Прогностичность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87552" y="3904487"/>
            <a:ext cx="2916936" cy="941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лучший прогноз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0" y="3429000"/>
            <a:ext cx="324612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736592" y="3538728"/>
            <a:ext cx="29169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Полезность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36592" y="3904487"/>
            <a:ext cx="2916936" cy="941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лучшие решения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321040" y="3429000"/>
            <a:ext cx="324612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485632" y="3538728"/>
            <a:ext cx="29169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Фальсифицируемость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85632" y="3904487"/>
            <a:ext cx="2916936" cy="941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условия опровержения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6528816"/>
            <a:ext cx="11064240" cy="18288"/>
          </a:xfrm>
          <a:prstGeom prst="rect">
            <a:avLst/>
          </a:prstGeom>
          <a:solidFill>
            <a:srgbClr val="E1E8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94360" y="6556248"/>
            <a:ext cx="104241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07691"/>
                </a:solidFill>
                <a:latin typeface="DejaVu Sans"/>
              </a:defRPr>
            </a:pPr>
            <a:r>
              <a:t>ТЕОРИЯ УЗЛОВ • СОЮЗ741 • ЭКВИЛИБРИУМ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064240" y="6537960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07691"/>
                </a:solidFill>
              </a:defRPr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62D4A"/>
                </a:solidFill>
                <a:latin typeface="DejaVu Sans"/>
              </a:defRPr>
            </a:pPr>
            <a:r>
              <a:t>14. Где применять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1371600"/>
            <a:ext cx="507492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87552" y="1481328"/>
            <a:ext cx="47457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7552" y="1847088"/>
            <a:ext cx="4745736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Государственное и территориальное проектирование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0" y="1371600"/>
            <a:ext cx="507492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65392" y="1481328"/>
            <a:ext cx="47457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65392" y="1847088"/>
            <a:ext cx="4745736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Организации, кооперативы и платформы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" y="2926080"/>
            <a:ext cx="507492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87552" y="3035808"/>
            <a:ext cx="47457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87552" y="3401568"/>
            <a:ext cx="4745736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Карты знаний и научно-образовательные системы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0" y="2926080"/>
            <a:ext cx="507492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65392" y="3035808"/>
            <a:ext cx="47457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65392" y="3401568"/>
            <a:ext cx="4745736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Портфели проектов и межведомственная координация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2960" y="4480560"/>
            <a:ext cx="507492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87552" y="4590288"/>
            <a:ext cx="47457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87552" y="4956048"/>
            <a:ext cx="4745736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Экологические и производственные системы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0" y="4480560"/>
            <a:ext cx="507492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65392" y="4590288"/>
            <a:ext cx="47457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65392" y="4956048"/>
            <a:ext cx="4745736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Цифровой двойник и аналитика ЭКВИЛИБРИУМ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6528816"/>
            <a:ext cx="11064240" cy="18288"/>
          </a:xfrm>
          <a:prstGeom prst="rect">
            <a:avLst/>
          </a:prstGeom>
          <a:solidFill>
            <a:srgbClr val="E1E8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94360" y="6556248"/>
            <a:ext cx="104241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07691"/>
                </a:solidFill>
                <a:latin typeface="DejaVu Sans"/>
              </a:defRPr>
            </a:pPr>
            <a:r>
              <a:t>ТЕОРИЯ УЗЛОВ • СОЮЗ741 • ЭКВИЛИБРИУМ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064240" y="6537960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07691"/>
                </a:solidFill>
              </a:defRPr>
            </a:pPr>
            <a: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143000"/>
            <a:ext cx="106070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400" b="1">
                <a:solidFill>
                  <a:srgbClr val="162D4A"/>
                </a:solidFill>
                <a:latin typeface="DejaVu Sans"/>
              </a:defRPr>
            </a:pPr>
            <a:r>
              <a:t>ТЕОРИЯ УЗЛОВ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103120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3E699D"/>
                </a:solidFill>
                <a:latin typeface="DejaVu Sans"/>
              </a:defRPr>
            </a:pPr>
            <a:r>
              <a:t>Связующий модуль между философией поля и инженерией системы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154680"/>
            <a:ext cx="103327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162D4A"/>
                </a:solidFill>
                <a:latin typeface="DejaVu Sans"/>
              </a:defRPr>
            </a:pPr>
            <a:r>
              <a:t>ПОЛЕ → ПОТОК → УЗЕЛ → СЕТЬ → КОНТУР → ЯДРО → НОВЫЙ ЦИКЛ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34440" y="4297680"/>
            <a:ext cx="96926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222931"/>
                </a:solidFill>
                <a:latin typeface="DejaVu Sans"/>
              </a:defRPr>
            </a:pPr>
            <a:r>
              <a:t>Сделать сложность обозримой, связи — измеримыми, а развитие — управляемым.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6528816"/>
            <a:ext cx="11064240" cy="18288"/>
          </a:xfrm>
          <a:prstGeom prst="rect">
            <a:avLst/>
          </a:prstGeom>
          <a:solidFill>
            <a:srgbClr val="E1E8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56248"/>
            <a:ext cx="104241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07691"/>
                </a:solidFill>
                <a:latin typeface="DejaVu Sans"/>
              </a:defRPr>
            </a:pPr>
            <a:r>
              <a:t>ТЕОРИЯ УЗЛОВ • СОЮЗ741 • ЭКВИЛИБРИУМ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64240" y="6537960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07691"/>
                </a:solidFill>
              </a:defRPr>
            </a:pPr>
            <a:r>
              <a:t>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62D4A"/>
                </a:solidFill>
                <a:latin typeface="DejaVu Sans"/>
              </a:defRPr>
            </a:pPr>
            <a:r>
              <a:t>1. Что такое узел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162D4A"/>
                </a:solidFill>
                <a:latin typeface="DejaVu Sans"/>
              </a:defRPr>
            </a:pPr>
            <a:r>
              <a:t>Точка концентрации связей и потоков, в которой поле приобретает устойчивую функцию, память, границу и вектор развития.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2971800"/>
            <a:ext cx="1261872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67512" y="3081528"/>
            <a:ext cx="93268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Код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64792" y="3310128"/>
            <a:ext cx="1828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3E699D"/>
                </a:solidFill>
                <a:latin typeface="DejaVu Sans"/>
              </a:defRPr>
            </a:pPr>
            <a:r>
              <a:t>+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947672" y="2971800"/>
            <a:ext cx="1261872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112264" y="3081528"/>
            <a:ext cx="93268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Центр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09544" y="3310128"/>
            <a:ext cx="1828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3E699D"/>
                </a:solidFill>
                <a:latin typeface="DejaVu Sans"/>
              </a:defRPr>
            </a:pPr>
            <a:r>
              <a:t>+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92424" y="2971800"/>
            <a:ext cx="1261872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57016" y="3081528"/>
            <a:ext cx="93268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Каналы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54296" y="3310128"/>
            <a:ext cx="1828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3E699D"/>
                </a:solidFill>
                <a:latin typeface="DejaVu Sans"/>
              </a:defRPr>
            </a:pPr>
            <a:r>
              <a:t>+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837176" y="2971800"/>
            <a:ext cx="1261872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01768" y="3081528"/>
            <a:ext cx="93268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Потоки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99048" y="3310128"/>
            <a:ext cx="1828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3E699D"/>
                </a:solidFill>
                <a:latin typeface="DejaVu Sans"/>
              </a:defRPr>
            </a:pPr>
            <a:r>
              <a:t>+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81928" y="2971800"/>
            <a:ext cx="1261872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46520" y="3081528"/>
            <a:ext cx="93268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Память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43800" y="3310128"/>
            <a:ext cx="1828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3E699D"/>
                </a:solidFill>
                <a:latin typeface="DejaVu Sans"/>
              </a:defRPr>
            </a:pPr>
            <a:r>
              <a:t>+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726680" y="2971800"/>
            <a:ext cx="1261872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91272" y="3081528"/>
            <a:ext cx="93268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Функция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988552" y="3310128"/>
            <a:ext cx="1828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3E699D"/>
                </a:solidFill>
                <a:latin typeface="DejaVu Sans"/>
              </a:defRPr>
            </a:pPr>
            <a:r>
              <a:t>+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171432" y="2971800"/>
            <a:ext cx="1261872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336024" y="3081528"/>
            <a:ext cx="93268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Устойчивость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433304" y="3310128"/>
            <a:ext cx="1828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3E699D"/>
                </a:solidFill>
                <a:latin typeface="DejaVu Sans"/>
              </a:defRPr>
            </a:pPr>
            <a:r>
              <a:t>+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0616184" y="2971800"/>
            <a:ext cx="1261872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780776" y="3081528"/>
            <a:ext cx="93268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Вектор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640" y="6528816"/>
            <a:ext cx="11064240" cy="18288"/>
          </a:xfrm>
          <a:prstGeom prst="rect">
            <a:avLst/>
          </a:prstGeom>
          <a:solidFill>
            <a:srgbClr val="E1E8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94360" y="6556248"/>
            <a:ext cx="104241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07691"/>
                </a:solidFill>
                <a:latin typeface="DejaVu Sans"/>
              </a:defRPr>
            </a:pPr>
            <a:r>
              <a:t>ТЕОРИЯ УЗЛОВ • СОЮЗ741 • ЭКВИЛИБРИУМ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064240" y="6537960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07691"/>
                </a:solidFill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62D4A"/>
                </a:solidFill>
                <a:latin typeface="DejaVu Sans"/>
              </a:defRPr>
            </a:pPr>
            <a:r>
              <a:t>2. Двенадцать законов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2542032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58952" y="1435607"/>
            <a:ext cx="22128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1. Пересечения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952" y="1801368"/>
            <a:ext cx="2212848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узел возникает там, где встречаются два или более значимых потока.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47288" y="1325880"/>
            <a:ext cx="2542032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611880" y="1435607"/>
            <a:ext cx="22128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2. Напряжения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11880" y="1801368"/>
            <a:ext cx="2212848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устойчивый узел удерживает разность потенциалов, интересов или ресурсов.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00216" y="1325880"/>
            <a:ext cx="2542032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64808" y="1435607"/>
            <a:ext cx="22128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3. Памяти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64808" y="1801368"/>
            <a:ext cx="2212848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каждый узел сохраняет след прошлых состояний и решений.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53144" y="1325880"/>
            <a:ext cx="2542032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317736" y="1435607"/>
            <a:ext cx="22128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4. Пропускной способности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17736" y="1801368"/>
            <a:ext cx="2212848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любой узел имеет предел объёма потоков, который способен переработать.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2834639"/>
            <a:ext cx="2542032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58952" y="2944368"/>
            <a:ext cx="22128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5. Кристаллизации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8952" y="3310127"/>
            <a:ext cx="2212848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повторяемые устойчивые связи превращают узел в опору системы.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447288" y="2834639"/>
            <a:ext cx="2542032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611880" y="2944368"/>
            <a:ext cx="22128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6. Резонанса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11880" y="3310127"/>
            <a:ext cx="2212848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сходные узлы усиливают друг друга при согласовании частоты, цели или языка.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300216" y="2834639"/>
            <a:ext cx="2542032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64808" y="2944368"/>
            <a:ext cx="22128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7. Иерархии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64808" y="3310127"/>
            <a:ext cx="2212848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узлы образуют сети, сети — контуры, контуры — сверхсистемы.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153144" y="2834639"/>
            <a:ext cx="2542032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317736" y="2944368"/>
            <a:ext cx="22128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8. Развязки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317736" y="3310127"/>
            <a:ext cx="2212848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перегрузка приводит к разрушению, разделению или перестройке узла.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94360" y="4343400"/>
            <a:ext cx="2542032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58952" y="4453128"/>
            <a:ext cx="22128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9. Замещения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58952" y="4818888"/>
            <a:ext cx="2212848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система стремится создать компенсирующий узел при потере ключевой функции.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447288" y="4343400"/>
            <a:ext cx="2542032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611880" y="4453128"/>
            <a:ext cx="22128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10. Центрирования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611880" y="4818888"/>
            <a:ext cx="2212848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сложная система формирует один или несколько центров координации.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300216" y="4343400"/>
            <a:ext cx="2542032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464808" y="4453128"/>
            <a:ext cx="22128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11. Эволюции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64808" y="4818888"/>
            <a:ext cx="2212848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узел развивается через изменение качества функции, а не только масштаба.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9153144" y="4343400"/>
            <a:ext cx="2542032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9317736" y="4453128"/>
            <a:ext cx="22128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12. Наследования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317736" y="4818888"/>
            <a:ext cx="2212848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после распада узел оставляет код, память и связи для будущей пересборки.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48640" y="6528816"/>
            <a:ext cx="11064240" cy="18288"/>
          </a:xfrm>
          <a:prstGeom prst="rect">
            <a:avLst/>
          </a:prstGeom>
          <a:solidFill>
            <a:srgbClr val="E1E8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94360" y="6556248"/>
            <a:ext cx="104241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07691"/>
                </a:solidFill>
                <a:latin typeface="DejaVu Sans"/>
              </a:defRPr>
            </a:pPr>
            <a:r>
              <a:t>ТЕОРИЯ УЗЛОВ • СОЮЗ741 • ЭКВИЛИБРИУМ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064240" y="6537960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07691"/>
                </a:solidFill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62D4A"/>
                </a:solidFill>
                <a:latin typeface="DejaVu Sans"/>
              </a:defRPr>
            </a:pPr>
            <a:r>
              <a:t>3. Восемь классов узлов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607691"/>
                </a:solidFill>
                <a:latin typeface="DejaVu Sans"/>
              </a:defRPr>
            </a:pPr>
            <a:r>
              <a:t>64 узла = 8 функциональных классов × 8 позиций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1417320"/>
            <a:ext cx="2542032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58952" y="1527048"/>
            <a:ext cx="22128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I. Источник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952" y="1892808"/>
            <a:ext cx="2212848" cy="1444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1 Импульс</a:t>
            </a:r>
            <a:br/>
            <a:r>
              <a:t>2 Идея</a:t>
            </a:r>
            <a:br/>
            <a:r>
              <a:t>3 Вдохновение</a:t>
            </a:r>
            <a:br/>
            <a:r>
              <a:t>4 Видение</a:t>
            </a:r>
            <a:br/>
            <a:r>
              <a:t>5 Призыв</a:t>
            </a:r>
            <a:br/>
            <a:r>
              <a:t>6 Замысел</a:t>
            </a:r>
            <a:br/>
            <a:r>
              <a:t>7 Искра</a:t>
            </a:r>
            <a:br/>
            <a:r>
              <a:t>8 Начало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47288" y="1417320"/>
            <a:ext cx="2542032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11880" y="1527048"/>
            <a:ext cx="22128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II. Смысл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11880" y="1892808"/>
            <a:ext cx="2212848" cy="1444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9 Миф</a:t>
            </a:r>
            <a:br/>
            <a:r>
              <a:t>10 Символ</a:t>
            </a:r>
            <a:br/>
            <a:r>
              <a:t>11 Учение</a:t>
            </a:r>
            <a:br/>
            <a:r>
              <a:t>12 Кодекс</a:t>
            </a:r>
            <a:br/>
            <a:r>
              <a:t>13 Закон</a:t>
            </a:r>
            <a:br/>
            <a:r>
              <a:t>14 Манифест</a:t>
            </a:r>
            <a:br/>
            <a:r>
              <a:t>15 Доктрина</a:t>
            </a:r>
            <a:br/>
            <a:r>
              <a:t>16 Миссия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00216" y="1417320"/>
            <a:ext cx="2542032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64808" y="1527048"/>
            <a:ext cx="22128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III. Знание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64808" y="1892808"/>
            <a:ext cx="2212848" cy="1444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17 Память</a:t>
            </a:r>
            <a:br/>
            <a:r>
              <a:t>18 Архив</a:t>
            </a:r>
            <a:br/>
            <a:r>
              <a:t>19 Академия</a:t>
            </a:r>
            <a:br/>
            <a:r>
              <a:t>20 Школа</a:t>
            </a:r>
            <a:br/>
            <a:r>
              <a:t>21 Университет</a:t>
            </a:r>
            <a:br/>
            <a:r>
              <a:t>22 Исследование</a:t>
            </a:r>
            <a:br/>
            <a:r>
              <a:t>23 Лаборатория</a:t>
            </a:r>
            <a:br/>
            <a:r>
              <a:t>24 Библиотека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53144" y="1417320"/>
            <a:ext cx="2542032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317736" y="1527048"/>
            <a:ext cx="22128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IV. Связь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17736" y="1892808"/>
            <a:ext cx="2212848" cy="1444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25 Язык</a:t>
            </a:r>
            <a:br/>
            <a:r>
              <a:t>26 Письмо</a:t>
            </a:r>
            <a:br/>
            <a:r>
              <a:t>27 Почта</a:t>
            </a:r>
            <a:br/>
            <a:r>
              <a:t>28 Сигнал</a:t>
            </a:r>
            <a:br/>
            <a:r>
              <a:t>29 Интернет</a:t>
            </a:r>
            <a:br/>
            <a:r>
              <a:t>30 Платформа</a:t>
            </a:r>
            <a:br/>
            <a:r>
              <a:t>31 Нейросеть</a:t>
            </a:r>
            <a:br/>
            <a:r>
              <a:t>32 Метасеть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94360" y="3749039"/>
            <a:ext cx="2542032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58952" y="3858768"/>
            <a:ext cx="22128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V. Организация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8952" y="4224527"/>
            <a:ext cx="2212848" cy="1444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33 Семья</a:t>
            </a:r>
            <a:br/>
            <a:r>
              <a:t>34 Род</a:t>
            </a:r>
            <a:br/>
            <a:r>
              <a:t>35 Община</a:t>
            </a:r>
            <a:br/>
            <a:r>
              <a:t>36 Кооператив</a:t>
            </a:r>
            <a:br/>
            <a:r>
              <a:t>37 Институт</a:t>
            </a:r>
            <a:br/>
            <a:r>
              <a:t>38 Государство</a:t>
            </a:r>
            <a:br/>
            <a:r>
              <a:t>39 Союз</a:t>
            </a:r>
            <a:br/>
            <a:r>
              <a:t>40 Ассамблея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447288" y="3749039"/>
            <a:ext cx="2542032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611880" y="3858768"/>
            <a:ext cx="22128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VI. Производство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11880" y="4224527"/>
            <a:ext cx="2212848" cy="1444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41 Земледелие</a:t>
            </a:r>
            <a:br/>
            <a:r>
              <a:t>42 Ремесло</a:t>
            </a:r>
            <a:br/>
            <a:r>
              <a:t>43 Фабрика</a:t>
            </a:r>
            <a:br/>
            <a:r>
              <a:t>44 Завод</a:t>
            </a:r>
            <a:br/>
            <a:r>
              <a:t>45 Энергетика</a:t>
            </a:r>
            <a:br/>
            <a:r>
              <a:t>46 Логистика</a:t>
            </a:r>
            <a:br/>
            <a:r>
              <a:t>47 Индустрия</a:t>
            </a:r>
            <a:br/>
            <a:r>
              <a:t>48 Техносистема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300216" y="3749039"/>
            <a:ext cx="2542032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64808" y="3858768"/>
            <a:ext cx="22128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VII. Гармонизация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64808" y="4224527"/>
            <a:ext cx="2212848" cy="1444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49 Искусство</a:t>
            </a:r>
            <a:br/>
            <a:r>
              <a:t>50 Культура</a:t>
            </a:r>
            <a:br/>
            <a:r>
              <a:t>51 Музыка</a:t>
            </a:r>
            <a:br/>
            <a:r>
              <a:t>52 Архитектура</a:t>
            </a:r>
            <a:br/>
            <a:r>
              <a:t>53 Медицина</a:t>
            </a:r>
            <a:br/>
            <a:r>
              <a:t>54 Экология</a:t>
            </a:r>
            <a:br/>
            <a:r>
              <a:t>55 Этика</a:t>
            </a:r>
            <a:br/>
            <a:r>
              <a:t>56 Красота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153144" y="3749039"/>
            <a:ext cx="2542032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317736" y="3858768"/>
            <a:ext cx="22128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VIII. Переход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317736" y="4224527"/>
            <a:ext cx="2212848" cy="1444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57 Кризис</a:t>
            </a:r>
            <a:br/>
            <a:r>
              <a:t>58 Пробуждение</a:t>
            </a:r>
            <a:br/>
            <a:r>
              <a:t>59 Реформа</a:t>
            </a:r>
            <a:br/>
            <a:r>
              <a:t>60 Революция</a:t>
            </a:r>
            <a:br/>
            <a:r>
              <a:t>61 Прорыв</a:t>
            </a:r>
            <a:br/>
            <a:r>
              <a:t>62 Трансформация</a:t>
            </a:r>
            <a:br/>
            <a:r>
              <a:t>63 Перерождение</a:t>
            </a:r>
            <a:br/>
            <a:r>
              <a:t>64 Новый цикл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48640" y="6528816"/>
            <a:ext cx="11064240" cy="18288"/>
          </a:xfrm>
          <a:prstGeom prst="rect">
            <a:avLst/>
          </a:prstGeom>
          <a:solidFill>
            <a:srgbClr val="E1E8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94360" y="6556248"/>
            <a:ext cx="104241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07691"/>
                </a:solidFill>
                <a:latin typeface="DejaVu Sans"/>
              </a:defRPr>
            </a:pPr>
            <a:r>
              <a:t>ТЕОРИЯ УЗЛОВ • СОЮЗ741 • ЭКВИЛИБРИУМ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064240" y="6537960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07691"/>
                </a:solidFill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1">
                <a:solidFill>
                  <a:srgbClr val="162D4A"/>
                </a:solidFill>
                <a:latin typeface="DejaVu Sans"/>
              </a:defRPr>
            </a:pPr>
            <a:r>
              <a:t>4. Матрица 8×8 — карта 64 узлов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607691"/>
                </a:solidFill>
                <a:latin typeface="DejaVu Sans"/>
              </a:defRPr>
            </a:pPr>
            <a:r>
              <a:t>Все восемь классов и 64 базовых узла на одном экране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325880"/>
            <a:ext cx="1207008" cy="53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80" b="1">
                <a:solidFill>
                  <a:srgbClr val="162D4A"/>
                </a:solidFill>
                <a:latin typeface="DejaVu Sans"/>
              </a:defRPr>
            </a:pPr>
            <a:r>
              <a:t>Источник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47088" y="1325880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65376" y="1417320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Импульс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090672" y="1325880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108960" y="1417320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Идея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34256" y="1325880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52544" y="1417320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Вдохновение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577840" y="1325880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596127" y="1417320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Видение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21424" y="1325880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839712" y="1417320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Призыв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065008" y="1325880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083296" y="1417320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Замысел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308592" y="1325880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326880" y="1417320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Искра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552176" y="1325880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570464" y="1417320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Начало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1911095"/>
            <a:ext cx="1207008" cy="53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80" b="1">
                <a:solidFill>
                  <a:srgbClr val="162D4A"/>
                </a:solidFill>
                <a:latin typeface="DejaVu Sans"/>
              </a:defRPr>
            </a:pPr>
            <a:r>
              <a:t>Смысл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847088" y="1911095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865376" y="2002536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Миф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090672" y="1911095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108960" y="2002536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Символ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334256" y="1911095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352544" y="2002536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Учение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577840" y="1911095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596127" y="2002536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Кодекс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821424" y="1911095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839712" y="2002536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Закон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8065008" y="1911095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083296" y="2002536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Манифест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9308592" y="1911095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326880" y="2002536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Доктрина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10552176" y="1911095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10570464" y="2002536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Миссия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0080" y="2496312"/>
            <a:ext cx="1207008" cy="53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80" b="1">
                <a:solidFill>
                  <a:srgbClr val="162D4A"/>
                </a:solidFill>
                <a:latin typeface="DejaVu Sans"/>
              </a:defRPr>
            </a:pPr>
            <a:r>
              <a:t>Знание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1847088" y="2496312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1865376" y="2587752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Память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3090672" y="2496312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3108960" y="2587752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Архив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334256" y="2496312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352544" y="2587752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Академия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5577840" y="2496312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5596127" y="2587752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Школа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6821424" y="2496312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839712" y="2587752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Университет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065008" y="2496312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8083296" y="2587752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Исследование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308592" y="2496312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9326880" y="2587752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Лаборатория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10552176" y="2496312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10570464" y="2587752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Библиотека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40080" y="3081528"/>
            <a:ext cx="1207008" cy="53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80" b="1">
                <a:solidFill>
                  <a:srgbClr val="162D4A"/>
                </a:solidFill>
                <a:latin typeface="DejaVu Sans"/>
              </a:defRPr>
            </a:pPr>
            <a:r>
              <a:t>Связь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1847088" y="3081528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1865376" y="3172968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Язык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3090672" y="3081528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3108960" y="3172968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Письмо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4334256" y="3081528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4352544" y="3172968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Почта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5577840" y="3081528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5596127" y="3172968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Сигнал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6821424" y="3081528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6839712" y="3172968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Интернет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8065008" y="3081528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8083296" y="3172968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Платформа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9308592" y="3081528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9326880" y="3172968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Нейросеть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10552176" y="3081528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10570464" y="3172968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Метасеть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40080" y="3666744"/>
            <a:ext cx="1207008" cy="53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80" b="1">
                <a:solidFill>
                  <a:srgbClr val="162D4A"/>
                </a:solidFill>
                <a:latin typeface="DejaVu Sans"/>
              </a:defRPr>
            </a:pPr>
            <a:r>
              <a:t>Организация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1847088" y="3666744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TextBox 74"/>
          <p:cNvSpPr txBox="1"/>
          <p:nvPr/>
        </p:nvSpPr>
        <p:spPr>
          <a:xfrm>
            <a:off x="1865376" y="3758184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Семья</a:t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3090672" y="3666744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3108960" y="3758184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Род</a:t>
            </a:r>
          </a:p>
        </p:txBody>
      </p:sp>
      <p:sp>
        <p:nvSpPr>
          <p:cNvPr id="78" name="Rounded Rectangle 77"/>
          <p:cNvSpPr/>
          <p:nvPr/>
        </p:nvSpPr>
        <p:spPr>
          <a:xfrm>
            <a:off x="4334256" y="3666744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TextBox 78"/>
          <p:cNvSpPr txBox="1"/>
          <p:nvPr/>
        </p:nvSpPr>
        <p:spPr>
          <a:xfrm>
            <a:off x="4352544" y="3758184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Община</a:t>
            </a:r>
          </a:p>
        </p:txBody>
      </p:sp>
      <p:sp>
        <p:nvSpPr>
          <p:cNvPr id="80" name="Rounded Rectangle 79"/>
          <p:cNvSpPr/>
          <p:nvPr/>
        </p:nvSpPr>
        <p:spPr>
          <a:xfrm>
            <a:off x="5577840" y="3666744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TextBox 80"/>
          <p:cNvSpPr txBox="1"/>
          <p:nvPr/>
        </p:nvSpPr>
        <p:spPr>
          <a:xfrm>
            <a:off x="5596127" y="3758184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Кооператив</a:t>
            </a:r>
          </a:p>
        </p:txBody>
      </p:sp>
      <p:sp>
        <p:nvSpPr>
          <p:cNvPr id="82" name="Rounded Rectangle 81"/>
          <p:cNvSpPr/>
          <p:nvPr/>
        </p:nvSpPr>
        <p:spPr>
          <a:xfrm>
            <a:off x="6821424" y="3666744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TextBox 82"/>
          <p:cNvSpPr txBox="1"/>
          <p:nvPr/>
        </p:nvSpPr>
        <p:spPr>
          <a:xfrm>
            <a:off x="6839712" y="3758184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Институт</a:t>
            </a:r>
          </a:p>
        </p:txBody>
      </p:sp>
      <p:sp>
        <p:nvSpPr>
          <p:cNvPr id="84" name="Rounded Rectangle 83"/>
          <p:cNvSpPr/>
          <p:nvPr/>
        </p:nvSpPr>
        <p:spPr>
          <a:xfrm>
            <a:off x="8065008" y="3666744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TextBox 84"/>
          <p:cNvSpPr txBox="1"/>
          <p:nvPr/>
        </p:nvSpPr>
        <p:spPr>
          <a:xfrm>
            <a:off x="8083296" y="3758184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Государство</a:t>
            </a:r>
          </a:p>
        </p:txBody>
      </p:sp>
      <p:sp>
        <p:nvSpPr>
          <p:cNvPr id="86" name="Rounded Rectangle 85"/>
          <p:cNvSpPr/>
          <p:nvPr/>
        </p:nvSpPr>
        <p:spPr>
          <a:xfrm>
            <a:off x="9308592" y="3666744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TextBox 86"/>
          <p:cNvSpPr txBox="1"/>
          <p:nvPr/>
        </p:nvSpPr>
        <p:spPr>
          <a:xfrm>
            <a:off x="9326880" y="3758184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Союз</a:t>
            </a:r>
          </a:p>
        </p:txBody>
      </p:sp>
      <p:sp>
        <p:nvSpPr>
          <p:cNvPr id="88" name="Rounded Rectangle 87"/>
          <p:cNvSpPr/>
          <p:nvPr/>
        </p:nvSpPr>
        <p:spPr>
          <a:xfrm>
            <a:off x="10552176" y="3666744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9" name="TextBox 88"/>
          <p:cNvSpPr txBox="1"/>
          <p:nvPr/>
        </p:nvSpPr>
        <p:spPr>
          <a:xfrm>
            <a:off x="10570464" y="3758184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Ассамблея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40080" y="4251960"/>
            <a:ext cx="1207008" cy="53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80" b="1">
                <a:solidFill>
                  <a:srgbClr val="162D4A"/>
                </a:solidFill>
                <a:latin typeface="DejaVu Sans"/>
              </a:defRPr>
            </a:pPr>
            <a:r>
              <a:t>Производство</a:t>
            </a:r>
          </a:p>
        </p:txBody>
      </p:sp>
      <p:sp>
        <p:nvSpPr>
          <p:cNvPr id="91" name="Rounded Rectangle 90"/>
          <p:cNvSpPr/>
          <p:nvPr/>
        </p:nvSpPr>
        <p:spPr>
          <a:xfrm>
            <a:off x="1847088" y="4251960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TextBox 91"/>
          <p:cNvSpPr txBox="1"/>
          <p:nvPr/>
        </p:nvSpPr>
        <p:spPr>
          <a:xfrm>
            <a:off x="1865376" y="4343400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Земледелие</a:t>
            </a:r>
          </a:p>
        </p:txBody>
      </p:sp>
      <p:sp>
        <p:nvSpPr>
          <p:cNvPr id="93" name="Rounded Rectangle 92"/>
          <p:cNvSpPr/>
          <p:nvPr/>
        </p:nvSpPr>
        <p:spPr>
          <a:xfrm>
            <a:off x="3090672" y="4251960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TextBox 93"/>
          <p:cNvSpPr txBox="1"/>
          <p:nvPr/>
        </p:nvSpPr>
        <p:spPr>
          <a:xfrm>
            <a:off x="3108960" y="4343400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Ремесло</a:t>
            </a:r>
          </a:p>
        </p:txBody>
      </p:sp>
      <p:sp>
        <p:nvSpPr>
          <p:cNvPr id="95" name="Rounded Rectangle 94"/>
          <p:cNvSpPr/>
          <p:nvPr/>
        </p:nvSpPr>
        <p:spPr>
          <a:xfrm>
            <a:off x="4334256" y="4251960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TextBox 95"/>
          <p:cNvSpPr txBox="1"/>
          <p:nvPr/>
        </p:nvSpPr>
        <p:spPr>
          <a:xfrm>
            <a:off x="4352544" y="4343400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Фабрика</a:t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5577840" y="4251960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" name="TextBox 97"/>
          <p:cNvSpPr txBox="1"/>
          <p:nvPr/>
        </p:nvSpPr>
        <p:spPr>
          <a:xfrm>
            <a:off x="5596127" y="4343400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Завод</a:t>
            </a:r>
          </a:p>
        </p:txBody>
      </p:sp>
      <p:sp>
        <p:nvSpPr>
          <p:cNvPr id="99" name="Rounded Rectangle 98"/>
          <p:cNvSpPr/>
          <p:nvPr/>
        </p:nvSpPr>
        <p:spPr>
          <a:xfrm>
            <a:off x="6821424" y="4251960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0" name="TextBox 99"/>
          <p:cNvSpPr txBox="1"/>
          <p:nvPr/>
        </p:nvSpPr>
        <p:spPr>
          <a:xfrm>
            <a:off x="6839712" y="4343400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Энергетика</a:t>
            </a:r>
          </a:p>
        </p:txBody>
      </p:sp>
      <p:sp>
        <p:nvSpPr>
          <p:cNvPr id="101" name="Rounded Rectangle 100"/>
          <p:cNvSpPr/>
          <p:nvPr/>
        </p:nvSpPr>
        <p:spPr>
          <a:xfrm>
            <a:off x="8065008" y="4251960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2" name="TextBox 101"/>
          <p:cNvSpPr txBox="1"/>
          <p:nvPr/>
        </p:nvSpPr>
        <p:spPr>
          <a:xfrm>
            <a:off x="8083296" y="4343400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Логистика</a:t>
            </a:r>
          </a:p>
        </p:txBody>
      </p:sp>
      <p:sp>
        <p:nvSpPr>
          <p:cNvPr id="103" name="Rounded Rectangle 102"/>
          <p:cNvSpPr/>
          <p:nvPr/>
        </p:nvSpPr>
        <p:spPr>
          <a:xfrm>
            <a:off x="9308592" y="4251960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4" name="TextBox 103"/>
          <p:cNvSpPr txBox="1"/>
          <p:nvPr/>
        </p:nvSpPr>
        <p:spPr>
          <a:xfrm>
            <a:off x="9326880" y="4343400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Индустрия</a:t>
            </a:r>
          </a:p>
        </p:txBody>
      </p:sp>
      <p:sp>
        <p:nvSpPr>
          <p:cNvPr id="105" name="Rounded Rectangle 104"/>
          <p:cNvSpPr/>
          <p:nvPr/>
        </p:nvSpPr>
        <p:spPr>
          <a:xfrm>
            <a:off x="10552176" y="4251960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6" name="TextBox 105"/>
          <p:cNvSpPr txBox="1"/>
          <p:nvPr/>
        </p:nvSpPr>
        <p:spPr>
          <a:xfrm>
            <a:off x="10570464" y="4343400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Техносистема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640080" y="4837176"/>
            <a:ext cx="1207008" cy="53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80" b="1">
                <a:solidFill>
                  <a:srgbClr val="162D4A"/>
                </a:solidFill>
                <a:latin typeface="DejaVu Sans"/>
              </a:defRPr>
            </a:pPr>
            <a:r>
              <a:t>Гармонизация</a:t>
            </a:r>
          </a:p>
        </p:txBody>
      </p:sp>
      <p:sp>
        <p:nvSpPr>
          <p:cNvPr id="108" name="Rounded Rectangle 107"/>
          <p:cNvSpPr/>
          <p:nvPr/>
        </p:nvSpPr>
        <p:spPr>
          <a:xfrm>
            <a:off x="1847088" y="4837176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9" name="TextBox 108"/>
          <p:cNvSpPr txBox="1"/>
          <p:nvPr/>
        </p:nvSpPr>
        <p:spPr>
          <a:xfrm>
            <a:off x="1865376" y="4928616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Искусство</a:t>
            </a:r>
          </a:p>
        </p:txBody>
      </p:sp>
      <p:sp>
        <p:nvSpPr>
          <p:cNvPr id="110" name="Rounded Rectangle 109"/>
          <p:cNvSpPr/>
          <p:nvPr/>
        </p:nvSpPr>
        <p:spPr>
          <a:xfrm>
            <a:off x="3090672" y="4837176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1" name="TextBox 110"/>
          <p:cNvSpPr txBox="1"/>
          <p:nvPr/>
        </p:nvSpPr>
        <p:spPr>
          <a:xfrm>
            <a:off x="3108960" y="4928616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Культура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4334256" y="4837176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3" name="TextBox 112"/>
          <p:cNvSpPr txBox="1"/>
          <p:nvPr/>
        </p:nvSpPr>
        <p:spPr>
          <a:xfrm>
            <a:off x="4352544" y="4928616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Музыка</a:t>
            </a:r>
          </a:p>
        </p:txBody>
      </p:sp>
      <p:sp>
        <p:nvSpPr>
          <p:cNvPr id="114" name="Rounded Rectangle 113"/>
          <p:cNvSpPr/>
          <p:nvPr/>
        </p:nvSpPr>
        <p:spPr>
          <a:xfrm>
            <a:off x="5577840" y="4837176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5" name="TextBox 114"/>
          <p:cNvSpPr txBox="1"/>
          <p:nvPr/>
        </p:nvSpPr>
        <p:spPr>
          <a:xfrm>
            <a:off x="5596127" y="4928616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Архитектура</a:t>
            </a:r>
          </a:p>
        </p:txBody>
      </p:sp>
      <p:sp>
        <p:nvSpPr>
          <p:cNvPr id="116" name="Rounded Rectangle 115"/>
          <p:cNvSpPr/>
          <p:nvPr/>
        </p:nvSpPr>
        <p:spPr>
          <a:xfrm>
            <a:off x="6821424" y="4837176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7" name="TextBox 116"/>
          <p:cNvSpPr txBox="1"/>
          <p:nvPr/>
        </p:nvSpPr>
        <p:spPr>
          <a:xfrm>
            <a:off x="6839712" y="4928616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Медицина</a:t>
            </a:r>
          </a:p>
        </p:txBody>
      </p:sp>
      <p:sp>
        <p:nvSpPr>
          <p:cNvPr id="118" name="Rounded Rectangle 117"/>
          <p:cNvSpPr/>
          <p:nvPr/>
        </p:nvSpPr>
        <p:spPr>
          <a:xfrm>
            <a:off x="8065008" y="4837176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9" name="TextBox 118"/>
          <p:cNvSpPr txBox="1"/>
          <p:nvPr/>
        </p:nvSpPr>
        <p:spPr>
          <a:xfrm>
            <a:off x="8083296" y="4928616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Экология</a:t>
            </a:r>
          </a:p>
        </p:txBody>
      </p:sp>
      <p:sp>
        <p:nvSpPr>
          <p:cNvPr id="120" name="Rounded Rectangle 119"/>
          <p:cNvSpPr/>
          <p:nvPr/>
        </p:nvSpPr>
        <p:spPr>
          <a:xfrm>
            <a:off x="9308592" y="4837176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1" name="TextBox 120"/>
          <p:cNvSpPr txBox="1"/>
          <p:nvPr/>
        </p:nvSpPr>
        <p:spPr>
          <a:xfrm>
            <a:off x="9326880" y="4928616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Этика</a:t>
            </a:r>
          </a:p>
        </p:txBody>
      </p:sp>
      <p:sp>
        <p:nvSpPr>
          <p:cNvPr id="122" name="Rounded Rectangle 121"/>
          <p:cNvSpPr/>
          <p:nvPr/>
        </p:nvSpPr>
        <p:spPr>
          <a:xfrm>
            <a:off x="10552176" y="4837176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3" name="TextBox 122"/>
          <p:cNvSpPr txBox="1"/>
          <p:nvPr/>
        </p:nvSpPr>
        <p:spPr>
          <a:xfrm>
            <a:off x="10570464" y="4928616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Красота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640080" y="5422392"/>
            <a:ext cx="1207008" cy="53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80" b="1">
                <a:solidFill>
                  <a:srgbClr val="162D4A"/>
                </a:solidFill>
                <a:latin typeface="DejaVu Sans"/>
              </a:defRPr>
            </a:pPr>
            <a:r>
              <a:t>Переход</a:t>
            </a:r>
          </a:p>
        </p:txBody>
      </p:sp>
      <p:sp>
        <p:nvSpPr>
          <p:cNvPr id="125" name="Rounded Rectangle 124"/>
          <p:cNvSpPr/>
          <p:nvPr/>
        </p:nvSpPr>
        <p:spPr>
          <a:xfrm>
            <a:off x="1847088" y="5422392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6" name="TextBox 125"/>
          <p:cNvSpPr txBox="1"/>
          <p:nvPr/>
        </p:nvSpPr>
        <p:spPr>
          <a:xfrm>
            <a:off x="1865376" y="5513832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Кризис</a:t>
            </a:r>
          </a:p>
        </p:txBody>
      </p:sp>
      <p:sp>
        <p:nvSpPr>
          <p:cNvPr id="127" name="Rounded Rectangle 126"/>
          <p:cNvSpPr/>
          <p:nvPr/>
        </p:nvSpPr>
        <p:spPr>
          <a:xfrm>
            <a:off x="3090672" y="5422392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8" name="TextBox 127"/>
          <p:cNvSpPr txBox="1"/>
          <p:nvPr/>
        </p:nvSpPr>
        <p:spPr>
          <a:xfrm>
            <a:off x="3108960" y="5513832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Пробуждение</a:t>
            </a:r>
          </a:p>
        </p:txBody>
      </p:sp>
      <p:sp>
        <p:nvSpPr>
          <p:cNvPr id="129" name="Rounded Rectangle 128"/>
          <p:cNvSpPr/>
          <p:nvPr/>
        </p:nvSpPr>
        <p:spPr>
          <a:xfrm>
            <a:off x="4334256" y="5422392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0" name="TextBox 129"/>
          <p:cNvSpPr txBox="1"/>
          <p:nvPr/>
        </p:nvSpPr>
        <p:spPr>
          <a:xfrm>
            <a:off x="4352544" y="5513832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Реформа</a:t>
            </a:r>
          </a:p>
        </p:txBody>
      </p:sp>
      <p:sp>
        <p:nvSpPr>
          <p:cNvPr id="131" name="Rounded Rectangle 130"/>
          <p:cNvSpPr/>
          <p:nvPr/>
        </p:nvSpPr>
        <p:spPr>
          <a:xfrm>
            <a:off x="5577840" y="5422392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2" name="TextBox 131"/>
          <p:cNvSpPr txBox="1"/>
          <p:nvPr/>
        </p:nvSpPr>
        <p:spPr>
          <a:xfrm>
            <a:off x="5596127" y="5513832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Революция</a:t>
            </a:r>
          </a:p>
        </p:txBody>
      </p:sp>
      <p:sp>
        <p:nvSpPr>
          <p:cNvPr id="133" name="Rounded Rectangle 132"/>
          <p:cNvSpPr/>
          <p:nvPr/>
        </p:nvSpPr>
        <p:spPr>
          <a:xfrm>
            <a:off x="6821424" y="5422392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4" name="TextBox 133"/>
          <p:cNvSpPr txBox="1"/>
          <p:nvPr/>
        </p:nvSpPr>
        <p:spPr>
          <a:xfrm>
            <a:off x="6839712" y="5513832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Прорыв</a:t>
            </a:r>
          </a:p>
        </p:txBody>
      </p:sp>
      <p:sp>
        <p:nvSpPr>
          <p:cNvPr id="135" name="Rounded Rectangle 134"/>
          <p:cNvSpPr/>
          <p:nvPr/>
        </p:nvSpPr>
        <p:spPr>
          <a:xfrm>
            <a:off x="8065008" y="5422392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6" name="TextBox 135"/>
          <p:cNvSpPr txBox="1"/>
          <p:nvPr/>
        </p:nvSpPr>
        <p:spPr>
          <a:xfrm>
            <a:off x="8083296" y="5513832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Трансформация</a:t>
            </a:r>
          </a:p>
        </p:txBody>
      </p:sp>
      <p:sp>
        <p:nvSpPr>
          <p:cNvPr id="137" name="Rounded Rectangle 136"/>
          <p:cNvSpPr/>
          <p:nvPr/>
        </p:nvSpPr>
        <p:spPr>
          <a:xfrm>
            <a:off x="9308592" y="5422392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8" name="TextBox 137"/>
          <p:cNvSpPr txBox="1"/>
          <p:nvPr/>
        </p:nvSpPr>
        <p:spPr>
          <a:xfrm>
            <a:off x="9326880" y="5513832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Перерождение</a:t>
            </a:r>
          </a:p>
        </p:txBody>
      </p:sp>
      <p:sp>
        <p:nvSpPr>
          <p:cNvPr id="139" name="Rounded Rectangle 138"/>
          <p:cNvSpPr/>
          <p:nvPr/>
        </p:nvSpPr>
        <p:spPr>
          <a:xfrm>
            <a:off x="10552176" y="5422392"/>
            <a:ext cx="1133856" cy="530352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0" name="TextBox 139"/>
          <p:cNvSpPr txBox="1"/>
          <p:nvPr/>
        </p:nvSpPr>
        <p:spPr>
          <a:xfrm>
            <a:off x="10570464" y="5513832"/>
            <a:ext cx="10972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" b="0">
                <a:solidFill>
                  <a:srgbClr val="222931"/>
                </a:solidFill>
                <a:latin typeface="DejaVu Sans"/>
              </a:defRPr>
            </a:pPr>
            <a:r>
              <a:t>Новый цикл</a:t>
            </a:r>
          </a:p>
        </p:txBody>
      </p:sp>
      <p:sp>
        <p:nvSpPr>
          <p:cNvPr id="141" name="Rectangle 140"/>
          <p:cNvSpPr/>
          <p:nvPr/>
        </p:nvSpPr>
        <p:spPr>
          <a:xfrm>
            <a:off x="548640" y="6528816"/>
            <a:ext cx="11064240" cy="18288"/>
          </a:xfrm>
          <a:prstGeom prst="rect">
            <a:avLst/>
          </a:prstGeom>
          <a:solidFill>
            <a:srgbClr val="E1E8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2" name="TextBox 141"/>
          <p:cNvSpPr txBox="1"/>
          <p:nvPr/>
        </p:nvSpPr>
        <p:spPr>
          <a:xfrm>
            <a:off x="594360" y="6556248"/>
            <a:ext cx="104241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50" b="0">
                <a:solidFill>
                  <a:srgbClr val="607691"/>
                </a:solidFill>
                <a:latin typeface="DejaVu Sans"/>
              </a:defRPr>
            </a:pPr>
            <a:r>
              <a:t>ТЕОРИЯ УЗЛОВ • СОЮЗ741 • ЭКВИЛИБРИУМ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11064240" y="6537960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607691"/>
                </a:solidFill>
                <a:latin typeface="DejaVu Sans"/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62D4A"/>
                </a:solidFill>
                <a:latin typeface="DejaVu Sans"/>
              </a:defRPr>
            </a:pPr>
            <a:r>
              <a:t>5. Динамика узла</a:t>
            </a:r>
          </a:p>
        </p:txBody>
      </p:sp>
      <p:sp>
        <p:nvSpPr>
          <p:cNvPr id="4" name="Oval 3"/>
          <p:cNvSpPr/>
          <p:nvPr/>
        </p:nvSpPr>
        <p:spPr>
          <a:xfrm>
            <a:off x="640080" y="2743200"/>
            <a:ext cx="1005840" cy="1005840"/>
          </a:xfrm>
          <a:prstGeom prst="ellipse">
            <a:avLst/>
          </a:prstGeom>
          <a:solidFill>
            <a:srgbClr val="FFFFFF"/>
          </a:solidFill>
          <a:ln>
            <a:solidFill>
              <a:srgbClr val="3E69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59" y="3054096"/>
            <a:ext cx="1097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62D4A"/>
                </a:solidFill>
                <a:latin typeface="DejaVu Sans"/>
              </a:defRPr>
            </a:pPr>
            <a:r>
              <a:t>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199" y="388620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22931"/>
                </a:solidFill>
                <a:latin typeface="DejaVu Sans"/>
              </a:defRPr>
            </a:pPr>
            <a:r>
              <a:t>Потенциал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3044952"/>
            <a:ext cx="411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3E699D"/>
                </a:solidFill>
                <a:latin typeface="DejaVu Sans"/>
              </a:defRPr>
            </a:pPr>
            <a:r>
              <a:t>→</a:t>
            </a:r>
          </a:p>
        </p:txBody>
      </p:sp>
      <p:sp>
        <p:nvSpPr>
          <p:cNvPr id="8" name="Oval 7"/>
          <p:cNvSpPr/>
          <p:nvPr/>
        </p:nvSpPr>
        <p:spPr>
          <a:xfrm>
            <a:off x="2057400" y="2743200"/>
            <a:ext cx="1005840" cy="1005840"/>
          </a:xfrm>
          <a:prstGeom prst="ellipse">
            <a:avLst/>
          </a:prstGeom>
          <a:solidFill>
            <a:srgbClr val="FFFFFF"/>
          </a:solidFill>
          <a:ln>
            <a:solidFill>
              <a:srgbClr val="3E69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011680" y="3054096"/>
            <a:ext cx="1097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62D4A"/>
                </a:solidFill>
                <a:latin typeface="DejaVu Sans"/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74519" y="388620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22931"/>
                </a:solidFill>
                <a:latin typeface="DejaVu Sans"/>
              </a:defRPr>
            </a:pPr>
            <a:r>
              <a:t>Спящий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63240" y="3044952"/>
            <a:ext cx="411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3E699D"/>
                </a:solidFill>
                <a:latin typeface="DejaVu Sans"/>
              </a:defRPr>
            </a:pPr>
            <a:r>
              <a:t>→</a:t>
            </a:r>
          </a:p>
        </p:txBody>
      </p:sp>
      <p:sp>
        <p:nvSpPr>
          <p:cNvPr id="12" name="Oval 11"/>
          <p:cNvSpPr/>
          <p:nvPr/>
        </p:nvSpPr>
        <p:spPr>
          <a:xfrm>
            <a:off x="3474720" y="2743200"/>
            <a:ext cx="1005840" cy="1005840"/>
          </a:xfrm>
          <a:prstGeom prst="ellipse">
            <a:avLst/>
          </a:prstGeom>
          <a:solidFill>
            <a:srgbClr val="FFFFFF"/>
          </a:solidFill>
          <a:ln>
            <a:solidFill>
              <a:srgbClr val="3E69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429000" y="3054096"/>
            <a:ext cx="1097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62D4A"/>
                </a:solidFill>
                <a:latin typeface="DejaVu Sans"/>
              </a:defRPr>
            </a:pPr>
            <a: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91839" y="388620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22931"/>
                </a:solidFill>
                <a:latin typeface="DejaVu Sans"/>
              </a:defRPr>
            </a:pPr>
            <a:r>
              <a:t>Формируется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80560" y="3044952"/>
            <a:ext cx="411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3E699D"/>
                </a:solidFill>
                <a:latin typeface="DejaVu Sans"/>
              </a:defRPr>
            </a:pPr>
            <a:r>
              <a:t>→</a:t>
            </a:r>
          </a:p>
        </p:txBody>
      </p:sp>
      <p:sp>
        <p:nvSpPr>
          <p:cNvPr id="16" name="Oval 15"/>
          <p:cNvSpPr/>
          <p:nvPr/>
        </p:nvSpPr>
        <p:spPr>
          <a:xfrm>
            <a:off x="4892040" y="2743200"/>
            <a:ext cx="1005840" cy="1005840"/>
          </a:xfrm>
          <a:prstGeom prst="ellipse">
            <a:avLst/>
          </a:prstGeom>
          <a:solidFill>
            <a:srgbClr val="FFFFFF"/>
          </a:solidFill>
          <a:ln>
            <a:solidFill>
              <a:srgbClr val="3E69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846320" y="3054096"/>
            <a:ext cx="1097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62D4A"/>
                </a:solidFill>
                <a:latin typeface="DejaVu Sans"/>
              </a:defRPr>
            </a:pPr>
            <a: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09160" y="388620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22931"/>
                </a:solidFill>
                <a:latin typeface="DejaVu Sans"/>
              </a:defRPr>
            </a:pPr>
            <a:r>
              <a:t>Активный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97880" y="3044952"/>
            <a:ext cx="411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3E699D"/>
                </a:solidFill>
                <a:latin typeface="DejaVu Sans"/>
              </a:defRPr>
            </a:pPr>
            <a:r>
              <a:t>→</a:t>
            </a:r>
          </a:p>
        </p:txBody>
      </p:sp>
      <p:sp>
        <p:nvSpPr>
          <p:cNvPr id="20" name="Oval 19"/>
          <p:cNvSpPr/>
          <p:nvPr/>
        </p:nvSpPr>
        <p:spPr>
          <a:xfrm>
            <a:off x="6309360" y="2743200"/>
            <a:ext cx="1005840" cy="1005840"/>
          </a:xfrm>
          <a:prstGeom prst="ellipse">
            <a:avLst/>
          </a:prstGeom>
          <a:solidFill>
            <a:srgbClr val="FFFFFF"/>
          </a:solidFill>
          <a:ln>
            <a:solidFill>
              <a:srgbClr val="3E69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263640" y="3054096"/>
            <a:ext cx="1097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62D4A"/>
                </a:solidFill>
                <a:latin typeface="DejaVu Sans"/>
              </a:defRPr>
            </a:pPr>
            <a: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26480" y="388620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22931"/>
                </a:solidFill>
                <a:latin typeface="DejaVu Sans"/>
              </a:defRPr>
            </a:pPr>
            <a:r>
              <a:t>Зрелый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3044952"/>
            <a:ext cx="411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3E699D"/>
                </a:solidFill>
                <a:latin typeface="DejaVu Sans"/>
              </a:defRPr>
            </a:pPr>
            <a:r>
              <a:t>→</a:t>
            </a:r>
          </a:p>
        </p:txBody>
      </p:sp>
      <p:sp>
        <p:nvSpPr>
          <p:cNvPr id="24" name="Oval 23"/>
          <p:cNvSpPr/>
          <p:nvPr/>
        </p:nvSpPr>
        <p:spPr>
          <a:xfrm>
            <a:off x="7726679" y="2743200"/>
            <a:ext cx="1005840" cy="1005840"/>
          </a:xfrm>
          <a:prstGeom prst="ellipse">
            <a:avLst/>
          </a:prstGeom>
          <a:solidFill>
            <a:srgbClr val="FFFFFF"/>
          </a:solidFill>
          <a:ln>
            <a:solidFill>
              <a:srgbClr val="3E69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680959" y="3054096"/>
            <a:ext cx="1097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62D4A"/>
                </a:solidFill>
                <a:latin typeface="DejaVu Sans"/>
              </a:defRPr>
            </a:pPr>
            <a:r>
              <a:t>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543800" y="388620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22931"/>
                </a:solidFill>
                <a:latin typeface="DejaVu Sans"/>
              </a:defRPr>
            </a:pPr>
            <a:r>
              <a:t>Сетевой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732519" y="3044952"/>
            <a:ext cx="411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3E699D"/>
                </a:solidFill>
                <a:latin typeface="DejaVu Sans"/>
              </a:defRPr>
            </a:pPr>
            <a:r>
              <a:t>→</a:t>
            </a:r>
          </a:p>
        </p:txBody>
      </p:sp>
      <p:sp>
        <p:nvSpPr>
          <p:cNvPr id="28" name="Oval 27"/>
          <p:cNvSpPr/>
          <p:nvPr/>
        </p:nvSpPr>
        <p:spPr>
          <a:xfrm>
            <a:off x="9144000" y="2743200"/>
            <a:ext cx="1005840" cy="1005840"/>
          </a:xfrm>
          <a:prstGeom prst="ellipse">
            <a:avLst/>
          </a:prstGeom>
          <a:solidFill>
            <a:srgbClr val="FFFFFF"/>
          </a:solidFill>
          <a:ln>
            <a:solidFill>
              <a:srgbClr val="3E69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098280" y="3054096"/>
            <a:ext cx="1097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62D4A"/>
                </a:solidFill>
                <a:latin typeface="DejaVu Sans"/>
              </a:defRPr>
            </a:pPr>
            <a:r>
              <a:t>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961120" y="388620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22931"/>
                </a:solidFill>
                <a:latin typeface="DejaVu Sans"/>
              </a:defRPr>
            </a:pPr>
            <a:r>
              <a:t>Опорный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149840" y="3044952"/>
            <a:ext cx="411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3E699D"/>
                </a:solidFill>
                <a:latin typeface="DejaVu Sans"/>
              </a:defRPr>
            </a:pPr>
            <a:r>
              <a:t>→</a:t>
            </a:r>
          </a:p>
        </p:txBody>
      </p:sp>
      <p:sp>
        <p:nvSpPr>
          <p:cNvPr id="32" name="Oval 31"/>
          <p:cNvSpPr/>
          <p:nvPr/>
        </p:nvSpPr>
        <p:spPr>
          <a:xfrm>
            <a:off x="10561319" y="2743200"/>
            <a:ext cx="1005840" cy="1005840"/>
          </a:xfrm>
          <a:prstGeom prst="ellipse">
            <a:avLst/>
          </a:prstGeom>
          <a:solidFill>
            <a:srgbClr val="FFFFFF"/>
          </a:solidFill>
          <a:ln>
            <a:solidFill>
              <a:srgbClr val="3E69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0515599" y="3054096"/>
            <a:ext cx="1097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62D4A"/>
                </a:solidFill>
                <a:latin typeface="DejaVu Sans"/>
              </a:defRPr>
            </a:pPr>
            <a:r>
              <a:t>7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378440" y="388620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22931"/>
                </a:solidFill>
                <a:latin typeface="DejaVu Sans"/>
              </a:defRPr>
            </a:pPr>
            <a:r>
              <a:t>Ядерный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554480" y="498348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62D4A"/>
                </a:solidFill>
                <a:latin typeface="DejaVu Sans"/>
              </a:defRPr>
            </a:pPr>
            <a:r>
              <a:t>Зрелость — это качество функции и связанности, а не просто масштаб.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48640" y="6528816"/>
            <a:ext cx="11064240" cy="18288"/>
          </a:xfrm>
          <a:prstGeom prst="rect">
            <a:avLst/>
          </a:prstGeom>
          <a:solidFill>
            <a:srgbClr val="E1E8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94360" y="6556248"/>
            <a:ext cx="104241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07691"/>
                </a:solidFill>
                <a:latin typeface="DejaVu Sans"/>
              </a:defRPr>
            </a:pPr>
            <a:r>
              <a:t>ТЕОРИЯ УЗЛОВ • СОЮЗ741 • ЭКВИЛИБРИУМ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064240" y="6537960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07691"/>
                </a:solidFill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62D4A"/>
                </a:solidFill>
                <a:latin typeface="DejaVu Sans"/>
              </a:defRPr>
            </a:pPr>
            <a:r>
              <a:t>6. Кристалл СОЮЗ741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932688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607691"/>
                </a:solidFill>
                <a:latin typeface="DejaVu Sans"/>
              </a:defRPr>
            </a:pPr>
            <a:r>
              <a:t>64 вершины • 741 модуль • единое поле связей</a:t>
            </a:r>
          </a:p>
        </p:txBody>
      </p:sp>
      <p:sp>
        <p:nvSpPr>
          <p:cNvPr id="5" name="Oval 4"/>
          <p:cNvSpPr/>
          <p:nvPr/>
        </p:nvSpPr>
        <p:spPr>
          <a:xfrm>
            <a:off x="3931920" y="1371600"/>
            <a:ext cx="4297680" cy="4297680"/>
          </a:xfrm>
          <a:prstGeom prst="ellipse">
            <a:avLst/>
          </a:prstGeom>
          <a:noFill/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4389120" y="1828800"/>
            <a:ext cx="3383280" cy="3383280"/>
          </a:xfrm>
          <a:prstGeom prst="ellipse">
            <a:avLst/>
          </a:prstGeom>
          <a:noFill/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4846320" y="2286000"/>
            <a:ext cx="2468880" cy="2468880"/>
          </a:xfrm>
          <a:prstGeom prst="ellipse">
            <a:avLst/>
          </a:prstGeom>
          <a:noFill/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5303520" y="2743200"/>
            <a:ext cx="1554480" cy="1554480"/>
          </a:xfrm>
          <a:prstGeom prst="ellipse">
            <a:avLst/>
          </a:prstGeom>
          <a:noFill/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5641848" y="3081528"/>
            <a:ext cx="877824" cy="877824"/>
          </a:xfrm>
          <a:prstGeom prst="ellipse">
            <a:avLst/>
          </a:prstGeom>
          <a:solidFill>
            <a:srgbClr val="16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40680" y="3410712"/>
            <a:ext cx="12801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DejaVu Sans"/>
              </a:defRPr>
            </a:pPr>
            <a:r>
              <a:t>ЯДРО</a:t>
            </a:r>
          </a:p>
        </p:txBody>
      </p:sp>
      <p:sp>
        <p:nvSpPr>
          <p:cNvPr id="11" name="Oval 10"/>
          <p:cNvSpPr/>
          <p:nvPr/>
        </p:nvSpPr>
        <p:spPr>
          <a:xfrm>
            <a:off x="5961888" y="1252728"/>
            <a:ext cx="237744" cy="237744"/>
          </a:xfrm>
          <a:prstGeom prst="ellipse">
            <a:avLst/>
          </a:prstGeom>
          <a:solidFill>
            <a:srgbClr val="3E69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6784213" y="1416298"/>
            <a:ext cx="237744" cy="237744"/>
          </a:xfrm>
          <a:prstGeom prst="ellipse">
            <a:avLst/>
          </a:prstGeom>
          <a:solidFill>
            <a:srgbClr val="3E69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481347" y="1882108"/>
            <a:ext cx="237744" cy="237744"/>
          </a:xfrm>
          <a:prstGeom prst="ellipse">
            <a:avLst/>
          </a:prstGeom>
          <a:solidFill>
            <a:srgbClr val="3E69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7947157" y="2579242"/>
            <a:ext cx="237744" cy="237744"/>
          </a:xfrm>
          <a:prstGeom prst="ellipse">
            <a:avLst/>
          </a:prstGeom>
          <a:solidFill>
            <a:srgbClr val="3E69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8110727" y="3401568"/>
            <a:ext cx="237744" cy="237744"/>
          </a:xfrm>
          <a:prstGeom prst="ellipse">
            <a:avLst/>
          </a:prstGeom>
          <a:solidFill>
            <a:srgbClr val="3E69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7947157" y="4223893"/>
            <a:ext cx="237744" cy="237744"/>
          </a:xfrm>
          <a:prstGeom prst="ellipse">
            <a:avLst/>
          </a:prstGeom>
          <a:solidFill>
            <a:srgbClr val="3E69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481347" y="4921027"/>
            <a:ext cx="237744" cy="237744"/>
          </a:xfrm>
          <a:prstGeom prst="ellipse">
            <a:avLst/>
          </a:prstGeom>
          <a:solidFill>
            <a:srgbClr val="3E69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6784213" y="5386837"/>
            <a:ext cx="237744" cy="237744"/>
          </a:xfrm>
          <a:prstGeom prst="ellipse">
            <a:avLst/>
          </a:prstGeom>
          <a:solidFill>
            <a:srgbClr val="3E69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5961888" y="5550408"/>
            <a:ext cx="237744" cy="237744"/>
          </a:xfrm>
          <a:prstGeom prst="ellipse">
            <a:avLst/>
          </a:prstGeom>
          <a:solidFill>
            <a:srgbClr val="3E69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5139562" y="5386837"/>
            <a:ext cx="237744" cy="237744"/>
          </a:xfrm>
          <a:prstGeom prst="ellipse">
            <a:avLst/>
          </a:prstGeom>
          <a:solidFill>
            <a:srgbClr val="3E69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442428" y="4921027"/>
            <a:ext cx="237744" cy="237744"/>
          </a:xfrm>
          <a:prstGeom prst="ellipse">
            <a:avLst/>
          </a:prstGeom>
          <a:solidFill>
            <a:srgbClr val="3E69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3976618" y="4223893"/>
            <a:ext cx="237744" cy="237744"/>
          </a:xfrm>
          <a:prstGeom prst="ellipse">
            <a:avLst/>
          </a:prstGeom>
          <a:solidFill>
            <a:srgbClr val="3E69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3813048" y="3401568"/>
            <a:ext cx="237744" cy="237744"/>
          </a:xfrm>
          <a:prstGeom prst="ellipse">
            <a:avLst/>
          </a:prstGeom>
          <a:solidFill>
            <a:srgbClr val="3E69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3976618" y="2579242"/>
            <a:ext cx="237744" cy="237744"/>
          </a:xfrm>
          <a:prstGeom prst="ellipse">
            <a:avLst/>
          </a:prstGeom>
          <a:solidFill>
            <a:srgbClr val="3E69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442428" y="1882108"/>
            <a:ext cx="237744" cy="237744"/>
          </a:xfrm>
          <a:prstGeom prst="ellipse">
            <a:avLst/>
          </a:prstGeom>
          <a:solidFill>
            <a:srgbClr val="3E69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39562" y="1416298"/>
            <a:ext cx="237744" cy="237744"/>
          </a:xfrm>
          <a:prstGeom prst="ellipse">
            <a:avLst/>
          </a:prstGeom>
          <a:solidFill>
            <a:srgbClr val="3E69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94360" y="1874519"/>
            <a:ext cx="283464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62D4A"/>
                </a:solidFill>
                <a:latin typeface="DejaVu Sans"/>
              </a:defRPr>
            </a:pPr>
            <a:r>
              <a:t>Кристалл — не декоративная метафора, а карта:</a:t>
            </a:r>
            <a:br/>
            <a:br/>
            <a:r>
              <a:t>• узлов</a:t>
            </a:r>
            <a:br/>
            <a:r>
              <a:t>• зависимостей</a:t>
            </a:r>
            <a:br/>
            <a:r>
              <a:t>• потоков</a:t>
            </a:r>
            <a:br/>
            <a:r>
              <a:t>• состояний</a:t>
            </a:r>
            <a:br/>
            <a:r>
              <a:t>• переходов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640" y="6528816"/>
            <a:ext cx="11064240" cy="18288"/>
          </a:xfrm>
          <a:prstGeom prst="rect">
            <a:avLst/>
          </a:prstGeom>
          <a:solidFill>
            <a:srgbClr val="E1E8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94360" y="6556248"/>
            <a:ext cx="104241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07691"/>
                </a:solidFill>
                <a:latin typeface="DejaVu Sans"/>
              </a:defRPr>
            </a:pPr>
            <a:r>
              <a:t>ТЕОРИЯ УЗЛОВ • СОЮЗ741 • ЭКВИЛИБРИУМ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064240" y="6537960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07691"/>
                </a:solidFill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62D4A"/>
                </a:solidFill>
                <a:latin typeface="DejaVu Sans"/>
              </a:defRPr>
            </a:pPr>
            <a:r>
              <a:t>7. Реестр СОЮЗ741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2588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162D4A"/>
                </a:solidFill>
                <a:latin typeface="DejaVu Sans"/>
              </a:defRPr>
            </a:pPr>
            <a:r>
              <a:t>Каждый модуль получает единый паспорт и уникальный код.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2194560"/>
            <a:ext cx="19659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2304288"/>
            <a:ext cx="163677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Код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17520" y="2194560"/>
            <a:ext cx="19659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182112" y="2304288"/>
            <a:ext cx="163677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Название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03520" y="2194560"/>
            <a:ext cx="19659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68112" y="2304288"/>
            <a:ext cx="163677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Узел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89520" y="2194560"/>
            <a:ext cx="19659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54112" y="2304288"/>
            <a:ext cx="163677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Тип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875520" y="2194560"/>
            <a:ext cx="19659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040112" y="2304288"/>
            <a:ext cx="163677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Функция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3520439"/>
            <a:ext cx="19659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96112" y="3630168"/>
            <a:ext cx="163677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Входы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017520" y="3520439"/>
            <a:ext cx="19659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182112" y="3630168"/>
            <a:ext cx="163677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Выходы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303520" y="3520439"/>
            <a:ext cx="19659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68112" y="3630168"/>
            <a:ext cx="163677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Метрики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589520" y="3520439"/>
            <a:ext cx="19659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754112" y="3630168"/>
            <a:ext cx="163677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Связи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875520" y="3520439"/>
            <a:ext cx="19659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040112" y="3630168"/>
            <a:ext cx="163677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Валидация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5840" y="5303520"/>
            <a:ext cx="102412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162D4A"/>
                </a:solidFill>
                <a:latin typeface="DejaVu Sans"/>
              </a:defRPr>
            </a:pPr>
            <a:r>
              <a:t>Цель: превратить концепцию в проверяемую, измеримую и управляемую систему.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48640" y="6528816"/>
            <a:ext cx="11064240" cy="18288"/>
          </a:xfrm>
          <a:prstGeom prst="rect">
            <a:avLst/>
          </a:prstGeom>
          <a:solidFill>
            <a:srgbClr val="E1E8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94360" y="6556248"/>
            <a:ext cx="104241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07691"/>
                </a:solidFill>
                <a:latin typeface="DejaVu Sans"/>
              </a:defRPr>
            </a:pPr>
            <a:r>
              <a:t>ТЕОРИЯ УЗЛОВ • СОЮЗ741 • ЭКВИЛИБРИУМ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064240" y="6537960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07691"/>
                </a:solidFill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62D4A"/>
                </a:solidFill>
                <a:latin typeface="DejaVu Sans"/>
              </a:defRPr>
            </a:pPr>
            <a:r>
              <a:t>8. Ядро управления ЭКВИЛИБРИУМ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1508760"/>
            <a:ext cx="3246120" cy="155448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87552" y="1618488"/>
            <a:ext cx="29169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Наблюдение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7552" y="1984248"/>
            <a:ext cx="2916936" cy="987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что происходит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0" y="1508760"/>
            <a:ext cx="3246120" cy="155448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736592" y="1618488"/>
            <a:ext cx="29169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Диагностика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36592" y="1984248"/>
            <a:ext cx="2916936" cy="987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где отклонение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321040" y="1508760"/>
            <a:ext cx="3246120" cy="155448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485632" y="1618488"/>
            <a:ext cx="29169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Прогноз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85632" y="1984248"/>
            <a:ext cx="2916936" cy="987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что будет дальше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" y="3520440"/>
            <a:ext cx="3246120" cy="155448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87552" y="3630168"/>
            <a:ext cx="29169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Приоритет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87552" y="3995928"/>
            <a:ext cx="2916936" cy="987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что важно сейчас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0" y="3520440"/>
            <a:ext cx="3246120" cy="155448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736592" y="3630168"/>
            <a:ext cx="29169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Координация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36592" y="3995928"/>
            <a:ext cx="2916936" cy="987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кто и что делает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321040" y="3520440"/>
            <a:ext cx="3246120" cy="1554480"/>
          </a:xfrm>
          <a:prstGeom prst="roundRect">
            <a:avLst/>
          </a:prstGeom>
          <a:solidFill>
            <a:srgbClr val="FFFFFF"/>
          </a:solidFill>
          <a:ln>
            <a:solidFill>
              <a:srgbClr val="E1E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485632" y="3630168"/>
            <a:ext cx="29169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62D4A"/>
                </a:solidFill>
                <a:latin typeface="DejaVu Sans"/>
              </a:defRPr>
            </a:pPr>
            <a:r>
              <a:t>Обратная связь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85632" y="3995928"/>
            <a:ext cx="2916936" cy="987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222931"/>
                </a:solidFill>
                <a:latin typeface="DejaVu Sans"/>
              </a:defRPr>
            </a:pPr>
            <a:r>
              <a:t>что изменилось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34640" y="5669280"/>
            <a:ext cx="6583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162D4A"/>
                </a:solidFill>
                <a:latin typeface="DejaVu Sans"/>
              </a:defRPr>
            </a:pPr>
            <a:r>
              <a:t>Ядро координирует — узлы исполняют функции.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8640" y="6528816"/>
            <a:ext cx="11064240" cy="18288"/>
          </a:xfrm>
          <a:prstGeom prst="rect">
            <a:avLst/>
          </a:prstGeom>
          <a:solidFill>
            <a:srgbClr val="E1E8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94360" y="6556248"/>
            <a:ext cx="104241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07691"/>
                </a:solidFill>
                <a:latin typeface="DejaVu Sans"/>
              </a:defRPr>
            </a:pPr>
            <a:r>
              <a:t>ТЕОРИЯ УЗЛОВ • СОЮЗ741 • ЭКВИЛИБРИУМ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064240" y="6537960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07691"/>
                </a:solidFill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