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138160" y="1005840"/>
            <a:ext cx="2560320" cy="2560320"/>
          </a:xfrm>
          <a:prstGeom prst="ellipse">
            <a:avLst/>
          </a:prstGeom>
          <a:noFill/>
          <a:ln w="25400"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412480" y="1280160"/>
            <a:ext cx="2011680" cy="2011680"/>
          </a:xfrm>
          <a:prstGeom prst="ellipse">
            <a:avLst/>
          </a:prstGeom>
          <a:noFill/>
          <a:ln w="25400"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686800" y="1554480"/>
            <a:ext cx="1463040" cy="1463040"/>
          </a:xfrm>
          <a:prstGeom prst="ellipse">
            <a:avLst/>
          </a:prstGeom>
          <a:noFill/>
          <a:ln w="25400"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79992" y="1947672"/>
            <a:ext cx="658368" cy="658368"/>
          </a:xfrm>
          <a:prstGeom prst="ellipse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6858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F4F7FA"/>
                </a:solidFill>
              </a:defRPr>
            </a:pPr>
            <a:r>
              <a:t>ТЕОРИЯ ГРАФОВ</a:t>
            </a:r>
          </a:p>
          <a:p>
            <a:pPr>
              <a:defRPr sz="2800" b="1">
                <a:solidFill>
                  <a:srgbClr val="FFAB40"/>
                </a:solidFill>
              </a:defRPr>
            </a:pPr>
            <a:r>
              <a:t>СОЮЗ741</a:t>
            </a:r>
          </a:p>
          <a:p>
            <a:pPr>
              <a:defRPr sz="1800">
                <a:solidFill>
                  <a:srgbClr val="B4BECC"/>
                </a:solidFill>
              </a:defRPr>
            </a:pPr>
            <a:r>
              <a:t>Математический аппарат связанности и Теория Поля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9. Двенадцать операторов Поля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Базовый язык структурного вмешательства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91639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O1  Добавить узел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20440" y="1508760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0" y="1691639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O2  Удалить узел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08760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91639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O3  Усилить ребро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89720" y="1508760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0" y="1691639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O4  Ослабить ребро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2999232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182112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O5  Изменить направление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20440" y="2999232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57600" y="3182112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O6  Создать мост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55080" y="2999232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3182112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O7  Разделить кластер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89720" y="2999232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26880" y="3182112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O8  Слить кластеры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4489704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672584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O9  Выделить центр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520440" y="4489704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657600" y="4672584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O10  Распределить нагрузку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55080" y="4489704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92240" y="4672584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O11  Запустить цикл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89720" y="4489704"/>
            <a:ext cx="251460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26880" y="4672584"/>
            <a:ext cx="2240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4F7FA"/>
                </a:solidFill>
              </a:defRPr>
            </a:pPr>
            <a:r>
              <a:t>O12  Стабилизировать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10. Глобус Смыслов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Интерфейс многослойного графа</a:t>
            </a:r>
          </a:p>
        </p:txBody>
      </p:sp>
      <p:sp>
        <p:nvSpPr>
          <p:cNvPr id="5" name="Oval 4"/>
          <p:cNvSpPr/>
          <p:nvPr/>
        </p:nvSpPr>
        <p:spPr>
          <a:xfrm>
            <a:off x="1463040" y="1371600"/>
            <a:ext cx="4389120" cy="4389120"/>
          </a:xfrm>
          <a:prstGeom prst="ellipse">
            <a:avLst/>
          </a:prstGeom>
          <a:noFill/>
          <a:ln w="25400"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920240" y="1828800"/>
            <a:ext cx="3474720" cy="3474720"/>
          </a:xfrm>
          <a:prstGeom prst="ellipse">
            <a:avLst/>
          </a:prstGeom>
          <a:noFill/>
          <a:ln w="25400"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2377440" y="2286000"/>
            <a:ext cx="2560320" cy="2560320"/>
          </a:xfrm>
          <a:prstGeom prst="ellipse">
            <a:avLst/>
          </a:prstGeom>
          <a:noFill/>
          <a:ln w="25400">
            <a:solidFill>
              <a:srgbClr val="9A8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926080" y="2834639"/>
            <a:ext cx="1463040" cy="1463040"/>
          </a:xfrm>
          <a:prstGeom prst="ellipse">
            <a:avLst/>
          </a:prstGeom>
          <a:noFill/>
          <a:ln w="25400">
            <a:solidFill>
              <a:srgbClr val="F4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675120" y="1417320"/>
            <a:ext cx="4663440" cy="1005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75120" y="1417320"/>
            <a:ext cx="73152" cy="100584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903720" y="1581912"/>
            <a:ext cx="425195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Вертикаль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03720" y="2039112"/>
            <a:ext cx="425195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Источник → Истина → Смысл → Сознание → Человек → Будущее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75120" y="2697480"/>
            <a:ext cx="4663440" cy="1005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675120" y="2697480"/>
            <a:ext cx="73152" cy="100584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03720" y="2862072"/>
            <a:ext cx="425195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Горизонталь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3720" y="3319272"/>
            <a:ext cx="425195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Человек ↔ Семья ↔ Община ↔ Культура ↔ Государство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75120" y="3977639"/>
            <a:ext cx="4663440" cy="1005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675120" y="3977639"/>
            <a:ext cx="73152" cy="1005840"/>
          </a:xfrm>
          <a:prstGeom prst="rect">
            <a:avLst/>
          </a:prstGeom>
          <a:solidFill>
            <a:srgbClr val="9A8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03720" y="4142231"/>
            <a:ext cx="425195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Ось времени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03720" y="4599431"/>
            <a:ext cx="425195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Наследие → действие → проект → сценарий будущего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75120" y="5257800"/>
            <a:ext cx="4663440" cy="7772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675120" y="5257800"/>
            <a:ext cx="73152" cy="77724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903720" y="5422392"/>
            <a:ext cx="425195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Смысл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03720" y="5879592"/>
            <a:ext cx="4251959" cy="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Не математическая необходимость, а визуальная оболочка целостного видения.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11. НЕЙРОГРАФ ПОЛЯ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ИИ — аналитический слой над графовой базой, а не автономный источник истины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325880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400" y="1325880"/>
            <a:ext cx="73152" cy="530352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1490472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ДАННЫЕ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1947672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Документы • реестры • сенсоры • экспертные оценки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2029967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14400" y="2029967"/>
            <a:ext cx="73152" cy="530352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2194560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НОРМАЛИЗАЦИЯ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60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Классификатор узлов, связей и шкал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2734056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14400" y="2734056"/>
            <a:ext cx="73152" cy="530352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43000" y="2898648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ГРАФОВОЕ ХРАНИЛИЩЕ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3000" y="3355848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Узлы • рёбра • версии • доказательства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438144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14400" y="3438144"/>
            <a:ext cx="73152" cy="530352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3602736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АНАЛИТИКА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4059935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Центральности • мосты • сообщества • устойчивость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142232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4400" y="4142232"/>
            <a:ext cx="73152" cy="530352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43000" y="4306824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СЦЕНАРИИ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4764024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Симуляция состояний и весов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14400" y="4846320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14400" y="4846320"/>
            <a:ext cx="73152" cy="530352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43000" y="5010912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ИИ-АССИСТЕНТ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3000" y="5468112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Гипотезы • объяснения • варианты действий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14400" y="5550408"/>
            <a:ext cx="10287000" cy="530352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14400" y="5550408"/>
            <a:ext cx="73152" cy="530352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43000" y="5715000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ВАЛИДАЦИЯ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6172200"/>
            <a:ext cx="9875520" cy="-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Экспертное подтверждение • аудит • качество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12. Валидация и научная дисциплина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Чтобы граф стал инструментом, каждое число должно иметь происхождение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56692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Прозрачность — источник каждого числа</a:t>
            </a:r>
          </a:p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Воспроизводимость — расчёт повторяем</a:t>
            </a:r>
          </a:p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Устойчивость — нет необоснованных взрывных эффектов</a:t>
            </a:r>
          </a:p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Прогностическая проверяемость</a:t>
            </a:r>
          </a:p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Разделение фактов и норм</a:t>
            </a:r>
          </a:p>
          <a:p>
            <a:pPr>
              <a:spcAft>
                <a:spcPts val="900"/>
              </a:spcAft>
              <a:defRPr sz="2100">
                <a:solidFill>
                  <a:srgbClr val="F4F7FA"/>
                </a:solidFill>
              </a:defRPr>
            </a:pPr>
            <a:r>
              <a:t>Человеческий контроль решений ИИ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03720" y="1600200"/>
            <a:ext cx="4389120" cy="35661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903720" y="1600200"/>
            <a:ext cx="73152" cy="35661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0" y="1764792"/>
            <a:ext cx="39776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Паспорт каждой связи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2221992"/>
            <a:ext cx="3977639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Источник → Цель</a:t>
            </a:r>
            <a:br/>
            <a:r>
              <a:t>Тип связи</a:t>
            </a:r>
            <a:br/>
            <a:r>
              <a:t>Вес</a:t>
            </a:r>
            <a:br/>
            <a:r>
              <a:t>Знак</a:t>
            </a:r>
            <a:br/>
            <a:r>
              <a:t>Источник данных</a:t>
            </a:r>
            <a:br/>
            <a:r>
              <a:t>Уровень уверенности</a:t>
            </a:r>
            <a:br/>
            <a:r>
              <a:t>Дата проверки</a:t>
            </a:r>
            <a:br/>
            <a:r>
              <a:t>Ответственный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13. Связь с архитектурой СОЮЗ741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От 21 узла ядра — к реестру 741 модуля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6072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МОДУЛЬ 741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673352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947672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20824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Узел / кластер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118104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392424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65576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Межмодульные рёбра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562856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837176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10328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Показатели = состояния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007608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81928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55080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Формулы = операторы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452360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726680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99832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Данные = доказательства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8897112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171432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FFAB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44584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Валидация = допуск в модель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10341864" y="2743200"/>
            <a:ext cx="320040" cy="502920"/>
          </a:xfrm>
          <a:prstGeom prst="rightArrow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0616184" y="2011680"/>
            <a:ext cx="123444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4EC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689336" y="2423160"/>
            <a:ext cx="1078992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4F7FA"/>
                </a:solidFill>
              </a:defRPr>
            </a:pPr>
            <a:r>
              <a:t>ГИПЕРГРАФ СОЮЗ741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14. Дорожная карта развития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Переход от концептуальной карты к вычислительной системе</a:t>
            </a:r>
          </a:p>
        </p:txBody>
      </p:sp>
      <p:sp>
        <p:nvSpPr>
          <p:cNvPr id="5" name="Oval 4"/>
          <p:cNvSpPr/>
          <p:nvPr/>
        </p:nvSpPr>
        <p:spPr>
          <a:xfrm>
            <a:off x="502920" y="1965960"/>
            <a:ext cx="658368" cy="658368"/>
          </a:xfrm>
          <a:prstGeom prst="ellipse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Ядро 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уточнить паспорта и связи</a:t>
            </a:r>
          </a:p>
        </p:txBody>
      </p:sp>
      <p:sp>
        <p:nvSpPr>
          <p:cNvPr id="9" name="Rectangle 8"/>
          <p:cNvSpPr/>
          <p:nvPr/>
        </p:nvSpPr>
        <p:spPr>
          <a:xfrm>
            <a:off x="1161288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2130552" y="1965960"/>
            <a:ext cx="658368" cy="658368"/>
          </a:xfrm>
          <a:prstGeom prst="ellipse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30552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0512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Калибровка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9072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эксперты + данные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88920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758184" y="1965960"/>
            <a:ext cx="658368" cy="658368"/>
          </a:xfrm>
          <a:prstGeom prst="ellipse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58184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8144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Динамика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46704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функции перехода и симулятор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16552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385816" y="1965960"/>
            <a:ext cx="658368" cy="658368"/>
          </a:xfrm>
          <a:prstGeom prst="ellipse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385816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65776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Глобус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74336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2D/3D интерфейс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44183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013448" y="1965960"/>
            <a:ext cx="658368" cy="658368"/>
          </a:xfrm>
          <a:prstGeom prst="ellipse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013448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93408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НЕЙРОГРАФ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1968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аналитический ИИ-контур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71816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641080" y="1965960"/>
            <a:ext cx="658368" cy="658368"/>
          </a:xfrm>
          <a:prstGeom prst="ellipse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641080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321040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Реестр 741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0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масштабирование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299448" y="2258568"/>
            <a:ext cx="969264" cy="82296"/>
          </a:xfrm>
          <a:prstGeom prst="rect">
            <a:avLst/>
          </a:prstGeom>
          <a:solidFill>
            <a:srgbClr val="3D48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10268712" y="1965960"/>
            <a:ext cx="658368" cy="658368"/>
          </a:xfrm>
          <a:prstGeom prst="ellipse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68712" y="2121408"/>
            <a:ext cx="65836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0C121C"/>
                </a:solidFill>
              </a:defRPr>
            </a:pPr>
            <a: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948672" y="2788920"/>
            <a:ext cx="1371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4F7FA"/>
                </a:solidFill>
              </a:defRPr>
            </a:pPr>
            <a:r>
              <a:t>Гиперграф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57232" y="3337560"/>
            <a:ext cx="1554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B4BECC"/>
                </a:solidFill>
              </a:defRPr>
            </a:pPr>
            <a:r>
              <a:t>многосубъектные процессы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15. Итоговая архитектура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Теория Графов как сквозной язык связанности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6070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FFAB40"/>
                </a:solidFill>
              </a:defRPr>
            </a:pPr>
            <a:r>
              <a:t>УЗЛЫ → РЁБРА → ГРАФ → ДИНАМИКА → ПОЛЕ → ОПЕРАТОР → НЕЙРОГРАФ → ГИПЕРГРАФ 741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926080"/>
            <a:ext cx="484632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14400" y="2926080"/>
            <a:ext cx="73152" cy="21945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090672"/>
            <a:ext cx="44348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Научный статус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547872"/>
            <a:ext cx="4434840" cy="1417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Классическая математика графов + авторское расширение Теории Поля. Веса и причинные связи требуют калибровки и независимой валидации.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2926080"/>
            <a:ext cx="4846320" cy="21945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0" y="2926080"/>
            <a:ext cx="73152" cy="21945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29400" y="3090672"/>
            <a:ext cx="44348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Цель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3547872"/>
            <a:ext cx="4434840" cy="1417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Перейти от описания связанности к измерению, сценарному анализу и контролируемому изменению сложных систем.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1. Главная идея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От математического графа — к управляемой модели Поля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383280" cy="20116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73152" cy="201168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81051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Граф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267712"/>
            <a:ext cx="29718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Формальный каркас: вершины, рёбра, веса, направления.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645920"/>
            <a:ext cx="3383280" cy="20116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89120" y="1645920"/>
            <a:ext cx="73152" cy="201168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17720" y="181051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Динамика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2267712"/>
            <a:ext cx="29718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Состояния узлов меняются во времени под влиянием соседей и управления.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645920"/>
            <a:ext cx="3383280" cy="20116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6720" y="1645920"/>
            <a:ext cx="73152" cy="201168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75320" y="181051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Поле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2267712"/>
            <a:ext cx="29718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Авторское расширение: слои, потоки, ритмы, смыслы и сценарии.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4251960"/>
            <a:ext cx="1005840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F4F7FA"/>
                </a:solidFill>
              </a:defRPr>
            </a:pPr>
            <a:r>
              <a:t>УЗЕЛ → СВЯЗЬ → ГРАФ → ДИНАМИКА → ПОЛЕ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2. Классическая теория графов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Математическое ядро, на котором строится расширение СОЮЗ741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500">
                <a:solidFill>
                  <a:srgbClr val="F4F7FA"/>
                </a:solidFill>
              </a:defRPr>
            </a:pPr>
            <a:r>
              <a:t>G = (V, E)</a:t>
            </a:r>
          </a:p>
          <a:p>
            <a:pPr>
              <a:spcAft>
                <a:spcPts val="900"/>
              </a:spcAft>
              <a:defRPr sz="2500">
                <a:solidFill>
                  <a:srgbClr val="F4F7FA"/>
                </a:solidFill>
              </a:defRPr>
            </a:pPr>
            <a:r>
              <a:t>V — множество вершин</a:t>
            </a:r>
          </a:p>
          <a:p>
            <a:pPr>
              <a:spcAft>
                <a:spcPts val="900"/>
              </a:spcAft>
              <a:defRPr sz="2500">
                <a:solidFill>
                  <a:srgbClr val="F4F7FA"/>
                </a:solidFill>
              </a:defRPr>
            </a:pPr>
            <a:r>
              <a:t>E — множество рёбер</a:t>
            </a:r>
          </a:p>
          <a:p>
            <a:pPr>
              <a:spcAft>
                <a:spcPts val="900"/>
              </a:spcAft>
              <a:defRPr sz="2500">
                <a:solidFill>
                  <a:srgbClr val="F4F7FA"/>
                </a:solidFill>
              </a:defRPr>
            </a:pPr>
            <a:r>
              <a:t>Ориентированные, взвешенные, мульти- и многослойные графы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0" y="1645920"/>
            <a:ext cx="484632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0" y="1645920"/>
            <a:ext cx="73152" cy="10515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29400" y="1810512"/>
            <a:ext cx="44348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Матрица смежности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267712"/>
            <a:ext cx="4434840" cy="274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= [aᵢⱼ] — наличие или вес связи от i к j.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2926080"/>
            <a:ext cx="484632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0" y="2926080"/>
            <a:ext cx="73152" cy="10515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29400" y="3090672"/>
            <a:ext cx="44348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Центральность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3547872"/>
            <a:ext cx="4434840" cy="274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Degree • Betweenness • Closeness • Eigenvector • PageRank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4206240"/>
            <a:ext cx="4846320" cy="10515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0" y="4206240"/>
            <a:ext cx="73152" cy="10515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29400" y="4370831"/>
            <a:ext cx="44348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Связность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4828031"/>
            <a:ext cx="4434840" cy="274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Пути • циклы • компоненты • мосты • точки сочленения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3. Граф Смыслов: 21 узел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Три кольца ядра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508760"/>
            <a:ext cx="3474720" cy="45262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508760"/>
            <a:ext cx="73152" cy="452628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73351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ЯДРО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30552"/>
            <a:ext cx="3063239" cy="374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868680" y="2240280"/>
            <a:ext cx="297180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N01  Источник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N02  Истина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N03  Смысл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N04  Сознание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N05  Энергия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N06  Любовь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N07  Воля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1508760"/>
            <a:ext cx="3474720" cy="45262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60" y="1508760"/>
            <a:ext cx="73152" cy="452628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09160" y="1673351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СИСТЕМНОЕ КОЛЬЦО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130552"/>
            <a:ext cx="3063239" cy="374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4709160" y="2240280"/>
            <a:ext cx="297180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N08  Человек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N09  Семья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N10  Община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N11  Культура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N12  Образование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N13  Экономика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N14  Государство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21040" y="1508760"/>
            <a:ext cx="3474720" cy="452628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321040" y="1508760"/>
            <a:ext cx="73152" cy="4526280"/>
          </a:xfrm>
          <a:prstGeom prst="rect">
            <a:avLst/>
          </a:prstGeom>
          <a:solidFill>
            <a:srgbClr val="9A8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49640" y="1673351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ЭВОЛЮЦИОННОЕ КОЛЬЦО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49640" y="2130552"/>
            <a:ext cx="3063239" cy="374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19" name="TextBox 18"/>
          <p:cNvSpPr txBox="1"/>
          <p:nvPr/>
        </p:nvSpPr>
        <p:spPr>
          <a:xfrm>
            <a:off x="8549640" y="2240280"/>
            <a:ext cx="297180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N15  Творчество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N16  Технология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N17  Кооперация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N18  Справедливость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N19  Свобода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N20  Ответственность</a:t>
            </a:r>
          </a:p>
          <a:p>
            <a:pPr>
              <a:spcAft>
                <a:spcPts val="700"/>
              </a:spcAft>
              <a:defRPr sz="1700">
                <a:solidFill>
                  <a:srgbClr val="F4F7FA"/>
                </a:solidFill>
              </a:defRPr>
            </a:pPr>
            <a:r>
              <a:t>N21  Будущее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4. Типология рёбер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Связь должна иметь тип, направление, знак и вес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3152" cy="16002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7190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R1 — Порождает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762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→ B</a:t>
            </a:r>
            <a:br/>
            <a:r>
              <a:t>B возникает как следствие 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5544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80560" y="1554480"/>
            <a:ext cx="73152" cy="160020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09160" y="17190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R2 — Усиливает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21762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→ B</a:t>
            </a:r>
            <a:br/>
            <a:r>
              <a:t>рост A повышает потенциал 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75320" y="15544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75320" y="1554480"/>
            <a:ext cx="73152" cy="16002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0" y="17190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R3 — Ограничивает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21762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⊣ B</a:t>
            </a:r>
            <a:br/>
            <a:r>
              <a:t>A сдерживает чрезмерный рост 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6118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3611880"/>
            <a:ext cx="73152" cy="160020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7764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R4 — Трансформирует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2336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⇢ B</a:t>
            </a:r>
            <a:br/>
            <a:r>
              <a:t>A меняет режим или качество 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80560" y="36118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480560" y="3611880"/>
            <a:ext cx="73152" cy="16002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709160" y="37764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R5 — Взаимно усиливает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09160" y="42336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↔ B</a:t>
            </a:r>
            <a:br/>
            <a:r>
              <a:t>двусторонняя положительная связь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75320" y="3611880"/>
            <a:ext cx="3383280" cy="16002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275320" y="3611880"/>
            <a:ext cx="73152" cy="160020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503920" y="3776472"/>
            <a:ext cx="2971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R6 — Конфликтует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4233672"/>
            <a:ext cx="2971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A ↯ B</a:t>
            </a:r>
            <a:br/>
            <a:r>
              <a:t>напряжение/конкуренция режимов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5. Матрица связей 21×21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Стартовая модель влияний; веса 0–10 требуют калибровки и валидации</a:t>
            </a:r>
          </a:p>
        </p:txBody>
      </p:sp>
      <p:pic>
        <p:nvPicPr>
          <p:cNvPr id="5" name="Picture 4" descr="graph_matrix_heat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17320"/>
            <a:ext cx="7452360" cy="48674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66760" y="1554480"/>
            <a:ext cx="3154680" cy="28803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366760" y="1554480"/>
            <a:ext cx="73152" cy="28803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95360" y="171907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Наиболее влияющие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0" y="2176272"/>
            <a:ext cx="27432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N11 Культура — Σout 60</a:t>
            </a:r>
            <a:br/>
            <a:r>
              <a:t>N08 Человек — Σout 55</a:t>
            </a:r>
            <a:br/>
            <a:r>
              <a:t>N12 Образование — Σout 46</a:t>
            </a:r>
            <a:br/>
            <a:r>
              <a:t>N03 Смысл — Σout 43</a:t>
            </a:r>
            <a:br/>
            <a:r>
              <a:t>N13 Экономика — Σout 38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66760" y="4617720"/>
            <a:ext cx="3154680" cy="12344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366760" y="4617720"/>
            <a:ext cx="73152" cy="123444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95360" y="478231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Как читать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52395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Строка = исходящее влияние</a:t>
            </a:r>
            <a:br/>
            <a:r>
              <a:t>Столбец = входящая зависимость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6. Динамика графа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Состояние узла меняется под влиянием сети, потерь и внешнего управления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1033272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AB40"/>
                </a:solidFill>
              </a:defRPr>
            </a:pPr>
            <a:r>
              <a:t>x(t+1) = σ(Aᵀx(t) + Bu(t) + b)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880360"/>
            <a:ext cx="3474720" cy="20574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880360"/>
            <a:ext cx="73152" cy="205740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3044952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Aᵀx(t)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502152"/>
            <a:ext cx="30632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влияние соседних узлов и структуры графа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70832" y="2880360"/>
            <a:ext cx="3474720" cy="20574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370832" y="2880360"/>
            <a:ext cx="73152" cy="20574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99432" y="3044952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Bu(t)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9432" y="3502152"/>
            <a:ext cx="30632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внешнее управляющее воздействие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73568" y="2880360"/>
            <a:ext cx="3474720" cy="205740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973568" y="2880360"/>
            <a:ext cx="73152" cy="205740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02168" y="3044952"/>
            <a:ext cx="3063239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σ(·)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02168" y="3502152"/>
            <a:ext cx="30632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ограничение / нелинейность / насыщение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7. Три режима динамики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3520440" cy="3291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73152" cy="329184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810512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РОСТ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267712"/>
            <a:ext cx="3108960" cy="251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Усиливаются узлы и связи; появляются новые контуры.</a:t>
            </a:r>
            <a:br/>
            <a:br/>
            <a:r>
              <a:t>Цель: расширение связности без потери устойчивости.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3400" y="1645920"/>
            <a:ext cx="3520440" cy="3291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43400" y="1645920"/>
            <a:ext cx="73152" cy="3291840"/>
          </a:xfrm>
          <a:prstGeom prst="rect">
            <a:avLst/>
          </a:prstGeom>
          <a:solidFill>
            <a:srgbClr val="E5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1810512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ДЕГРАДАЦИЯ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2267712"/>
            <a:ext cx="3108960" cy="251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Ослабевают критические узлы и мосты.</a:t>
            </a:r>
            <a:br/>
            <a:br/>
            <a:r>
              <a:t>Риск: каскадные потери, фрагментация.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55279" y="1645920"/>
            <a:ext cx="3520440" cy="329184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955279" y="1645920"/>
            <a:ext cx="73152" cy="329184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83879" y="1810512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ПЕРЕСТРОЙКА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3879" y="2267712"/>
            <a:ext cx="3108960" cy="251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  <a:r>
              <a:t>Смещаются центры и маршруты.</a:t>
            </a:r>
            <a:br/>
            <a:br/>
            <a:r>
              <a:t>Результат: изменение структуры при сохранении функции.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5303520"/>
            <a:ext cx="96926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F4F7FA"/>
                </a:solidFill>
              </a:defRPr>
            </a:pPr>
            <a:r>
              <a:t>Δx(k) ≈ (Aᵀ)ᵏ Δx(0)  — каскад распространяется по сети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</a:defRPr>
            </a:pPr>
            <a:r>
              <a:t>8. Оператор управления графом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B4BECC"/>
                </a:solidFill>
              </a:defRPr>
            </a:pPr>
            <a:r>
              <a:t>Цикл: наблюдение → диагностика → сценарий → вмешательство → проверка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73152" cy="15087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810512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1. Узлы и связи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267712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9" name="Rounded Rectangle 8"/>
          <p:cNvSpPr/>
          <p:nvPr/>
        </p:nvSpPr>
        <p:spPr>
          <a:xfrm>
            <a:off x="2999232" y="1645920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999232" y="1645920"/>
            <a:ext cx="73152" cy="15087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27832" y="1810512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2. Типы и веса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7832" y="2267712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13" name="Rounded Rectangle 12"/>
          <p:cNvSpPr/>
          <p:nvPr/>
        </p:nvSpPr>
        <p:spPr>
          <a:xfrm>
            <a:off x="5266944" y="1645920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266944" y="1645920"/>
            <a:ext cx="73152" cy="15087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95544" y="1810512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3. Центральности и мосты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95544" y="2267712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17" name="Rounded Rectangle 16"/>
          <p:cNvSpPr/>
          <p:nvPr/>
        </p:nvSpPr>
        <p:spPr>
          <a:xfrm>
            <a:off x="7534656" y="1645920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34656" y="1645920"/>
            <a:ext cx="73152" cy="15087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63256" y="1810512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4. Разрывы и перегрузки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63256" y="2267712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21" name="Rounded Rectangle 20"/>
          <p:cNvSpPr/>
          <p:nvPr/>
        </p:nvSpPr>
        <p:spPr>
          <a:xfrm>
            <a:off x="9802368" y="1645920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802368" y="1645920"/>
            <a:ext cx="73152" cy="150876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30968" y="1810512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5. Базовый сценарий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30968" y="2267712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25" name="Rounded Rectangle 24"/>
          <p:cNvSpPr/>
          <p:nvPr/>
        </p:nvSpPr>
        <p:spPr>
          <a:xfrm>
            <a:off x="731520" y="3749039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31520" y="3749039"/>
            <a:ext cx="73152" cy="15087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913631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6. Варианты вмешательства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4370831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29" name="Rounded Rectangle 28"/>
          <p:cNvSpPr/>
          <p:nvPr/>
        </p:nvSpPr>
        <p:spPr>
          <a:xfrm>
            <a:off x="2999232" y="3749039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2999232" y="3749039"/>
            <a:ext cx="73152" cy="15087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227832" y="3913631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7. Каскадные эффекты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27832" y="4370831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33" name="Rounded Rectangle 32"/>
          <p:cNvSpPr/>
          <p:nvPr/>
        </p:nvSpPr>
        <p:spPr>
          <a:xfrm>
            <a:off x="5266944" y="3749039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266944" y="3749039"/>
            <a:ext cx="73152" cy="15087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495544" y="3913631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8. Выбор действия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95544" y="4370831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37" name="Rounded Rectangle 36"/>
          <p:cNvSpPr/>
          <p:nvPr/>
        </p:nvSpPr>
        <p:spPr>
          <a:xfrm>
            <a:off x="7534656" y="3749039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534656" y="3749039"/>
            <a:ext cx="73152" cy="15087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763256" y="3913631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9. Обновление данных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63256" y="4370831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41" name="Rounded Rectangle 40"/>
          <p:cNvSpPr/>
          <p:nvPr/>
        </p:nvSpPr>
        <p:spPr>
          <a:xfrm>
            <a:off x="9802368" y="3749039"/>
            <a:ext cx="1965960" cy="1508760"/>
          </a:xfrm>
          <a:prstGeom prst="roundRect">
            <a:avLst/>
          </a:prstGeom>
          <a:solidFill>
            <a:srgbClr val="141C28"/>
          </a:solidFill>
          <a:ln>
            <a:solidFill>
              <a:srgbClr val="3D48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802368" y="3749039"/>
            <a:ext cx="73152" cy="1508760"/>
          </a:xfrm>
          <a:prstGeom prst="rect">
            <a:avLst/>
          </a:prstGeom>
          <a:solidFill>
            <a:srgbClr val="4EC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0030968" y="3913631"/>
            <a:ext cx="1554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F4F7FA"/>
                </a:solidFill>
              </a:defRPr>
            </a:pPr>
            <a:r>
              <a:t>10. Новый цикл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30968" y="4370831"/>
            <a:ext cx="1554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B4BECC"/>
                </a:solidFill>
              </a:defRPr>
            </a:pPr>
          </a:p>
        </p:txBody>
      </p:sp>
      <p:sp>
        <p:nvSpPr>
          <p:cNvPr id="45" name="TextBox 44"/>
          <p:cNvSpPr txBox="1"/>
          <p:nvPr/>
        </p:nvSpPr>
        <p:spPr>
          <a:xfrm>
            <a:off x="11155680" y="649224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B4BECC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