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473952"/>
            <a:ext cx="10972800" cy="0"/>
          </a:xfrm>
          <a:prstGeom prst="line">
            <a:avLst/>
          </a:prstGeom>
          <a:noFill/>
          <a:ln w="7620">
            <a:solidFill>
              <a:srgbClr val="28465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8160" y="914400"/>
            <a:ext cx="0" cy="4297680"/>
          </a:xfrm>
          <a:prstGeom prst="line">
            <a:avLst/>
          </a:prstGeom>
          <a:noFill/>
          <a:ln w="8890">
            <a:solidFill>
              <a:srgbClr val="37647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641080" y="1325880"/>
            <a:ext cx="0" cy="3977640"/>
          </a:xfrm>
          <a:prstGeom prst="line">
            <a:avLst/>
          </a:prstGeom>
          <a:noFill/>
          <a:ln w="8890">
            <a:solidFill>
              <a:srgbClr val="37647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0" y="1737360"/>
            <a:ext cx="0" cy="3657600"/>
          </a:xfrm>
          <a:prstGeom prst="line">
            <a:avLst/>
          </a:prstGeom>
          <a:noFill/>
          <a:ln w="8890">
            <a:solidFill>
              <a:srgbClr val="376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46920" y="2148840"/>
            <a:ext cx="0" cy="3337560"/>
          </a:xfrm>
          <a:prstGeom prst="line">
            <a:avLst/>
          </a:prstGeom>
          <a:noFill/>
          <a:ln w="8890">
            <a:solidFill>
              <a:srgbClr val="376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49840" y="2560320"/>
            <a:ext cx="0" cy="3017520"/>
          </a:xfrm>
          <a:prstGeom prst="line">
            <a:avLst/>
          </a:prstGeom>
          <a:noFill/>
          <a:ln w="8890">
            <a:solidFill>
              <a:srgbClr val="376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52760" y="2971800"/>
            <a:ext cx="0" cy="2697480"/>
          </a:xfrm>
          <a:prstGeom prst="line">
            <a:avLst/>
          </a:prstGeom>
          <a:noFill/>
          <a:ln w="8890">
            <a:solidFill>
              <a:srgbClr val="37647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600200"/>
            <a:ext cx="6583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ТЕХНОЛОГИЧЕСКОЕ</a:t>
            </a:r>
            <a:endParaRPr lang="en-US" sz="3900" dirty="0"/>
          </a:p>
          <a:p>
            <a:pPr algn="l" indent="0" marL="0">
              <a:buNone/>
            </a:pPr>
            <a:r>
              <a:rPr lang="en-US" sz="39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ЛИЦО РОССИИ</a:t>
            </a:r>
            <a:endParaRPr lang="en-US" sz="39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Стратегическая концепция для Политехнического музея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04672" y="466344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национальной технологической памяти — к публичному интерфейсу будущего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04672" y="5925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Политех как новый тип института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77240" y="173736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737360"/>
            <a:ext cx="54864" cy="1463040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8745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МУЗЕЙ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сохраняет и интерпретирует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572000" y="173736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0" y="1737360"/>
            <a:ext cx="54864" cy="1463040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0" y="18745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ЛАБОРАТОРИЯ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754880" y="224028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даёт экспериментировать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73736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366760" y="1737360"/>
            <a:ext cx="54864" cy="1463040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49640" y="18745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ВИТРИНА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549640" y="224028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показывает реальные разработки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77240" y="361188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77240" y="3611880"/>
            <a:ext cx="54864" cy="1463040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37490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НАВИГАТОР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60120" y="411480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ведёт к профессиям и образованию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0" y="361188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0" y="3611880"/>
            <a:ext cx="54864" cy="1463040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37490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ФОРУМ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754880" y="411480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создаёт разговор о будущем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366760" y="361188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66760" y="3611880"/>
            <a:ext cx="54864" cy="1463040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49640" y="37490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АРХИВ БУДУЩЕГО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549640" y="411480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фиксирует идеи и прототипы сегодняшнего дня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Национальная кооперация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Музей не должен в одиночку производить содержание о современной технологии.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822960" y="1554480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71907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НАУКА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743200" y="1682496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РАН • научные центры • лаборатории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309360" y="1554480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171907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ОБРАЗОВАНИЕ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0" y="1682496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технические университеты • школы • колледжи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22960" y="2907792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307238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ИНДУСТРИЯ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743200" y="303580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госкорпорации • предприятия • технологические компании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309360" y="2907792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307238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РЕГИОНЫ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229600" y="303580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музеи • промышленные города • технопарки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22960" y="4261104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442569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МОЛОДЫЕ ИНЖЕНЕРЫ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743200" y="43891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студенческие КБ • стартапы • проектные команды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309360" y="4261104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46520" y="442569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МЕДИА И КУЛЬТУРА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229600" y="43891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документалистика • дизайн • новые медиа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1325880" y="5623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Принцип: партнёр даёт доступ к реальной технологии, музей сохраняет редакционную и научную независимость.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показывают мировые аналоги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Сильные музеи науки соединяют коллекцию, эксперимент, образование и актуальные вопросы.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1874520"/>
            <a:ext cx="3474720" cy="2743200"/>
          </a:xfrm>
          <a:prstGeom prst="roundRect">
            <a:avLst>
              <a:gd name="adj" fmla="val 2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874520"/>
            <a:ext cx="54864" cy="2743200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0116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Science Museum, London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3154680" cy="2121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Идея Inspire Futures; реальные объекты + hands-on; science capital и доступность STEM.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61688" y="1874520"/>
            <a:ext cx="3474720" cy="2743200"/>
          </a:xfrm>
          <a:prstGeom prst="roundRect">
            <a:avLst>
              <a:gd name="adj" fmla="val 2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61688" y="1874520"/>
            <a:ext cx="54864" cy="2743200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20116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Deutsches Museum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44568" y="2377440"/>
            <a:ext cx="3154680" cy="2121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История науки и техники через демонстрации, эксперименты и масштабную исследовательскую базу.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991856" y="1874520"/>
            <a:ext cx="3474720" cy="2743200"/>
          </a:xfrm>
          <a:prstGeom prst="roundRect">
            <a:avLst>
              <a:gd name="adj" fmla="val 2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991856" y="1874520"/>
            <a:ext cx="54864" cy="2743200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74736" y="20116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Miraikan, Tokyo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174736" y="2377440"/>
            <a:ext cx="3154680" cy="2121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Фокус на emerging science, взаимодействии учёных и общества, сценариях будущего.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914400" y="507492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Вывод для России: собственный нарратив — инженерная культура сложных систем, масштаб страны, фундаментальная школа и опыт больших технологических проектов.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234440" y="6473952"/>
            <a:ext cx="9692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Источники: Science Museum Group; Deutsches Museum; официальные материалы музеев.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Чтобы проект не превратился в официоз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Технологическое лицо страны убедительно только тогда, когда оно допускает сложность.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77240" y="1600200"/>
            <a:ext cx="5029200" cy="1078992"/>
          </a:xfrm>
          <a:prstGeom prst="roundRect">
            <a:avLst>
              <a:gd name="adj" fmla="val 678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600200"/>
            <a:ext cx="54864" cy="1078992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73736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Доказательность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10312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каждый тезис привязан к объекту, данным, источнику, исследованию или работающему прототипу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309360" y="1600200"/>
            <a:ext cx="5029200" cy="1078992"/>
          </a:xfrm>
          <a:prstGeom prst="roundRect">
            <a:avLst>
              <a:gd name="adj" fmla="val 678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600200"/>
            <a:ext cx="54864" cy="1078992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73736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Сопоставимость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92240" y="210312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российская технология показывается в мировом контексте, без изоляции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77240" y="2990088"/>
            <a:ext cx="5029200" cy="1078992"/>
          </a:xfrm>
          <a:prstGeom prst="roundRect">
            <a:avLst>
              <a:gd name="adj" fmla="val 678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77240" y="2990088"/>
            <a:ext cx="54864" cy="1078992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3127248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Критическое мышление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60120" y="3493008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наряду с успехом — ограничения, цена решения, неудачные гипотезы и риск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309360" y="2990088"/>
            <a:ext cx="5029200" cy="1078992"/>
          </a:xfrm>
          <a:prstGeom prst="roundRect">
            <a:avLst>
              <a:gd name="adj" fmla="val 678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90088"/>
            <a:ext cx="54864" cy="1078992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3127248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Редакционная независимость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92240" y="3493008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корпоративный партнёр не определяет музейную интерпретацию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4379976"/>
            <a:ext cx="5029200" cy="1078992"/>
          </a:xfrm>
          <a:prstGeom prst="roundRect">
            <a:avLst>
              <a:gd name="adj" fmla="val 678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7240" y="4379976"/>
            <a:ext cx="54864" cy="1078992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0120" y="4517136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Живое обновление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60120" y="4882896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будущее и современная техника пересматриваются ежегодно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309360" y="4379976"/>
            <a:ext cx="5029200" cy="1078992"/>
          </a:xfrm>
          <a:prstGeom prst="roundRect">
            <a:avLst>
              <a:gd name="adj" fmla="val 6780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379976"/>
            <a:ext cx="54864" cy="1078992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517136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 в центре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492240" y="4882896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важна не технология ради технологии, а изменение возможностей и качества жизни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Цифровой Политех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копия экспозиции в интернете, а второй контур музея.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16916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84708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ЦИФРОВОЙ ДВОЙНИК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228600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3D-объекты, модели, схемы и история модификаций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526280" y="16916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0872" y="184708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ТЕХНОЛОГИЧЕСКАЯ КАРТА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690872" y="228600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связи: открытия → люди → школы → отрасли → предприятия → современные решения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8321040" y="169164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85632" y="184708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AI-ГИД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485632" y="228600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адаптивные маршруты по возрасту, интересам и уровню подготовки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31520" y="361188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" y="376732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ПАСПОРТ ИССЛЕДОВАТЕЛЯ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96112" y="4206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персональная траектория: что увидел, чему научился, что попробовать дальше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26280" y="361188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376732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ОТКРЫТАЯ КОЛЛЕКЦИЯ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690872" y="4206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доступ к оцифрованным фондам и исследовательским материалам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21040" y="361188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85632" y="376732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НАЦИОНАЛЬНАЯ СЕТЬ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485632" y="4206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единые цифровые выставки и программы с региональными музеями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измерять результат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Нужны показатели не только трафика, но и изменения отношения к науке и инженерии.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85623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ОХВАТ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225856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посещения • цифровая аудитория • регионы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61188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49040" y="185623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ВОЗВРАТ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776472" y="225856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повторные визиты • участие в программах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49224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29400" y="185623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ПОНИМАНИЕ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656832" y="225856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рост технологической грамотности до/после визита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937260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509760" y="185623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ВОВЛЕЧЕНИЕ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537192" y="225856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доля посетителей, выполнивших эксперимент или проект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3152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36393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ТРАЕКТОРИЯ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96112" y="40416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переход в образовательные программы, конкурсы, стажировки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61188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49040" y="36393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ПАРТНЁРСТВА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776472" y="40416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число действующих научных и индустриальных модулей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49224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29400" y="36393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ОБНОВЛЕНИЕ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656832" y="40416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доля экспозиции будущего, обновляемая ежегодно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937260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509760" y="36393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ДОВЕРИЕ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537192" y="40416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оценка научной достоверности и нейтральности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Дорожная карта 5–10 лет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77240" y="2011680"/>
            <a:ext cx="2423160" cy="2743200"/>
          </a:xfrm>
          <a:prstGeom prst="roundRect">
            <a:avLst>
              <a:gd name="adj" fmla="val 301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21762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0–12 мес.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14400" y="27889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КОНЦЕПТ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41832" y="3429000"/>
            <a:ext cx="2057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редакционная платформа • карта содержания • научный совет • пилотные модули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200400" y="3154680"/>
            <a:ext cx="4297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3630168" y="2011680"/>
            <a:ext cx="2423160" cy="2743200"/>
          </a:xfrm>
          <a:prstGeom prst="roundRect">
            <a:avLst>
              <a:gd name="adj" fmla="val 301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767328" y="21762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1–3 года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767328" y="27889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ЗАПУСК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794760" y="3429000"/>
            <a:ext cx="2057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постоянные залы • цифровой контур • лаборатории • национальная партнёрская сеть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053328" y="3154680"/>
            <a:ext cx="4297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6483096" y="2011680"/>
            <a:ext cx="2423160" cy="2743200"/>
          </a:xfrm>
          <a:prstGeom prst="roundRect">
            <a:avLst>
              <a:gd name="adj" fmla="val 301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20256" y="21762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3–5 лет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620256" y="27889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МАСШТАБ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647688" y="3429000"/>
            <a:ext cx="2057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региональные программы • ежегодный форум • travelling exhibitions • открытая коллекция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906256" y="3154680"/>
            <a:ext cx="4297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9336024" y="2011680"/>
            <a:ext cx="2423160" cy="2743200"/>
          </a:xfrm>
          <a:prstGeom prst="roundRect">
            <a:avLst>
              <a:gd name="adj" fmla="val 301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473184" y="21762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5–10 лет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473184" y="27889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ИНСТИТУТ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9500616" y="3429000"/>
            <a:ext cx="2057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международно сопоставимый центр технологической культуры и общественного разговора о будущем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64008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КОНЦЕПТУАЛЬНАЯ ПЛАТФОРМА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1143000" y="141732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Технологическое лицо России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1645920" y="2423160"/>
            <a:ext cx="8961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Россия — не набор технологий.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Это культура превращения знания в работающие системы.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0" y="3840480"/>
            <a:ext cx="7589520" cy="0"/>
          </a:xfrm>
          <a:prstGeom prst="line">
            <a:avLst/>
          </a:prstGeom>
          <a:noFill/>
          <a:ln w="8890">
            <a:solidFill>
              <a:srgbClr val="2846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00200" y="42519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МИССИЯ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74720" y="4114800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Сделать научно-технологическое развитие понятным, личным и культурно значимым для каждого.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17320" y="51206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ПОЗИЦИОНИРОВАНИЕ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0292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Политех — главный публичный интерфейс технологического будущего России.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59436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ВОЗМОЖНЫЕ ФОРМУЛЫ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1280160" y="141732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Политех. Здесь технология становится культурой.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80160" y="224028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Россия создаёт. Политех объясняет.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80160" y="306324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инженерной памяти — к инженерному будущему.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280160" y="388620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Технологическое лицо России: увидеть • понять • создать.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80160" y="470916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Политех. Место, где будущее становится предметом разговора и действия.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508760" y="566928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Базовая рекомендация: «Технологическое лицо России» использовать как стратегическую программу и зонтичный нарратив, а не как рекламный лозунг всего музея.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Главный тезис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Музей должен показывать не коллекцию техники, а способность страны создавать будущее.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1520" y="192024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ПОЛИТЕХ =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2926080" y="18288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Память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4754880" y="182880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5257800" y="1828800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Действие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7223760" y="182880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726680" y="1828800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Выбор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822960" y="2971800"/>
            <a:ext cx="10607040" cy="0"/>
          </a:xfrm>
          <a:prstGeom prst="line">
            <a:avLst/>
          </a:prstGeom>
          <a:noFill/>
          <a:ln w="8890">
            <a:solidFill>
              <a:srgbClr val="2846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3383280"/>
            <a:ext cx="98755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Прошлое объясняет, как возникли компетенции. Настоящее показывает, что реально работает. Будущее ставит вопрос: что мы выбираем создавать дальше?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508760" y="5166360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«витрина достижений», а национальный культурный нарратив о науке, инженерии и ответственности.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это важно сейчас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Технологическая идентичность формируется не только заводами и НИИ, но и тем, как общество понимает технологию.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77240" y="173736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737360"/>
            <a:ext cx="54864" cy="1600200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87452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Разрыв поколений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240280"/>
            <a:ext cx="470916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Большие инженерные достижения прошлого часто не соединены в сознании молодёжи с современными профессиями и лабораториями.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309360" y="173736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737360"/>
            <a:ext cx="54864" cy="1600200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87452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Сложность технологий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92240" y="2240280"/>
            <a:ext cx="470916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ИИ, атом, биотех, квантовые системы и новые материалы требуют публичного языка объяснения — без упрощения до лозунга.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77240" y="370332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77240" y="3703320"/>
            <a:ext cx="54864" cy="1600200"/>
          </a:xfrm>
          <a:prstGeom prst="rect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38404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Конкуренция образов будущего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60120" y="4206240"/>
            <a:ext cx="470916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Мировые научные музеи уже работают как институты формирования научной культуры и участия в STEM.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309360" y="370332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3703320"/>
            <a:ext cx="54864" cy="1600200"/>
          </a:xfrm>
          <a:prstGeom prst="rect">
            <a:avLst/>
          </a:prstGeom>
          <a:solidFill>
            <a:srgbClr val="D9B66F"/>
          </a:solidFill>
          <a:ln w="12700">
            <a:solidFill>
              <a:srgbClr val="D9B66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38404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Нужна площадка доверия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92240" y="4206240"/>
            <a:ext cx="470916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Музей способен обсуждать успехи, ограничения, риски и этику технологий в более нейтральном формате, чем корпоративная выставка.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234440" y="6473952"/>
            <a:ext cx="9692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Ориентир: Science Museum Group — mission “Inspire Futures”, hands-on learning и science capital.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 чего складывается технологическое лицо страны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список отраслей, а взаимосвязанная система компетенций.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188720" y="210312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61872" y="223113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ЭНЕРГИЯ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0" y="160020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730752" y="172821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МАТЕРИЯ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0" y="155448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73952" y="168249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ЖИЗНЬ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961120" y="210312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034272" y="223113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ИНФОРМАЦИЯ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280160" y="438912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53312" y="451713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ДВИЖЕНИЕ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749040" y="493776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22192" y="506577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СРЕДА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92240" y="493776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506577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ПРОИЗВОДСТВО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144000" y="438912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17152" y="4517136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983480" y="2926080"/>
            <a:ext cx="2331720" cy="1005840"/>
          </a:xfrm>
          <a:prstGeom prst="roundRect">
            <a:avLst>
              <a:gd name="adj" fmla="val 7273"/>
            </a:avLst>
          </a:prstGeom>
          <a:solidFill>
            <a:srgbClr val="15384A"/>
          </a:solidFill>
          <a:ln w="8890">
            <a:solidFill>
              <a:srgbClr val="7FD0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120640" y="306324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ТЕХНОЛОГИЧЕСКАЯ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КУЛЬТУРА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Архитектура нарратива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Каждая технология должна раскрываться через одинаковую логику — от задачи к последствиям.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1627632" cy="1920240"/>
          </a:xfrm>
          <a:prstGeom prst="roundRect">
            <a:avLst>
              <a:gd name="adj" fmla="val 449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217627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49808" y="260604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ПРОБЛЕМА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49808" y="306324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требовало решения?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267712" y="2788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542032" y="2057400"/>
            <a:ext cx="1627632" cy="1920240"/>
          </a:xfrm>
          <a:prstGeom prst="roundRect">
            <a:avLst>
              <a:gd name="adj" fmla="val 449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51760" y="217627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651760" y="260604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ПРИНЦИП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651760" y="306324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Какое знание стало основой?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169664" y="2788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4443984" y="2057400"/>
            <a:ext cx="1627632" cy="1920240"/>
          </a:xfrm>
          <a:prstGeom prst="roundRect">
            <a:avLst>
              <a:gd name="adj" fmla="val 449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53712" y="217627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53712" y="260604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ИНЖЕНЕРИЯ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53712" y="306324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возникло решение?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071616" y="2788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6345936" y="2057400"/>
            <a:ext cx="1627632" cy="1920240"/>
          </a:xfrm>
          <a:prstGeom prst="roundRect">
            <a:avLst>
              <a:gd name="adj" fmla="val 449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55664" y="217627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55664" y="260604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ПРОИЗВОДСТВО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55664" y="306324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оно стало системой?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7973568" y="2788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8247888" y="2057400"/>
            <a:ext cx="1627632" cy="1920240"/>
          </a:xfrm>
          <a:prstGeom prst="roundRect">
            <a:avLst>
              <a:gd name="adj" fmla="val 449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57616" y="217627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57616" y="260604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ВЛИЯНИЕ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357616" y="306324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изменилось?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9875520" y="2788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10149840" y="2057400"/>
            <a:ext cx="1627632" cy="1920240"/>
          </a:xfrm>
          <a:prstGeom prst="roundRect">
            <a:avLst>
              <a:gd name="adj" fmla="val 449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259568" y="217627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0259568" y="260604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ГОРИЗОНТ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0259568" y="3063240"/>
            <a:ext cx="137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может быть дальше?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1463040" y="4846320"/>
            <a:ext cx="9326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Так музей превращается из каталога объектов в систему понимания.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История как цепь прорывов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Хронология нужна, но не должна быть главным сценарием.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169164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417320" y="1874520"/>
            <a:ext cx="7955280" cy="0"/>
          </a:xfrm>
          <a:prstGeom prst="line">
            <a:avLst/>
          </a:prstGeom>
          <a:noFill/>
          <a:ln w="8890">
            <a:solidFill>
              <a:srgbClr val="2846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89888" y="1810512"/>
            <a:ext cx="128016" cy="128016"/>
          </a:xfrm>
          <a:prstGeom prst="ellipse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74520" y="167335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ФУНДАМЕНТ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69280" y="1673352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естествознание • механика • электричество • связь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77240" y="25877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417320" y="2770632"/>
            <a:ext cx="7955280" cy="0"/>
          </a:xfrm>
          <a:prstGeom prst="line">
            <a:avLst/>
          </a:prstGeom>
          <a:noFill/>
          <a:ln w="8890">
            <a:solidFill>
              <a:srgbClr val="28465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389888" y="2706624"/>
            <a:ext cx="128016" cy="128016"/>
          </a:xfrm>
          <a:prstGeom prst="ellipse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74520" y="2569464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ИНДУСТРИАЛЬНЫЙ РЫВОК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0" y="2569464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энергетика • транспорт • машиностроение • инфраструктура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77240" y="3483864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417320" y="3666744"/>
            <a:ext cx="7955280" cy="0"/>
          </a:xfrm>
          <a:prstGeom prst="line">
            <a:avLst/>
          </a:prstGeom>
          <a:noFill/>
          <a:ln w="8890">
            <a:solidFill>
              <a:srgbClr val="28465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89888" y="3602736"/>
            <a:ext cx="128016" cy="128016"/>
          </a:xfrm>
          <a:prstGeom prst="ellipse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874520" y="3465576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БОЛЬШАЯ НАУКА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669280" y="3465576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атом • космос • вычисления • новые материалы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77240" y="4379976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417320" y="4562856"/>
            <a:ext cx="7955280" cy="0"/>
          </a:xfrm>
          <a:prstGeom prst="line">
            <a:avLst/>
          </a:prstGeom>
          <a:noFill/>
          <a:ln w="8890">
            <a:solidFill>
              <a:srgbClr val="28465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389888" y="4498848"/>
            <a:ext cx="128016" cy="128016"/>
          </a:xfrm>
          <a:prstGeom prst="ellipse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74520" y="4361688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СЛОЖНЫЕ СИСТЕМЫ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669280" y="4361688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автоматизация • приборостроение • цифровые контуры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77240" y="527608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1417320" y="5458968"/>
            <a:ext cx="7955280" cy="0"/>
          </a:xfrm>
          <a:prstGeom prst="line">
            <a:avLst/>
          </a:prstGeom>
          <a:noFill/>
          <a:ln w="8890">
            <a:solidFill>
              <a:srgbClr val="28465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389888" y="5394960"/>
            <a:ext cx="128016" cy="128016"/>
          </a:xfrm>
          <a:prstGeom prst="ellipse">
            <a:avLst/>
          </a:prstGeom>
          <a:solidFill>
            <a:srgbClr val="7FD0EA"/>
          </a:solidFill>
          <a:ln w="12700">
            <a:solidFill>
              <a:srgbClr val="7FD0E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874520" y="525780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НОВАЯ ЭПОХА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669280" y="5257800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• биотех • робототехника • новые энергетические решения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Путь посетителя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Цель — провести человека от удивления к участию.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2148840"/>
            <a:ext cx="1645920" cy="2057400"/>
          </a:xfrm>
          <a:prstGeom prst="roundRect">
            <a:avLst>
              <a:gd name="adj" fmla="val 444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24712" y="233172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85800" y="29718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УВИДЕТЬ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22376" y="3401568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масштаб и эффект присутствия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496312" y="2148840"/>
            <a:ext cx="1645920" cy="2057400"/>
          </a:xfrm>
          <a:prstGeom prst="roundRect">
            <a:avLst>
              <a:gd name="adj" fmla="val 444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26664" y="233172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2587752" y="29718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ПОНЯТЬ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624328" y="3401568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простое объяснение принципа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398264" y="2148840"/>
            <a:ext cx="1645920" cy="2057400"/>
          </a:xfrm>
          <a:prstGeom prst="roundRect">
            <a:avLst>
              <a:gd name="adj" fmla="val 444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28616" y="233172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489704" y="29718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ИСПЫТАТЬ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26280" y="3401568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эксперимент, симулятор, цифровой двойник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300216" y="2148840"/>
            <a:ext cx="1645920" cy="2057400"/>
          </a:xfrm>
          <a:prstGeom prst="roundRect">
            <a:avLst>
              <a:gd name="adj" fmla="val 444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30568" y="233172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391656" y="29718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СРАВНИТЬ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28232" y="3401568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мировые решения и компромиссы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202168" y="2148840"/>
            <a:ext cx="1645920" cy="2057400"/>
          </a:xfrm>
          <a:prstGeom prst="roundRect">
            <a:avLst>
              <a:gd name="adj" fmla="val 444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732520" y="233172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8293608" y="29718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СОЗДАТЬ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330184" y="3401568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конструкторская задача и прототип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0104120" y="2148840"/>
            <a:ext cx="1645920" cy="2057400"/>
          </a:xfrm>
          <a:prstGeom prst="roundRect">
            <a:avLst>
              <a:gd name="adj" fmla="val 4444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634472" y="233172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10195560" y="29718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ВКЛЮЧИТЬСЯ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0232136" y="3401568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образование, профессия, проект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88720" y="502920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KPI — не только посещаемость, а рост чувства «наука и технология — это пространство, в котором есть место для меня».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234440" y="6473952"/>
            <a:ext cx="9692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Science Museum Group применяет подход science capital для оценки и развития отношения людей к STEM.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Возможная структура постоянной экспозиции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3152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8013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68680" y="219456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Энергия цивилизации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1188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749040" y="18013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749040" y="219456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Материя и новые свойства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9224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29400" y="18013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629400" y="219456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Машина и производство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372600" y="169164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509760" y="18013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509760" y="219456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Связь, вычисления и ИИ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3152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" y="358444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68680" y="397764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Движение: земля, воздух, космос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1188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49040" y="358444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749040" y="397764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Жизнь: медицина и биотехнологии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49224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29400" y="358444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629400" y="397764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и среда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9372600" y="3474720"/>
            <a:ext cx="2468880" cy="1325880"/>
          </a:xfrm>
          <a:prstGeom prst="roundRect">
            <a:avLst>
              <a:gd name="adj" fmla="val 5517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509760" y="358444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509760" y="3977640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 и технология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417320" y="5440680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FD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Сквозная ось: «от инструмента — к сложной системе — к человеку-создателю».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3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Галерея будущего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10058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AB8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Самый быстро обновляемый контур музея.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822960" y="1691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0976" y="1847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НОВАЯ ЭНЕРГЕТИКА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26280" y="1691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54296" y="1847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АВТОНОМНАЯ ПРОМЫШЛЕННОСТЬ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1691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57616" y="1847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ПЕРСОНАЛИЗИРОВАННАЯ МЕДИЦИНА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22960" y="2834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0976" y="2990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КВАНТОВЫЕ СИСТЕМЫ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526280" y="2834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2990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КОСМИЧЕСКАЯ ЭКОНОМИКА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229600" y="2834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57616" y="2990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КЛИМАТИЧЕСКАЯ АДАПТАЦИЯ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22960" y="3977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0976" y="4133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КАК ИНФРАСТРУКТУРА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526280" y="3977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54296" y="4133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ЗАМКНУТЫЕ ЦИКЛЫ РЕСУРСОВ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229600" y="3977640"/>
            <a:ext cx="3246120" cy="822960"/>
          </a:xfrm>
          <a:prstGeom prst="roundRect">
            <a:avLst>
              <a:gd name="adj" fmla="val 8889"/>
            </a:avLst>
          </a:prstGeom>
          <a:solidFill>
            <a:srgbClr val="0E2230"/>
          </a:solidFill>
          <a:ln w="8890">
            <a:solidFill>
              <a:srgbClr val="28465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57616" y="413308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5F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НОВЫЕ ГОРОДА И ТРАНСПОРТ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14400" y="5394960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9B6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Каждый модуль: уровень готовности • российские компетенции • мировая рамка • прототипы • риски • сценарии 2035/2050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594360" y="6492240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AB8C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Технологическое лицо России — Политехнический музей</dc:title>
  <dc:subject>Технологическое лицо России</dc:subject>
  <dc:creator>OpenAI</dc:creator>
  <cp:lastModifiedBy>OpenAI</cp:lastModifiedBy>
  <cp:revision>1</cp:revision>
  <dcterms:created xsi:type="dcterms:W3CDTF">2026-08-22T08:59:17Z</dcterms:created>
  <dcterms:modified xsi:type="dcterms:W3CDTF">2026-08-22T08:59:17Z</dcterms:modified>
</cp:coreProperties>
</file>