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5fec86a56ea4f42" /><Relationship Type="http://schemas.openxmlformats.org/officeDocument/2006/relationships/extended-properties" Target="/docProps/app.xml" Id="R6a2af336512d46e8" /><Relationship Type="http://schemas.openxmlformats.org/officeDocument/2006/relationships/officeDocument" Target="/ppt/presentation.xml" Id="R477fc6d0bb6f47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cb034a0ba441f0"/>
  </p:sldMasterIdLst>
  <p:notesMasterIdLst>
    <p:notesMasterId xmlns:r="http://schemas.openxmlformats.org/officeDocument/2006/relationships" r:id="R7a9383b345124125"/>
  </p:notesMasterIdLst>
  <p:sldIdLst>
    <p:sldId xmlns:r="http://schemas.openxmlformats.org/officeDocument/2006/relationships" id="256" r:id="R4111a4177b434793"/>
    <p:sldId xmlns:r="http://schemas.openxmlformats.org/officeDocument/2006/relationships" id="257" r:id="R3312dfdeb8ea4997"/>
    <p:sldId xmlns:r="http://schemas.openxmlformats.org/officeDocument/2006/relationships" id="258" r:id="R24912670407c46c8"/>
    <p:sldId xmlns:r="http://schemas.openxmlformats.org/officeDocument/2006/relationships" id="259" r:id="R0e2e052a8d5847df"/>
    <p:sldId xmlns:r="http://schemas.openxmlformats.org/officeDocument/2006/relationships" id="260" r:id="R070621ac471e4aa5"/>
    <p:sldId xmlns:r="http://schemas.openxmlformats.org/officeDocument/2006/relationships" id="261" r:id="Rc642f2c03c5e4bca"/>
    <p:sldId xmlns:r="http://schemas.openxmlformats.org/officeDocument/2006/relationships" id="262" r:id="R591d394ae1d8476a"/>
    <p:sldId xmlns:r="http://schemas.openxmlformats.org/officeDocument/2006/relationships" id="263" r:id="Rd2925fb2deb547c3"/>
    <p:sldId xmlns:r="http://schemas.openxmlformats.org/officeDocument/2006/relationships" id="264" r:id="R6a71b5eef1f549cd"/>
    <p:sldId xmlns:r="http://schemas.openxmlformats.org/officeDocument/2006/relationships" id="265" r:id="Rad29a5dcab884b06"/>
    <p:sldId xmlns:r="http://schemas.openxmlformats.org/officeDocument/2006/relationships" id="266" r:id="Rbdff74a1c10742d2"/>
    <p:sldId xmlns:r="http://schemas.openxmlformats.org/officeDocument/2006/relationships" id="267" r:id="R72df913d89be43ac"/>
    <p:sldId xmlns:r="http://schemas.openxmlformats.org/officeDocument/2006/relationships" id="268" r:id="R29420701da4e41ec"/>
    <p:sldId xmlns:r="http://schemas.openxmlformats.org/officeDocument/2006/relationships" id="269" r:id="Rbe5a4b0b8dc04a62"/>
    <p:sldId xmlns:r="http://schemas.openxmlformats.org/officeDocument/2006/relationships" id="270" r:id="R8983db7837c44f97"/>
    <p:sldId xmlns:r="http://schemas.openxmlformats.org/officeDocument/2006/relationships" id="271" r:id="R7bf56493f1d546c1"/>
    <p:sldId xmlns:r="http://schemas.openxmlformats.org/officeDocument/2006/relationships" id="272" r:id="R0114bb137c054d03"/>
    <p:sldId xmlns:r="http://schemas.openxmlformats.org/officeDocument/2006/relationships" id="273" r:id="R0a7994a050774f41"/>
    <p:sldId xmlns:r="http://schemas.openxmlformats.org/officeDocument/2006/relationships" id="274" r:id="R5c40314e4a4d4e40"/>
    <p:sldId xmlns:r="http://schemas.openxmlformats.org/officeDocument/2006/relationships" id="275" r:id="Rc4a72ac9bf3748a2"/>
    <p:sldId xmlns:r="http://schemas.openxmlformats.org/officeDocument/2006/relationships" id="276" r:id="R3b4c61984e0d49dd"/>
    <p:sldId xmlns:r="http://schemas.openxmlformats.org/officeDocument/2006/relationships" id="277" r:id="R8f1c8b282e5948e1"/>
    <p:sldId xmlns:r="http://schemas.openxmlformats.org/officeDocument/2006/relationships" id="278" r:id="R643fa188d48840b4"/>
    <p:sldId xmlns:r="http://schemas.openxmlformats.org/officeDocument/2006/relationships" id="279" r:id="R8a921a368c424e40"/>
    <p:sldId xmlns:r="http://schemas.openxmlformats.org/officeDocument/2006/relationships" id="280" r:id="R6986cbdb8be649ac"/>
    <p:sldId xmlns:r="http://schemas.openxmlformats.org/officeDocument/2006/relationships" id="281" r:id="R48be09e9dfcd4f8d"/>
    <p:sldId xmlns:r="http://schemas.openxmlformats.org/officeDocument/2006/relationships" id="282" r:id="R13ee98ef18c9450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2b08abb4df94025" /><Relationship Type="http://schemas.openxmlformats.org/officeDocument/2006/relationships/slideMaster" Target="/ppt/slideMasters/slideMaster1.xml" Id="Rd8cb034a0ba441f0" /><Relationship Type="http://schemas.openxmlformats.org/officeDocument/2006/relationships/notesMaster" Target="/ppt/notesMasters/notesMaster1.xml" Id="R7a9383b345124125" /><Relationship Type="http://schemas.openxmlformats.org/officeDocument/2006/relationships/presProps" Target="/ppt/presProps.xml" Id="R4fe5596201cf4510" /><Relationship Type="http://schemas.openxmlformats.org/officeDocument/2006/relationships/tableStyles" Target="/ppt/tableStyles.xml" Id="R5022235b00a74e84" /><Relationship Type="http://schemas.openxmlformats.org/officeDocument/2006/relationships/slide" Target="/ppt/slides/slide1.xml" Id="R4111a4177b434793" /><Relationship Type="http://schemas.openxmlformats.org/officeDocument/2006/relationships/slide" Target="/ppt/slides/slide2.xml" Id="R3312dfdeb8ea4997" /><Relationship Type="http://schemas.openxmlformats.org/officeDocument/2006/relationships/slide" Target="/ppt/slides/slide3.xml" Id="R24912670407c46c8" /><Relationship Type="http://schemas.openxmlformats.org/officeDocument/2006/relationships/slide" Target="/ppt/slides/slide4.xml" Id="R0e2e052a8d5847df" /><Relationship Type="http://schemas.openxmlformats.org/officeDocument/2006/relationships/slide" Target="/ppt/slides/slide5.xml" Id="R070621ac471e4aa5" /><Relationship Type="http://schemas.openxmlformats.org/officeDocument/2006/relationships/slide" Target="/ppt/slides/slide6.xml" Id="Rc642f2c03c5e4bca" /><Relationship Type="http://schemas.openxmlformats.org/officeDocument/2006/relationships/slide" Target="/ppt/slides/slide7.xml" Id="R591d394ae1d8476a" /><Relationship Type="http://schemas.openxmlformats.org/officeDocument/2006/relationships/slide" Target="/ppt/slides/slide8.xml" Id="Rd2925fb2deb547c3" /><Relationship Type="http://schemas.openxmlformats.org/officeDocument/2006/relationships/slide" Target="/ppt/slides/slide9.xml" Id="R6a71b5eef1f549cd" /><Relationship Type="http://schemas.openxmlformats.org/officeDocument/2006/relationships/slide" Target="/ppt/slides/slide10.xml" Id="Rad29a5dcab884b06" /><Relationship Type="http://schemas.openxmlformats.org/officeDocument/2006/relationships/slide" Target="/ppt/slides/slide11.xml" Id="Rbdff74a1c10742d2" /><Relationship Type="http://schemas.openxmlformats.org/officeDocument/2006/relationships/slide" Target="/ppt/slides/slide12.xml" Id="R72df913d89be43ac" /><Relationship Type="http://schemas.openxmlformats.org/officeDocument/2006/relationships/slide" Target="/ppt/slides/slide13.xml" Id="R29420701da4e41ec" /><Relationship Type="http://schemas.openxmlformats.org/officeDocument/2006/relationships/slide" Target="/ppt/slides/slide14.xml" Id="Rbe5a4b0b8dc04a62" /><Relationship Type="http://schemas.openxmlformats.org/officeDocument/2006/relationships/slide" Target="/ppt/slides/slide15.xml" Id="R8983db7837c44f97" /><Relationship Type="http://schemas.openxmlformats.org/officeDocument/2006/relationships/slide" Target="/ppt/slides/slide16.xml" Id="R7bf56493f1d546c1" /><Relationship Type="http://schemas.openxmlformats.org/officeDocument/2006/relationships/slide" Target="/ppt/slides/slide17.xml" Id="R0114bb137c054d03" /><Relationship Type="http://schemas.openxmlformats.org/officeDocument/2006/relationships/slide" Target="/ppt/slides/slide18.xml" Id="R0a7994a050774f41" /><Relationship Type="http://schemas.openxmlformats.org/officeDocument/2006/relationships/slide" Target="/ppt/slides/slide19.xml" Id="R5c40314e4a4d4e40" /><Relationship Type="http://schemas.openxmlformats.org/officeDocument/2006/relationships/slide" Target="/ppt/slides/slide20.xml" Id="Rc4a72ac9bf3748a2" /><Relationship Type="http://schemas.openxmlformats.org/officeDocument/2006/relationships/slide" Target="/ppt/slides/slide21.xml" Id="R3b4c61984e0d49dd" /><Relationship Type="http://schemas.openxmlformats.org/officeDocument/2006/relationships/slide" Target="/ppt/slides/slide22.xml" Id="R8f1c8b282e5948e1" /><Relationship Type="http://schemas.openxmlformats.org/officeDocument/2006/relationships/slide" Target="/ppt/slides/slide23.xml" Id="R643fa188d48840b4" /><Relationship Type="http://schemas.openxmlformats.org/officeDocument/2006/relationships/slide" Target="/ppt/slides/slide24.xml" Id="R8a921a368c424e40" /><Relationship Type="http://schemas.openxmlformats.org/officeDocument/2006/relationships/slide" Target="/ppt/slides/slide25.xml" Id="R6986cbdb8be649ac" /><Relationship Type="http://schemas.openxmlformats.org/officeDocument/2006/relationships/slide" Target="/ppt/slides/slide26.xml" Id="R48be09e9dfcd4f8d" /><Relationship Type="http://schemas.openxmlformats.org/officeDocument/2006/relationships/slide" Target="/ppt/slides/slide27.xml" Id="R13ee98ef18c9450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0fc13479c66456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05bca16e3484072" /><Relationship Type="http://schemas.openxmlformats.org/officeDocument/2006/relationships/notesMaster" Target="/ppt/notesMasters/notesMaster1.xml" Id="R48d0c21759f3408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b52d018d3764c75" /><Relationship Type="http://schemas.openxmlformats.org/officeDocument/2006/relationships/notesMaster" Target="/ppt/notesMasters/notesMaster1.xml" Id="R90f43360eeb04b8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734c52d9e564d9f" /><Relationship Type="http://schemas.openxmlformats.org/officeDocument/2006/relationships/notesMaster" Target="/ppt/notesMasters/notesMaster1.xml" Id="R8939ab4cddc549f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8fe71510a24474d" /><Relationship Type="http://schemas.openxmlformats.org/officeDocument/2006/relationships/notesMaster" Target="/ppt/notesMasters/notesMaster1.xml" Id="R83eb9a119e084cc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9ad6cf3f4acc4ec8" /><Relationship Type="http://schemas.openxmlformats.org/officeDocument/2006/relationships/notesMaster" Target="/ppt/notesMasters/notesMaster1.xml" Id="Rd12b17675bf1462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ec0730bbae54246" /><Relationship Type="http://schemas.openxmlformats.org/officeDocument/2006/relationships/notesMaster" Target="/ppt/notesMasters/notesMaster1.xml" Id="R318225ca2e77449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0c438f04efd416b" /><Relationship Type="http://schemas.openxmlformats.org/officeDocument/2006/relationships/notesMaster" Target="/ppt/notesMasters/notesMaster1.xml" Id="Rcf9af00e8569411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b192b1f6f4042e4" /><Relationship Type="http://schemas.openxmlformats.org/officeDocument/2006/relationships/notesMaster" Target="/ppt/notesMasters/notesMaster1.xml" Id="R75e3718484684bf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c0e27ec87e54fba" /><Relationship Type="http://schemas.openxmlformats.org/officeDocument/2006/relationships/notesMaster" Target="/ppt/notesMasters/notesMaster1.xml" Id="R8a4dc923445e4ddf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9b0f2083b3614600" /><Relationship Type="http://schemas.openxmlformats.org/officeDocument/2006/relationships/notesMaster" Target="/ppt/notesMasters/notesMaster1.xml" Id="R3f54b68c0098497a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4f0f765e9230426e" /><Relationship Type="http://schemas.openxmlformats.org/officeDocument/2006/relationships/notesMaster" Target="/ppt/notesMasters/notesMaster1.xml" Id="R4c81e0848cef480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9b6466a98094184" /><Relationship Type="http://schemas.openxmlformats.org/officeDocument/2006/relationships/notesMaster" Target="/ppt/notesMasters/notesMaster1.xml" Id="R6749758ad2ef44f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68e3dda2a0e4e88" /><Relationship Type="http://schemas.openxmlformats.org/officeDocument/2006/relationships/notesMaster" Target="/ppt/notesMasters/notesMaster1.xml" Id="R77e72fd86d10401f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64347c5e91024534" /><Relationship Type="http://schemas.openxmlformats.org/officeDocument/2006/relationships/notesMaster" Target="/ppt/notesMasters/notesMaster1.xml" Id="Ra632a2a058de4fa4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e099b0277131441e" /><Relationship Type="http://schemas.openxmlformats.org/officeDocument/2006/relationships/notesMaster" Target="/ppt/notesMasters/notesMaster1.xml" Id="Rca016a4c111a459a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3c064341c22246f5" /><Relationship Type="http://schemas.openxmlformats.org/officeDocument/2006/relationships/notesMaster" Target="/ppt/notesMasters/notesMaster1.xml" Id="Rccf3cc06640e4382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cd50ff799919419a" /><Relationship Type="http://schemas.openxmlformats.org/officeDocument/2006/relationships/notesMaster" Target="/ppt/notesMasters/notesMaster1.xml" Id="Rab3581f6dbfe4164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80afc056cd6c4474" /><Relationship Type="http://schemas.openxmlformats.org/officeDocument/2006/relationships/notesMaster" Target="/ppt/notesMasters/notesMaster1.xml" Id="R41f6e1bd25e74bc3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20d87565e9314e50" /><Relationship Type="http://schemas.openxmlformats.org/officeDocument/2006/relationships/notesMaster" Target="/ppt/notesMasters/notesMaster1.xml" Id="R23893b5a62e24c25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e0df14bdfab246bd" /><Relationship Type="http://schemas.openxmlformats.org/officeDocument/2006/relationships/notesMaster" Target="/ppt/notesMasters/notesMaster1.xml" Id="Rd7d726f4f48247b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b951593c8f04fe9" /><Relationship Type="http://schemas.openxmlformats.org/officeDocument/2006/relationships/notesMaster" Target="/ppt/notesMasters/notesMaster1.xml" Id="Rbe18a4bca66d4c4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4f8245e10df4a42" /><Relationship Type="http://schemas.openxmlformats.org/officeDocument/2006/relationships/notesMaster" Target="/ppt/notesMasters/notesMaster1.xml" Id="Ra6c7a563412f4bf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dc724a7d54e459c" /><Relationship Type="http://schemas.openxmlformats.org/officeDocument/2006/relationships/notesMaster" Target="/ppt/notesMasters/notesMaster1.xml" Id="Rb3f6a2dfd35b413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8aaf54caa7f483c" /><Relationship Type="http://schemas.openxmlformats.org/officeDocument/2006/relationships/notesMaster" Target="/ppt/notesMasters/notesMaster1.xml" Id="Rfb7c166d9865434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526c579835148de" /><Relationship Type="http://schemas.openxmlformats.org/officeDocument/2006/relationships/notesMaster" Target="/ppt/notesMasters/notesMaster1.xml" Id="Rf51c4798ba23486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42d0985689a40c8" /><Relationship Type="http://schemas.openxmlformats.org/officeDocument/2006/relationships/notesMaster" Target="/ppt/notesMasters/notesMaster1.xml" Id="Rcd41db2a88ae4d7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056dbc197a747fa" /><Relationship Type="http://schemas.openxmlformats.org/officeDocument/2006/relationships/notesMaster" Target="/ppt/notesMasters/notesMaster1.xml" Id="R481261e99fcf4fa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19 — предметные контуры; 13 — инвариантные пары; 3 — уровни измерения.</a:t>
            </a:r>
          </a:p>
          <a:p xmlns:a="http://schemas.openxmlformats.org/drawingml/2006/main">
            <a:r>
              <a:t>Документ не является рейтингом граждан, регионов, организаций или государств.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Контуры C13–C17.</a:t>
            </a:r>
          </a:p>
          <a:p xmlns:a="http://schemas.openxmlformats.org/drawingml/2006/main">
            <a:r>
              <a:t>Общесистемные риски: common-mode цифровой отказ, скрытые обязательства и отсутствие владельца.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Контуры C18–C19.</a:t>
            </a:r>
          </a:p>
          <a:p xmlns:a="http://schemas.openxmlformats.org/drawingml/2006/main">
            <a:r>
              <a:t>Односторонняя зависимость и необратимая блокировка будущих решений — красные пределы.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Тринадцать пар — обязательные сквозные проверки.</a:t>
            </a:r>
          </a:p>
          <a:p xmlns:a="http://schemas.openxmlformats.org/drawingml/2006/main">
            <a:r>
              <a:t>Они не являются отдельными отраслевыми балансами.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Все числа на слайде — иллюстративный пример математической спецификации.</a:t>
            </a:r>
          </a:p>
          <a:p xmlns:a="http://schemas.openxmlformats.org/drawingml/2006/main">
            <a:r>
              <a:t>Якоря и веса утверждаются до получения факта.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Приоритет: veto → красный → жёлтый → зелёный.</a:t>
            </a:r>
          </a:p>
          <a:p xmlns:a="http://schemas.openxmlformats.org/drawingml/2006/main">
            <a:r>
              <a:t>Критическая ячейка ниже 65 запрещает зелёный статус всей системы.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Содержание S1–S3 является предлагаемой рабочей спецификацией множителя ×3.</a:t>
            </a:r>
          </a:p>
          <a:p xmlns:a="http://schemas.openxmlformats.org/drawingml/2006/main">
            <a:r>
              <a:t>Россия, Китай, США и другие страны — аналитический разрез S3, а не значение самого множителя.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— якорный; S — существенный; M — мониторинговый.</a:t>
            </a:r>
          </a:p>
          <a:p xmlns:a="http://schemas.openxmlformats.org/drawingml/2006/main">
            <a:r>
              <a:t>S присвоен в проектной версии по якорным балансам прямых зависимостей; классификация утверждается после пилота.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Пять состояний создают память прогноз–факт и независимой проверки.</a:t>
            </a:r>
          </a:p>
          <a:p xmlns:a="http://schemas.openxmlformats.org/drawingml/2006/main">
            <a:r>
              <a:t>Они не увеличивают число логических объектов управления.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Двенадцать разделов паспорта соответствуют базовой Доктрине.</a:t>
            </a:r>
          </a:p>
          <a:p xmlns:a="http://schemas.openxmlformats.org/drawingml/2006/main">
            <a:r>
              <a:t>Паспорт соединяет метод, право, финансы, план, доказательства, риски и судьбу инициативы.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Шесть осей — системный профиль, а не замена предметных KPI.</a:t>
            </a:r>
          </a:p>
          <a:p xmlns:a="http://schemas.openxmlformats.org/drawingml/2006/main">
            <a:r>
              <a:t>Геометрическое среднее усиливает дисциплину слабого звена.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Управленческий результат — общая грамматика, не единообразие целей.</a:t>
            </a:r>
          </a:p>
          <a:p xmlns:a="http://schemas.openxmlformats.org/drawingml/2006/main">
            <a:r>
              <a:t>Пять состояний версионируют 741 ячейку.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Фискальный вход, финансовый баланс, межотраслевой поток, физический outcome и смысловой выход не складываются напрямую.</a:t>
            </a:r>
          </a:p>
          <a:p xmlns:a="http://schemas.openxmlformats.org/drawingml/2006/main">
            <a:r>
              <a:t>Формула моста — концептуальная спецификация предыдущего аналитического слоя.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Министерства, учреждения, межотраслевой баланс и выходы через смыслы, 2026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Смысловой выход маркирует общественную способность и подтверждается outcome-KPI.</a:t>
            </a:r>
          </a:p>
          <a:p xmlns:a="http://schemas.openxmlformats.org/drawingml/2006/main">
            <a:r>
              <a:t>Восемь смыслов не являются дополнительным множителем матрицы.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Министерства, учреждения, межотраслевой баланс и выходы через смыслы, 2026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Матрица потоков A(19×19) и тензор оценки U(19×13×3) не смешиваются.</a:t>
            </a:r>
          </a:p>
          <a:p xmlns:a="http://schemas.openxmlformats.org/drawingml/2006/main">
            <a:r>
              <a:t>Их связывает единый contour_id, период, сценарий, состояние и уровень.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- Министерства, учреждения, межотраслевой баланс и выходы через смыслы, 2026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Институциональные роли — функциональная архитектура.</a:t>
            </a:r>
          </a:p>
          <a:p xmlns:a="http://schemas.openxmlformats.org/drawingml/2006/main">
            <a:r>
              <a:t>Авторские бренды могут быть прототипами, но не объявляются официальными органами или исключительными операторами.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G0–G8 — предлагаемая детализация stage-gate контура.</a:t>
            </a:r>
          </a:p>
          <a:p xmlns:a="http://schemas.openxmlformats.org/drawingml/2006/main">
            <a:r>
              <a:t>Переход разрешается по доказательствам; перед масштабированием обязателен стресс-тест.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Все числа являются иллюстративным сценарием и не оценивают фактические расходы России, региона или ведомства.</a:t>
            </a:r>
          </a:p>
          <a:p xmlns:a="http://schemas.openxmlformats.org/drawingml/2006/main">
            <a:r>
              <a:t>Индекс синхронизации нельзя автоматически переводить в деньги.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- Министерства, учреждения, межотраслевой баланс и выходы через смыслы, 2026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Дорожная карта — проект последовательности развёртывания.</a:t>
            </a:r>
          </a:p>
          <a:p xmlns:a="http://schemas.openxmlformats.org/drawingml/2006/main">
            <a:r>
              <a:t>Пилоты: жизнестойкий район; агро-водный бассейн; промышленный кластер; маршрут человека; стандарт долгого горизонта.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Финальный принцип: унификация — единая грамматика доказательств и решений, а не одинаковые цели.</a:t>
            </a:r>
          </a:p>
          <a:p xmlns:a="http://schemas.openxmlformats.org/drawingml/2006/main">
            <a:r>
              <a:t>Система считается внедрённой, когда цепочка прослеживается в обе стороны без ручной реконструкции.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- Министерства, учреждения, межотраслевой баланс и выходы через смыслы, 2026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Бюджет, финансовый инструмент, выпуск, outcome и смысловой выход имеют разные единицы.</a:t>
            </a:r>
          </a:p>
          <a:p xmlns:a="http://schemas.openxmlformats.org/drawingml/2006/main">
            <a:r>
              <a:t>Пять книг связаны, но не складываются без мостов и контроля двойного счёта.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Министерства, учреждения, межотраслевой баланс и выходы через смыслы, 2026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Формула унификации и разграничение множителей.</a:t>
            </a:r>
          </a:p>
          <a:p xmlns:a="http://schemas.openxmlformats.org/drawingml/2006/main">
            <a:r>
              <a:t>Содержание уровней S1–S3 — проект унификации множителя ×3.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Ячейка хранит путь от нормы к решению, а не только итоговый балл.</a:t>
            </a:r>
          </a:p>
          <a:p xmlns:a="http://schemas.openxmlformats.org/drawingml/2006/main">
            <a:r>
              <a:t>Все значения должны раскрываться до первичного доказательства и версии методики.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Пять модулей группируют 19 контуров для чтения.</a:t>
            </a:r>
          </a:p>
          <a:p xmlns:a="http://schemas.openxmlformats.org/drawingml/2006/main">
            <a:r>
              <a:t>Межконтурные потоки свободно пересекают границы модулей.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Контуры C01–C04.</a:t>
            </a:r>
          </a:p>
          <a:p xmlns:a="http://schemas.openxmlformats.org/drawingml/2006/main">
            <a:r>
              <a:t>Пороговые значения KPI задаются после базового измерения.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Контуры C05–C08.</a:t>
            </a:r>
          </a:p>
          <a:p xmlns:a="http://schemas.openxmlformats.org/drawingml/2006/main">
            <a:r>
              <a:t>Критический риск — разрыв полного цикла от знания до эксплуатации.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Контуры C09–C12.</a:t>
            </a:r>
          </a:p>
          <a:p xmlns:a="http://schemas.openxmlformats.org/drawingml/2006/main">
            <a:r>
              <a:t>Экологический предел и минимум инфраструктурной непрерывности имеют статус veto.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Доктрина Победы 2026–2036, приложение 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82570f61e4ee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6245ebd0c23405b" /><Relationship Type="http://schemas.openxmlformats.org/officeDocument/2006/relationships/slideLayout" Target="/ppt/slideLayouts/slideLayout1.xml" Id="Rabd8fbb5bd084c3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d8fbb5bd084c3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e313f6f1f42b9" /><Relationship Type="http://schemas.openxmlformats.org/officeDocument/2006/relationships/notesSlide" Target="/ppt/notesSlides/notesSlide1.xml" Id="Raec64a56cb33481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ea63e50584698" /><Relationship Type="http://schemas.openxmlformats.org/officeDocument/2006/relationships/notesSlide" Target="/ppt/notesSlides/notesSlide10.xml" Id="R131498bbbd2a4da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652a831cc4b5a" /><Relationship Type="http://schemas.openxmlformats.org/officeDocument/2006/relationships/notesSlide" Target="/ppt/notesSlides/notesSlide11.xml" Id="Rdb9d2bb98d2148d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161ccb9bb45fc" /><Relationship Type="http://schemas.openxmlformats.org/officeDocument/2006/relationships/notesSlide" Target="/ppt/notesSlides/notesSlide12.xml" Id="R353c0b9fffe142c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dd6a5cbc74eb3" /><Relationship Type="http://schemas.openxmlformats.org/officeDocument/2006/relationships/notesSlide" Target="/ppt/notesSlides/notesSlide13.xml" Id="R38a86514a76342f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9500b7c0c44cc" /><Relationship Type="http://schemas.openxmlformats.org/officeDocument/2006/relationships/notesSlide" Target="/ppt/notesSlides/notesSlide14.xml" Id="R9df9a6396d0140f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63cef2d8f4dc0" /><Relationship Type="http://schemas.openxmlformats.org/officeDocument/2006/relationships/notesSlide" Target="/ppt/notesSlides/notesSlide15.xml" Id="R89f5ea8159614c9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7a3f24cb5414b" /><Relationship Type="http://schemas.openxmlformats.org/officeDocument/2006/relationships/notesSlide" Target="/ppt/notesSlides/notesSlide16.xml" Id="R44aaf18bf8db4337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f447aad9a4ef2" /><Relationship Type="http://schemas.openxmlformats.org/officeDocument/2006/relationships/notesSlide" Target="/ppt/notesSlides/notesSlide17.xml" Id="Rd03d9c64d244489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d63de21b34984" /><Relationship Type="http://schemas.openxmlformats.org/officeDocument/2006/relationships/notesSlide" Target="/ppt/notesSlides/notesSlide18.xml" Id="R539198e192ac419e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3fa9d6ab744ef" /><Relationship Type="http://schemas.openxmlformats.org/officeDocument/2006/relationships/notesSlide" Target="/ppt/notesSlides/notesSlide19.xml" Id="Rba00791a21cd4e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55fd1123444ad" /><Relationship Type="http://schemas.openxmlformats.org/officeDocument/2006/relationships/notesSlide" Target="/ppt/notesSlides/notesSlide2.xml" Id="R33f2dddf51b64c2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7960776934433" /><Relationship Type="http://schemas.openxmlformats.org/officeDocument/2006/relationships/notesSlide" Target="/ppt/notesSlides/notesSlide20.xml" Id="R63bb3ab6646044d1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adb89f883470a" /><Relationship Type="http://schemas.openxmlformats.org/officeDocument/2006/relationships/notesSlide" Target="/ppt/notesSlides/notesSlide21.xml" Id="R315cc2849e7b4811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851502b9a429e" /><Relationship Type="http://schemas.openxmlformats.org/officeDocument/2006/relationships/notesSlide" Target="/ppt/notesSlides/notesSlide22.xml" Id="R316eeb9d9864483e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494056a3c4fa8" /><Relationship Type="http://schemas.openxmlformats.org/officeDocument/2006/relationships/notesSlide" Target="/ppt/notesSlides/notesSlide23.xml" Id="R1b126555dd9b4b38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71b4e34d24236" /><Relationship Type="http://schemas.openxmlformats.org/officeDocument/2006/relationships/notesSlide" Target="/ppt/notesSlides/notesSlide24.xml" Id="R52949629075245d3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46045c64c4ea1" /><Relationship Type="http://schemas.openxmlformats.org/officeDocument/2006/relationships/notesSlide" Target="/ppt/notesSlides/notesSlide25.xml" Id="R7277f5c156584353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8f7c571b5403a" /><Relationship Type="http://schemas.openxmlformats.org/officeDocument/2006/relationships/notesSlide" Target="/ppt/notesSlides/notesSlide26.xml" Id="Rc1fec034dcd34fe7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e7cda265e4db4" /><Relationship Type="http://schemas.openxmlformats.org/officeDocument/2006/relationships/notesSlide" Target="/ppt/notesSlides/notesSlide27.xml" Id="Rf6021af4f680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948c1739549a7" /><Relationship Type="http://schemas.openxmlformats.org/officeDocument/2006/relationships/notesSlide" Target="/ppt/notesSlides/notesSlide3.xml" Id="R68f251c9a689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2c8d413a8419b" /><Relationship Type="http://schemas.openxmlformats.org/officeDocument/2006/relationships/notesSlide" Target="/ppt/notesSlides/notesSlide4.xml" Id="R0263a47a02984e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390b0f3c04b04" /><Relationship Type="http://schemas.openxmlformats.org/officeDocument/2006/relationships/notesSlide" Target="/ppt/notesSlides/notesSlide5.xml" Id="R73b6217b282343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03e2da26a4b95" /><Relationship Type="http://schemas.openxmlformats.org/officeDocument/2006/relationships/notesSlide" Target="/ppt/notesSlides/notesSlide6.xml" Id="Rb59d8c664b9a42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d826f5afb49aa" /><Relationship Type="http://schemas.openxmlformats.org/officeDocument/2006/relationships/notesSlide" Target="/ppt/notesSlides/notesSlide7.xml" Id="R80df9078b9a9411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29453030b4c2d" /><Relationship Type="http://schemas.openxmlformats.org/officeDocument/2006/relationships/notesSlide" Target="/ppt/notesSlides/notesSlide8.xml" Id="R9471ab03b101476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cc92c4fec4a5e" /><Relationship Type="http://schemas.openxmlformats.org/officeDocument/2006/relationships/notesSlide" Target="/ppt/notesSlides/notesSlide9.xml" Id="Rbf825030a078409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box">
            <a:extLst xmlns:a="http://schemas.openxmlformats.org/drawingml/2006/main">
              <a:ext uri="{FF2B5EF4-FFF2-40B4-BE49-F238E27FC236}">
                <a16:creationId xmlns:a16="http://schemas.microsoft.com/office/drawing/2014/main" id="{9066FA4F-85CA-4E7C-B8B5-909429EC3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476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ox">
            <a:extLst xmlns:a="http://schemas.openxmlformats.org/drawingml/2006/main">
              <a:ext uri="{FF2B5EF4-FFF2-40B4-BE49-F238E27FC236}">
                <a16:creationId xmlns:a16="http://schemas.microsoft.com/office/drawing/2014/main" id="{EE024341-7DDD-4FC3-9099-B9CC4AB68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0"/>
            <a:ext cx="3600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EFE5A66B-A8E9-43D8-AB4D-F8ABBE299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47675"/>
            <a:ext cx="7334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КОНЦЕПТУАЛЬНАЯ СПЕЦИФИКАЦИЯ • v1.0</a:t>
            </a:r>
          </a:p>
        </p:txBody>
      </p:sp>
      <p:sp>
        <p:nvSpPr>
          <p:cNvPr id="4" name="cover-title">
            <a:extLst xmlns:a="http://schemas.openxmlformats.org/drawingml/2006/main">
              <a:ext uri="{FF2B5EF4-FFF2-40B4-BE49-F238E27FC236}">
                <a16:creationId xmlns:a16="http://schemas.microsoft.com/office/drawing/2014/main" id="{60554302-280C-4899-AC20-48941D155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190625"/>
            <a:ext cx="752475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250" b="1" i="0">
                <a:solidFill>
                  <a:srgbClr val="111827"/>
                </a:solidFill>
              </a:defRPr>
            </a:pPr>
            <a:r>
              <a:rPr sz="5250" b="1" i="0">
                <a:solidFill>
                  <a:srgbClr val="111827"/>
                </a:solidFill>
              </a:rPr>
              <a:t>Связанные</a:t>
            </a:r>
          </a:p>
          <a:p xmlns:a="http://schemas.openxmlformats.org/drawingml/2006/main">
            <a:pPr algn="l">
              <a:defRPr sz="5250" b="1" i="0">
                <a:solidFill>
                  <a:srgbClr val="111827"/>
                </a:solidFill>
              </a:defRPr>
            </a:pPr>
            <a:r>
              <a:rPr sz="5250" b="1" i="0">
                <a:solidFill>
                  <a:srgbClr val="111827"/>
                </a:solidFill>
              </a:rPr>
              <a:t>19 балансов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F2615FD5-FEC5-4136-B83C-52158E812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152775"/>
            <a:ext cx="752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2E74B5"/>
                </a:solidFill>
              </a:defRPr>
            </a:pPr>
            <a:r>
              <a:rPr sz="2250" b="1" i="0">
                <a:solidFill>
                  <a:srgbClr val="2E74B5"/>
                </a:solidFill>
              </a:rPr>
              <a:t>Унификация системы управления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2A0B868B-2A42-4A1E-9BDB-22B916DEF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933825"/>
            <a:ext cx="7429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73A5E"/>
                </a:solidFill>
              </a:defRPr>
            </a:pPr>
            <a:r>
              <a:rPr sz="1875" b="1" i="0">
                <a:solidFill>
                  <a:srgbClr val="173A5E"/>
                </a:solidFill>
              </a:rPr>
              <a:t>19 контуров • 13 пар • 3 уровня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16E4357E-C082-47BF-A8DC-752023E3C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9125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27 августа 2026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795AEA53-3C1F-45B3-A3D1-E21CADCD5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742950"/>
            <a:ext cx="321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FFFFFF"/>
                </a:solidFill>
              </a:defRPr>
            </a:pPr>
            <a:r>
              <a:rPr sz="3300" b="1" i="0">
                <a:solidFill>
                  <a:srgbClr val="FFFFFF"/>
                </a:solidFill>
              </a:rPr>
              <a:t>19 × 13 × 3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D9B967A1-40C2-443C-89B6-773B84C4D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514475"/>
            <a:ext cx="1524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58B1B"/>
                </a:solidFill>
              </a:defRPr>
            </a:pPr>
            <a:r>
              <a:rPr sz="2550" b="1" i="0">
                <a:solidFill>
                  <a:srgbClr val="B58B1B"/>
                </a:solidFill>
              </a:rPr>
              <a:t>=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2B85B861-CCED-4C20-8455-5F18E8E2F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066925"/>
            <a:ext cx="28575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5700" b="1" i="0">
                <a:solidFill>
                  <a:srgbClr val="FFFFFF"/>
                </a:solidFill>
              </a:defRPr>
            </a:pPr>
            <a:r>
              <a:rPr sz="5700" b="1" i="0">
                <a:solidFill>
                  <a:srgbClr val="FFFFFF"/>
                </a:solidFill>
              </a:rPr>
              <a:t>741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E00F219F-9601-4238-A28B-1F83D4972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057525"/>
            <a:ext cx="30289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B58B1B"/>
                </a:solidFill>
              </a:defRPr>
            </a:pPr>
            <a:r>
              <a:rPr sz="1575" b="1" i="0">
                <a:solidFill>
                  <a:srgbClr val="B58B1B"/>
                </a:solidFill>
              </a:rPr>
              <a:t>ПАСПОРТИРОВАННАЯ</a:t>
            </a:r>
          </a:p>
          <a:p xmlns:a="http://schemas.openxmlformats.org/drawingml/2006/main">
            <a:pPr algn="ctr">
              <a:defRPr sz="1575" b="1" i="0">
                <a:solidFill>
                  <a:srgbClr val="B58B1B"/>
                </a:solidFill>
              </a:defRPr>
            </a:pPr>
            <a:r>
              <a:rPr sz="1575" b="1" i="0">
                <a:solidFill>
                  <a:srgbClr val="B58B1B"/>
                </a:solidFill>
              </a:rPr>
              <a:t>ЯЧЕЙКА</a:t>
            </a:r>
          </a:p>
        </p:txBody>
      </p:sp>
      <p:sp>
        <p:nvSpPr>
          <p:cNvPr id="12" name="rule">
            <a:extLst xmlns:a="http://schemas.openxmlformats.org/drawingml/2006/main">
              <a:ext uri="{FF2B5EF4-FFF2-40B4-BE49-F238E27FC236}">
                <a16:creationId xmlns:a16="http://schemas.microsoft.com/office/drawing/2014/main" id="{9CEE5D02-920D-4466-8A93-716AB8021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4105275"/>
            <a:ext cx="2190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2A967C08-FD39-4CC7-AF67-E071FC623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4457700"/>
            <a:ext cx="1238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900" b="1" i="0">
                <a:solidFill>
                  <a:srgbClr val="FFFFFF"/>
                </a:solidFill>
              </a:defRPr>
            </a:pPr>
            <a:r>
              <a:rPr sz="390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43CD5462-C7FB-4D71-92E5-A914635B0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6101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B58B1B"/>
                </a:solidFill>
              </a:defRPr>
            </a:pPr>
            <a:r>
              <a:rPr sz="1425" b="1" i="0">
                <a:solidFill>
                  <a:srgbClr val="B58B1B"/>
                </a:solidFill>
              </a:rPr>
              <a:t>состояний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2E043BE7-EC3D-4403-BE1D-9DAECDEA1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5219700"/>
            <a:ext cx="1238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900" b="1" i="0">
                <a:solidFill>
                  <a:srgbClr val="FFFFFF"/>
                </a:solidFill>
              </a:defRPr>
            </a:pPr>
            <a:r>
              <a:rPr sz="3900" b="1" i="0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FFF05B35-C8EE-491A-A797-EB8BF493C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5334000"/>
            <a:ext cx="1714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B58B1B"/>
                </a:solidFill>
              </a:defRPr>
            </a:pPr>
            <a:r>
              <a:rPr sz="1275" b="1" i="0">
                <a:solidFill>
                  <a:srgbClr val="B58B1B"/>
                </a:solidFill>
              </a:rPr>
              <a:t>разделов паспорта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C53C7075-98A3-46E3-9194-5D733607E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5875" y="6210300"/>
            <a:ext cx="2857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0" i="0">
                <a:solidFill>
                  <a:srgbClr val="FFFFFF"/>
                </a:solidFill>
              </a:defRPr>
            </a:pPr>
            <a:r>
              <a:rPr sz="975" b="0" i="0">
                <a:solidFill>
                  <a:srgbClr val="FFFFFF"/>
                </a:solidFill>
              </a:rPr>
              <a:t>Не рейтинг. Система решений и доказательств.</a:t>
            </a:r>
          </a:p>
        </p:txBody>
      </p:sp>
    </p:spTree>
    <p:extLst>
      <p:ext uri="{BB962C8B-B14F-4D97-AF65-F5344CB8AC3E}">
        <p14:creationId xmlns:p14="http://schemas.microsoft.com/office/powerpoint/2010/main" val="95790258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tatus">
            <a:extLst xmlns:a="http://schemas.openxmlformats.org/drawingml/2006/main">
              <a:ext uri="{FF2B5EF4-FFF2-40B4-BE49-F238E27FC236}">
                <a16:creationId xmlns:a16="http://schemas.microsoft.com/office/drawing/2014/main" id="{0DE22D04-F2C7-426E-98DF-A5D36AA15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19 КОНТУРОВ • РЕЕСТР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02C5F3F-0628-4A15-8DDC-73295AC76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827"/>
                </a:solidFill>
              </a:defRPr>
            </a:pPr>
            <a:r>
              <a:rPr sz="2850" b="1" i="0">
                <a:solidFill>
                  <a:srgbClr val="111827"/>
                </a:solidFill>
              </a:rPr>
              <a:t>Модуль IV. Координация, экономика и безопасность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1271852C-98D9-4502-9D70-3199F09FA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1B642617-C4F4-4752-991F-531584AD8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47A14E86-7EA5-4EEA-9D23-578571286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8F89B67F-A361-4C3D-9E2A-2EDD14A03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10</a:t>
            </a:r>
          </a:p>
        </p:txBody>
      </p:sp>
      <p:sp>
        <p:nvSpPr>
          <p:cNvPr id="7" name="callout-bg">
            <a:extLst xmlns:a="http://schemas.openxmlformats.org/drawingml/2006/main">
              <a:ext uri="{FF2B5EF4-FFF2-40B4-BE49-F238E27FC236}">
                <a16:creationId xmlns:a16="http://schemas.microsoft.com/office/drawing/2014/main" id="{F2CBEAE2-305B-47E6-961C-E85F49A55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62075"/>
            <a:ext cx="11334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9CC9E7E7-87C4-41E2-ACDB-89DE41715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62075"/>
            <a:ext cx="762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16F95B90-D0D6-4A57-B8BE-4EFF4345C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1438275"/>
            <a:ext cx="10953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Данные, капитал, труд, право и непрерывность — не обслуживающие функции, а сквозная операционная система 19 контуров.</a:t>
            </a:r>
          </a:p>
        </p:txBody>
      </p:sp>
      <p:graphicFrame>
        <p:nvGraphicFramePr>
          <p:cNvPr id="21" name=""/>
          <p:cNvGraphicFramePr/>
          <p:nvPr/>
        </p:nvGraphicFramePr>
        <p:xfrm>
          <a:off xmlns:a="http://schemas.openxmlformats.org/drawingml/2006/main" x="428625" y="2143125"/>
          <a:ext xmlns:a="http://schemas.openxmlformats.org/drawingml/2006/main" cx="11334750" cy="3714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28750"/>
                <a:gridCol w="2952750"/>
                <a:gridCol w="3143250"/>
                <a:gridCol w="3810000"/>
              </a:tblGrid>
              <a:tr h="619125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Код / контур</a:t>
                      </a:r>
                    </a:p>
                  </a:txBody>
                  <a:tcPr marL="91440" marR="91440" marT="45720" marB="45720" anchor="ctr">
                    <a:solidFill>
                      <a:srgbClr val="7257A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Ключевой запас</a:t>
                      </a:r>
                    </a:p>
                  </a:txBody>
                  <a:tcPr marL="91440" marR="91440" marT="45720" marB="45720" anchor="ctr">
                    <a:solidFill>
                      <a:srgbClr val="7257A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Проверяемый результат</a:t>
                      </a:r>
                    </a:p>
                  </a:txBody>
                  <a:tcPr marL="91440" marR="91440" marT="45720" marB="45720" anchor="ctr">
                    <a:solidFill>
                      <a:srgbClr val="7257A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Жёсткий предел</a:t>
                      </a:r>
                    </a:p>
                  </a:txBody>
                  <a:tcPr marL="91440" marR="91440" marT="45720" marB="45720" anchor="ctr">
                    <a:solidFill>
                      <a:srgbClr val="7257A8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C13</a:t>
                      </a:r>
                    </a:p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Данные и ИИ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Доверенные данные, вычислительная и сетевая инфраструктура, модели и компетенции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Совместимая, суверенная и безопасная цифровая среда под контролем человека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Утрата человеческого контроля; непроверенный ИИ; компрометация данных; зависимость без замены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C14</a:t>
                      </a:r>
                    </a:p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Финансы</a:t>
                      </a:r>
                    </a:p>
                  </a:txBody>
                  <a:tcPr marL="91440" marR="91440" marT="45720" marB="45720" anchor="ctr">
                    <a:solidFill>
                      <a:srgbClr val="EFEA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Сбережения, капитал, резервы, платёжная инфраструктура и длинные ресурсы</a:t>
                      </a:r>
                    </a:p>
                  </a:txBody>
                  <a:tcPr marL="91440" marR="91440" marT="45720" marB="45720" anchor="ctr">
                    <a:solidFill>
                      <a:srgbClr val="EFEA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Финансирование воспроизводства при приемлемой цене и риске</a:t>
                      </a:r>
                    </a:p>
                  </a:txBody>
                  <a:tcPr marL="91440" marR="91440" marT="45720" marB="45720" anchor="ctr">
                    <a:solidFill>
                      <a:srgbClr val="EFEA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Скрытые обязательства; несоответствие сроков; долг без результата; риск платёжной устойчивости</a:t>
                      </a:r>
                    </a:p>
                  </a:txBody>
                  <a:tcPr marL="91440" marR="91440" marT="45720" marB="45720" anchor="ctr">
                    <a:solidFill>
                      <a:srgbClr val="EFEAF7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C15</a:t>
                      </a:r>
                    </a:p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Труд и бизнес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Квалификации, рабочие места, предприятия, кооперационные сети и культура труда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Производительный труд, справедливый результат и устойчивые кооперации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Угроза жизни работника; задолженность; недобросовестная контрактация; вытеснение без перехода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C16</a:t>
                      </a:r>
                    </a:p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Управление</a:t>
                      </a:r>
                    </a:p>
                  </a:txBody>
                  <a:tcPr marL="91440" marR="91440" marT="45720" marB="45720" anchor="ctr">
                    <a:solidFill>
                      <a:srgbClr val="EFEA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Правовая определённость, компетентность, доверие и реестры обязательств</a:t>
                      </a:r>
                    </a:p>
                  </a:txBody>
                  <a:tcPr marL="91440" marR="91440" marT="45720" marB="45720" anchor="ctr">
                    <a:solidFill>
                      <a:srgbClr val="EFEA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Предсказуемое, ответственное и оспоримое управление</a:t>
                      </a:r>
                    </a:p>
                  </a:txBody>
                  <a:tcPr marL="91440" marR="91440" marT="45720" marB="45720" anchor="ctr">
                    <a:solidFill>
                      <a:srgbClr val="EFEA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Нет ответственного или права обжалования; конфликт интересов; сокрытие; системное неисполнение</a:t>
                      </a:r>
                    </a:p>
                  </a:txBody>
                  <a:tcPr marL="91440" marR="91440" marT="45720" marB="45720" anchor="ctr">
                    <a:solidFill>
                      <a:srgbClr val="EFEAF7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C17</a:t>
                      </a:r>
                    </a:p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Непрерывность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Резервы, дублирующие мощности, планы восстановления, команды и защищённая инфраструктура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Приемлемый риск и восстановление критических функций в заданный срок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Нет резерва, копии или плана; известная критическая уязвимость; отказ от учения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8C848397-0543-4304-A24F-9F6B65987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000750"/>
            <a:ext cx="8572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7257A8"/>
                </a:solidFill>
              </a:defRPr>
            </a:pPr>
            <a:r>
              <a:rPr sz="1125" b="1" i="0">
                <a:solidFill>
                  <a:srgbClr val="7257A8"/>
                </a:solidFill>
              </a:rPr>
              <a:t>5 контура • цели различаются • паспорт и доказательства едины</a:t>
            </a:r>
          </a:p>
        </p:txBody>
      </p:sp>
    </p:spTree>
    <p:extLst>
      <p:ext uri="{BB962C8B-B14F-4D97-AF65-F5344CB8AC3E}">
        <p14:creationId xmlns:p14="http://schemas.microsoft.com/office/powerpoint/2010/main" val="199225575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tatus">
            <a:extLst xmlns:a="http://schemas.openxmlformats.org/drawingml/2006/main">
              <a:ext uri="{FF2B5EF4-FFF2-40B4-BE49-F238E27FC236}">
                <a16:creationId xmlns:a16="http://schemas.microsoft.com/office/drawing/2014/main" id="{863F6DC3-C2AD-434E-B2B7-9EFF3EED8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19 КОНТУРОВ • РЕЕСТР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5D648C9-53AF-4A91-A381-871B5CFBC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827"/>
                </a:solidFill>
              </a:defRPr>
            </a:pPr>
            <a:r>
              <a:rPr sz="2850" b="1" i="0">
                <a:solidFill>
                  <a:srgbClr val="111827"/>
                </a:solidFill>
              </a:rPr>
              <a:t>Модуль V. Международный и долгий горизонт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DEEA4970-0BF1-4158-B9F6-C3831EF42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AC542692-A707-4A21-8DC5-DF3593FFC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2D4DCE90-A9FB-40AB-9DC0-9D94BACA5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82594460-6C5A-408A-A3EA-4C9B73118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11</a:t>
            </a:r>
          </a:p>
        </p:txBody>
      </p:sp>
      <p:sp>
        <p:nvSpPr>
          <p:cNvPr id="7" name="callout-bg">
            <a:extLst xmlns:a="http://schemas.openxmlformats.org/drawingml/2006/main">
              <a:ext uri="{FF2B5EF4-FFF2-40B4-BE49-F238E27FC236}">
                <a16:creationId xmlns:a16="http://schemas.microsoft.com/office/drawing/2014/main" id="{FA808E93-D67C-4C1A-8238-66B71EEAC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62075"/>
            <a:ext cx="11334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64BD4C0B-AD43-4DA9-B627-338C1C1AA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62075"/>
            <a:ext cx="762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918259DC-7FF5-484C-9ABD-DED606C8D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1438275"/>
            <a:ext cx="10953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Кооперация должна давать взаимную выгоду сейчас и сохранять стратегические варианты для будущих поколений.</a:t>
            </a:r>
          </a:p>
        </p:txBody>
      </p:sp>
      <p:graphicFrame>
        <p:nvGraphicFramePr>
          <p:cNvPr id="21" name=""/>
          <p:cNvGraphicFramePr/>
          <p:nvPr/>
        </p:nvGraphicFramePr>
        <p:xfrm>
          <a:off xmlns:a="http://schemas.openxmlformats.org/drawingml/2006/main" x="428625" y="2143125"/>
          <a:ext xmlns:a="http://schemas.openxmlformats.org/drawingml/2006/main" cx="11334750" cy="3714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28750"/>
                <a:gridCol w="2952750"/>
                <a:gridCol w="3143250"/>
                <a:gridCol w="3810000"/>
              </a:tblGrid>
              <a:tr h="123825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Код / контур</a:t>
                      </a:r>
                    </a:p>
                  </a:txBody>
                  <a:tcPr marL="91440" marR="91440" marT="45720" marB="45720" anchor="ctr">
                    <a:solidFill>
                      <a:srgbClr val="B58B1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Ключевой запас</a:t>
                      </a:r>
                    </a:p>
                  </a:txBody>
                  <a:tcPr marL="91440" marR="91440" marT="45720" marB="45720" anchor="ctr">
                    <a:solidFill>
                      <a:srgbClr val="B58B1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Проверяемый результат</a:t>
                      </a:r>
                    </a:p>
                  </a:txBody>
                  <a:tcPr marL="91440" marR="91440" marT="45720" marB="45720" anchor="ctr">
                    <a:solidFill>
                      <a:srgbClr val="B58B1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Жёсткий предел</a:t>
                      </a:r>
                    </a:p>
                  </a:txBody>
                  <a:tcPr marL="91440" marR="91440" marT="45720" marB="45720" anchor="ctr">
                    <a:solidFill>
                      <a:srgbClr val="B58B1B"/>
                    </a:solidFill>
                  </a:tcPr>
                </a:tc>
              </a:tr>
              <a:tr h="1238250"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C18</a:t>
                      </a:r>
                    </a:p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Кооперация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Договоры, доверие партнёров, совместные мощности, коридоры и стандарты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Равноправные диверсифицированные проекты с взаимной выгодой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Односторонняя критическая зависимость; потеря контроля; нераспределённый санкционный риск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1238250"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C19</a:t>
                      </a:r>
                    </a:p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Долгий горизонт</a:t>
                      </a:r>
                    </a:p>
                  </a:txBody>
                  <a:tcPr marL="91440" marR="91440" marT="45720" marB="45720" anchor="ctr">
                    <a:solidFill>
                      <a:srgbClr val="F8F1D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Стратегические опции, фундаментальные знания, наблюдения, океаническая, космическая и климатическая инфраструктура</a:t>
                      </a:r>
                    </a:p>
                  </a:txBody>
                  <a:tcPr marL="91440" marR="91440" marT="45720" marB="45720" anchor="ctr">
                    <a:solidFill>
                      <a:srgbClr val="F8F1D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Сохранён выбор будущих поколений и готовность к большим вызовам</a:t>
                      </a:r>
                    </a:p>
                  </a:txBody>
                  <a:tcPr marL="91440" marR="91440" marT="45720" marB="45720" anchor="ctr">
                    <a:solidFill>
                      <a:srgbClr val="F8F1D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Необратимый ущерб; блокировка одним сценарием; нефинансируемое обязательство; утрата наблюдений</a:t>
                      </a:r>
                    </a:p>
                  </a:txBody>
                  <a:tcPr marL="91440" marR="91440" marT="45720" marB="45720" anchor="ctr">
                    <a:solidFill>
                      <a:srgbClr val="F8F1D8"/>
                    </a:solidFill>
                  </a:tcPr>
                </a:tc>
              </a:tr>
            </a:tbl>
          </a:graphicData>
        </a:graphic>
      </p:graphicFrame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719F277F-FC77-47BB-A261-D7C6DA248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000750"/>
            <a:ext cx="8572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B58B1B"/>
                </a:solidFill>
              </a:defRPr>
            </a:pPr>
            <a:r>
              <a:rPr sz="1125" b="1" i="0">
                <a:solidFill>
                  <a:srgbClr val="B58B1B"/>
                </a:solidFill>
              </a:rPr>
              <a:t>2 контура • цели различаются • паспорт и доказательства едины</a:t>
            </a:r>
          </a:p>
        </p:txBody>
      </p:sp>
    </p:spTree>
    <p:extLst>
      <p:ext uri="{BB962C8B-B14F-4D97-AF65-F5344CB8AC3E}">
        <p14:creationId xmlns:p14="http://schemas.microsoft.com/office/powerpoint/2010/main" val="88322411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2" name="status">
            <a:extLst xmlns:a="http://schemas.openxmlformats.org/drawingml/2006/main">
              <a:ext uri="{FF2B5EF4-FFF2-40B4-BE49-F238E27FC236}">
                <a16:creationId xmlns:a16="http://schemas.microsoft.com/office/drawing/2014/main" id="{A11124FC-C676-475C-9CF3-009783A75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БАЗОВАЯ ДОКТРИНА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3E9B410-E1EB-4E51-A43B-87D2698E9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11827"/>
                </a:solidFill>
              </a:defRPr>
            </a:pPr>
            <a:r>
              <a:rPr sz="3150" b="1" i="0">
                <a:solidFill>
                  <a:srgbClr val="111827"/>
                </a:solidFill>
              </a:rPr>
              <a:t>13 инвариантных пар баланса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0DE89C3-61F5-448E-B87F-8156C8D72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A1F5242C-3DA4-4659-A1BF-912AA28D1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29549F00-E928-42C7-8857-6FBC8B573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608CB451-FA8F-4F50-A2D9-1DE367FC2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12</a:t>
            </a:r>
          </a:p>
        </p:txBody>
      </p:sp>
      <p:sp>
        <p:nvSpPr>
          <p:cNvPr id="7" name="balance-0">
            <a:extLst xmlns:a="http://schemas.openxmlformats.org/drawingml/2006/main">
              <a:ext uri="{FF2B5EF4-FFF2-40B4-BE49-F238E27FC236}">
                <a16:creationId xmlns:a16="http://schemas.microsoft.com/office/drawing/2014/main" id="{7A5CEE67-1551-4BDB-90D3-F1021ACD0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81125"/>
            <a:ext cx="5572125" cy="5619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8" name="chip-bg">
            <a:extLst xmlns:a="http://schemas.openxmlformats.org/drawingml/2006/main">
              <a:ext uri="{FF2B5EF4-FFF2-40B4-BE49-F238E27FC236}">
                <a16:creationId xmlns:a16="http://schemas.microsoft.com/office/drawing/2014/main" id="{730D04A5-49A4-4636-B920-8D0015556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524000"/>
            <a:ext cx="5715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hip">
            <a:extLst xmlns:a="http://schemas.openxmlformats.org/drawingml/2006/main">
              <a:ext uri="{FF2B5EF4-FFF2-40B4-BE49-F238E27FC236}">
                <a16:creationId xmlns:a16="http://schemas.microsoft.com/office/drawing/2014/main" id="{6DDE6A0B-6EDE-44E4-B728-F82741357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5525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2E74B5"/>
                </a:solidFill>
              </a:defRPr>
            </a:pPr>
            <a:r>
              <a:rPr sz="825" b="1" i="0">
                <a:solidFill>
                  <a:srgbClr val="2E74B5"/>
                </a:solidFill>
              </a:rPr>
              <a:t>B01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BC3964FE-139B-4D5C-BF06-7BF5A3381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8725" y="1476375"/>
            <a:ext cx="457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Безопасность — развитие</a:t>
            </a:r>
          </a:p>
        </p:txBody>
      </p:sp>
      <p:sp>
        <p:nvSpPr>
          <p:cNvPr id="11" name="balance-1">
            <a:extLst xmlns:a="http://schemas.openxmlformats.org/drawingml/2006/main">
              <a:ext uri="{FF2B5EF4-FFF2-40B4-BE49-F238E27FC236}">
                <a16:creationId xmlns:a16="http://schemas.microsoft.com/office/drawing/2014/main" id="{D62F6A36-57CF-42E1-BADF-1034BA687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066925"/>
            <a:ext cx="5572125" cy="5619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12" name="chip-bg">
            <a:extLst xmlns:a="http://schemas.openxmlformats.org/drawingml/2006/main">
              <a:ext uri="{FF2B5EF4-FFF2-40B4-BE49-F238E27FC236}">
                <a16:creationId xmlns:a16="http://schemas.microsoft.com/office/drawing/2014/main" id="{DB0052AE-2761-4990-8F9C-813D9CCC1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209800"/>
            <a:ext cx="5715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hip">
            <a:extLst xmlns:a="http://schemas.openxmlformats.org/drawingml/2006/main">
              <a:ext uri="{FF2B5EF4-FFF2-40B4-BE49-F238E27FC236}">
                <a16:creationId xmlns:a16="http://schemas.microsoft.com/office/drawing/2014/main" id="{5B52E61C-7CE9-4BDA-A8EF-DAF01FF9A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2383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2E74B5"/>
                </a:solidFill>
              </a:defRPr>
            </a:pPr>
            <a:r>
              <a:rPr sz="825" b="1" i="0">
                <a:solidFill>
                  <a:srgbClr val="2E74B5"/>
                </a:solidFill>
              </a:rPr>
              <a:t>B02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51298D4E-8956-4AC2-9CD8-BA799F2EF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8725" y="2162175"/>
            <a:ext cx="457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Человек — государство</a:t>
            </a:r>
          </a:p>
        </p:txBody>
      </p:sp>
      <p:sp>
        <p:nvSpPr>
          <p:cNvPr id="15" name="balance-2">
            <a:extLst xmlns:a="http://schemas.openxmlformats.org/drawingml/2006/main">
              <a:ext uri="{FF2B5EF4-FFF2-40B4-BE49-F238E27FC236}">
                <a16:creationId xmlns:a16="http://schemas.microsoft.com/office/drawing/2014/main" id="{FB7D7A39-672D-4B1D-9706-5CF21E984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752725"/>
            <a:ext cx="5572125" cy="5619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16" name="chip-bg">
            <a:extLst xmlns:a="http://schemas.openxmlformats.org/drawingml/2006/main">
              <a:ext uri="{FF2B5EF4-FFF2-40B4-BE49-F238E27FC236}">
                <a16:creationId xmlns:a16="http://schemas.microsoft.com/office/drawing/2014/main" id="{E239E5C4-31C4-478B-A0C3-3621DA0C0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895600"/>
            <a:ext cx="5715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chip">
            <a:extLst xmlns:a="http://schemas.openxmlformats.org/drawingml/2006/main">
              <a:ext uri="{FF2B5EF4-FFF2-40B4-BE49-F238E27FC236}">
                <a16:creationId xmlns:a16="http://schemas.microsoft.com/office/drawing/2014/main" id="{5834DB44-6066-47AF-BE46-403C712A7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9241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2E74B5"/>
                </a:solidFill>
              </a:defRPr>
            </a:pPr>
            <a:r>
              <a:rPr sz="825" b="1" i="0">
                <a:solidFill>
                  <a:srgbClr val="2E74B5"/>
                </a:solidFill>
              </a:rPr>
              <a:t>B03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6A19BDE6-F5DE-4019-820F-DF6CF3FC8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8725" y="2847975"/>
            <a:ext cx="457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Центр — регионы</a:t>
            </a:r>
          </a:p>
        </p:txBody>
      </p:sp>
      <p:sp>
        <p:nvSpPr>
          <p:cNvPr id="19" name="balance-3">
            <a:extLst xmlns:a="http://schemas.openxmlformats.org/drawingml/2006/main">
              <a:ext uri="{FF2B5EF4-FFF2-40B4-BE49-F238E27FC236}">
                <a16:creationId xmlns:a16="http://schemas.microsoft.com/office/drawing/2014/main" id="{FF7E376A-4648-4213-87FF-A534F3DDB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438525"/>
            <a:ext cx="5572125" cy="5619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20" name="chip-bg">
            <a:extLst xmlns:a="http://schemas.openxmlformats.org/drawingml/2006/main">
              <a:ext uri="{FF2B5EF4-FFF2-40B4-BE49-F238E27FC236}">
                <a16:creationId xmlns:a16="http://schemas.microsoft.com/office/drawing/2014/main" id="{EC64CDA1-4181-425A-B4DC-B77F89D67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581400"/>
            <a:ext cx="5715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chip">
            <a:extLst xmlns:a="http://schemas.openxmlformats.org/drawingml/2006/main">
              <a:ext uri="{FF2B5EF4-FFF2-40B4-BE49-F238E27FC236}">
                <a16:creationId xmlns:a16="http://schemas.microsoft.com/office/drawing/2014/main" id="{B9BACFD7-7577-4CBC-904D-3B2A35880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099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2E74B5"/>
                </a:solidFill>
              </a:defRPr>
            </a:pPr>
            <a:r>
              <a:rPr sz="825" b="1" i="0">
                <a:solidFill>
                  <a:srgbClr val="2E74B5"/>
                </a:solidFill>
              </a:rPr>
              <a:t>B04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2911C3A1-C8BD-4635-8389-C5D1B4C5A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8725" y="3533775"/>
            <a:ext cx="457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Природа — техносфера</a:t>
            </a:r>
          </a:p>
        </p:txBody>
      </p:sp>
      <p:sp>
        <p:nvSpPr>
          <p:cNvPr id="23" name="balance-4">
            <a:extLst xmlns:a="http://schemas.openxmlformats.org/drawingml/2006/main">
              <a:ext uri="{FF2B5EF4-FFF2-40B4-BE49-F238E27FC236}">
                <a16:creationId xmlns:a16="http://schemas.microsoft.com/office/drawing/2014/main" id="{851A8583-4358-40BA-8AE5-2FC4C3247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124325"/>
            <a:ext cx="5572125" cy="5619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24" name="chip-bg">
            <a:extLst xmlns:a="http://schemas.openxmlformats.org/drawingml/2006/main">
              <a:ext uri="{FF2B5EF4-FFF2-40B4-BE49-F238E27FC236}">
                <a16:creationId xmlns:a16="http://schemas.microsoft.com/office/drawing/2014/main" id="{FE5C37A7-95A2-4AB7-9A1D-106ECB3E1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267200"/>
            <a:ext cx="5715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chip">
            <a:extLst xmlns:a="http://schemas.openxmlformats.org/drawingml/2006/main">
              <a:ext uri="{FF2B5EF4-FFF2-40B4-BE49-F238E27FC236}">
                <a16:creationId xmlns:a16="http://schemas.microsoft.com/office/drawing/2014/main" id="{AB3122DD-6EFC-48EE-B4EF-EAEA1AE49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2957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2E74B5"/>
                </a:solidFill>
              </a:defRPr>
            </a:pPr>
            <a:r>
              <a:rPr sz="825" b="1" i="0">
                <a:solidFill>
                  <a:srgbClr val="2E74B5"/>
                </a:solidFill>
              </a:rPr>
              <a:t>B05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E57933D2-6AC5-43CA-A1AC-938FBF581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8725" y="4219575"/>
            <a:ext cx="457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Суверенитет — открытость</a:t>
            </a:r>
          </a:p>
        </p:txBody>
      </p:sp>
      <p:sp>
        <p:nvSpPr>
          <p:cNvPr id="27" name="balance-5">
            <a:extLst xmlns:a="http://schemas.openxmlformats.org/drawingml/2006/main">
              <a:ext uri="{FF2B5EF4-FFF2-40B4-BE49-F238E27FC236}">
                <a16:creationId xmlns:a16="http://schemas.microsoft.com/office/drawing/2014/main" id="{9A2C8BF8-8012-49DC-A15E-A813EA2B0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810125"/>
            <a:ext cx="5572125" cy="5619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28" name="chip-bg">
            <a:extLst xmlns:a="http://schemas.openxmlformats.org/drawingml/2006/main">
              <a:ext uri="{FF2B5EF4-FFF2-40B4-BE49-F238E27FC236}">
                <a16:creationId xmlns:a16="http://schemas.microsoft.com/office/drawing/2014/main" id="{63F6687E-5F39-4C80-87A5-B7FA56E40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953000"/>
            <a:ext cx="5715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hip">
            <a:extLst xmlns:a="http://schemas.openxmlformats.org/drawingml/2006/main">
              <a:ext uri="{FF2B5EF4-FFF2-40B4-BE49-F238E27FC236}">
                <a16:creationId xmlns:a16="http://schemas.microsoft.com/office/drawing/2014/main" id="{9D1F43AC-0457-43DD-870C-FE3EAD95A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9815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2E74B5"/>
                </a:solidFill>
              </a:defRPr>
            </a:pPr>
            <a:r>
              <a:rPr sz="825" b="1" i="0">
                <a:solidFill>
                  <a:srgbClr val="2E74B5"/>
                </a:solidFill>
              </a:rPr>
              <a:t>B06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03A642B0-AD84-4B8A-8A3D-541B6699A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8725" y="4905375"/>
            <a:ext cx="457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Настоящее — будущее</a:t>
            </a:r>
          </a:p>
        </p:txBody>
      </p:sp>
      <p:sp>
        <p:nvSpPr>
          <p:cNvPr id="31" name="balance-6">
            <a:extLst xmlns:a="http://schemas.openxmlformats.org/drawingml/2006/main">
              <a:ext uri="{FF2B5EF4-FFF2-40B4-BE49-F238E27FC236}">
                <a16:creationId xmlns:a16="http://schemas.microsoft.com/office/drawing/2014/main" id="{0B9A12FD-1BBE-4D33-B41E-4F6487CB3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495925"/>
            <a:ext cx="5572125" cy="5619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32" name="chip-bg">
            <a:extLst xmlns:a="http://schemas.openxmlformats.org/drawingml/2006/main">
              <a:ext uri="{FF2B5EF4-FFF2-40B4-BE49-F238E27FC236}">
                <a16:creationId xmlns:a16="http://schemas.microsoft.com/office/drawing/2014/main" id="{C2B7A578-652E-4A31-A67B-984BD662B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5638800"/>
            <a:ext cx="5715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chip">
            <a:extLst xmlns:a="http://schemas.openxmlformats.org/drawingml/2006/main">
              <a:ext uri="{FF2B5EF4-FFF2-40B4-BE49-F238E27FC236}">
                <a16:creationId xmlns:a16="http://schemas.microsoft.com/office/drawing/2014/main" id="{D14F366B-59F7-4F0F-9EB2-C687EFCD9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6673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2E74B5"/>
                </a:solidFill>
              </a:defRPr>
            </a:pPr>
            <a:r>
              <a:rPr sz="825" b="1" i="0">
                <a:solidFill>
                  <a:srgbClr val="2E74B5"/>
                </a:solidFill>
              </a:rPr>
              <a:t>B07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153CE66E-00CC-41A3-B431-C8B3FE1F1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8725" y="5591175"/>
            <a:ext cx="457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Эффективность — справедливость</a:t>
            </a:r>
          </a:p>
        </p:txBody>
      </p:sp>
      <p:sp>
        <p:nvSpPr>
          <p:cNvPr id="35" name="balance-7">
            <a:extLst xmlns:a="http://schemas.openxmlformats.org/drawingml/2006/main">
              <a:ext uri="{FF2B5EF4-FFF2-40B4-BE49-F238E27FC236}">
                <a16:creationId xmlns:a16="http://schemas.microsoft.com/office/drawing/2014/main" id="{212A7142-734F-48EA-A52E-351F5966F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381125"/>
            <a:ext cx="5572125" cy="5619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36" name="chip-bg">
            <a:extLst xmlns:a="http://schemas.openxmlformats.org/drawingml/2006/main">
              <a:ext uri="{FF2B5EF4-FFF2-40B4-BE49-F238E27FC236}">
                <a16:creationId xmlns:a16="http://schemas.microsoft.com/office/drawing/2014/main" id="{6894E9D6-A872-44D3-ACD9-AB28B8E4C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524000"/>
            <a:ext cx="5715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chip">
            <a:extLst xmlns:a="http://schemas.openxmlformats.org/drawingml/2006/main">
              <a:ext uri="{FF2B5EF4-FFF2-40B4-BE49-F238E27FC236}">
                <a16:creationId xmlns:a16="http://schemas.microsoft.com/office/drawing/2014/main" id="{B3E5E61F-B259-4ED8-8E00-2EE812B70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15525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2E74B5"/>
                </a:solidFill>
              </a:defRPr>
            </a:pPr>
            <a:r>
              <a:rPr sz="825" b="1" i="0">
                <a:solidFill>
                  <a:srgbClr val="2E74B5"/>
                </a:solidFill>
              </a:rPr>
              <a:t>B08</a:t>
            </a:r>
          </a:p>
        </p:txBody>
      </p:sp>
      <p:sp>
        <p:nvSpPr>
          <p:cNvPr id="38" name="text">
            <a:extLst xmlns:a="http://schemas.openxmlformats.org/drawingml/2006/main">
              <a:ext uri="{FF2B5EF4-FFF2-40B4-BE49-F238E27FC236}">
                <a16:creationId xmlns:a16="http://schemas.microsoft.com/office/drawing/2014/main" id="{2DED4CBF-1C9B-4440-BC0E-0D8A0CF71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1476375"/>
            <a:ext cx="457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Труд — капитал</a:t>
            </a:r>
          </a:p>
        </p:txBody>
      </p:sp>
      <p:sp>
        <p:nvSpPr>
          <p:cNvPr id="39" name="balance-8">
            <a:extLst xmlns:a="http://schemas.openxmlformats.org/drawingml/2006/main">
              <a:ext uri="{FF2B5EF4-FFF2-40B4-BE49-F238E27FC236}">
                <a16:creationId xmlns:a16="http://schemas.microsoft.com/office/drawing/2014/main" id="{309D1785-EC88-468A-ADAF-056023D56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066925"/>
            <a:ext cx="5572125" cy="5619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40" name="chip-bg">
            <a:extLst xmlns:a="http://schemas.openxmlformats.org/drawingml/2006/main">
              <a:ext uri="{FF2B5EF4-FFF2-40B4-BE49-F238E27FC236}">
                <a16:creationId xmlns:a16="http://schemas.microsoft.com/office/drawing/2014/main" id="{465AE296-3ED3-4996-9A25-031A27292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209800"/>
            <a:ext cx="5715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chip">
            <a:extLst xmlns:a="http://schemas.openxmlformats.org/drawingml/2006/main">
              <a:ext uri="{FF2B5EF4-FFF2-40B4-BE49-F238E27FC236}">
                <a16:creationId xmlns:a16="http://schemas.microsoft.com/office/drawing/2014/main" id="{84D0066E-E674-4174-B195-EA2DA00A5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2383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2E74B5"/>
                </a:solidFill>
              </a:defRPr>
            </a:pPr>
            <a:r>
              <a:rPr sz="825" b="1" i="0">
                <a:solidFill>
                  <a:srgbClr val="2E74B5"/>
                </a:solidFill>
              </a:rPr>
              <a:t>B09</a:t>
            </a:r>
          </a:p>
        </p:txBody>
      </p:sp>
      <p:sp>
        <p:nvSpPr>
          <p:cNvPr id="42" name="text">
            <a:extLst xmlns:a="http://schemas.openxmlformats.org/drawingml/2006/main">
              <a:ext uri="{FF2B5EF4-FFF2-40B4-BE49-F238E27FC236}">
                <a16:creationId xmlns:a16="http://schemas.microsoft.com/office/drawing/2014/main" id="{1FA68818-D52F-4E56-8E9E-37995AC09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62175"/>
            <a:ext cx="457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Конкуренция — кооперация</a:t>
            </a:r>
          </a:p>
        </p:txBody>
      </p:sp>
      <p:sp>
        <p:nvSpPr>
          <p:cNvPr id="43" name="balance-9">
            <a:extLst xmlns:a="http://schemas.openxmlformats.org/drawingml/2006/main">
              <a:ext uri="{FF2B5EF4-FFF2-40B4-BE49-F238E27FC236}">
                <a16:creationId xmlns:a16="http://schemas.microsoft.com/office/drawing/2014/main" id="{BC3E7BAB-3A65-4FB9-8B61-AFDBE8E17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752725"/>
            <a:ext cx="5572125" cy="5619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44" name="chip-bg">
            <a:extLst xmlns:a="http://schemas.openxmlformats.org/drawingml/2006/main">
              <a:ext uri="{FF2B5EF4-FFF2-40B4-BE49-F238E27FC236}">
                <a16:creationId xmlns:a16="http://schemas.microsoft.com/office/drawing/2014/main" id="{D332807F-AE70-419B-8753-BEDE08F66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895600"/>
            <a:ext cx="5715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chip">
            <a:extLst xmlns:a="http://schemas.openxmlformats.org/drawingml/2006/main">
              <a:ext uri="{FF2B5EF4-FFF2-40B4-BE49-F238E27FC236}">
                <a16:creationId xmlns:a16="http://schemas.microsoft.com/office/drawing/2014/main" id="{C6E4E861-C57F-42C2-85E9-645B6C1EE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9241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2E74B5"/>
                </a:solidFill>
              </a:defRPr>
            </a:pPr>
            <a:r>
              <a:rPr sz="825" b="1" i="0">
                <a:solidFill>
                  <a:srgbClr val="2E74B5"/>
                </a:solidFill>
              </a:rPr>
              <a:t>B10</a:t>
            </a:r>
          </a:p>
        </p:txBody>
      </p:sp>
      <p:sp>
        <p:nvSpPr>
          <p:cNvPr id="46" name="text">
            <a:extLst xmlns:a="http://schemas.openxmlformats.org/drawingml/2006/main">
              <a:ext uri="{FF2B5EF4-FFF2-40B4-BE49-F238E27FC236}">
                <a16:creationId xmlns:a16="http://schemas.microsoft.com/office/drawing/2014/main" id="{52D115C4-1BEE-45DB-9998-E421B83D2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847975"/>
            <a:ext cx="457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Инновации — надёжность</a:t>
            </a:r>
          </a:p>
        </p:txBody>
      </p:sp>
      <p:sp>
        <p:nvSpPr>
          <p:cNvPr id="47" name="balance-10">
            <a:extLst xmlns:a="http://schemas.openxmlformats.org/drawingml/2006/main">
              <a:ext uri="{FF2B5EF4-FFF2-40B4-BE49-F238E27FC236}">
                <a16:creationId xmlns:a16="http://schemas.microsoft.com/office/drawing/2014/main" id="{74A5F2F5-3685-45FE-8560-5607F80E2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38525"/>
            <a:ext cx="5572125" cy="5619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48" name="chip-bg">
            <a:extLst xmlns:a="http://schemas.openxmlformats.org/drawingml/2006/main">
              <a:ext uri="{FF2B5EF4-FFF2-40B4-BE49-F238E27FC236}">
                <a16:creationId xmlns:a16="http://schemas.microsoft.com/office/drawing/2014/main" id="{A76ADD87-8ABE-4D6D-B9A5-05A139A53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581400"/>
            <a:ext cx="5715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chip">
            <a:extLst xmlns:a="http://schemas.openxmlformats.org/drawingml/2006/main">
              <a:ext uri="{FF2B5EF4-FFF2-40B4-BE49-F238E27FC236}">
                <a16:creationId xmlns:a16="http://schemas.microsoft.com/office/drawing/2014/main" id="{6A62B388-75A0-459F-B558-6648DB1B4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36099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2E74B5"/>
                </a:solidFill>
              </a:defRPr>
            </a:pPr>
            <a:r>
              <a:rPr sz="825" b="1" i="0">
                <a:solidFill>
                  <a:srgbClr val="2E74B5"/>
                </a:solidFill>
              </a:rPr>
              <a:t>B11</a:t>
            </a:r>
          </a:p>
        </p:txBody>
      </p:sp>
      <p:sp>
        <p:nvSpPr>
          <p:cNvPr id="50" name="text">
            <a:extLst xmlns:a="http://schemas.openxmlformats.org/drawingml/2006/main">
              <a:ext uri="{FF2B5EF4-FFF2-40B4-BE49-F238E27FC236}">
                <a16:creationId xmlns:a16="http://schemas.microsoft.com/office/drawing/2014/main" id="{5C826E82-1C7B-4B06-97E2-208ABCA7E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533775"/>
            <a:ext cx="457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Цифровая эффективность — человеческий суверенитет</a:t>
            </a:r>
          </a:p>
        </p:txBody>
      </p:sp>
      <p:sp>
        <p:nvSpPr>
          <p:cNvPr id="51" name="balance-11">
            <a:extLst xmlns:a="http://schemas.openxmlformats.org/drawingml/2006/main">
              <a:ext uri="{FF2B5EF4-FFF2-40B4-BE49-F238E27FC236}">
                <a16:creationId xmlns:a16="http://schemas.microsoft.com/office/drawing/2014/main" id="{FDFB1BBE-A7D3-4C65-A860-CF525D63E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24325"/>
            <a:ext cx="5572125" cy="5619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52" name="chip-bg">
            <a:extLst xmlns:a="http://schemas.openxmlformats.org/drawingml/2006/main">
              <a:ext uri="{FF2B5EF4-FFF2-40B4-BE49-F238E27FC236}">
                <a16:creationId xmlns:a16="http://schemas.microsoft.com/office/drawing/2014/main" id="{9259C804-90BE-4A1C-A67C-17F23E483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267200"/>
            <a:ext cx="5715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chip">
            <a:extLst xmlns:a="http://schemas.openxmlformats.org/drawingml/2006/main">
              <a:ext uri="{FF2B5EF4-FFF2-40B4-BE49-F238E27FC236}">
                <a16:creationId xmlns:a16="http://schemas.microsoft.com/office/drawing/2014/main" id="{BAEE4905-32AA-443B-B60D-6950CB7A2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42957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2E74B5"/>
                </a:solidFill>
              </a:defRPr>
            </a:pPr>
            <a:r>
              <a:rPr sz="825" b="1" i="0">
                <a:solidFill>
                  <a:srgbClr val="2E74B5"/>
                </a:solidFill>
              </a:rPr>
              <a:t>B12</a:t>
            </a:r>
          </a:p>
        </p:txBody>
      </p:sp>
      <p:sp>
        <p:nvSpPr>
          <p:cNvPr id="54" name="text">
            <a:extLst xmlns:a="http://schemas.openxmlformats.org/drawingml/2006/main">
              <a:ext uri="{FF2B5EF4-FFF2-40B4-BE49-F238E27FC236}">
                <a16:creationId xmlns:a16="http://schemas.microsoft.com/office/drawing/2014/main" id="{3F1FFCAC-B13D-4E37-8D4B-DC878B496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4219575"/>
            <a:ext cx="457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Традиция — обновление</a:t>
            </a:r>
          </a:p>
        </p:txBody>
      </p:sp>
      <p:sp>
        <p:nvSpPr>
          <p:cNvPr id="55" name="balance-12">
            <a:extLst xmlns:a="http://schemas.openxmlformats.org/drawingml/2006/main">
              <a:ext uri="{FF2B5EF4-FFF2-40B4-BE49-F238E27FC236}">
                <a16:creationId xmlns:a16="http://schemas.microsoft.com/office/drawing/2014/main" id="{0696D24A-347D-4440-BE17-A258B7A75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810125"/>
            <a:ext cx="5572125" cy="5619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56" name="chip-bg">
            <a:extLst xmlns:a="http://schemas.openxmlformats.org/drawingml/2006/main">
              <a:ext uri="{FF2B5EF4-FFF2-40B4-BE49-F238E27FC236}">
                <a16:creationId xmlns:a16="http://schemas.microsoft.com/office/drawing/2014/main" id="{F76A3BEE-3754-4F63-80A4-D00F2C32A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953000"/>
            <a:ext cx="5715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chip">
            <a:extLst xmlns:a="http://schemas.openxmlformats.org/drawingml/2006/main">
              <a:ext uri="{FF2B5EF4-FFF2-40B4-BE49-F238E27FC236}">
                <a16:creationId xmlns:a16="http://schemas.microsoft.com/office/drawing/2014/main" id="{7EAADDF5-4A99-459E-8D20-97051ED77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49815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2E74B5"/>
                </a:solidFill>
              </a:defRPr>
            </a:pPr>
            <a:r>
              <a:rPr sz="825" b="1" i="0">
                <a:solidFill>
                  <a:srgbClr val="2E74B5"/>
                </a:solidFill>
              </a:rPr>
              <a:t>B13</a:t>
            </a:r>
          </a:p>
        </p:txBody>
      </p:sp>
      <p:sp>
        <p:nvSpPr>
          <p:cNvPr id="58" name="text">
            <a:extLst xmlns:a="http://schemas.openxmlformats.org/drawingml/2006/main">
              <a:ext uri="{FF2B5EF4-FFF2-40B4-BE49-F238E27FC236}">
                <a16:creationId xmlns:a16="http://schemas.microsoft.com/office/drawing/2014/main" id="{B2FC3D01-35E9-49A4-9060-32C3BEF5D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4905375"/>
            <a:ext cx="457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Агломерационный рост — пространственная связанность</a:t>
            </a:r>
          </a:p>
        </p:txBody>
      </p:sp>
      <p:sp>
        <p:nvSpPr>
          <p:cNvPr id="59" name="callout-bg">
            <a:extLst xmlns:a="http://schemas.openxmlformats.org/drawingml/2006/main">
              <a:ext uri="{FF2B5EF4-FFF2-40B4-BE49-F238E27FC236}">
                <a16:creationId xmlns:a16="http://schemas.microsoft.com/office/drawing/2014/main" id="{C9620A90-9F1E-4161-8800-6B49150FC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581650"/>
            <a:ext cx="557212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E20AAABF-7B36-446C-AD22-A30355784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581650"/>
            <a:ext cx="762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EBDBC081-0C53-4709-B7ED-EB5065236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5657850"/>
            <a:ext cx="51911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Все 13 пар применяются к каждому из 19 контуров на каждом из 3 уровней. Один индикатор ≤15%; смысловой блок ≤35%.</a:t>
            </a:r>
          </a:p>
        </p:txBody>
      </p:sp>
    </p:spTree>
    <p:extLst>
      <p:ext uri="{BB962C8B-B14F-4D97-AF65-F5344CB8AC3E}">
        <p14:creationId xmlns:p14="http://schemas.microsoft.com/office/powerpoint/2010/main" val="176326894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status">
            <a:extLst xmlns:a="http://schemas.openxmlformats.org/drawingml/2006/main">
              <a:ext uri="{FF2B5EF4-FFF2-40B4-BE49-F238E27FC236}">
                <a16:creationId xmlns:a16="http://schemas.microsoft.com/office/drawing/2014/main" id="{4D722699-35F6-48AD-B654-8E4C712AE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МЕТОД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3384C70-6522-4626-8F45-F007C01ED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75" b="1" i="0">
                <a:solidFill>
                  <a:srgbClr val="111827"/>
                </a:solidFill>
              </a:defRPr>
            </a:pPr>
            <a:r>
              <a:rPr sz="3075" b="1" i="0">
                <a:solidFill>
                  <a:srgbClr val="111827"/>
                </a:solidFill>
              </a:rPr>
              <a:t>Математика одного парного баланса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848B9D9E-9993-4B2B-B4E9-1097DBC19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4DA08EED-11BD-4767-AB1C-368AD85DB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95E52645-E76E-41D5-81E2-A6FD9510F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2081AD68-E277-4029-A286-2E1F549C3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13</a:t>
            </a:r>
          </a:p>
        </p:txBody>
      </p:sp>
      <p:sp>
        <p:nvSpPr>
          <p:cNvPr id="7" name="card-0 / 40 / 60 / 80 / 100">
            <a:extLst xmlns:a="http://schemas.openxmlformats.org/drawingml/2006/main">
              <a:ext uri="{FF2B5EF4-FFF2-40B4-BE49-F238E27FC236}">
                <a16:creationId xmlns:a16="http://schemas.microsoft.com/office/drawing/2014/main" id="{CB8D8A0D-38E9-4B72-9A2C-885E955AF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28750"/>
            <a:ext cx="3476625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rd-accent">
            <a:extLst xmlns:a="http://schemas.openxmlformats.org/drawingml/2006/main">
              <a:ext uri="{FF2B5EF4-FFF2-40B4-BE49-F238E27FC236}">
                <a16:creationId xmlns:a16="http://schemas.microsoft.com/office/drawing/2014/main" id="{6E04BA82-437B-4C53-84C1-9B5E34C32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28750"/>
            <a:ext cx="66675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ard-kicker">
            <a:extLst xmlns:a="http://schemas.openxmlformats.org/drawingml/2006/main">
              <a:ext uri="{FF2B5EF4-FFF2-40B4-BE49-F238E27FC236}">
                <a16:creationId xmlns:a16="http://schemas.microsoft.com/office/drawing/2014/main" id="{BE6145D4-9066-48B8-970C-196D6DC57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524000"/>
            <a:ext cx="31337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1. НОРМИРОВАНИЕ</a:t>
            </a:r>
          </a:p>
        </p:txBody>
      </p:sp>
      <p:sp>
        <p:nvSpPr>
          <p:cNvPr id="10" name="card-title">
            <a:extLst xmlns:a="http://schemas.openxmlformats.org/drawingml/2006/main">
              <a:ext uri="{FF2B5EF4-FFF2-40B4-BE49-F238E27FC236}">
                <a16:creationId xmlns:a16="http://schemas.microsoft.com/office/drawing/2014/main" id="{04B76737-9759-4F4C-93E7-1DDA722A6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724025"/>
            <a:ext cx="31337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0 / 40 / 60 / 80 / 100</a:t>
            </a:r>
          </a:p>
        </p:txBody>
      </p:sp>
      <p:sp>
        <p:nvSpPr>
          <p:cNvPr id="11" name="card-body">
            <a:extLst xmlns:a="http://schemas.openxmlformats.org/drawingml/2006/main">
              <a:ext uri="{FF2B5EF4-FFF2-40B4-BE49-F238E27FC236}">
                <a16:creationId xmlns:a16="http://schemas.microsoft.com/office/drawing/2014/main" id="{542BAF73-66CD-4C39-ABAF-9493CFA7F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066925"/>
            <a:ext cx="31337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критично / предупреждение / приемлемо / цель / лучший устойчивый уровень</a:t>
            </a:r>
          </a:p>
        </p:txBody>
      </p:sp>
      <p:sp>
        <p:nvSpPr>
          <p:cNvPr id="12" name="card-L и R">
            <a:extLst xmlns:a="http://schemas.openxmlformats.org/drawingml/2006/main">
              <a:ext uri="{FF2B5EF4-FFF2-40B4-BE49-F238E27FC236}">
                <a16:creationId xmlns:a16="http://schemas.microsoft.com/office/drawing/2014/main" id="{573284D1-56A5-44AF-A66A-A7FCFA572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428750"/>
            <a:ext cx="3476625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ard-accent">
            <a:extLst xmlns:a="http://schemas.openxmlformats.org/drawingml/2006/main">
              <a:ext uri="{FF2B5EF4-FFF2-40B4-BE49-F238E27FC236}">
                <a16:creationId xmlns:a16="http://schemas.microsoft.com/office/drawing/2014/main" id="{2862B58D-F818-4A04-BDF7-D7278557F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428750"/>
            <a:ext cx="66675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ard-kicker">
            <a:extLst xmlns:a="http://schemas.openxmlformats.org/drawingml/2006/main">
              <a:ext uri="{FF2B5EF4-FFF2-40B4-BE49-F238E27FC236}">
                <a16:creationId xmlns:a16="http://schemas.microsoft.com/office/drawing/2014/main" id="{B8F3F500-076D-44F8-8CAD-2CCF97CEB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524000"/>
            <a:ext cx="31337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D5A"/>
                </a:solidFill>
              </a:defRPr>
            </a:pPr>
            <a:r>
              <a:rPr sz="900" b="1" i="0">
                <a:solidFill>
                  <a:srgbClr val="2E7D5A"/>
                </a:solidFill>
              </a:rPr>
              <a:t>2. ПОЛЮСЫ</a:t>
            </a:r>
          </a:p>
        </p:txBody>
      </p:sp>
      <p:sp>
        <p:nvSpPr>
          <p:cNvPr id="15" name="card-title">
            <a:extLst xmlns:a="http://schemas.openxmlformats.org/drawingml/2006/main">
              <a:ext uri="{FF2B5EF4-FFF2-40B4-BE49-F238E27FC236}">
                <a16:creationId xmlns:a16="http://schemas.microsoft.com/office/drawing/2014/main" id="{38C1D0BC-2B40-428D-9836-F51E4AA63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724025"/>
            <a:ext cx="31337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L и R</a:t>
            </a:r>
          </a:p>
        </p:txBody>
      </p:sp>
      <p:sp>
        <p:nvSpPr>
          <p:cNvPr id="16" name="card-body">
            <a:extLst xmlns:a="http://schemas.openxmlformats.org/drawingml/2006/main">
              <a:ext uri="{FF2B5EF4-FFF2-40B4-BE49-F238E27FC236}">
                <a16:creationId xmlns:a16="http://schemas.microsoft.com/office/drawing/2014/main" id="{D5430472-4DCC-4144-A492-4AF59C11E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066925"/>
            <a:ext cx="31337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100 × exp[Σwᵢ ln(max(Nᵢ,1)/100)]</a:t>
            </a:r>
          </a:p>
        </p:txBody>
      </p:sp>
      <p:sp>
        <p:nvSpPr>
          <p:cNvPr id="17" name="card-B и G">
            <a:extLst xmlns:a="http://schemas.openxmlformats.org/drawingml/2006/main">
              <a:ext uri="{FF2B5EF4-FFF2-40B4-BE49-F238E27FC236}">
                <a16:creationId xmlns:a16="http://schemas.microsoft.com/office/drawing/2014/main" id="{99185A84-816F-4B43-8A2D-C0AC42654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428750"/>
            <a:ext cx="4000500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card-accent">
            <a:extLst xmlns:a="http://schemas.openxmlformats.org/drawingml/2006/main">
              <a:ext uri="{FF2B5EF4-FFF2-40B4-BE49-F238E27FC236}">
                <a16:creationId xmlns:a16="http://schemas.microsoft.com/office/drawing/2014/main" id="{757FADE1-AE3A-472E-9DD6-8E842F3C9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428750"/>
            <a:ext cx="66675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rd-kicker">
            <a:extLst xmlns:a="http://schemas.openxmlformats.org/drawingml/2006/main">
              <a:ext uri="{FF2B5EF4-FFF2-40B4-BE49-F238E27FC236}">
                <a16:creationId xmlns:a16="http://schemas.microsoft.com/office/drawing/2014/main" id="{3141CBA1-80A7-406C-BACE-46B82C488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524000"/>
            <a:ext cx="36576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7257A8"/>
                </a:solidFill>
              </a:defRPr>
            </a:pPr>
            <a:r>
              <a:rPr sz="900" b="1" i="0">
                <a:solidFill>
                  <a:srgbClr val="7257A8"/>
                </a:solidFill>
              </a:rPr>
              <a:t>3. БАЛАНС</a:t>
            </a:r>
          </a:p>
        </p:txBody>
      </p:sp>
      <p:sp>
        <p:nvSpPr>
          <p:cNvPr id="20" name="card-title">
            <a:extLst xmlns:a="http://schemas.openxmlformats.org/drawingml/2006/main">
              <a:ext uri="{FF2B5EF4-FFF2-40B4-BE49-F238E27FC236}">
                <a16:creationId xmlns:a16="http://schemas.microsoft.com/office/drawing/2014/main" id="{5A06E18B-3B6B-48AA-A8DA-ACE35DCD6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724025"/>
            <a:ext cx="36576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B и G</a:t>
            </a:r>
          </a:p>
        </p:txBody>
      </p:sp>
      <p:sp>
        <p:nvSpPr>
          <p:cNvPr id="21" name="card-body">
            <a:extLst xmlns:a="http://schemas.openxmlformats.org/drawingml/2006/main">
              <a:ext uri="{FF2B5EF4-FFF2-40B4-BE49-F238E27FC236}">
                <a16:creationId xmlns:a16="http://schemas.microsoft.com/office/drawing/2014/main" id="{0DE4C33A-8354-42BB-B8DD-FAC1DD325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066925"/>
            <a:ext cx="3657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B=0,7·2LR/(L+R)+0,3·min(L,R)  •  G=|L−R|</a:t>
            </a:r>
          </a:p>
        </p:txBody>
      </p:sp>
      <p:sp>
        <p:nvSpPr>
          <p:cNvPr id="22" name="callout-bg">
            <a:extLst xmlns:a="http://schemas.openxmlformats.org/drawingml/2006/main">
              <a:ext uri="{FF2B5EF4-FFF2-40B4-BE49-F238E27FC236}">
                <a16:creationId xmlns:a16="http://schemas.microsoft.com/office/drawing/2014/main" id="{C07BDB07-E517-4D9F-BFDD-300846180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952750"/>
            <a:ext cx="1133475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91571F5E-BC45-4B14-AE4F-6928634AC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952750"/>
            <a:ext cx="762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F7A166C8-A345-4FC5-9AAC-D783020AB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3028950"/>
            <a:ext cx="1095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Гармоническая часть оценивает согласованность; min(L,R) не позволяет сильному полюсу скрыть слабый.</a:t>
            </a:r>
          </a:p>
        </p:txBody>
      </p:sp>
      <p:graphicFrame>
        <p:nvGraphicFramePr>
          <p:cNvPr id="51" name=""/>
          <p:cNvGraphicFramePr/>
          <p:nvPr/>
        </p:nvGraphicFramePr>
        <p:xfrm>
          <a:off xmlns:a="http://schemas.openxmlformats.org/drawingml/2006/main" x="1571625" y="3857625"/>
          <a:ext xmlns:a="http://schemas.openxmlformats.org/drawingml/2006/main" cx="9048750" cy="16192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809750"/>
                <a:gridCol w="1047750"/>
                <a:gridCol w="1047750"/>
                <a:gridCol w="1047750"/>
                <a:gridCol w="1047750"/>
                <a:gridCol w="1190625"/>
                <a:gridCol w="1857375"/>
              </a:tblGrid>
              <a:tr h="404813"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FFFFFF"/>
                          </a:solidFill>
                        </a:rPr>
                        <a:t>Состояние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FFFFFF"/>
                          </a:solidFill>
                        </a:rPr>
                        <a:t>L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FFFFFF"/>
                          </a:solidFill>
                        </a:rPr>
                        <a:t>R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FFFFFF"/>
                          </a:solidFill>
                        </a:rPr>
                        <a:t>B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FFFFFF"/>
                          </a:solidFill>
                        </a:rPr>
                        <a:t>G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FFFFFF"/>
                          </a:solidFill>
                        </a:rPr>
                        <a:t>Q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FFFFFF"/>
                          </a:solidFill>
                        </a:rPr>
                        <a:t>Статус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11827"/>
                          </a:solidFill>
                        </a:rPr>
                        <a:t>До пилота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11827"/>
                          </a:solidFill>
                        </a:rPr>
                        <a:t>76,20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11827"/>
                          </a:solidFill>
                        </a:rPr>
                        <a:t>64,20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11827"/>
                          </a:solidFill>
                        </a:rPr>
                        <a:t>68,04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11827"/>
                          </a:solidFill>
                        </a:rPr>
                        <a:t>12,00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11827"/>
                          </a:solidFill>
                        </a:rPr>
                        <a:t>89,35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11827"/>
                          </a:solidFill>
                        </a:rPr>
                        <a:t>Жёлтый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11827"/>
                          </a:solidFill>
                        </a:rPr>
                        <a:t>После пилота</a:t>
                      </a:r>
                    </a:p>
                  </a:txBody>
                  <a:tcPr marL="91440" marR="91440" marT="45720" marB="45720" anchor="ctr">
                    <a:solidFill>
                      <a:srgbClr val="E9F2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11827"/>
                          </a:solidFill>
                        </a:rPr>
                        <a:t>76,20</a:t>
                      </a:r>
                    </a:p>
                  </a:txBody>
                  <a:tcPr marL="91440" marR="91440" marT="45720" marB="45720" anchor="ctr">
                    <a:solidFill>
                      <a:srgbClr val="E9F2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11827"/>
                          </a:solidFill>
                        </a:rPr>
                        <a:t>72,62</a:t>
                      </a:r>
                    </a:p>
                  </a:txBody>
                  <a:tcPr marL="91440" marR="91440" marT="45720" marB="45720" anchor="ctr">
                    <a:solidFill>
                      <a:srgbClr val="E9F2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11827"/>
                          </a:solidFill>
                        </a:rPr>
                        <a:t>73,84</a:t>
                      </a:r>
                    </a:p>
                  </a:txBody>
                  <a:tcPr marL="91440" marR="91440" marT="45720" marB="45720" anchor="ctr">
                    <a:solidFill>
                      <a:srgbClr val="E9F2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11827"/>
                          </a:solidFill>
                        </a:rPr>
                        <a:t>3,58</a:t>
                      </a:r>
                    </a:p>
                  </a:txBody>
                  <a:tcPr marL="91440" marR="91440" marT="45720" marB="45720" anchor="ctr">
                    <a:solidFill>
                      <a:srgbClr val="E9F2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11827"/>
                          </a:solidFill>
                        </a:rPr>
                        <a:t>≥85</a:t>
                      </a:r>
                    </a:p>
                  </a:txBody>
                  <a:tcPr marL="91440" marR="91440" marT="45720" marB="45720" anchor="ctr">
                    <a:solidFill>
                      <a:srgbClr val="E9F2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11827"/>
                          </a:solidFill>
                        </a:rPr>
                        <a:t>Жёлтый</a:t>
                      </a:r>
                    </a:p>
                  </a:txBody>
                  <a:tcPr marL="91440" marR="91440" marT="45720" marB="45720" anchor="ctr">
                    <a:solidFill>
                      <a:srgbClr val="E9F2FA"/>
                    </a:solidFill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11827"/>
                          </a:solidFill>
                        </a:rPr>
                        <a:t>Δ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11827"/>
                          </a:solidFill>
                        </a:rPr>
                        <a:t>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11827"/>
                          </a:solidFill>
                        </a:rPr>
                        <a:t>+8,42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11827"/>
                          </a:solidFill>
                        </a:rPr>
                        <a:t>+5,80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11827"/>
                          </a:solidFill>
                        </a:rPr>
                        <a:t>−8,42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11827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11827"/>
                          </a:solidFill>
                        </a:rPr>
                        <a:t>согласованность ↑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4C95EBAD-49EF-4656-A350-89D4A27CC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565785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173A5E"/>
                </a:solidFill>
              </a:defRPr>
            </a:pPr>
            <a:r>
              <a:rPr sz="1200" b="1" i="0">
                <a:solidFill>
                  <a:srgbClr val="173A5E"/>
                </a:solidFill>
              </a:rPr>
              <a:t>Иллюстрация: разрыв уменьшился, но B&lt;80 — зелёный статус ещё не достигнут</a:t>
            </a:r>
          </a:p>
        </p:txBody>
      </p:sp>
    </p:spTree>
    <p:extLst>
      <p:ext uri="{BB962C8B-B14F-4D97-AF65-F5344CB8AC3E}">
        <p14:creationId xmlns:p14="http://schemas.microsoft.com/office/powerpoint/2010/main" val="122931383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status">
            <a:extLst xmlns:a="http://schemas.openxmlformats.org/drawingml/2006/main">
              <a:ext uri="{FF2B5EF4-FFF2-40B4-BE49-F238E27FC236}">
                <a16:creationId xmlns:a16="http://schemas.microsoft.com/office/drawing/2014/main" id="{03BDABA3-79B5-40C1-80B3-C3DA9DCAE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ПОРОГИ И VETO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A2FAB63-4EA1-4D9E-BA50-9324EC5E4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111827"/>
                </a:solidFill>
              </a:defRPr>
            </a:pPr>
            <a:r>
              <a:rPr sz="2925" b="1" i="0">
                <a:solidFill>
                  <a:srgbClr val="111827"/>
                </a:solidFill>
              </a:rPr>
              <a:t>Статус определяет слабое звено, а не среднее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D20A0B0F-73C8-494E-9805-E3C200865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46F405CF-74CF-47EC-BF81-1E35D860E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02CF0D18-B60C-4F5B-9B75-B33A87148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04A76469-5EFA-4747-91C7-5C620670A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14</a:t>
            </a:r>
          </a:p>
        </p:txBody>
      </p:sp>
      <p:sp>
        <p:nvSpPr>
          <p:cNvPr id="7" name="status-0">
            <a:extLst xmlns:a="http://schemas.openxmlformats.org/drawingml/2006/main">
              <a:ext uri="{FF2B5EF4-FFF2-40B4-BE49-F238E27FC236}">
                <a16:creationId xmlns:a16="http://schemas.microsoft.com/office/drawing/2014/main" id="{9C81F4EA-3366-4DA4-B0DB-E6D76774C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28750"/>
            <a:ext cx="1133475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status-accent">
            <a:extLst xmlns:a="http://schemas.openxmlformats.org/drawingml/2006/main">
              <a:ext uri="{FF2B5EF4-FFF2-40B4-BE49-F238E27FC236}">
                <a16:creationId xmlns:a16="http://schemas.microsoft.com/office/drawing/2014/main" id="{7B7E44EF-09FC-46C2-91D8-2227EDE72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28750"/>
            <a:ext cx="1143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28BC3798-5526-4ACE-BC17-CB292F549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1925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E7D5A"/>
                </a:solidFill>
              </a:defRPr>
            </a:pPr>
            <a:r>
              <a:rPr sz="1800" b="1" i="0">
                <a:solidFill>
                  <a:srgbClr val="2E7D5A"/>
                </a:solidFill>
              </a:rPr>
              <a:t>ЗЕЛЁНЫЙ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FE12F284-EF55-40E0-8A36-88BD72CAF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609725"/>
            <a:ext cx="790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B≥80 • L,R≥70 • G≤15 • Q≥85 • нет veto</a:t>
            </a:r>
          </a:p>
        </p:txBody>
      </p:sp>
      <p:sp>
        <p:nvSpPr>
          <p:cNvPr id="11" name="status-1">
            <a:extLst xmlns:a="http://schemas.openxmlformats.org/drawingml/2006/main">
              <a:ext uri="{FF2B5EF4-FFF2-40B4-BE49-F238E27FC236}">
                <a16:creationId xmlns:a16="http://schemas.microsoft.com/office/drawing/2014/main" id="{46F84E94-4239-4441-8CFE-F0C3C0F84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419350"/>
            <a:ext cx="1133475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tatus-accent">
            <a:extLst xmlns:a="http://schemas.openxmlformats.org/drawingml/2006/main">
              <a:ext uri="{FF2B5EF4-FFF2-40B4-BE49-F238E27FC236}">
                <a16:creationId xmlns:a16="http://schemas.microsoft.com/office/drawing/2014/main" id="{E7F85D9C-1A7C-4160-9BDA-7250ED523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419350"/>
            <a:ext cx="1143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1F722326-ED9C-453E-B10C-48F7FB729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60985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B58B1B"/>
                </a:solidFill>
              </a:defRPr>
            </a:pPr>
            <a:r>
              <a:rPr sz="1800" b="1" i="0">
                <a:solidFill>
                  <a:srgbClr val="B58B1B"/>
                </a:solidFill>
              </a:rPr>
              <a:t>ЖЁЛТЫЙ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19D7DD3C-EDC8-4F9F-B002-C6BC25197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600325"/>
            <a:ext cx="790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все случаи между зелёным и красным</a:t>
            </a:r>
          </a:p>
        </p:txBody>
      </p:sp>
      <p:sp>
        <p:nvSpPr>
          <p:cNvPr id="15" name="status-2">
            <a:extLst xmlns:a="http://schemas.openxmlformats.org/drawingml/2006/main">
              <a:ext uri="{FF2B5EF4-FFF2-40B4-BE49-F238E27FC236}">
                <a16:creationId xmlns:a16="http://schemas.microsoft.com/office/drawing/2014/main" id="{75C500B1-22F2-484C-BC24-2A4640D4F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409950"/>
            <a:ext cx="1133475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tatus-accent">
            <a:extLst xmlns:a="http://schemas.openxmlformats.org/drawingml/2006/main">
              <a:ext uri="{FF2B5EF4-FFF2-40B4-BE49-F238E27FC236}">
                <a16:creationId xmlns:a16="http://schemas.microsoft.com/office/drawing/2014/main" id="{11EE3CCB-74A5-4FB5-8DD5-82A7D57F8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409950"/>
            <a:ext cx="1143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74B958AD-9A4B-420A-B4B0-A6101793A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0045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B54747"/>
                </a:solidFill>
              </a:defRPr>
            </a:pPr>
            <a:r>
              <a:rPr sz="1800" b="1" i="0">
                <a:solidFill>
                  <a:srgbClr val="B54747"/>
                </a:solidFill>
              </a:rPr>
              <a:t>КРАСНЫЙ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D369B18D-F707-4838-803F-6816DF47A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90925"/>
            <a:ext cx="790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B&lt;50 • min(L,R)&lt;45 • G&gt;30 • или veto</a:t>
            </a:r>
          </a:p>
        </p:txBody>
      </p:sp>
      <p:sp>
        <p:nvSpPr>
          <p:cNvPr id="19" name="status-3">
            <a:extLst xmlns:a="http://schemas.openxmlformats.org/drawingml/2006/main">
              <a:ext uri="{FF2B5EF4-FFF2-40B4-BE49-F238E27FC236}">
                <a16:creationId xmlns:a16="http://schemas.microsoft.com/office/drawing/2014/main" id="{A4F17142-5A27-4222-961A-3C91D24BB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00550"/>
            <a:ext cx="1133475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tatus-accent">
            <a:extLst xmlns:a="http://schemas.openxmlformats.org/drawingml/2006/main">
              <a:ext uri="{FF2B5EF4-FFF2-40B4-BE49-F238E27FC236}">
                <a16:creationId xmlns:a16="http://schemas.microsoft.com/office/drawing/2014/main" id="{5613833F-BEE7-44AA-8DE5-FF62114CB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00550"/>
            <a:ext cx="1143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741A041E-9E88-417A-9033-6CAED325F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9105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7257A8"/>
                </a:solidFill>
              </a:defRPr>
            </a:pPr>
            <a:r>
              <a:rPr sz="1800" b="1" i="0">
                <a:solidFill>
                  <a:srgbClr val="7257A8"/>
                </a:solidFill>
              </a:rPr>
              <a:t>НЕ ПОДТВЕРЖДЕНО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A1731F44-74E9-4BAB-BC3E-24E60CA86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581525"/>
            <a:ext cx="790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Q&lt;75 — outcome нельзя засчитать</a:t>
            </a:r>
          </a:p>
        </p:txBody>
      </p:sp>
      <p:sp>
        <p:nvSpPr>
          <p:cNvPr id="23" name="callout-bg">
            <a:extLst xmlns:a="http://schemas.openxmlformats.org/drawingml/2006/main">
              <a:ext uri="{FF2B5EF4-FFF2-40B4-BE49-F238E27FC236}">
                <a16:creationId xmlns:a16="http://schemas.microsoft.com/office/drawing/2014/main" id="{EF9B11E9-9F7F-4A45-A604-85A703455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553075"/>
            <a:ext cx="113347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6DC0D13E-6C3C-48CE-B236-104A2155D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553075"/>
            <a:ext cx="762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B4F9CCD8-4C0A-4DD1-8AED-AE4EF6ECD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29275"/>
            <a:ext cx="109537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Одна пара &lt;35 или три пары &lt;50 требуют межведомственного решения. Отсутствующий критический интерфейс — veto.</a:t>
            </a:r>
          </a:p>
        </p:txBody>
      </p:sp>
    </p:spTree>
    <p:extLst>
      <p:ext uri="{BB962C8B-B14F-4D97-AF65-F5344CB8AC3E}">
        <p14:creationId xmlns:p14="http://schemas.microsoft.com/office/powerpoint/2010/main" val="208538155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tatus">
            <a:extLst xmlns:a="http://schemas.openxmlformats.org/drawingml/2006/main">
              <a:ext uri="{FF2B5EF4-FFF2-40B4-BE49-F238E27FC236}">
                <a16:creationId xmlns:a16="http://schemas.microsoft.com/office/drawing/2014/main" id="{8BECB6AD-3492-4EF2-88C7-F80E875A3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7257A8"/>
                </a:solidFill>
              </a:defRPr>
            </a:pPr>
            <a:r>
              <a:rPr sz="975" b="1" i="0">
                <a:solidFill>
                  <a:srgbClr val="7257A8"/>
                </a:solidFill>
              </a:rPr>
              <a:t>ПРОЕКТ УНИФИКАЦИИ ×3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B45B0E1-1537-490C-B099-ADDC53E53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11827"/>
                </a:solidFill>
              </a:defRPr>
            </a:pPr>
            <a:r>
              <a:rPr sz="3150" b="1" i="0">
                <a:solidFill>
                  <a:srgbClr val="111827"/>
                </a:solidFill>
              </a:rPr>
              <a:t>Три уровня измерения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B3B454B7-3047-449C-BEB1-478CE378A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8170C06E-5B73-47F7-88C4-F7CE2497F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148701B6-E5B4-455C-A702-CC8E08D5F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9FB9912A-2EE1-4D0D-833C-0376131D6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15</a:t>
            </a:r>
          </a:p>
        </p:txBody>
      </p:sp>
      <p:sp>
        <p:nvSpPr>
          <p:cNvPr id="7" name="metric-S1 • Объектно-территориальный">
            <a:extLst xmlns:a="http://schemas.openxmlformats.org/drawingml/2006/main">
              <a:ext uri="{FF2B5EF4-FFF2-40B4-BE49-F238E27FC236}">
                <a16:creationId xmlns:a16="http://schemas.microsoft.com/office/drawing/2014/main" id="{6FE1DF65-A8C8-49B2-A744-B769050DD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76375"/>
            <a:ext cx="35242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4AF2F92E-51A7-4D30-B529-3F0B1CB04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76375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value-S1 • Объектно-территориальный">
            <a:extLst xmlns:a="http://schemas.openxmlformats.org/drawingml/2006/main">
              <a:ext uri="{FF2B5EF4-FFF2-40B4-BE49-F238E27FC236}">
                <a16:creationId xmlns:a16="http://schemas.microsoft.com/office/drawing/2014/main" id="{B0BD068C-ECA1-4537-9352-7748CD319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90675"/>
            <a:ext cx="3162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2E74B5"/>
                </a:solidFill>
              </a:defRPr>
            </a:pPr>
            <a:r>
              <a:rPr sz="2925" b="1" i="0">
                <a:solidFill>
                  <a:srgbClr val="2E74B5"/>
                </a:solidFill>
              </a:rPr>
              <a:t>247</a:t>
            </a:r>
          </a:p>
        </p:txBody>
      </p:sp>
      <p:sp>
        <p:nvSpPr>
          <p:cNvPr id="10" name="label-S1 • Объектно-территориальный">
            <a:extLst xmlns:a="http://schemas.openxmlformats.org/drawingml/2006/main">
              <a:ext uri="{FF2B5EF4-FFF2-40B4-BE49-F238E27FC236}">
                <a16:creationId xmlns:a16="http://schemas.microsoft.com/office/drawing/2014/main" id="{4591F13F-1A2D-4AF9-AD79-D538C5361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05025"/>
            <a:ext cx="3162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S1 • Объектно-территориальный</a:t>
            </a:r>
          </a:p>
        </p:txBody>
      </p:sp>
      <p:sp>
        <p:nvSpPr>
          <p:cNvPr id="11" name="scope-S1 • Объектно-территориальный">
            <a:extLst xmlns:a="http://schemas.openxmlformats.org/drawingml/2006/main">
              <a:ext uri="{FF2B5EF4-FFF2-40B4-BE49-F238E27FC236}">
                <a16:creationId xmlns:a16="http://schemas.microsoft.com/office/drawing/2014/main" id="{31FFBB68-4D77-42A4-AB54-3AA9BB208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76500"/>
            <a:ext cx="31623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ячеек 19×13 на уровне</a:t>
            </a:r>
          </a:p>
        </p:txBody>
      </p:sp>
      <p:sp>
        <p:nvSpPr>
          <p:cNvPr id="12" name="card-человек, семья, организация, объект, муниципалитет, пилот">
            <a:extLst xmlns:a="http://schemas.openxmlformats.org/drawingml/2006/main">
              <a:ext uri="{FF2B5EF4-FFF2-40B4-BE49-F238E27FC236}">
                <a16:creationId xmlns:a16="http://schemas.microsoft.com/office/drawing/2014/main" id="{468763E2-1330-44A4-896D-DA7CC4E0F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190875"/>
            <a:ext cx="35242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ard-accent">
            <a:extLst xmlns:a="http://schemas.openxmlformats.org/drawingml/2006/main">
              <a:ext uri="{FF2B5EF4-FFF2-40B4-BE49-F238E27FC236}">
                <a16:creationId xmlns:a16="http://schemas.microsoft.com/office/drawing/2014/main" id="{A42D4DDB-9455-412A-88DE-BEAF4681D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190875"/>
            <a:ext cx="6667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ard-kicker">
            <a:extLst xmlns:a="http://schemas.openxmlformats.org/drawingml/2006/main">
              <a:ext uri="{FF2B5EF4-FFF2-40B4-BE49-F238E27FC236}">
                <a16:creationId xmlns:a16="http://schemas.microsoft.com/office/drawing/2014/main" id="{329D193D-393B-43F3-9A83-BDB8E8476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286125"/>
            <a:ext cx="3181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ОБЪЕКТ</a:t>
            </a:r>
          </a:p>
        </p:txBody>
      </p:sp>
      <p:sp>
        <p:nvSpPr>
          <p:cNvPr id="15" name="card-title">
            <a:extLst xmlns:a="http://schemas.openxmlformats.org/drawingml/2006/main">
              <a:ext uri="{FF2B5EF4-FFF2-40B4-BE49-F238E27FC236}">
                <a16:creationId xmlns:a16="http://schemas.microsoft.com/office/drawing/2014/main" id="{2893EE4E-A67D-436A-BD07-1B65AA808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486150"/>
            <a:ext cx="31813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человек, семья, организация, объект, муниципалитет, пилот</a:t>
            </a:r>
          </a:p>
        </p:txBody>
      </p:sp>
      <p:sp>
        <p:nvSpPr>
          <p:cNvPr id="16" name="card-body">
            <a:extLst xmlns:a="http://schemas.openxmlformats.org/drawingml/2006/main">
              <a:ext uri="{FF2B5EF4-FFF2-40B4-BE49-F238E27FC236}">
                <a16:creationId xmlns:a16="http://schemas.microsoft.com/office/drawing/2014/main" id="{0D64EB0D-70A0-4FA6-B12E-7AD0438FF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29050"/>
            <a:ext cx="31813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Доказательство: первичные наблюдения, реестры и измерения на объекте</a:t>
            </a:r>
          </a:p>
        </p:txBody>
      </p:sp>
      <p:sp>
        <p:nvSpPr>
          <p:cNvPr id="17" name="metric-S2 • Отраслевой и национальный">
            <a:extLst xmlns:a="http://schemas.openxmlformats.org/drawingml/2006/main">
              <a:ext uri="{FF2B5EF4-FFF2-40B4-BE49-F238E27FC236}">
                <a16:creationId xmlns:a16="http://schemas.microsoft.com/office/drawing/2014/main" id="{2FDA95E1-794B-4C04-8DC4-F501A9EBD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1476375"/>
            <a:ext cx="35242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392614DE-75AB-41DA-9FE0-B21307B3F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1476375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alue-S2 • Отраслевой и национальный">
            <a:extLst xmlns:a="http://schemas.openxmlformats.org/drawingml/2006/main">
              <a:ext uri="{FF2B5EF4-FFF2-40B4-BE49-F238E27FC236}">
                <a16:creationId xmlns:a16="http://schemas.microsoft.com/office/drawing/2014/main" id="{DA9B7770-3270-4802-8AF3-AD028B751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0075" y="1590675"/>
            <a:ext cx="3162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2E7D5A"/>
                </a:solidFill>
              </a:defRPr>
            </a:pPr>
            <a:r>
              <a:rPr sz="2925" b="1" i="0">
                <a:solidFill>
                  <a:srgbClr val="2E7D5A"/>
                </a:solidFill>
              </a:rPr>
              <a:t>247</a:t>
            </a:r>
          </a:p>
        </p:txBody>
      </p:sp>
      <p:sp>
        <p:nvSpPr>
          <p:cNvPr id="20" name="label-S2 • Отраслевой и национальный">
            <a:extLst xmlns:a="http://schemas.openxmlformats.org/drawingml/2006/main">
              <a:ext uri="{FF2B5EF4-FFF2-40B4-BE49-F238E27FC236}">
                <a16:creationId xmlns:a16="http://schemas.microsoft.com/office/drawing/2014/main" id="{4BC32665-ADBF-4C87-AEBB-7C0FD02B9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0075" y="2105025"/>
            <a:ext cx="3162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S2 • Отраслевой и национальный</a:t>
            </a:r>
          </a:p>
        </p:txBody>
      </p:sp>
      <p:sp>
        <p:nvSpPr>
          <p:cNvPr id="21" name="scope-S2 • Отраслевой и национальный">
            <a:extLst xmlns:a="http://schemas.openxmlformats.org/drawingml/2006/main">
              <a:ext uri="{FF2B5EF4-FFF2-40B4-BE49-F238E27FC236}">
                <a16:creationId xmlns:a16="http://schemas.microsoft.com/office/drawing/2014/main" id="{1E6C6631-A66D-4F69-A21E-284BF04F8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0075" y="2476500"/>
            <a:ext cx="31623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ячеек 19×13 на уровне</a:t>
            </a:r>
          </a:p>
        </p:txBody>
      </p:sp>
      <p:sp>
        <p:nvSpPr>
          <p:cNvPr id="22" name="card-отрасль, региональная система, федеральная программа, межотраслевой комплекс">
            <a:extLst xmlns:a="http://schemas.openxmlformats.org/drawingml/2006/main">
              <a:ext uri="{FF2B5EF4-FFF2-40B4-BE49-F238E27FC236}">
                <a16:creationId xmlns:a16="http://schemas.microsoft.com/office/drawing/2014/main" id="{8D080286-7EE9-4987-8FEB-35B9256FE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190875"/>
            <a:ext cx="35242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card-accent">
            <a:extLst xmlns:a="http://schemas.openxmlformats.org/drawingml/2006/main">
              <a:ext uri="{FF2B5EF4-FFF2-40B4-BE49-F238E27FC236}">
                <a16:creationId xmlns:a16="http://schemas.microsoft.com/office/drawing/2014/main" id="{0AB9E595-FE96-4D7E-95F7-0386AA61D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190875"/>
            <a:ext cx="6667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card-kicker">
            <a:extLst xmlns:a="http://schemas.openxmlformats.org/drawingml/2006/main">
              <a:ext uri="{FF2B5EF4-FFF2-40B4-BE49-F238E27FC236}">
                <a16:creationId xmlns:a16="http://schemas.microsoft.com/office/drawing/2014/main" id="{2CEA5565-29A6-49FD-A6B5-EE08C36C1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286125"/>
            <a:ext cx="3181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D5A"/>
                </a:solidFill>
              </a:defRPr>
            </a:pPr>
            <a:r>
              <a:rPr sz="900" b="1" i="0">
                <a:solidFill>
                  <a:srgbClr val="2E7D5A"/>
                </a:solidFill>
              </a:rPr>
              <a:t>ОБЪЕКТ</a:t>
            </a:r>
          </a:p>
        </p:txBody>
      </p:sp>
      <p:sp>
        <p:nvSpPr>
          <p:cNvPr id="25" name="card-title">
            <a:extLst xmlns:a="http://schemas.openxmlformats.org/drawingml/2006/main">
              <a:ext uri="{FF2B5EF4-FFF2-40B4-BE49-F238E27FC236}">
                <a16:creationId xmlns:a16="http://schemas.microsoft.com/office/drawing/2014/main" id="{8BE0DE76-8017-4D34-AA08-6C53C9942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486150"/>
            <a:ext cx="31813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отрасль, региональная система, федеральная программа, межотраслевой комплекс</a:t>
            </a:r>
          </a:p>
        </p:txBody>
      </p:sp>
      <p:sp>
        <p:nvSpPr>
          <p:cNvPr id="26" name="card-body">
            <a:extLst xmlns:a="http://schemas.openxmlformats.org/drawingml/2006/main">
              <a:ext uri="{FF2B5EF4-FFF2-40B4-BE49-F238E27FC236}">
                <a16:creationId xmlns:a16="http://schemas.microsoft.com/office/drawing/2014/main" id="{83D206D3-B63C-45E5-A4A1-D661EA735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829050"/>
            <a:ext cx="31813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Доказательство: сводные балансы, межведомственная сверка, таблицы «затраты—выпуск»</a:t>
            </a:r>
          </a:p>
        </p:txBody>
      </p:sp>
      <p:sp>
        <p:nvSpPr>
          <p:cNvPr id="27" name="metric-S3 • Межгосударственный и глобальный">
            <a:extLst xmlns:a="http://schemas.openxmlformats.org/drawingml/2006/main">
              <a:ext uri="{FF2B5EF4-FFF2-40B4-BE49-F238E27FC236}">
                <a16:creationId xmlns:a16="http://schemas.microsoft.com/office/drawing/2014/main" id="{F6055ED9-6C2A-4B42-B180-97AC14B31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1476375"/>
            <a:ext cx="35242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D2F3448B-4EEB-4282-8F9B-8EB8B93F1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1476375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value-S3 • Межгосударственный и глобальный">
            <a:extLst xmlns:a="http://schemas.openxmlformats.org/drawingml/2006/main">
              <a:ext uri="{FF2B5EF4-FFF2-40B4-BE49-F238E27FC236}">
                <a16:creationId xmlns:a16="http://schemas.microsoft.com/office/drawing/2014/main" id="{B348F2D2-07CB-4319-AE39-BCF19D331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590675"/>
            <a:ext cx="3162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B58B1B"/>
                </a:solidFill>
              </a:defRPr>
            </a:pPr>
            <a:r>
              <a:rPr sz="2925" b="1" i="0">
                <a:solidFill>
                  <a:srgbClr val="B58B1B"/>
                </a:solidFill>
              </a:rPr>
              <a:t>247</a:t>
            </a:r>
          </a:p>
        </p:txBody>
      </p:sp>
      <p:sp>
        <p:nvSpPr>
          <p:cNvPr id="30" name="label-S3 • Межгосударственный и глобальный">
            <a:extLst xmlns:a="http://schemas.openxmlformats.org/drawingml/2006/main">
              <a:ext uri="{FF2B5EF4-FFF2-40B4-BE49-F238E27FC236}">
                <a16:creationId xmlns:a16="http://schemas.microsoft.com/office/drawing/2014/main" id="{8092B39D-FF2B-4E96-AAD6-FF24C568C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105025"/>
            <a:ext cx="3162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S3 • Межгосударственный и глобальный</a:t>
            </a:r>
          </a:p>
        </p:txBody>
      </p:sp>
      <p:sp>
        <p:nvSpPr>
          <p:cNvPr id="31" name="scope-S3 • Межгосударственный и глобальный">
            <a:extLst xmlns:a="http://schemas.openxmlformats.org/drawingml/2006/main">
              <a:ext uri="{FF2B5EF4-FFF2-40B4-BE49-F238E27FC236}">
                <a16:creationId xmlns:a16="http://schemas.microsoft.com/office/drawing/2014/main" id="{06867FDF-1EB9-4027-9CA4-D07925651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476500"/>
            <a:ext cx="31623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ячеек 19×13 на уровне</a:t>
            </a:r>
          </a:p>
        </p:txBody>
      </p:sp>
      <p:sp>
        <p:nvSpPr>
          <p:cNvPr id="32" name="card-страны, трансграничные системы, рынки, стандарты и внешние эффекты">
            <a:extLst xmlns:a="http://schemas.openxmlformats.org/drawingml/2006/main">
              <a:ext uri="{FF2B5EF4-FFF2-40B4-BE49-F238E27FC236}">
                <a16:creationId xmlns:a16="http://schemas.microsoft.com/office/drawing/2014/main" id="{1927CAC8-3AA9-48E4-9604-456ABF5A3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3190875"/>
            <a:ext cx="35242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card-accent">
            <a:extLst xmlns:a="http://schemas.openxmlformats.org/drawingml/2006/main">
              <a:ext uri="{FF2B5EF4-FFF2-40B4-BE49-F238E27FC236}">
                <a16:creationId xmlns:a16="http://schemas.microsoft.com/office/drawing/2014/main" id="{82F2E36F-D54F-4E9F-94C9-D54B5AB53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3190875"/>
            <a:ext cx="6667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card-kicker">
            <a:extLst xmlns:a="http://schemas.openxmlformats.org/drawingml/2006/main">
              <a:ext uri="{FF2B5EF4-FFF2-40B4-BE49-F238E27FC236}">
                <a16:creationId xmlns:a16="http://schemas.microsoft.com/office/drawing/2014/main" id="{8DE7A16D-C6A5-4833-B8D0-053BE111D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3286125"/>
            <a:ext cx="3181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58B1B"/>
                </a:solidFill>
              </a:defRPr>
            </a:pPr>
            <a:r>
              <a:rPr sz="900" b="1" i="0">
                <a:solidFill>
                  <a:srgbClr val="B58B1B"/>
                </a:solidFill>
              </a:rPr>
              <a:t>ОБЪЕКТ</a:t>
            </a:r>
          </a:p>
        </p:txBody>
      </p:sp>
      <p:sp>
        <p:nvSpPr>
          <p:cNvPr id="35" name="card-title">
            <a:extLst xmlns:a="http://schemas.openxmlformats.org/drawingml/2006/main">
              <a:ext uri="{FF2B5EF4-FFF2-40B4-BE49-F238E27FC236}">
                <a16:creationId xmlns:a16="http://schemas.microsoft.com/office/drawing/2014/main" id="{CBB15762-397F-4E91-BA27-97FFE651F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3486150"/>
            <a:ext cx="31813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страны, трансграничные системы, рынки, стандарты и внешние эффекты</a:t>
            </a:r>
          </a:p>
        </p:txBody>
      </p:sp>
      <p:sp>
        <p:nvSpPr>
          <p:cNvPr id="36" name="card-body">
            <a:extLst xmlns:a="http://schemas.openxmlformats.org/drawingml/2006/main">
              <a:ext uri="{FF2B5EF4-FFF2-40B4-BE49-F238E27FC236}">
                <a16:creationId xmlns:a16="http://schemas.microsoft.com/office/drawing/2014/main" id="{FCF79BF6-0672-4547-9E03-32F1A8541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3829050"/>
            <a:ext cx="31813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Доказательство: сопоставимая статистика, договоры и независимая верификация</a:t>
            </a:r>
          </a:p>
        </p:txBody>
      </p:sp>
      <p:sp>
        <p:nvSpPr>
          <p:cNvPr id="37" name="callout-bg">
            <a:extLst xmlns:a="http://schemas.openxmlformats.org/drawingml/2006/main">
              <a:ext uri="{FF2B5EF4-FFF2-40B4-BE49-F238E27FC236}">
                <a16:creationId xmlns:a16="http://schemas.microsoft.com/office/drawing/2014/main" id="{1B4BD246-1DE6-4458-B5F7-57BFD3901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476875"/>
            <a:ext cx="11334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234E7DDA-A585-49E0-AAA6-612C57BFA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476875"/>
            <a:ext cx="762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F9516E08-AB73-4DBB-8D1E-952A26FE4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553075"/>
            <a:ext cx="1095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S1 показывает первичный факт • S2 — межотраслевой и национальный баланс • S3 — перенос эффекта между странами, рынками и поколениями</a:t>
            </a:r>
          </a:p>
        </p:txBody>
      </p:sp>
    </p:spTree>
    <p:extLst>
      <p:ext uri="{BB962C8B-B14F-4D97-AF65-F5344CB8AC3E}">
        <p14:creationId xmlns:p14="http://schemas.microsoft.com/office/powerpoint/2010/main" val="31278369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51" name="status">
            <a:extLst xmlns:a="http://schemas.openxmlformats.org/drawingml/2006/main">
              <a:ext uri="{FF2B5EF4-FFF2-40B4-BE49-F238E27FC236}">
                <a16:creationId xmlns:a16="http://schemas.microsoft.com/office/drawing/2014/main" id="{B9C71845-54AA-4A3D-BB89-7BBDB0DE8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7257A8"/>
                </a:solidFill>
              </a:defRPr>
            </a:pPr>
            <a:r>
              <a:rPr sz="975" b="1" i="0">
                <a:solidFill>
                  <a:srgbClr val="7257A8"/>
                </a:solidFill>
              </a:rPr>
              <a:t>ПРОЕКТ УНИФИКАЦИИ • A/S/M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A707C57-8246-489A-9637-6D4779F1E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827"/>
                </a:solidFill>
              </a:defRPr>
            </a:pPr>
            <a:r>
              <a:rPr sz="3000" b="1" i="0">
                <a:solidFill>
                  <a:srgbClr val="111827"/>
                </a:solidFill>
              </a:rPr>
              <a:t>Матрица 19 × 13: глубина анализа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43C554EC-E502-45E4-89CA-AAB14928D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C4FE03CA-C146-4995-87B6-E72DC582A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58C248BB-F32E-4E2C-BDCD-9BA5FEFD2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C4B20031-AFF4-4A72-B08D-ADFB1CAF0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16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324302F8-44F6-499B-AF47-0022BD001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12763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75" b="1" i="0">
                <a:solidFill>
                  <a:srgbClr val="667085"/>
                </a:solidFill>
              </a:defRPr>
            </a:pPr>
            <a:r>
              <a:rPr sz="675" b="1" i="0">
                <a:solidFill>
                  <a:srgbClr val="667085"/>
                </a:solidFill>
              </a:rPr>
              <a:t>B01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363302B1-9DA2-47B8-AB72-37A371560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2763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75" b="1" i="0">
                <a:solidFill>
                  <a:srgbClr val="667085"/>
                </a:solidFill>
              </a:defRPr>
            </a:pPr>
            <a:r>
              <a:rPr sz="675" b="1" i="0">
                <a:solidFill>
                  <a:srgbClr val="667085"/>
                </a:solidFill>
              </a:rPr>
              <a:t>B02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DE538B96-DC2A-4768-90BA-2EA7DF60C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12763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75" b="1" i="0">
                <a:solidFill>
                  <a:srgbClr val="667085"/>
                </a:solidFill>
              </a:defRPr>
            </a:pPr>
            <a:r>
              <a:rPr sz="675" b="1" i="0">
                <a:solidFill>
                  <a:srgbClr val="667085"/>
                </a:solidFill>
              </a:rPr>
              <a:t>B03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EABF42D5-ACAB-4132-B3FB-2E0DA3838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12763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75" b="1" i="0">
                <a:solidFill>
                  <a:srgbClr val="667085"/>
                </a:solidFill>
              </a:defRPr>
            </a:pPr>
            <a:r>
              <a:rPr sz="675" b="1" i="0">
                <a:solidFill>
                  <a:srgbClr val="667085"/>
                </a:solidFill>
              </a:rPr>
              <a:t>B04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73255C11-281C-4486-8E74-8FE8C247B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12763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75" b="1" i="0">
                <a:solidFill>
                  <a:srgbClr val="667085"/>
                </a:solidFill>
              </a:defRPr>
            </a:pPr>
            <a:r>
              <a:rPr sz="675" b="1" i="0">
                <a:solidFill>
                  <a:srgbClr val="667085"/>
                </a:solidFill>
              </a:rPr>
              <a:t>B05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A07FD519-9817-44D0-99D3-25B4B8E2E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2763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75" b="1" i="0">
                <a:solidFill>
                  <a:srgbClr val="667085"/>
                </a:solidFill>
              </a:defRPr>
            </a:pPr>
            <a:r>
              <a:rPr sz="675" b="1" i="0">
                <a:solidFill>
                  <a:srgbClr val="667085"/>
                </a:solidFill>
              </a:rPr>
              <a:t>B06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C878CC8B-B1E4-42BB-8C76-3A958B601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12763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75" b="1" i="0">
                <a:solidFill>
                  <a:srgbClr val="667085"/>
                </a:solidFill>
              </a:defRPr>
            </a:pPr>
            <a:r>
              <a:rPr sz="675" b="1" i="0">
                <a:solidFill>
                  <a:srgbClr val="667085"/>
                </a:solidFill>
              </a:rPr>
              <a:t>B07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F48AD5E5-B36F-4BF6-91C0-3C2FEED98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2763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75" b="1" i="0">
                <a:solidFill>
                  <a:srgbClr val="667085"/>
                </a:solidFill>
              </a:defRPr>
            </a:pPr>
            <a:r>
              <a:rPr sz="675" b="1" i="0">
                <a:solidFill>
                  <a:srgbClr val="667085"/>
                </a:solidFill>
              </a:rPr>
              <a:t>B08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1D51D02C-302D-4E81-AF67-61B0F50EE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12763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75" b="1" i="0">
                <a:solidFill>
                  <a:srgbClr val="667085"/>
                </a:solidFill>
              </a:defRPr>
            </a:pPr>
            <a:r>
              <a:rPr sz="675" b="1" i="0">
                <a:solidFill>
                  <a:srgbClr val="667085"/>
                </a:solidFill>
              </a:rPr>
              <a:t>B09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6B11F224-B1AA-4F8C-AF7C-8DD09AD44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2763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75" b="1" i="0">
                <a:solidFill>
                  <a:srgbClr val="667085"/>
                </a:solidFill>
              </a:defRPr>
            </a:pPr>
            <a:r>
              <a:rPr sz="675" b="1" i="0">
                <a:solidFill>
                  <a:srgbClr val="667085"/>
                </a:solidFill>
              </a:rPr>
              <a:t>B10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3B62A1B2-D018-41FA-9D7F-00A2803F0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2763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75" b="1" i="0">
                <a:solidFill>
                  <a:srgbClr val="667085"/>
                </a:solidFill>
              </a:defRPr>
            </a:pPr>
            <a:r>
              <a:rPr sz="675" b="1" i="0">
                <a:solidFill>
                  <a:srgbClr val="667085"/>
                </a:solidFill>
              </a:rPr>
              <a:t>B11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8BC4D0FF-A170-4EC9-9876-269382C11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2763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75" b="1" i="0">
                <a:solidFill>
                  <a:srgbClr val="667085"/>
                </a:solidFill>
              </a:defRPr>
            </a:pPr>
            <a:r>
              <a:rPr sz="675" b="1" i="0">
                <a:solidFill>
                  <a:srgbClr val="667085"/>
                </a:solidFill>
              </a:rPr>
              <a:t>B12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50E7AA62-B4F8-45F3-9963-7261AB0CA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12763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75" b="1" i="0">
                <a:solidFill>
                  <a:srgbClr val="667085"/>
                </a:solidFill>
              </a:defRPr>
            </a:pPr>
            <a:r>
              <a:rPr sz="675" b="1" i="0">
                <a:solidFill>
                  <a:srgbClr val="667085"/>
                </a:solidFill>
              </a:rPr>
              <a:t>B13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BA84AD41-81B3-46B6-9741-B3B657FBB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62100"/>
            <a:ext cx="1685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111827"/>
                </a:solidFill>
              </a:defRPr>
            </a:pPr>
            <a:r>
              <a:rPr sz="675" b="1" i="0">
                <a:solidFill>
                  <a:srgbClr val="111827"/>
                </a:solidFill>
              </a:rPr>
              <a:t>C01 Демография</a:t>
            </a:r>
          </a:p>
        </p:txBody>
      </p:sp>
      <p:sp>
        <p:nvSpPr>
          <p:cNvPr id="21" name="hm-0-0">
            <a:extLst xmlns:a="http://schemas.openxmlformats.org/drawingml/2006/main">
              <a:ext uri="{FF2B5EF4-FFF2-40B4-BE49-F238E27FC236}">
                <a16:creationId xmlns:a16="http://schemas.microsoft.com/office/drawing/2014/main" id="{315EA135-B752-4D69-969F-258BA1AA1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1562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F8B1B870-C9EE-4F6E-B2DD-7798514C0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1562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23" name="hm-0-1">
            <a:extLst xmlns:a="http://schemas.openxmlformats.org/drawingml/2006/main">
              <a:ext uri="{FF2B5EF4-FFF2-40B4-BE49-F238E27FC236}">
                <a16:creationId xmlns:a16="http://schemas.microsoft.com/office/drawing/2014/main" id="{A631B472-2879-4277-917D-702949AFE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562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EE7DAAD0-9E5E-470A-AF0A-2400DCE25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562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5" name="hm-0-2">
            <a:extLst xmlns:a="http://schemas.openxmlformats.org/drawingml/2006/main">
              <a:ext uri="{FF2B5EF4-FFF2-40B4-BE49-F238E27FC236}">
                <a16:creationId xmlns:a16="http://schemas.microsoft.com/office/drawing/2014/main" id="{8390B41E-510F-4381-B134-9A7E1ABCE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1562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B463B68A-A863-4BBD-8D62-EC18E1DA7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1562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27" name="hm-0-3">
            <a:extLst xmlns:a="http://schemas.openxmlformats.org/drawingml/2006/main">
              <a:ext uri="{FF2B5EF4-FFF2-40B4-BE49-F238E27FC236}">
                <a16:creationId xmlns:a16="http://schemas.microsoft.com/office/drawing/2014/main" id="{FE96C64D-254F-47B1-8256-2B6964F35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1562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90FCB215-95C4-406C-8068-AE98469B6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1562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29" name="hm-0-4">
            <a:extLst xmlns:a="http://schemas.openxmlformats.org/drawingml/2006/main">
              <a:ext uri="{FF2B5EF4-FFF2-40B4-BE49-F238E27FC236}">
                <a16:creationId xmlns:a16="http://schemas.microsoft.com/office/drawing/2014/main" id="{575542B4-AF32-46C6-B45D-82C9C5250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1562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9529C89C-6572-414B-9F24-3BF4BBC70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1562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1" name="hm-0-5">
            <a:extLst xmlns:a="http://schemas.openxmlformats.org/drawingml/2006/main">
              <a:ext uri="{FF2B5EF4-FFF2-40B4-BE49-F238E27FC236}">
                <a16:creationId xmlns:a16="http://schemas.microsoft.com/office/drawing/2014/main" id="{9401C01A-B708-41C2-B690-BA49C106A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562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B9FF63F5-27DA-4EFD-AA35-DF877739E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562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3" name="hm-0-6">
            <a:extLst xmlns:a="http://schemas.openxmlformats.org/drawingml/2006/main">
              <a:ext uri="{FF2B5EF4-FFF2-40B4-BE49-F238E27FC236}">
                <a16:creationId xmlns:a16="http://schemas.microsoft.com/office/drawing/2014/main" id="{4051F1AC-B205-42A9-93F1-82B429D77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1562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D5F9B808-4EAF-497E-82EF-AE0A4250C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1562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5" name="hm-0-7">
            <a:extLst xmlns:a="http://schemas.openxmlformats.org/drawingml/2006/main">
              <a:ext uri="{FF2B5EF4-FFF2-40B4-BE49-F238E27FC236}">
                <a16:creationId xmlns:a16="http://schemas.microsoft.com/office/drawing/2014/main" id="{79B2EE47-7E43-47ED-8C58-B8CA978E8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562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C19A3D5E-042A-4116-883F-B1B6C7A8C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562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7" name="hm-0-8">
            <a:extLst xmlns:a="http://schemas.openxmlformats.org/drawingml/2006/main">
              <a:ext uri="{FF2B5EF4-FFF2-40B4-BE49-F238E27FC236}">
                <a16:creationId xmlns:a16="http://schemas.microsoft.com/office/drawing/2014/main" id="{D9B38EB9-A21C-4423-84D5-390F4DB08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1562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8" name="text">
            <a:extLst xmlns:a="http://schemas.openxmlformats.org/drawingml/2006/main">
              <a:ext uri="{FF2B5EF4-FFF2-40B4-BE49-F238E27FC236}">
                <a16:creationId xmlns:a16="http://schemas.microsoft.com/office/drawing/2014/main" id="{485C848D-B541-4FE0-9EA5-98B81AE54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1562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9" name="hm-0-9">
            <a:extLst xmlns:a="http://schemas.openxmlformats.org/drawingml/2006/main">
              <a:ext uri="{FF2B5EF4-FFF2-40B4-BE49-F238E27FC236}">
                <a16:creationId xmlns:a16="http://schemas.microsoft.com/office/drawing/2014/main" id="{C523AB41-62C7-4369-BF03-361898B1D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562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0" name="text">
            <a:extLst xmlns:a="http://schemas.openxmlformats.org/drawingml/2006/main">
              <a:ext uri="{FF2B5EF4-FFF2-40B4-BE49-F238E27FC236}">
                <a16:creationId xmlns:a16="http://schemas.microsoft.com/office/drawing/2014/main" id="{5A57E0C1-85EE-4E22-8255-9C1C98B30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562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1" name="hm-0-10">
            <a:extLst xmlns:a="http://schemas.openxmlformats.org/drawingml/2006/main">
              <a:ext uri="{FF2B5EF4-FFF2-40B4-BE49-F238E27FC236}">
                <a16:creationId xmlns:a16="http://schemas.microsoft.com/office/drawing/2014/main" id="{C2DD2C95-0B80-45DE-9415-51BF7DABA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562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2" name="text">
            <a:extLst xmlns:a="http://schemas.openxmlformats.org/drawingml/2006/main">
              <a:ext uri="{FF2B5EF4-FFF2-40B4-BE49-F238E27FC236}">
                <a16:creationId xmlns:a16="http://schemas.microsoft.com/office/drawing/2014/main" id="{5B59B591-38F2-454F-B235-F6A09ADB4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562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3" name="hm-0-11">
            <a:extLst xmlns:a="http://schemas.openxmlformats.org/drawingml/2006/main">
              <a:ext uri="{FF2B5EF4-FFF2-40B4-BE49-F238E27FC236}">
                <a16:creationId xmlns:a16="http://schemas.microsoft.com/office/drawing/2014/main" id="{F7027E83-72AB-4243-8333-CE858EDB4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562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4" name="text">
            <a:extLst xmlns:a="http://schemas.openxmlformats.org/drawingml/2006/main">
              <a:ext uri="{FF2B5EF4-FFF2-40B4-BE49-F238E27FC236}">
                <a16:creationId xmlns:a16="http://schemas.microsoft.com/office/drawing/2014/main" id="{D45DE11C-A3BC-4922-AE05-7A7EEA402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562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45" name="hm-0-12">
            <a:extLst xmlns:a="http://schemas.openxmlformats.org/drawingml/2006/main">
              <a:ext uri="{FF2B5EF4-FFF2-40B4-BE49-F238E27FC236}">
                <a16:creationId xmlns:a16="http://schemas.microsoft.com/office/drawing/2014/main" id="{28370C4C-B0FE-41D7-8710-7A179FB81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1562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6" name="text">
            <a:extLst xmlns:a="http://schemas.openxmlformats.org/drawingml/2006/main">
              <a:ext uri="{FF2B5EF4-FFF2-40B4-BE49-F238E27FC236}">
                <a16:creationId xmlns:a16="http://schemas.microsoft.com/office/drawing/2014/main" id="{5D6EB5A2-AA5A-4E2F-8B2E-0ABC9CAD5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1562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7" name="text">
            <a:extLst xmlns:a="http://schemas.openxmlformats.org/drawingml/2006/main">
              <a:ext uri="{FF2B5EF4-FFF2-40B4-BE49-F238E27FC236}">
                <a16:creationId xmlns:a16="http://schemas.microsoft.com/office/drawing/2014/main" id="{9247D1C0-DFD1-4C10-B8C8-56DA3311E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90700"/>
            <a:ext cx="1685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111827"/>
                </a:solidFill>
              </a:defRPr>
            </a:pPr>
            <a:r>
              <a:rPr sz="675" b="1" i="0">
                <a:solidFill>
                  <a:srgbClr val="111827"/>
                </a:solidFill>
              </a:rPr>
              <a:t>C02 Здоровье</a:t>
            </a:r>
          </a:p>
        </p:txBody>
      </p:sp>
      <p:sp>
        <p:nvSpPr>
          <p:cNvPr id="48" name="hm-1-0">
            <a:extLst xmlns:a="http://schemas.openxmlformats.org/drawingml/2006/main">
              <a:ext uri="{FF2B5EF4-FFF2-40B4-BE49-F238E27FC236}">
                <a16:creationId xmlns:a16="http://schemas.microsoft.com/office/drawing/2014/main" id="{4FDC0CEE-9B56-40B3-81BD-D7C6934AA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1790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9" name="text">
            <a:extLst xmlns:a="http://schemas.openxmlformats.org/drawingml/2006/main">
              <a:ext uri="{FF2B5EF4-FFF2-40B4-BE49-F238E27FC236}">
                <a16:creationId xmlns:a16="http://schemas.microsoft.com/office/drawing/2014/main" id="{73AE4B88-7AF2-4455-89AF-275DECD0F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1790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50" name="hm-1-1">
            <a:extLst xmlns:a="http://schemas.openxmlformats.org/drawingml/2006/main">
              <a:ext uri="{FF2B5EF4-FFF2-40B4-BE49-F238E27FC236}">
                <a16:creationId xmlns:a16="http://schemas.microsoft.com/office/drawing/2014/main" id="{78231A05-9AA3-47A8-B721-B4BAD2D39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790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1" name="text">
            <a:extLst xmlns:a="http://schemas.openxmlformats.org/drawingml/2006/main">
              <a:ext uri="{FF2B5EF4-FFF2-40B4-BE49-F238E27FC236}">
                <a16:creationId xmlns:a16="http://schemas.microsoft.com/office/drawing/2014/main" id="{B98C6A77-5670-42C5-863C-CD83EEF1C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790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52" name="hm-1-2">
            <a:extLst xmlns:a="http://schemas.openxmlformats.org/drawingml/2006/main">
              <a:ext uri="{FF2B5EF4-FFF2-40B4-BE49-F238E27FC236}">
                <a16:creationId xmlns:a16="http://schemas.microsoft.com/office/drawing/2014/main" id="{B10F3394-272A-4C4B-B01F-8350BAE4E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1790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3" name="text">
            <a:extLst xmlns:a="http://schemas.openxmlformats.org/drawingml/2006/main">
              <a:ext uri="{FF2B5EF4-FFF2-40B4-BE49-F238E27FC236}">
                <a16:creationId xmlns:a16="http://schemas.microsoft.com/office/drawing/2014/main" id="{DB4AF63E-863D-47F3-9141-480BB9DF8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1790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54" name="hm-1-3">
            <a:extLst xmlns:a="http://schemas.openxmlformats.org/drawingml/2006/main">
              <a:ext uri="{FF2B5EF4-FFF2-40B4-BE49-F238E27FC236}">
                <a16:creationId xmlns:a16="http://schemas.microsoft.com/office/drawing/2014/main" id="{1817A986-8B67-428C-B5FE-7E9657273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1790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5" name="text">
            <a:extLst xmlns:a="http://schemas.openxmlformats.org/drawingml/2006/main">
              <a:ext uri="{FF2B5EF4-FFF2-40B4-BE49-F238E27FC236}">
                <a16:creationId xmlns:a16="http://schemas.microsoft.com/office/drawing/2014/main" id="{F75CEB84-FC77-4E05-8BAD-9C29A2F32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1790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56" name="hm-1-4">
            <a:extLst xmlns:a="http://schemas.openxmlformats.org/drawingml/2006/main">
              <a:ext uri="{FF2B5EF4-FFF2-40B4-BE49-F238E27FC236}">
                <a16:creationId xmlns:a16="http://schemas.microsoft.com/office/drawing/2014/main" id="{3B45379E-EF53-48E3-A2E4-C792A2FCF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1790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7" name="text">
            <a:extLst xmlns:a="http://schemas.openxmlformats.org/drawingml/2006/main">
              <a:ext uri="{FF2B5EF4-FFF2-40B4-BE49-F238E27FC236}">
                <a16:creationId xmlns:a16="http://schemas.microsoft.com/office/drawing/2014/main" id="{FDAF7C89-23CB-47CB-A9D7-DFA7BB97A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1790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58" name="hm-1-5">
            <a:extLst xmlns:a="http://schemas.openxmlformats.org/drawingml/2006/main">
              <a:ext uri="{FF2B5EF4-FFF2-40B4-BE49-F238E27FC236}">
                <a16:creationId xmlns:a16="http://schemas.microsoft.com/office/drawing/2014/main" id="{5FDA2E83-3A98-4606-9F25-60408A3A7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790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9" name="text">
            <a:extLst xmlns:a="http://schemas.openxmlformats.org/drawingml/2006/main">
              <a:ext uri="{FF2B5EF4-FFF2-40B4-BE49-F238E27FC236}">
                <a16:creationId xmlns:a16="http://schemas.microsoft.com/office/drawing/2014/main" id="{439DE2D4-9870-459A-8909-FA8821D87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790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60" name="hm-1-6">
            <a:extLst xmlns:a="http://schemas.openxmlformats.org/drawingml/2006/main">
              <a:ext uri="{FF2B5EF4-FFF2-40B4-BE49-F238E27FC236}">
                <a16:creationId xmlns:a16="http://schemas.microsoft.com/office/drawing/2014/main" id="{DED59242-ED80-4E62-B8A0-8394A3C72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1790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1" name="text">
            <a:extLst xmlns:a="http://schemas.openxmlformats.org/drawingml/2006/main">
              <a:ext uri="{FF2B5EF4-FFF2-40B4-BE49-F238E27FC236}">
                <a16:creationId xmlns:a16="http://schemas.microsoft.com/office/drawing/2014/main" id="{1FCE9A25-2E88-4E63-92B1-824DB939D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1790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62" name="hm-1-7">
            <a:extLst xmlns:a="http://schemas.openxmlformats.org/drawingml/2006/main">
              <a:ext uri="{FF2B5EF4-FFF2-40B4-BE49-F238E27FC236}">
                <a16:creationId xmlns:a16="http://schemas.microsoft.com/office/drawing/2014/main" id="{ADA8CABB-8E60-4348-ABFE-296D3F3C6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790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3" name="text">
            <a:extLst xmlns:a="http://schemas.openxmlformats.org/drawingml/2006/main">
              <a:ext uri="{FF2B5EF4-FFF2-40B4-BE49-F238E27FC236}">
                <a16:creationId xmlns:a16="http://schemas.microsoft.com/office/drawing/2014/main" id="{11A4ED29-1B6B-4829-B229-2C8598851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790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64" name="hm-1-8">
            <a:extLst xmlns:a="http://schemas.openxmlformats.org/drawingml/2006/main">
              <a:ext uri="{FF2B5EF4-FFF2-40B4-BE49-F238E27FC236}">
                <a16:creationId xmlns:a16="http://schemas.microsoft.com/office/drawing/2014/main" id="{B0EE1DD7-A4CE-4F6F-8949-EA46E6144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1790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5" name="text">
            <a:extLst xmlns:a="http://schemas.openxmlformats.org/drawingml/2006/main">
              <a:ext uri="{FF2B5EF4-FFF2-40B4-BE49-F238E27FC236}">
                <a16:creationId xmlns:a16="http://schemas.microsoft.com/office/drawing/2014/main" id="{5F261D3E-56BD-4DCB-ACC7-338B13876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1790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66" name="hm-1-9">
            <a:extLst xmlns:a="http://schemas.openxmlformats.org/drawingml/2006/main">
              <a:ext uri="{FF2B5EF4-FFF2-40B4-BE49-F238E27FC236}">
                <a16:creationId xmlns:a16="http://schemas.microsoft.com/office/drawing/2014/main" id="{7E3A3149-A40D-441E-9A37-0C59610B4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790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7" name="text">
            <a:extLst xmlns:a="http://schemas.openxmlformats.org/drawingml/2006/main">
              <a:ext uri="{FF2B5EF4-FFF2-40B4-BE49-F238E27FC236}">
                <a16:creationId xmlns:a16="http://schemas.microsoft.com/office/drawing/2014/main" id="{7102BA6F-C258-4683-B375-CD17CCEDB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790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68" name="hm-1-10">
            <a:extLst xmlns:a="http://schemas.openxmlformats.org/drawingml/2006/main">
              <a:ext uri="{FF2B5EF4-FFF2-40B4-BE49-F238E27FC236}">
                <a16:creationId xmlns:a16="http://schemas.microsoft.com/office/drawing/2014/main" id="{49EEAE19-34CB-40D3-A0AF-4668346FB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790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9" name="text">
            <a:extLst xmlns:a="http://schemas.openxmlformats.org/drawingml/2006/main">
              <a:ext uri="{FF2B5EF4-FFF2-40B4-BE49-F238E27FC236}">
                <a16:creationId xmlns:a16="http://schemas.microsoft.com/office/drawing/2014/main" id="{B32328B8-56EA-4AE0-ACD9-1B04B04D0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790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70" name="hm-1-11">
            <a:extLst xmlns:a="http://schemas.openxmlformats.org/drawingml/2006/main">
              <a:ext uri="{FF2B5EF4-FFF2-40B4-BE49-F238E27FC236}">
                <a16:creationId xmlns:a16="http://schemas.microsoft.com/office/drawing/2014/main" id="{B8CB090D-70DB-4DCB-B919-F9C2B828A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790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1" name="text">
            <a:extLst xmlns:a="http://schemas.openxmlformats.org/drawingml/2006/main">
              <a:ext uri="{FF2B5EF4-FFF2-40B4-BE49-F238E27FC236}">
                <a16:creationId xmlns:a16="http://schemas.microsoft.com/office/drawing/2014/main" id="{DEBDC209-6CF5-4C7C-803C-007A1BE94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790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72" name="hm-1-12">
            <a:extLst xmlns:a="http://schemas.openxmlformats.org/drawingml/2006/main">
              <a:ext uri="{FF2B5EF4-FFF2-40B4-BE49-F238E27FC236}">
                <a16:creationId xmlns:a16="http://schemas.microsoft.com/office/drawing/2014/main" id="{EAA44D9C-02FF-4D71-A943-2B8799860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1790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3" name="text">
            <a:extLst xmlns:a="http://schemas.openxmlformats.org/drawingml/2006/main">
              <a:ext uri="{FF2B5EF4-FFF2-40B4-BE49-F238E27FC236}">
                <a16:creationId xmlns:a16="http://schemas.microsoft.com/office/drawing/2014/main" id="{F50AF0E5-9D45-4E61-9523-A05FAAECB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1790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74" name="text">
            <a:extLst xmlns:a="http://schemas.openxmlformats.org/drawingml/2006/main">
              <a:ext uri="{FF2B5EF4-FFF2-40B4-BE49-F238E27FC236}">
                <a16:creationId xmlns:a16="http://schemas.microsoft.com/office/drawing/2014/main" id="{2D4A67BC-70BA-443F-BCD3-EDF7DFAAC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019300"/>
            <a:ext cx="1685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111827"/>
                </a:solidFill>
              </a:defRPr>
            </a:pPr>
            <a:r>
              <a:rPr sz="675" b="1" i="0">
                <a:solidFill>
                  <a:srgbClr val="111827"/>
                </a:solidFill>
              </a:rPr>
              <a:t>C03 Образование</a:t>
            </a:r>
          </a:p>
        </p:txBody>
      </p:sp>
      <p:sp>
        <p:nvSpPr>
          <p:cNvPr id="75" name="hm-2-0">
            <a:extLst xmlns:a="http://schemas.openxmlformats.org/drawingml/2006/main">
              <a:ext uri="{FF2B5EF4-FFF2-40B4-BE49-F238E27FC236}">
                <a16:creationId xmlns:a16="http://schemas.microsoft.com/office/drawing/2014/main" id="{43F0B78A-C3AE-4308-A596-27D5E8383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019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6" name="text">
            <a:extLst xmlns:a="http://schemas.openxmlformats.org/drawingml/2006/main">
              <a:ext uri="{FF2B5EF4-FFF2-40B4-BE49-F238E27FC236}">
                <a16:creationId xmlns:a16="http://schemas.microsoft.com/office/drawing/2014/main" id="{F3A957A8-9554-4A50-BC37-842621AF7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019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77" name="hm-2-1">
            <a:extLst xmlns:a="http://schemas.openxmlformats.org/drawingml/2006/main">
              <a:ext uri="{FF2B5EF4-FFF2-40B4-BE49-F238E27FC236}">
                <a16:creationId xmlns:a16="http://schemas.microsoft.com/office/drawing/2014/main" id="{B52F1A66-5859-4A0E-B626-584B5A0BA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019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8" name="text">
            <a:extLst xmlns:a="http://schemas.openxmlformats.org/drawingml/2006/main">
              <a:ext uri="{FF2B5EF4-FFF2-40B4-BE49-F238E27FC236}">
                <a16:creationId xmlns:a16="http://schemas.microsoft.com/office/drawing/2014/main" id="{13C03B55-4223-4B33-AC39-D30BE3B09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019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79" name="hm-2-2">
            <a:extLst xmlns:a="http://schemas.openxmlformats.org/drawingml/2006/main">
              <a:ext uri="{FF2B5EF4-FFF2-40B4-BE49-F238E27FC236}">
                <a16:creationId xmlns:a16="http://schemas.microsoft.com/office/drawing/2014/main" id="{BA2F1749-2BC8-4FF2-A162-FBE5713A6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2019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0" name="text">
            <a:extLst xmlns:a="http://schemas.openxmlformats.org/drawingml/2006/main">
              <a:ext uri="{FF2B5EF4-FFF2-40B4-BE49-F238E27FC236}">
                <a16:creationId xmlns:a16="http://schemas.microsoft.com/office/drawing/2014/main" id="{96F19158-D59F-41F7-9AEA-6A2E98C09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2019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81" name="hm-2-3">
            <a:extLst xmlns:a="http://schemas.openxmlformats.org/drawingml/2006/main">
              <a:ext uri="{FF2B5EF4-FFF2-40B4-BE49-F238E27FC236}">
                <a16:creationId xmlns:a16="http://schemas.microsoft.com/office/drawing/2014/main" id="{D06B7F55-332E-4EB9-92F6-5A6A83E44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2019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2" name="text">
            <a:extLst xmlns:a="http://schemas.openxmlformats.org/drawingml/2006/main">
              <a:ext uri="{FF2B5EF4-FFF2-40B4-BE49-F238E27FC236}">
                <a16:creationId xmlns:a16="http://schemas.microsoft.com/office/drawing/2014/main" id="{CBFE6834-41AD-4EB0-B794-BB963277B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2019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83" name="hm-2-4">
            <a:extLst xmlns:a="http://schemas.openxmlformats.org/drawingml/2006/main">
              <a:ext uri="{FF2B5EF4-FFF2-40B4-BE49-F238E27FC236}">
                <a16:creationId xmlns:a16="http://schemas.microsoft.com/office/drawing/2014/main" id="{735D813A-F7A6-4D36-9DC2-EFC70AFD2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019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4" name="text">
            <a:extLst xmlns:a="http://schemas.openxmlformats.org/drawingml/2006/main">
              <a:ext uri="{FF2B5EF4-FFF2-40B4-BE49-F238E27FC236}">
                <a16:creationId xmlns:a16="http://schemas.microsoft.com/office/drawing/2014/main" id="{8EEF7B79-26DC-4EA2-A704-7DADEF40F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019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85" name="hm-2-5">
            <a:extLst xmlns:a="http://schemas.openxmlformats.org/drawingml/2006/main">
              <a:ext uri="{FF2B5EF4-FFF2-40B4-BE49-F238E27FC236}">
                <a16:creationId xmlns:a16="http://schemas.microsoft.com/office/drawing/2014/main" id="{669BD613-6AEE-4874-9CB1-05F78E9C5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019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6" name="text">
            <a:extLst xmlns:a="http://schemas.openxmlformats.org/drawingml/2006/main">
              <a:ext uri="{FF2B5EF4-FFF2-40B4-BE49-F238E27FC236}">
                <a16:creationId xmlns:a16="http://schemas.microsoft.com/office/drawing/2014/main" id="{C38B27B8-F2BF-4837-BB7A-A12A4BB29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019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87" name="hm-2-6">
            <a:extLst xmlns:a="http://schemas.openxmlformats.org/drawingml/2006/main">
              <a:ext uri="{FF2B5EF4-FFF2-40B4-BE49-F238E27FC236}">
                <a16:creationId xmlns:a16="http://schemas.microsoft.com/office/drawing/2014/main" id="{5120B5ED-D0E5-4FBA-ADDC-F62B73F54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2019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8" name="text">
            <a:extLst xmlns:a="http://schemas.openxmlformats.org/drawingml/2006/main">
              <a:ext uri="{FF2B5EF4-FFF2-40B4-BE49-F238E27FC236}">
                <a16:creationId xmlns:a16="http://schemas.microsoft.com/office/drawing/2014/main" id="{E7694120-6EAB-4075-BB8A-0B9E472CA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2019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89" name="hm-2-7">
            <a:extLst xmlns:a="http://schemas.openxmlformats.org/drawingml/2006/main">
              <a:ext uri="{FF2B5EF4-FFF2-40B4-BE49-F238E27FC236}">
                <a16:creationId xmlns:a16="http://schemas.microsoft.com/office/drawing/2014/main" id="{28E5FAAB-F65A-4F1B-B2CC-4C8CEA1A8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019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90" name="text">
            <a:extLst xmlns:a="http://schemas.openxmlformats.org/drawingml/2006/main">
              <a:ext uri="{FF2B5EF4-FFF2-40B4-BE49-F238E27FC236}">
                <a16:creationId xmlns:a16="http://schemas.microsoft.com/office/drawing/2014/main" id="{3990D69C-6B39-4645-9AE9-93CC1DCC0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019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91" name="hm-2-8">
            <a:extLst xmlns:a="http://schemas.openxmlformats.org/drawingml/2006/main">
              <a:ext uri="{FF2B5EF4-FFF2-40B4-BE49-F238E27FC236}">
                <a16:creationId xmlns:a16="http://schemas.microsoft.com/office/drawing/2014/main" id="{7239F6D5-22EE-4443-931D-09278ABC1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019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92" name="text">
            <a:extLst xmlns:a="http://schemas.openxmlformats.org/drawingml/2006/main">
              <a:ext uri="{FF2B5EF4-FFF2-40B4-BE49-F238E27FC236}">
                <a16:creationId xmlns:a16="http://schemas.microsoft.com/office/drawing/2014/main" id="{1FBF32CF-8055-41EA-B5D9-39AFE7163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019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93" name="hm-2-9">
            <a:extLst xmlns:a="http://schemas.openxmlformats.org/drawingml/2006/main">
              <a:ext uri="{FF2B5EF4-FFF2-40B4-BE49-F238E27FC236}">
                <a16:creationId xmlns:a16="http://schemas.microsoft.com/office/drawing/2014/main" id="{3ED943B5-80AE-479F-AAD7-2CE62374F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019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94" name="text">
            <a:extLst xmlns:a="http://schemas.openxmlformats.org/drawingml/2006/main">
              <a:ext uri="{FF2B5EF4-FFF2-40B4-BE49-F238E27FC236}">
                <a16:creationId xmlns:a16="http://schemas.microsoft.com/office/drawing/2014/main" id="{0558C952-D6B3-46A3-864C-A55248D64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019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95" name="hm-2-10">
            <a:extLst xmlns:a="http://schemas.openxmlformats.org/drawingml/2006/main">
              <a:ext uri="{FF2B5EF4-FFF2-40B4-BE49-F238E27FC236}">
                <a16:creationId xmlns:a16="http://schemas.microsoft.com/office/drawing/2014/main" id="{9CE990D1-5787-47A3-AD9D-DED80D564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019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96" name="text">
            <a:extLst xmlns:a="http://schemas.openxmlformats.org/drawingml/2006/main">
              <a:ext uri="{FF2B5EF4-FFF2-40B4-BE49-F238E27FC236}">
                <a16:creationId xmlns:a16="http://schemas.microsoft.com/office/drawing/2014/main" id="{2E875D6A-7A64-4D2F-BEF8-B907FA322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019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97" name="hm-2-11">
            <a:extLst xmlns:a="http://schemas.openxmlformats.org/drawingml/2006/main">
              <a:ext uri="{FF2B5EF4-FFF2-40B4-BE49-F238E27FC236}">
                <a16:creationId xmlns:a16="http://schemas.microsoft.com/office/drawing/2014/main" id="{D917EBE8-9784-46F5-88C3-897CF2843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019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98" name="text">
            <a:extLst xmlns:a="http://schemas.openxmlformats.org/drawingml/2006/main">
              <a:ext uri="{FF2B5EF4-FFF2-40B4-BE49-F238E27FC236}">
                <a16:creationId xmlns:a16="http://schemas.microsoft.com/office/drawing/2014/main" id="{19B4EC12-56EE-4D4D-8795-61FF02581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019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99" name="hm-2-12">
            <a:extLst xmlns:a="http://schemas.openxmlformats.org/drawingml/2006/main">
              <a:ext uri="{FF2B5EF4-FFF2-40B4-BE49-F238E27FC236}">
                <a16:creationId xmlns:a16="http://schemas.microsoft.com/office/drawing/2014/main" id="{EB66BD75-5301-4015-B498-1030D599B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019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0" name="text">
            <a:extLst xmlns:a="http://schemas.openxmlformats.org/drawingml/2006/main">
              <a:ext uri="{FF2B5EF4-FFF2-40B4-BE49-F238E27FC236}">
                <a16:creationId xmlns:a16="http://schemas.microsoft.com/office/drawing/2014/main" id="{627AF09F-01DE-4172-9A53-8E34AC093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019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101" name="text">
            <a:extLst xmlns:a="http://schemas.openxmlformats.org/drawingml/2006/main">
              <a:ext uri="{FF2B5EF4-FFF2-40B4-BE49-F238E27FC236}">
                <a16:creationId xmlns:a16="http://schemas.microsoft.com/office/drawing/2014/main" id="{9E7BCCE8-B80C-4AFD-B2C9-8319B3563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247900"/>
            <a:ext cx="1685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111827"/>
                </a:solidFill>
              </a:defRPr>
            </a:pPr>
            <a:r>
              <a:rPr sz="675" b="1" i="0">
                <a:solidFill>
                  <a:srgbClr val="111827"/>
                </a:solidFill>
              </a:rPr>
              <a:t>C04 Культура</a:t>
            </a:r>
          </a:p>
        </p:txBody>
      </p:sp>
      <p:sp>
        <p:nvSpPr>
          <p:cNvPr id="102" name="hm-3-0">
            <a:extLst xmlns:a="http://schemas.openxmlformats.org/drawingml/2006/main">
              <a:ext uri="{FF2B5EF4-FFF2-40B4-BE49-F238E27FC236}">
                <a16:creationId xmlns:a16="http://schemas.microsoft.com/office/drawing/2014/main" id="{340C9C40-C4F3-47E5-A71E-E8D6005E0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247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3" name="text">
            <a:extLst xmlns:a="http://schemas.openxmlformats.org/drawingml/2006/main">
              <a:ext uri="{FF2B5EF4-FFF2-40B4-BE49-F238E27FC236}">
                <a16:creationId xmlns:a16="http://schemas.microsoft.com/office/drawing/2014/main" id="{C5A4FC54-AE71-48E9-8A48-4B8359BF8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247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104" name="hm-3-1">
            <a:extLst xmlns:a="http://schemas.openxmlformats.org/drawingml/2006/main">
              <a:ext uri="{FF2B5EF4-FFF2-40B4-BE49-F238E27FC236}">
                <a16:creationId xmlns:a16="http://schemas.microsoft.com/office/drawing/2014/main" id="{2BF0658C-5FB1-49F9-97C6-F0773613A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247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5" name="text">
            <a:extLst xmlns:a="http://schemas.openxmlformats.org/drawingml/2006/main">
              <a:ext uri="{FF2B5EF4-FFF2-40B4-BE49-F238E27FC236}">
                <a16:creationId xmlns:a16="http://schemas.microsoft.com/office/drawing/2014/main" id="{A8E5C595-56D0-417C-97B8-5A55EB21B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247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06" name="hm-3-2">
            <a:extLst xmlns:a="http://schemas.openxmlformats.org/drawingml/2006/main">
              <a:ext uri="{FF2B5EF4-FFF2-40B4-BE49-F238E27FC236}">
                <a16:creationId xmlns:a16="http://schemas.microsoft.com/office/drawing/2014/main" id="{E15744F1-E009-4A93-8908-BA0EAB48D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2247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7" name="text">
            <a:extLst xmlns:a="http://schemas.openxmlformats.org/drawingml/2006/main">
              <a:ext uri="{FF2B5EF4-FFF2-40B4-BE49-F238E27FC236}">
                <a16:creationId xmlns:a16="http://schemas.microsoft.com/office/drawing/2014/main" id="{14DFB681-B001-41CF-AD90-17FFBEF30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2247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108" name="hm-3-3">
            <a:extLst xmlns:a="http://schemas.openxmlformats.org/drawingml/2006/main">
              <a:ext uri="{FF2B5EF4-FFF2-40B4-BE49-F238E27FC236}">
                <a16:creationId xmlns:a16="http://schemas.microsoft.com/office/drawing/2014/main" id="{9B5C8EBF-F1EB-4AEA-A4CC-BF32C0D9C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2247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9" name="text">
            <a:extLst xmlns:a="http://schemas.openxmlformats.org/drawingml/2006/main">
              <a:ext uri="{FF2B5EF4-FFF2-40B4-BE49-F238E27FC236}">
                <a16:creationId xmlns:a16="http://schemas.microsoft.com/office/drawing/2014/main" id="{4C0C0219-496D-4FA8-90B1-969BED3C2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2247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110" name="hm-3-4">
            <a:extLst xmlns:a="http://schemas.openxmlformats.org/drawingml/2006/main">
              <a:ext uri="{FF2B5EF4-FFF2-40B4-BE49-F238E27FC236}">
                <a16:creationId xmlns:a16="http://schemas.microsoft.com/office/drawing/2014/main" id="{4B5CD744-9F66-4174-A08B-C9070A7A2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247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1" name="text">
            <a:extLst xmlns:a="http://schemas.openxmlformats.org/drawingml/2006/main">
              <a:ext uri="{FF2B5EF4-FFF2-40B4-BE49-F238E27FC236}">
                <a16:creationId xmlns:a16="http://schemas.microsoft.com/office/drawing/2014/main" id="{07BCA760-31B1-41D8-BDE0-41294FA49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247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2" name="hm-3-5">
            <a:extLst xmlns:a="http://schemas.openxmlformats.org/drawingml/2006/main">
              <a:ext uri="{FF2B5EF4-FFF2-40B4-BE49-F238E27FC236}">
                <a16:creationId xmlns:a16="http://schemas.microsoft.com/office/drawing/2014/main" id="{86420317-A68F-4515-B2BD-C6C148C45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247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3" name="text">
            <a:extLst xmlns:a="http://schemas.openxmlformats.org/drawingml/2006/main">
              <a:ext uri="{FF2B5EF4-FFF2-40B4-BE49-F238E27FC236}">
                <a16:creationId xmlns:a16="http://schemas.microsoft.com/office/drawing/2014/main" id="{5D4C6487-73C2-4AB3-8427-340460D08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247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4" name="hm-3-6">
            <a:extLst xmlns:a="http://schemas.openxmlformats.org/drawingml/2006/main">
              <a:ext uri="{FF2B5EF4-FFF2-40B4-BE49-F238E27FC236}">
                <a16:creationId xmlns:a16="http://schemas.microsoft.com/office/drawing/2014/main" id="{9857A080-66DA-496E-9FD9-181CDE185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2247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5" name="text">
            <a:extLst xmlns:a="http://schemas.openxmlformats.org/drawingml/2006/main">
              <a:ext uri="{FF2B5EF4-FFF2-40B4-BE49-F238E27FC236}">
                <a16:creationId xmlns:a16="http://schemas.microsoft.com/office/drawing/2014/main" id="{3CF1A1C1-EEA1-4B8C-970A-D0A3FB62D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2247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116" name="hm-3-7">
            <a:extLst xmlns:a="http://schemas.openxmlformats.org/drawingml/2006/main">
              <a:ext uri="{FF2B5EF4-FFF2-40B4-BE49-F238E27FC236}">
                <a16:creationId xmlns:a16="http://schemas.microsoft.com/office/drawing/2014/main" id="{D8FBCBEA-5B54-4442-9847-D0C48113A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247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7" name="text">
            <a:extLst xmlns:a="http://schemas.openxmlformats.org/drawingml/2006/main">
              <a:ext uri="{FF2B5EF4-FFF2-40B4-BE49-F238E27FC236}">
                <a16:creationId xmlns:a16="http://schemas.microsoft.com/office/drawing/2014/main" id="{9EFF66CE-B823-4F8C-A588-E728CC9B0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247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118" name="hm-3-8">
            <a:extLst xmlns:a="http://schemas.openxmlformats.org/drawingml/2006/main">
              <a:ext uri="{FF2B5EF4-FFF2-40B4-BE49-F238E27FC236}">
                <a16:creationId xmlns:a16="http://schemas.microsoft.com/office/drawing/2014/main" id="{DC652B60-ABB8-4A56-9C63-65CEE906F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247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9" name="text">
            <a:extLst xmlns:a="http://schemas.openxmlformats.org/drawingml/2006/main">
              <a:ext uri="{FF2B5EF4-FFF2-40B4-BE49-F238E27FC236}">
                <a16:creationId xmlns:a16="http://schemas.microsoft.com/office/drawing/2014/main" id="{150407B5-2721-47B0-B037-C4B02E7A7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247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120" name="hm-3-9">
            <a:extLst xmlns:a="http://schemas.openxmlformats.org/drawingml/2006/main">
              <a:ext uri="{FF2B5EF4-FFF2-40B4-BE49-F238E27FC236}">
                <a16:creationId xmlns:a16="http://schemas.microsoft.com/office/drawing/2014/main" id="{FEB3DC0B-A14D-4E37-A8B8-E37617AD0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247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1" name="text">
            <a:extLst xmlns:a="http://schemas.openxmlformats.org/drawingml/2006/main">
              <a:ext uri="{FF2B5EF4-FFF2-40B4-BE49-F238E27FC236}">
                <a16:creationId xmlns:a16="http://schemas.microsoft.com/office/drawing/2014/main" id="{EAD9A7CB-DD35-49F3-87FC-61AC490D4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247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122" name="hm-3-10">
            <a:extLst xmlns:a="http://schemas.openxmlformats.org/drawingml/2006/main">
              <a:ext uri="{FF2B5EF4-FFF2-40B4-BE49-F238E27FC236}">
                <a16:creationId xmlns:a16="http://schemas.microsoft.com/office/drawing/2014/main" id="{64BC5C94-126C-4979-A9F5-DF328BC42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247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3" name="text">
            <a:extLst xmlns:a="http://schemas.openxmlformats.org/drawingml/2006/main">
              <a:ext uri="{FF2B5EF4-FFF2-40B4-BE49-F238E27FC236}">
                <a16:creationId xmlns:a16="http://schemas.microsoft.com/office/drawing/2014/main" id="{B586EE4A-A879-4915-9378-4C8F51F24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247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24" name="hm-3-11">
            <a:extLst xmlns:a="http://schemas.openxmlformats.org/drawingml/2006/main">
              <a:ext uri="{FF2B5EF4-FFF2-40B4-BE49-F238E27FC236}">
                <a16:creationId xmlns:a16="http://schemas.microsoft.com/office/drawing/2014/main" id="{2B8AFA44-38E3-4DEA-90F9-EC59D87D6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247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5" name="text">
            <a:extLst xmlns:a="http://schemas.openxmlformats.org/drawingml/2006/main">
              <a:ext uri="{FF2B5EF4-FFF2-40B4-BE49-F238E27FC236}">
                <a16:creationId xmlns:a16="http://schemas.microsoft.com/office/drawing/2014/main" id="{B20F82AC-E82E-46AB-9518-42D2A430A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247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26" name="hm-3-12">
            <a:extLst xmlns:a="http://schemas.openxmlformats.org/drawingml/2006/main">
              <a:ext uri="{FF2B5EF4-FFF2-40B4-BE49-F238E27FC236}">
                <a16:creationId xmlns:a16="http://schemas.microsoft.com/office/drawing/2014/main" id="{E1007AFC-623A-473E-8B71-A61B42D49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247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7" name="text">
            <a:extLst xmlns:a="http://schemas.openxmlformats.org/drawingml/2006/main">
              <a:ext uri="{FF2B5EF4-FFF2-40B4-BE49-F238E27FC236}">
                <a16:creationId xmlns:a16="http://schemas.microsoft.com/office/drawing/2014/main" id="{9DF85A12-26E6-4945-8759-475810DD8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247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128" name="text">
            <a:extLst xmlns:a="http://schemas.openxmlformats.org/drawingml/2006/main">
              <a:ext uri="{FF2B5EF4-FFF2-40B4-BE49-F238E27FC236}">
                <a16:creationId xmlns:a16="http://schemas.microsoft.com/office/drawing/2014/main" id="{8D4F2DB5-E1AC-4005-9101-A2A9930FC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476500"/>
            <a:ext cx="1685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111827"/>
                </a:solidFill>
              </a:defRPr>
            </a:pPr>
            <a:r>
              <a:rPr sz="675" b="1" i="0">
                <a:solidFill>
                  <a:srgbClr val="111827"/>
                </a:solidFill>
              </a:rPr>
              <a:t>C05 Наука</a:t>
            </a:r>
          </a:p>
        </p:txBody>
      </p:sp>
      <p:sp>
        <p:nvSpPr>
          <p:cNvPr id="129" name="hm-4-0">
            <a:extLst xmlns:a="http://schemas.openxmlformats.org/drawingml/2006/main">
              <a:ext uri="{FF2B5EF4-FFF2-40B4-BE49-F238E27FC236}">
                <a16:creationId xmlns:a16="http://schemas.microsoft.com/office/drawing/2014/main" id="{A9E1B854-C6FB-46B3-9DDF-37453C49B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476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30" name="text">
            <a:extLst xmlns:a="http://schemas.openxmlformats.org/drawingml/2006/main">
              <a:ext uri="{FF2B5EF4-FFF2-40B4-BE49-F238E27FC236}">
                <a16:creationId xmlns:a16="http://schemas.microsoft.com/office/drawing/2014/main" id="{BD73ADE0-A1FB-41FA-93F8-DB0DAD262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476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31" name="hm-4-1">
            <a:extLst xmlns:a="http://schemas.openxmlformats.org/drawingml/2006/main">
              <a:ext uri="{FF2B5EF4-FFF2-40B4-BE49-F238E27FC236}">
                <a16:creationId xmlns:a16="http://schemas.microsoft.com/office/drawing/2014/main" id="{AA7CFF10-B7B6-434B-A541-F1008505F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476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32" name="text">
            <a:extLst xmlns:a="http://schemas.openxmlformats.org/drawingml/2006/main">
              <a:ext uri="{FF2B5EF4-FFF2-40B4-BE49-F238E27FC236}">
                <a16:creationId xmlns:a16="http://schemas.microsoft.com/office/drawing/2014/main" id="{048C1AE6-9187-41CA-AF57-791527A02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476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133" name="hm-4-2">
            <a:extLst xmlns:a="http://schemas.openxmlformats.org/drawingml/2006/main">
              <a:ext uri="{FF2B5EF4-FFF2-40B4-BE49-F238E27FC236}">
                <a16:creationId xmlns:a16="http://schemas.microsoft.com/office/drawing/2014/main" id="{C8BC359E-663D-4B8F-9B61-B2B04E994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2476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34" name="text">
            <a:extLst xmlns:a="http://schemas.openxmlformats.org/drawingml/2006/main">
              <a:ext uri="{FF2B5EF4-FFF2-40B4-BE49-F238E27FC236}">
                <a16:creationId xmlns:a16="http://schemas.microsoft.com/office/drawing/2014/main" id="{CEF16706-C257-40DA-AEC9-A9AC565F7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2476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135" name="hm-4-3">
            <a:extLst xmlns:a="http://schemas.openxmlformats.org/drawingml/2006/main">
              <a:ext uri="{FF2B5EF4-FFF2-40B4-BE49-F238E27FC236}">
                <a16:creationId xmlns:a16="http://schemas.microsoft.com/office/drawing/2014/main" id="{34237201-5AA3-44FC-8A69-4DC8C3BFE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2476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36" name="text">
            <a:extLst xmlns:a="http://schemas.openxmlformats.org/drawingml/2006/main">
              <a:ext uri="{FF2B5EF4-FFF2-40B4-BE49-F238E27FC236}">
                <a16:creationId xmlns:a16="http://schemas.microsoft.com/office/drawing/2014/main" id="{F8F88764-2E91-4C53-8E03-BB2B489C5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2476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137" name="hm-4-4">
            <a:extLst xmlns:a="http://schemas.openxmlformats.org/drawingml/2006/main">
              <a:ext uri="{FF2B5EF4-FFF2-40B4-BE49-F238E27FC236}">
                <a16:creationId xmlns:a16="http://schemas.microsoft.com/office/drawing/2014/main" id="{C2548052-0D1B-4F33-A596-095F99214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476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38" name="text">
            <a:extLst xmlns:a="http://schemas.openxmlformats.org/drawingml/2006/main">
              <a:ext uri="{FF2B5EF4-FFF2-40B4-BE49-F238E27FC236}">
                <a16:creationId xmlns:a16="http://schemas.microsoft.com/office/drawing/2014/main" id="{F60A944D-1345-4731-BF74-B913BB703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476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39" name="hm-4-5">
            <a:extLst xmlns:a="http://schemas.openxmlformats.org/drawingml/2006/main">
              <a:ext uri="{FF2B5EF4-FFF2-40B4-BE49-F238E27FC236}">
                <a16:creationId xmlns:a16="http://schemas.microsoft.com/office/drawing/2014/main" id="{65E22C60-6125-4F6B-9A37-A594842E1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476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0" name="text">
            <a:extLst xmlns:a="http://schemas.openxmlformats.org/drawingml/2006/main">
              <a:ext uri="{FF2B5EF4-FFF2-40B4-BE49-F238E27FC236}">
                <a16:creationId xmlns:a16="http://schemas.microsoft.com/office/drawing/2014/main" id="{8C4BFC9F-85E5-4F08-A620-F78663465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476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41" name="hm-4-6">
            <a:extLst xmlns:a="http://schemas.openxmlformats.org/drawingml/2006/main">
              <a:ext uri="{FF2B5EF4-FFF2-40B4-BE49-F238E27FC236}">
                <a16:creationId xmlns:a16="http://schemas.microsoft.com/office/drawing/2014/main" id="{ADAC4156-6A45-4A48-83C0-2D9BC1BAA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2476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2" name="text">
            <a:extLst xmlns:a="http://schemas.openxmlformats.org/drawingml/2006/main">
              <a:ext uri="{FF2B5EF4-FFF2-40B4-BE49-F238E27FC236}">
                <a16:creationId xmlns:a16="http://schemas.microsoft.com/office/drawing/2014/main" id="{B388BB50-2B5C-4866-8607-D3451E60F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2476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143" name="hm-4-7">
            <a:extLst xmlns:a="http://schemas.openxmlformats.org/drawingml/2006/main">
              <a:ext uri="{FF2B5EF4-FFF2-40B4-BE49-F238E27FC236}">
                <a16:creationId xmlns:a16="http://schemas.microsoft.com/office/drawing/2014/main" id="{2BC8FEFB-BE3A-45DA-A945-E36D2C3A2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476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4" name="text">
            <a:extLst xmlns:a="http://schemas.openxmlformats.org/drawingml/2006/main">
              <a:ext uri="{FF2B5EF4-FFF2-40B4-BE49-F238E27FC236}">
                <a16:creationId xmlns:a16="http://schemas.microsoft.com/office/drawing/2014/main" id="{5717563E-E613-45F8-A700-ADFB41085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476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145" name="hm-4-8">
            <a:extLst xmlns:a="http://schemas.openxmlformats.org/drawingml/2006/main">
              <a:ext uri="{FF2B5EF4-FFF2-40B4-BE49-F238E27FC236}">
                <a16:creationId xmlns:a16="http://schemas.microsoft.com/office/drawing/2014/main" id="{E248A287-F0B9-4013-A947-5190C1568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476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6" name="text">
            <a:extLst xmlns:a="http://schemas.openxmlformats.org/drawingml/2006/main">
              <a:ext uri="{FF2B5EF4-FFF2-40B4-BE49-F238E27FC236}">
                <a16:creationId xmlns:a16="http://schemas.microsoft.com/office/drawing/2014/main" id="{1B860D59-BD7F-41E6-A62C-D4A3A672B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476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47" name="hm-4-9">
            <a:extLst xmlns:a="http://schemas.openxmlformats.org/drawingml/2006/main">
              <a:ext uri="{FF2B5EF4-FFF2-40B4-BE49-F238E27FC236}">
                <a16:creationId xmlns:a16="http://schemas.microsoft.com/office/drawing/2014/main" id="{A0D44D0D-039F-4327-B9AD-1FAFCF1B3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476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8" name="text">
            <a:extLst xmlns:a="http://schemas.openxmlformats.org/drawingml/2006/main">
              <a:ext uri="{FF2B5EF4-FFF2-40B4-BE49-F238E27FC236}">
                <a16:creationId xmlns:a16="http://schemas.microsoft.com/office/drawing/2014/main" id="{79FCF66F-631F-4F8A-8143-F3EBCB2CB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476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49" name="hm-4-10">
            <a:extLst xmlns:a="http://schemas.openxmlformats.org/drawingml/2006/main">
              <a:ext uri="{FF2B5EF4-FFF2-40B4-BE49-F238E27FC236}">
                <a16:creationId xmlns:a16="http://schemas.microsoft.com/office/drawing/2014/main" id="{985BBD18-9B4D-4FAC-BB7A-C300DC023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476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50" name="text">
            <a:extLst xmlns:a="http://schemas.openxmlformats.org/drawingml/2006/main">
              <a:ext uri="{FF2B5EF4-FFF2-40B4-BE49-F238E27FC236}">
                <a16:creationId xmlns:a16="http://schemas.microsoft.com/office/drawing/2014/main" id="{596E90A1-1D18-4370-BDF0-8E8D3B8F5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476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151" name="hm-4-11">
            <a:extLst xmlns:a="http://schemas.openxmlformats.org/drawingml/2006/main">
              <a:ext uri="{FF2B5EF4-FFF2-40B4-BE49-F238E27FC236}">
                <a16:creationId xmlns:a16="http://schemas.microsoft.com/office/drawing/2014/main" id="{2F949931-A879-4D1A-8D2D-D277996DD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476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52" name="text">
            <a:extLst xmlns:a="http://schemas.openxmlformats.org/drawingml/2006/main">
              <a:ext uri="{FF2B5EF4-FFF2-40B4-BE49-F238E27FC236}">
                <a16:creationId xmlns:a16="http://schemas.microsoft.com/office/drawing/2014/main" id="{A32811E6-125A-4F30-9B8B-918E139A6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476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153" name="hm-4-12">
            <a:extLst xmlns:a="http://schemas.openxmlformats.org/drawingml/2006/main">
              <a:ext uri="{FF2B5EF4-FFF2-40B4-BE49-F238E27FC236}">
                <a16:creationId xmlns:a16="http://schemas.microsoft.com/office/drawing/2014/main" id="{58467800-3ED0-4565-B615-CC92BE5E5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476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54" name="text">
            <a:extLst xmlns:a="http://schemas.openxmlformats.org/drawingml/2006/main">
              <a:ext uri="{FF2B5EF4-FFF2-40B4-BE49-F238E27FC236}">
                <a16:creationId xmlns:a16="http://schemas.microsoft.com/office/drawing/2014/main" id="{8E3D3676-DFF6-4B92-AE7C-05D94DD50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476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155" name="text">
            <a:extLst xmlns:a="http://schemas.openxmlformats.org/drawingml/2006/main">
              <a:ext uri="{FF2B5EF4-FFF2-40B4-BE49-F238E27FC236}">
                <a16:creationId xmlns:a16="http://schemas.microsoft.com/office/drawing/2014/main" id="{966DF054-FE78-49B4-8F40-DF7D79587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705100"/>
            <a:ext cx="1685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111827"/>
                </a:solidFill>
              </a:defRPr>
            </a:pPr>
            <a:r>
              <a:rPr sz="675" b="1" i="0">
                <a:solidFill>
                  <a:srgbClr val="111827"/>
                </a:solidFill>
              </a:rPr>
              <a:t>C06 Промышленность</a:t>
            </a:r>
          </a:p>
        </p:txBody>
      </p:sp>
      <p:sp>
        <p:nvSpPr>
          <p:cNvPr id="156" name="hm-5-0">
            <a:extLst xmlns:a="http://schemas.openxmlformats.org/drawingml/2006/main">
              <a:ext uri="{FF2B5EF4-FFF2-40B4-BE49-F238E27FC236}">
                <a16:creationId xmlns:a16="http://schemas.microsoft.com/office/drawing/2014/main" id="{90782C2F-611D-4D1F-B1EF-939E7E718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705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57" name="text">
            <a:extLst xmlns:a="http://schemas.openxmlformats.org/drawingml/2006/main">
              <a:ext uri="{FF2B5EF4-FFF2-40B4-BE49-F238E27FC236}">
                <a16:creationId xmlns:a16="http://schemas.microsoft.com/office/drawing/2014/main" id="{3E220410-932E-49C0-A9FA-E9F75C6B9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705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58" name="hm-5-1">
            <a:extLst xmlns:a="http://schemas.openxmlformats.org/drawingml/2006/main">
              <a:ext uri="{FF2B5EF4-FFF2-40B4-BE49-F238E27FC236}">
                <a16:creationId xmlns:a16="http://schemas.microsoft.com/office/drawing/2014/main" id="{2FEE7479-5BFF-4325-9614-DB05152FB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705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59" name="text">
            <a:extLst xmlns:a="http://schemas.openxmlformats.org/drawingml/2006/main">
              <a:ext uri="{FF2B5EF4-FFF2-40B4-BE49-F238E27FC236}">
                <a16:creationId xmlns:a16="http://schemas.microsoft.com/office/drawing/2014/main" id="{941688D9-DE2E-4D6B-A915-53D1B5782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705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160" name="hm-5-2">
            <a:extLst xmlns:a="http://schemas.openxmlformats.org/drawingml/2006/main">
              <a:ext uri="{FF2B5EF4-FFF2-40B4-BE49-F238E27FC236}">
                <a16:creationId xmlns:a16="http://schemas.microsoft.com/office/drawing/2014/main" id="{7BD082B8-92B7-4549-9C37-2F15658A7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2705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61" name="text">
            <a:extLst xmlns:a="http://schemas.openxmlformats.org/drawingml/2006/main">
              <a:ext uri="{FF2B5EF4-FFF2-40B4-BE49-F238E27FC236}">
                <a16:creationId xmlns:a16="http://schemas.microsoft.com/office/drawing/2014/main" id="{3E670184-3127-4589-AF2A-BE1BF23E1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2705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162" name="hm-5-3">
            <a:extLst xmlns:a="http://schemas.openxmlformats.org/drawingml/2006/main">
              <a:ext uri="{FF2B5EF4-FFF2-40B4-BE49-F238E27FC236}">
                <a16:creationId xmlns:a16="http://schemas.microsoft.com/office/drawing/2014/main" id="{B8E8F73D-E2FB-4D42-967C-32E2902CE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2705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63" name="text">
            <a:extLst xmlns:a="http://schemas.openxmlformats.org/drawingml/2006/main">
              <a:ext uri="{FF2B5EF4-FFF2-40B4-BE49-F238E27FC236}">
                <a16:creationId xmlns:a16="http://schemas.microsoft.com/office/drawing/2014/main" id="{60DA5EAD-9C21-4BCB-B786-A62EA4042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2705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64" name="hm-5-4">
            <a:extLst xmlns:a="http://schemas.openxmlformats.org/drawingml/2006/main">
              <a:ext uri="{FF2B5EF4-FFF2-40B4-BE49-F238E27FC236}">
                <a16:creationId xmlns:a16="http://schemas.microsoft.com/office/drawing/2014/main" id="{7988A64E-2530-4C71-8224-9F3A08040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705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65" name="text">
            <a:extLst xmlns:a="http://schemas.openxmlformats.org/drawingml/2006/main">
              <a:ext uri="{FF2B5EF4-FFF2-40B4-BE49-F238E27FC236}">
                <a16:creationId xmlns:a16="http://schemas.microsoft.com/office/drawing/2014/main" id="{465217A8-0830-4A2C-91C8-AE20E76E7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705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66" name="hm-5-5">
            <a:extLst xmlns:a="http://schemas.openxmlformats.org/drawingml/2006/main">
              <a:ext uri="{FF2B5EF4-FFF2-40B4-BE49-F238E27FC236}">
                <a16:creationId xmlns:a16="http://schemas.microsoft.com/office/drawing/2014/main" id="{5E4DBBB8-BDA1-4EE5-8F32-7C93B17F5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705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67" name="text">
            <a:extLst xmlns:a="http://schemas.openxmlformats.org/drawingml/2006/main">
              <a:ext uri="{FF2B5EF4-FFF2-40B4-BE49-F238E27FC236}">
                <a16:creationId xmlns:a16="http://schemas.microsoft.com/office/drawing/2014/main" id="{D53B4E91-8965-42BA-BBC6-4AA0D3FD7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705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168" name="hm-5-6">
            <a:extLst xmlns:a="http://schemas.openxmlformats.org/drawingml/2006/main">
              <a:ext uri="{FF2B5EF4-FFF2-40B4-BE49-F238E27FC236}">
                <a16:creationId xmlns:a16="http://schemas.microsoft.com/office/drawing/2014/main" id="{B3D8F7F1-5DB9-49AF-BCDB-362693718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2705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69" name="text">
            <a:extLst xmlns:a="http://schemas.openxmlformats.org/drawingml/2006/main">
              <a:ext uri="{FF2B5EF4-FFF2-40B4-BE49-F238E27FC236}">
                <a16:creationId xmlns:a16="http://schemas.microsoft.com/office/drawing/2014/main" id="{1B3CA11B-76CA-49D7-890C-5F60F9297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2705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170" name="hm-5-7">
            <a:extLst xmlns:a="http://schemas.openxmlformats.org/drawingml/2006/main">
              <a:ext uri="{FF2B5EF4-FFF2-40B4-BE49-F238E27FC236}">
                <a16:creationId xmlns:a16="http://schemas.microsoft.com/office/drawing/2014/main" id="{423E27B6-EF07-4378-B324-D4EC224FB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705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71" name="text">
            <a:extLst xmlns:a="http://schemas.openxmlformats.org/drawingml/2006/main">
              <a:ext uri="{FF2B5EF4-FFF2-40B4-BE49-F238E27FC236}">
                <a16:creationId xmlns:a16="http://schemas.microsoft.com/office/drawing/2014/main" id="{DFFC29B8-E5AB-47B0-B9E2-991BF9A22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705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72" name="hm-5-8">
            <a:extLst xmlns:a="http://schemas.openxmlformats.org/drawingml/2006/main">
              <a:ext uri="{FF2B5EF4-FFF2-40B4-BE49-F238E27FC236}">
                <a16:creationId xmlns:a16="http://schemas.microsoft.com/office/drawing/2014/main" id="{ABB09526-D7C4-4C3C-A660-D9481ED90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705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73" name="text">
            <a:extLst xmlns:a="http://schemas.openxmlformats.org/drawingml/2006/main">
              <a:ext uri="{FF2B5EF4-FFF2-40B4-BE49-F238E27FC236}">
                <a16:creationId xmlns:a16="http://schemas.microsoft.com/office/drawing/2014/main" id="{3F361E21-A602-4D5C-86F8-E3B5F392B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705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74" name="hm-5-9">
            <a:extLst xmlns:a="http://schemas.openxmlformats.org/drawingml/2006/main">
              <a:ext uri="{FF2B5EF4-FFF2-40B4-BE49-F238E27FC236}">
                <a16:creationId xmlns:a16="http://schemas.microsoft.com/office/drawing/2014/main" id="{DBDB3235-66E5-47BC-9964-77298884C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705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75" name="text">
            <a:extLst xmlns:a="http://schemas.openxmlformats.org/drawingml/2006/main">
              <a:ext uri="{FF2B5EF4-FFF2-40B4-BE49-F238E27FC236}">
                <a16:creationId xmlns:a16="http://schemas.microsoft.com/office/drawing/2014/main" id="{8BF69E2D-A77A-4777-BDF3-F07DE61D7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705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76" name="hm-5-10">
            <a:extLst xmlns:a="http://schemas.openxmlformats.org/drawingml/2006/main">
              <a:ext uri="{FF2B5EF4-FFF2-40B4-BE49-F238E27FC236}">
                <a16:creationId xmlns:a16="http://schemas.microsoft.com/office/drawing/2014/main" id="{1FC800E2-C185-42D2-A177-BC73D732C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705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77" name="text">
            <a:extLst xmlns:a="http://schemas.openxmlformats.org/drawingml/2006/main">
              <a:ext uri="{FF2B5EF4-FFF2-40B4-BE49-F238E27FC236}">
                <a16:creationId xmlns:a16="http://schemas.microsoft.com/office/drawing/2014/main" id="{AA61130B-C517-4C93-A796-ABD3C8966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705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178" name="hm-5-11">
            <a:extLst xmlns:a="http://schemas.openxmlformats.org/drawingml/2006/main">
              <a:ext uri="{FF2B5EF4-FFF2-40B4-BE49-F238E27FC236}">
                <a16:creationId xmlns:a16="http://schemas.microsoft.com/office/drawing/2014/main" id="{9292D8C4-93AD-45FC-A8BB-9ABD2A42C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705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79" name="text">
            <a:extLst xmlns:a="http://schemas.openxmlformats.org/drawingml/2006/main">
              <a:ext uri="{FF2B5EF4-FFF2-40B4-BE49-F238E27FC236}">
                <a16:creationId xmlns:a16="http://schemas.microsoft.com/office/drawing/2014/main" id="{47CD1E3E-7EF8-4C2A-90FA-624993AE4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705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180" name="hm-5-12">
            <a:extLst xmlns:a="http://schemas.openxmlformats.org/drawingml/2006/main">
              <a:ext uri="{FF2B5EF4-FFF2-40B4-BE49-F238E27FC236}">
                <a16:creationId xmlns:a16="http://schemas.microsoft.com/office/drawing/2014/main" id="{0DDC5CD4-67B0-42E4-A24F-345F05853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705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81" name="text">
            <a:extLst xmlns:a="http://schemas.openxmlformats.org/drawingml/2006/main">
              <a:ext uri="{FF2B5EF4-FFF2-40B4-BE49-F238E27FC236}">
                <a16:creationId xmlns:a16="http://schemas.microsoft.com/office/drawing/2014/main" id="{32DFEEF4-3EED-44A6-9A11-0E4834DC7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705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182" name="text">
            <a:extLst xmlns:a="http://schemas.openxmlformats.org/drawingml/2006/main">
              <a:ext uri="{FF2B5EF4-FFF2-40B4-BE49-F238E27FC236}">
                <a16:creationId xmlns:a16="http://schemas.microsoft.com/office/drawing/2014/main" id="{5C150421-A95D-4B32-9E8D-1E7EDBE77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933700"/>
            <a:ext cx="1685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111827"/>
                </a:solidFill>
              </a:defRPr>
            </a:pPr>
            <a:r>
              <a:rPr sz="675" b="1" i="0">
                <a:solidFill>
                  <a:srgbClr val="111827"/>
                </a:solidFill>
              </a:rPr>
              <a:t>C07 Энергетика</a:t>
            </a:r>
          </a:p>
        </p:txBody>
      </p:sp>
      <p:sp>
        <p:nvSpPr>
          <p:cNvPr id="183" name="hm-6-0">
            <a:extLst xmlns:a="http://schemas.openxmlformats.org/drawingml/2006/main">
              <a:ext uri="{FF2B5EF4-FFF2-40B4-BE49-F238E27FC236}">
                <a16:creationId xmlns:a16="http://schemas.microsoft.com/office/drawing/2014/main" id="{67069604-0C50-4383-BA7B-2E207F563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933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84" name="text">
            <a:extLst xmlns:a="http://schemas.openxmlformats.org/drawingml/2006/main">
              <a:ext uri="{FF2B5EF4-FFF2-40B4-BE49-F238E27FC236}">
                <a16:creationId xmlns:a16="http://schemas.microsoft.com/office/drawing/2014/main" id="{3321D07E-4216-4A1F-9C9B-E1BB1A6A9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933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85" name="hm-6-1">
            <a:extLst xmlns:a="http://schemas.openxmlformats.org/drawingml/2006/main">
              <a:ext uri="{FF2B5EF4-FFF2-40B4-BE49-F238E27FC236}">
                <a16:creationId xmlns:a16="http://schemas.microsoft.com/office/drawing/2014/main" id="{88199C01-310B-4395-A397-277521702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933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86" name="text">
            <a:extLst xmlns:a="http://schemas.openxmlformats.org/drawingml/2006/main">
              <a:ext uri="{FF2B5EF4-FFF2-40B4-BE49-F238E27FC236}">
                <a16:creationId xmlns:a16="http://schemas.microsoft.com/office/drawing/2014/main" id="{552BA875-B6AC-4481-984B-BCD5143D6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933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187" name="hm-6-2">
            <a:extLst xmlns:a="http://schemas.openxmlformats.org/drawingml/2006/main">
              <a:ext uri="{FF2B5EF4-FFF2-40B4-BE49-F238E27FC236}">
                <a16:creationId xmlns:a16="http://schemas.microsoft.com/office/drawing/2014/main" id="{5EDCB9B9-0FB3-44DA-98D8-9CBE61E2A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2933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88" name="text">
            <a:extLst xmlns:a="http://schemas.openxmlformats.org/drawingml/2006/main">
              <a:ext uri="{FF2B5EF4-FFF2-40B4-BE49-F238E27FC236}">
                <a16:creationId xmlns:a16="http://schemas.microsoft.com/office/drawing/2014/main" id="{AD6FF2A8-072E-4D18-8E23-8FC2DA652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2933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189" name="hm-6-3">
            <a:extLst xmlns:a="http://schemas.openxmlformats.org/drawingml/2006/main">
              <a:ext uri="{FF2B5EF4-FFF2-40B4-BE49-F238E27FC236}">
                <a16:creationId xmlns:a16="http://schemas.microsoft.com/office/drawing/2014/main" id="{763BBAD6-F2DA-4C04-AEDC-8DDB1FD40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2933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0" name="text">
            <a:extLst xmlns:a="http://schemas.openxmlformats.org/drawingml/2006/main">
              <a:ext uri="{FF2B5EF4-FFF2-40B4-BE49-F238E27FC236}">
                <a16:creationId xmlns:a16="http://schemas.microsoft.com/office/drawing/2014/main" id="{34E3D46F-65E5-4B64-99D8-BF21CFDBD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2933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91" name="hm-6-4">
            <a:extLst xmlns:a="http://schemas.openxmlformats.org/drawingml/2006/main">
              <a:ext uri="{FF2B5EF4-FFF2-40B4-BE49-F238E27FC236}">
                <a16:creationId xmlns:a16="http://schemas.microsoft.com/office/drawing/2014/main" id="{AB569960-2090-4198-A77F-29DAD9394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933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2" name="text">
            <a:extLst xmlns:a="http://schemas.openxmlformats.org/drawingml/2006/main">
              <a:ext uri="{FF2B5EF4-FFF2-40B4-BE49-F238E27FC236}">
                <a16:creationId xmlns:a16="http://schemas.microsoft.com/office/drawing/2014/main" id="{0D1B898F-4617-4F95-9F34-7D9601CCE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933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93" name="hm-6-5">
            <a:extLst xmlns:a="http://schemas.openxmlformats.org/drawingml/2006/main">
              <a:ext uri="{FF2B5EF4-FFF2-40B4-BE49-F238E27FC236}">
                <a16:creationId xmlns:a16="http://schemas.microsoft.com/office/drawing/2014/main" id="{C8D05BA7-087F-441D-BB4B-17C62EACA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933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4" name="text">
            <a:extLst xmlns:a="http://schemas.openxmlformats.org/drawingml/2006/main">
              <a:ext uri="{FF2B5EF4-FFF2-40B4-BE49-F238E27FC236}">
                <a16:creationId xmlns:a16="http://schemas.microsoft.com/office/drawing/2014/main" id="{888AE2B8-7A8F-4630-B231-D28645316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933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95" name="hm-6-6">
            <a:extLst xmlns:a="http://schemas.openxmlformats.org/drawingml/2006/main">
              <a:ext uri="{FF2B5EF4-FFF2-40B4-BE49-F238E27FC236}">
                <a16:creationId xmlns:a16="http://schemas.microsoft.com/office/drawing/2014/main" id="{07E916F4-66D5-4974-B9AF-82CFE17FD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2933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6" name="text">
            <a:extLst xmlns:a="http://schemas.openxmlformats.org/drawingml/2006/main">
              <a:ext uri="{FF2B5EF4-FFF2-40B4-BE49-F238E27FC236}">
                <a16:creationId xmlns:a16="http://schemas.microsoft.com/office/drawing/2014/main" id="{7A682C02-7CC9-4342-B22D-D93188B4F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2933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197" name="hm-6-7">
            <a:extLst xmlns:a="http://schemas.openxmlformats.org/drawingml/2006/main">
              <a:ext uri="{FF2B5EF4-FFF2-40B4-BE49-F238E27FC236}">
                <a16:creationId xmlns:a16="http://schemas.microsoft.com/office/drawing/2014/main" id="{1BDB56DB-31ED-4994-BDBB-90E425E0B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933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8" name="text">
            <a:extLst xmlns:a="http://schemas.openxmlformats.org/drawingml/2006/main">
              <a:ext uri="{FF2B5EF4-FFF2-40B4-BE49-F238E27FC236}">
                <a16:creationId xmlns:a16="http://schemas.microsoft.com/office/drawing/2014/main" id="{E6FA8DAF-C226-4C29-BA08-9BBD2B4B5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933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199" name="hm-6-8">
            <a:extLst xmlns:a="http://schemas.openxmlformats.org/drawingml/2006/main">
              <a:ext uri="{FF2B5EF4-FFF2-40B4-BE49-F238E27FC236}">
                <a16:creationId xmlns:a16="http://schemas.microsoft.com/office/drawing/2014/main" id="{A016FFBE-7CF1-4F6E-ACBF-39AA650CB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933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00" name="text">
            <a:extLst xmlns:a="http://schemas.openxmlformats.org/drawingml/2006/main">
              <a:ext uri="{FF2B5EF4-FFF2-40B4-BE49-F238E27FC236}">
                <a16:creationId xmlns:a16="http://schemas.microsoft.com/office/drawing/2014/main" id="{C7EB3D7A-8B00-4BE2-8FE4-EA18132B8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933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201" name="hm-6-9">
            <a:extLst xmlns:a="http://schemas.openxmlformats.org/drawingml/2006/main">
              <a:ext uri="{FF2B5EF4-FFF2-40B4-BE49-F238E27FC236}">
                <a16:creationId xmlns:a16="http://schemas.microsoft.com/office/drawing/2014/main" id="{87DF6131-C764-4FF7-AD0D-B541BA8B4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933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02" name="text">
            <a:extLst xmlns:a="http://schemas.openxmlformats.org/drawingml/2006/main">
              <a:ext uri="{FF2B5EF4-FFF2-40B4-BE49-F238E27FC236}">
                <a16:creationId xmlns:a16="http://schemas.microsoft.com/office/drawing/2014/main" id="{7232ED09-DBB5-431F-AB2E-F869412E4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933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03" name="hm-6-10">
            <a:extLst xmlns:a="http://schemas.openxmlformats.org/drawingml/2006/main">
              <a:ext uri="{FF2B5EF4-FFF2-40B4-BE49-F238E27FC236}">
                <a16:creationId xmlns:a16="http://schemas.microsoft.com/office/drawing/2014/main" id="{87BD1355-B479-4733-8147-47BE98A43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933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04" name="text">
            <a:extLst xmlns:a="http://schemas.openxmlformats.org/drawingml/2006/main">
              <a:ext uri="{FF2B5EF4-FFF2-40B4-BE49-F238E27FC236}">
                <a16:creationId xmlns:a16="http://schemas.microsoft.com/office/drawing/2014/main" id="{3F787BCB-1A52-4744-A788-41AD31EF1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933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205" name="hm-6-11">
            <a:extLst xmlns:a="http://schemas.openxmlformats.org/drawingml/2006/main">
              <a:ext uri="{FF2B5EF4-FFF2-40B4-BE49-F238E27FC236}">
                <a16:creationId xmlns:a16="http://schemas.microsoft.com/office/drawing/2014/main" id="{5BCF47B6-BFB1-4FAD-9B44-7B84CC3F9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933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06" name="text">
            <a:extLst xmlns:a="http://schemas.openxmlformats.org/drawingml/2006/main">
              <a:ext uri="{FF2B5EF4-FFF2-40B4-BE49-F238E27FC236}">
                <a16:creationId xmlns:a16="http://schemas.microsoft.com/office/drawing/2014/main" id="{E4DFBA84-D6C7-4331-90AC-ECD53623B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933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207" name="hm-6-12">
            <a:extLst xmlns:a="http://schemas.openxmlformats.org/drawingml/2006/main">
              <a:ext uri="{FF2B5EF4-FFF2-40B4-BE49-F238E27FC236}">
                <a16:creationId xmlns:a16="http://schemas.microsoft.com/office/drawing/2014/main" id="{54AEF8A1-D9B2-4419-BEDA-F0294D9F8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933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08" name="text">
            <a:extLst xmlns:a="http://schemas.openxmlformats.org/drawingml/2006/main">
              <a:ext uri="{FF2B5EF4-FFF2-40B4-BE49-F238E27FC236}">
                <a16:creationId xmlns:a16="http://schemas.microsoft.com/office/drawing/2014/main" id="{1BD2CA68-EC4C-493B-B42E-CDF5FEE3B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933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209" name="text">
            <a:extLst xmlns:a="http://schemas.openxmlformats.org/drawingml/2006/main">
              <a:ext uri="{FF2B5EF4-FFF2-40B4-BE49-F238E27FC236}">
                <a16:creationId xmlns:a16="http://schemas.microsoft.com/office/drawing/2014/main" id="{4C881EEF-01A0-46D7-B11E-B176DC6A5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162300"/>
            <a:ext cx="1685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111827"/>
                </a:solidFill>
              </a:defRPr>
            </a:pPr>
            <a:r>
              <a:rPr sz="675" b="1" i="0">
                <a:solidFill>
                  <a:srgbClr val="111827"/>
                </a:solidFill>
              </a:rPr>
              <a:t>C08 Продовольствие</a:t>
            </a:r>
          </a:p>
        </p:txBody>
      </p:sp>
      <p:sp>
        <p:nvSpPr>
          <p:cNvPr id="210" name="hm-7-0">
            <a:extLst xmlns:a="http://schemas.openxmlformats.org/drawingml/2006/main">
              <a:ext uri="{FF2B5EF4-FFF2-40B4-BE49-F238E27FC236}">
                <a16:creationId xmlns:a16="http://schemas.microsoft.com/office/drawing/2014/main" id="{8FACDF2E-DC68-4F3C-885F-4EC83F9E2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162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1" name="text">
            <a:extLst xmlns:a="http://schemas.openxmlformats.org/drawingml/2006/main">
              <a:ext uri="{FF2B5EF4-FFF2-40B4-BE49-F238E27FC236}">
                <a16:creationId xmlns:a16="http://schemas.microsoft.com/office/drawing/2014/main" id="{C1A8DEBD-21BB-4FAA-810B-F9F35A657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162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12" name="hm-7-1">
            <a:extLst xmlns:a="http://schemas.openxmlformats.org/drawingml/2006/main">
              <a:ext uri="{FF2B5EF4-FFF2-40B4-BE49-F238E27FC236}">
                <a16:creationId xmlns:a16="http://schemas.microsoft.com/office/drawing/2014/main" id="{C7A18199-A62A-48E3-996D-E575EFD4B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162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3" name="text">
            <a:extLst xmlns:a="http://schemas.openxmlformats.org/drawingml/2006/main">
              <a:ext uri="{FF2B5EF4-FFF2-40B4-BE49-F238E27FC236}">
                <a16:creationId xmlns:a16="http://schemas.microsoft.com/office/drawing/2014/main" id="{5D5E038D-2F73-446F-8648-AF6B99430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162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214" name="hm-7-2">
            <a:extLst xmlns:a="http://schemas.openxmlformats.org/drawingml/2006/main">
              <a:ext uri="{FF2B5EF4-FFF2-40B4-BE49-F238E27FC236}">
                <a16:creationId xmlns:a16="http://schemas.microsoft.com/office/drawing/2014/main" id="{AF45B7C8-9467-41BB-8119-F58E72516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3162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5" name="text">
            <a:extLst xmlns:a="http://schemas.openxmlformats.org/drawingml/2006/main">
              <a:ext uri="{FF2B5EF4-FFF2-40B4-BE49-F238E27FC236}">
                <a16:creationId xmlns:a16="http://schemas.microsoft.com/office/drawing/2014/main" id="{B890AC50-26C0-411F-BEF7-1C84EE6E4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3162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16" name="hm-7-3">
            <a:extLst xmlns:a="http://schemas.openxmlformats.org/drawingml/2006/main">
              <a:ext uri="{FF2B5EF4-FFF2-40B4-BE49-F238E27FC236}">
                <a16:creationId xmlns:a16="http://schemas.microsoft.com/office/drawing/2014/main" id="{41A03F6A-9574-4391-9103-8724BF19A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3162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7" name="text">
            <a:extLst xmlns:a="http://schemas.openxmlformats.org/drawingml/2006/main">
              <a:ext uri="{FF2B5EF4-FFF2-40B4-BE49-F238E27FC236}">
                <a16:creationId xmlns:a16="http://schemas.microsoft.com/office/drawing/2014/main" id="{DE452B34-05AD-4F07-A70B-78724DDAF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3162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18" name="hm-7-4">
            <a:extLst xmlns:a="http://schemas.openxmlformats.org/drawingml/2006/main">
              <a:ext uri="{FF2B5EF4-FFF2-40B4-BE49-F238E27FC236}">
                <a16:creationId xmlns:a16="http://schemas.microsoft.com/office/drawing/2014/main" id="{4B5749E3-5B28-4454-8104-0B3A353B8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162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9" name="text">
            <a:extLst xmlns:a="http://schemas.openxmlformats.org/drawingml/2006/main">
              <a:ext uri="{FF2B5EF4-FFF2-40B4-BE49-F238E27FC236}">
                <a16:creationId xmlns:a16="http://schemas.microsoft.com/office/drawing/2014/main" id="{2B44232A-310C-4E2A-8A04-28593234F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162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220" name="hm-7-5">
            <a:extLst xmlns:a="http://schemas.openxmlformats.org/drawingml/2006/main">
              <a:ext uri="{FF2B5EF4-FFF2-40B4-BE49-F238E27FC236}">
                <a16:creationId xmlns:a16="http://schemas.microsoft.com/office/drawing/2014/main" id="{F53C442F-3DD4-42FF-9D7D-3C4977AD8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162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21" name="text">
            <a:extLst xmlns:a="http://schemas.openxmlformats.org/drawingml/2006/main">
              <a:ext uri="{FF2B5EF4-FFF2-40B4-BE49-F238E27FC236}">
                <a16:creationId xmlns:a16="http://schemas.microsoft.com/office/drawing/2014/main" id="{C8364054-948A-43FA-9206-970E1C566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162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222" name="hm-7-6">
            <a:extLst xmlns:a="http://schemas.openxmlformats.org/drawingml/2006/main">
              <a:ext uri="{FF2B5EF4-FFF2-40B4-BE49-F238E27FC236}">
                <a16:creationId xmlns:a16="http://schemas.microsoft.com/office/drawing/2014/main" id="{DDD1D5DE-19D2-4499-878E-B5EC6EEE0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3162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23" name="text">
            <a:extLst xmlns:a="http://schemas.openxmlformats.org/drawingml/2006/main">
              <a:ext uri="{FF2B5EF4-FFF2-40B4-BE49-F238E27FC236}">
                <a16:creationId xmlns:a16="http://schemas.microsoft.com/office/drawing/2014/main" id="{6973B0D1-AE57-4342-A604-FEC079046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3162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24" name="hm-7-7">
            <a:extLst xmlns:a="http://schemas.openxmlformats.org/drawingml/2006/main">
              <a:ext uri="{FF2B5EF4-FFF2-40B4-BE49-F238E27FC236}">
                <a16:creationId xmlns:a16="http://schemas.microsoft.com/office/drawing/2014/main" id="{2BDD3517-7269-4457-938F-60285C6CA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162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25" name="text">
            <a:extLst xmlns:a="http://schemas.openxmlformats.org/drawingml/2006/main">
              <a:ext uri="{FF2B5EF4-FFF2-40B4-BE49-F238E27FC236}">
                <a16:creationId xmlns:a16="http://schemas.microsoft.com/office/drawing/2014/main" id="{0D4C8F46-D687-4B90-982D-E2C5411FB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162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226" name="hm-7-8">
            <a:extLst xmlns:a="http://schemas.openxmlformats.org/drawingml/2006/main">
              <a:ext uri="{FF2B5EF4-FFF2-40B4-BE49-F238E27FC236}">
                <a16:creationId xmlns:a16="http://schemas.microsoft.com/office/drawing/2014/main" id="{2BA8B766-F98E-44D8-BEEE-1CC3D908A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162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27" name="text">
            <a:extLst xmlns:a="http://schemas.openxmlformats.org/drawingml/2006/main">
              <a:ext uri="{FF2B5EF4-FFF2-40B4-BE49-F238E27FC236}">
                <a16:creationId xmlns:a16="http://schemas.microsoft.com/office/drawing/2014/main" id="{8AE38AC4-EFCD-4B4E-8F7C-2432A4440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162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228" name="hm-7-9">
            <a:extLst xmlns:a="http://schemas.openxmlformats.org/drawingml/2006/main">
              <a:ext uri="{FF2B5EF4-FFF2-40B4-BE49-F238E27FC236}">
                <a16:creationId xmlns:a16="http://schemas.microsoft.com/office/drawing/2014/main" id="{05468504-652E-4C81-80F7-3CD7F697A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162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29" name="text">
            <a:extLst xmlns:a="http://schemas.openxmlformats.org/drawingml/2006/main">
              <a:ext uri="{FF2B5EF4-FFF2-40B4-BE49-F238E27FC236}">
                <a16:creationId xmlns:a16="http://schemas.microsoft.com/office/drawing/2014/main" id="{AEA1C1B2-EF3E-441C-9AA2-A8039EFEE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162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30" name="hm-7-10">
            <a:extLst xmlns:a="http://schemas.openxmlformats.org/drawingml/2006/main">
              <a:ext uri="{FF2B5EF4-FFF2-40B4-BE49-F238E27FC236}">
                <a16:creationId xmlns:a16="http://schemas.microsoft.com/office/drawing/2014/main" id="{DC1DEBD9-92FE-421B-9A7B-A11C24712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162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31" name="text">
            <a:extLst xmlns:a="http://schemas.openxmlformats.org/drawingml/2006/main">
              <a:ext uri="{FF2B5EF4-FFF2-40B4-BE49-F238E27FC236}">
                <a16:creationId xmlns:a16="http://schemas.microsoft.com/office/drawing/2014/main" id="{FECD5A81-B507-440F-9DE2-F31A4236E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162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232" name="hm-7-11">
            <a:extLst xmlns:a="http://schemas.openxmlformats.org/drawingml/2006/main">
              <a:ext uri="{FF2B5EF4-FFF2-40B4-BE49-F238E27FC236}">
                <a16:creationId xmlns:a16="http://schemas.microsoft.com/office/drawing/2014/main" id="{65F070D9-EC70-4C32-9CF9-9288F37FC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62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33" name="text">
            <a:extLst xmlns:a="http://schemas.openxmlformats.org/drawingml/2006/main">
              <a:ext uri="{FF2B5EF4-FFF2-40B4-BE49-F238E27FC236}">
                <a16:creationId xmlns:a16="http://schemas.microsoft.com/office/drawing/2014/main" id="{A432F383-54D3-45DF-B172-0CDAB8698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62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234" name="hm-7-12">
            <a:extLst xmlns:a="http://schemas.openxmlformats.org/drawingml/2006/main">
              <a:ext uri="{FF2B5EF4-FFF2-40B4-BE49-F238E27FC236}">
                <a16:creationId xmlns:a16="http://schemas.microsoft.com/office/drawing/2014/main" id="{A252F864-7886-4D11-9AF0-7E20EF162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162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35" name="text">
            <a:extLst xmlns:a="http://schemas.openxmlformats.org/drawingml/2006/main">
              <a:ext uri="{FF2B5EF4-FFF2-40B4-BE49-F238E27FC236}">
                <a16:creationId xmlns:a16="http://schemas.microsoft.com/office/drawing/2014/main" id="{A94EBB00-79E3-49A0-98CF-F350700E9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162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36" name="text">
            <a:extLst xmlns:a="http://schemas.openxmlformats.org/drawingml/2006/main">
              <a:ext uri="{FF2B5EF4-FFF2-40B4-BE49-F238E27FC236}">
                <a16:creationId xmlns:a16="http://schemas.microsoft.com/office/drawing/2014/main" id="{7716829F-1D9D-45D8-A0C2-055B8E9B3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90900"/>
            <a:ext cx="1685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111827"/>
                </a:solidFill>
              </a:defRPr>
            </a:pPr>
            <a:r>
              <a:rPr sz="675" b="1" i="0">
                <a:solidFill>
                  <a:srgbClr val="111827"/>
                </a:solidFill>
              </a:rPr>
              <a:t>C09 Вода</a:t>
            </a:r>
          </a:p>
        </p:txBody>
      </p:sp>
      <p:sp>
        <p:nvSpPr>
          <p:cNvPr id="237" name="hm-8-0">
            <a:extLst xmlns:a="http://schemas.openxmlformats.org/drawingml/2006/main">
              <a:ext uri="{FF2B5EF4-FFF2-40B4-BE49-F238E27FC236}">
                <a16:creationId xmlns:a16="http://schemas.microsoft.com/office/drawing/2014/main" id="{B1C7A93E-C608-466A-A49F-93DE83432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390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38" name="text">
            <a:extLst xmlns:a="http://schemas.openxmlformats.org/drawingml/2006/main">
              <a:ext uri="{FF2B5EF4-FFF2-40B4-BE49-F238E27FC236}">
                <a16:creationId xmlns:a16="http://schemas.microsoft.com/office/drawing/2014/main" id="{CFEB51A4-6352-4DBE-B2B6-5F0C84CAE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390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39" name="hm-8-1">
            <a:extLst xmlns:a="http://schemas.openxmlformats.org/drawingml/2006/main">
              <a:ext uri="{FF2B5EF4-FFF2-40B4-BE49-F238E27FC236}">
                <a16:creationId xmlns:a16="http://schemas.microsoft.com/office/drawing/2014/main" id="{8CCCA431-0AAD-467A-A3C3-6825DF1F2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390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40" name="text">
            <a:extLst xmlns:a="http://schemas.openxmlformats.org/drawingml/2006/main">
              <a:ext uri="{FF2B5EF4-FFF2-40B4-BE49-F238E27FC236}">
                <a16:creationId xmlns:a16="http://schemas.microsoft.com/office/drawing/2014/main" id="{4EBB48D0-7B0F-4B49-9A5B-78C11CDAE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390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241" name="hm-8-2">
            <a:extLst xmlns:a="http://schemas.openxmlformats.org/drawingml/2006/main">
              <a:ext uri="{FF2B5EF4-FFF2-40B4-BE49-F238E27FC236}">
                <a16:creationId xmlns:a16="http://schemas.microsoft.com/office/drawing/2014/main" id="{28A01A63-8647-4A5B-B796-3499E664D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3390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42" name="text">
            <a:extLst xmlns:a="http://schemas.openxmlformats.org/drawingml/2006/main">
              <a:ext uri="{FF2B5EF4-FFF2-40B4-BE49-F238E27FC236}">
                <a16:creationId xmlns:a16="http://schemas.microsoft.com/office/drawing/2014/main" id="{A92C20AA-7EA4-417F-A4AE-17DC3E061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3390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43" name="hm-8-3">
            <a:extLst xmlns:a="http://schemas.openxmlformats.org/drawingml/2006/main">
              <a:ext uri="{FF2B5EF4-FFF2-40B4-BE49-F238E27FC236}">
                <a16:creationId xmlns:a16="http://schemas.microsoft.com/office/drawing/2014/main" id="{5F624B39-673C-4FC4-8FA2-0EDF2DA71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3390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44" name="text">
            <a:extLst xmlns:a="http://schemas.openxmlformats.org/drawingml/2006/main">
              <a:ext uri="{FF2B5EF4-FFF2-40B4-BE49-F238E27FC236}">
                <a16:creationId xmlns:a16="http://schemas.microsoft.com/office/drawing/2014/main" id="{376D23DD-4979-460D-BD20-D45A8B94D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3390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45" name="hm-8-4">
            <a:extLst xmlns:a="http://schemas.openxmlformats.org/drawingml/2006/main">
              <a:ext uri="{FF2B5EF4-FFF2-40B4-BE49-F238E27FC236}">
                <a16:creationId xmlns:a16="http://schemas.microsoft.com/office/drawing/2014/main" id="{6907925B-0B3A-4AE1-A399-161C3AAAE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390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46" name="text">
            <a:extLst xmlns:a="http://schemas.openxmlformats.org/drawingml/2006/main">
              <a:ext uri="{FF2B5EF4-FFF2-40B4-BE49-F238E27FC236}">
                <a16:creationId xmlns:a16="http://schemas.microsoft.com/office/drawing/2014/main" id="{CA4B10A4-C2CC-4C05-B886-B77DEDE61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390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247" name="hm-8-5">
            <a:extLst xmlns:a="http://schemas.openxmlformats.org/drawingml/2006/main">
              <a:ext uri="{FF2B5EF4-FFF2-40B4-BE49-F238E27FC236}">
                <a16:creationId xmlns:a16="http://schemas.microsoft.com/office/drawing/2014/main" id="{ABCC03E8-DD59-4D8C-B027-D68A86648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390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48" name="text">
            <a:extLst xmlns:a="http://schemas.openxmlformats.org/drawingml/2006/main">
              <a:ext uri="{FF2B5EF4-FFF2-40B4-BE49-F238E27FC236}">
                <a16:creationId xmlns:a16="http://schemas.microsoft.com/office/drawing/2014/main" id="{489A82A0-D519-496E-9089-C414FBE6D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390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49" name="hm-8-6">
            <a:extLst xmlns:a="http://schemas.openxmlformats.org/drawingml/2006/main">
              <a:ext uri="{FF2B5EF4-FFF2-40B4-BE49-F238E27FC236}">
                <a16:creationId xmlns:a16="http://schemas.microsoft.com/office/drawing/2014/main" id="{63D8AF95-F7C3-489C-A8DD-07B681BD0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3390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50" name="text">
            <a:extLst xmlns:a="http://schemas.openxmlformats.org/drawingml/2006/main">
              <a:ext uri="{FF2B5EF4-FFF2-40B4-BE49-F238E27FC236}">
                <a16:creationId xmlns:a16="http://schemas.microsoft.com/office/drawing/2014/main" id="{C4AF4833-398D-4449-AA6D-BEE3412BC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3390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51" name="hm-8-7">
            <a:extLst xmlns:a="http://schemas.openxmlformats.org/drawingml/2006/main">
              <a:ext uri="{FF2B5EF4-FFF2-40B4-BE49-F238E27FC236}">
                <a16:creationId xmlns:a16="http://schemas.microsoft.com/office/drawing/2014/main" id="{A8513DEB-5F1D-4C97-98C2-7EF1F4C28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390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52" name="text">
            <a:extLst xmlns:a="http://schemas.openxmlformats.org/drawingml/2006/main">
              <a:ext uri="{FF2B5EF4-FFF2-40B4-BE49-F238E27FC236}">
                <a16:creationId xmlns:a16="http://schemas.microsoft.com/office/drawing/2014/main" id="{5BC4FC6B-1939-424A-84A1-3CC4CB633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390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253" name="hm-8-8">
            <a:extLst xmlns:a="http://schemas.openxmlformats.org/drawingml/2006/main">
              <a:ext uri="{FF2B5EF4-FFF2-40B4-BE49-F238E27FC236}">
                <a16:creationId xmlns:a16="http://schemas.microsoft.com/office/drawing/2014/main" id="{080232C7-5B0D-45F5-8B0F-411247687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390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54" name="text">
            <a:extLst xmlns:a="http://schemas.openxmlformats.org/drawingml/2006/main">
              <a:ext uri="{FF2B5EF4-FFF2-40B4-BE49-F238E27FC236}">
                <a16:creationId xmlns:a16="http://schemas.microsoft.com/office/drawing/2014/main" id="{229AB1EF-DE20-45F5-AE91-A53984CD9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390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255" name="hm-8-9">
            <a:extLst xmlns:a="http://schemas.openxmlformats.org/drawingml/2006/main">
              <a:ext uri="{FF2B5EF4-FFF2-40B4-BE49-F238E27FC236}">
                <a16:creationId xmlns:a16="http://schemas.microsoft.com/office/drawing/2014/main" id="{3B02A2C4-9A4B-48FC-BB47-E73F70258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390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56" name="text">
            <a:extLst xmlns:a="http://schemas.openxmlformats.org/drawingml/2006/main">
              <a:ext uri="{FF2B5EF4-FFF2-40B4-BE49-F238E27FC236}">
                <a16:creationId xmlns:a16="http://schemas.microsoft.com/office/drawing/2014/main" id="{F79429C1-D5D4-49B2-ACE2-0AF2FDB3C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390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257" name="hm-8-10">
            <a:extLst xmlns:a="http://schemas.openxmlformats.org/drawingml/2006/main">
              <a:ext uri="{FF2B5EF4-FFF2-40B4-BE49-F238E27FC236}">
                <a16:creationId xmlns:a16="http://schemas.microsoft.com/office/drawing/2014/main" id="{81EAC0A5-1116-478B-B206-223D31552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390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58" name="text">
            <a:extLst xmlns:a="http://schemas.openxmlformats.org/drawingml/2006/main">
              <a:ext uri="{FF2B5EF4-FFF2-40B4-BE49-F238E27FC236}">
                <a16:creationId xmlns:a16="http://schemas.microsoft.com/office/drawing/2014/main" id="{C36A5F58-8951-4D8F-81BC-572E4E7BC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390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259" name="hm-8-11">
            <a:extLst xmlns:a="http://schemas.openxmlformats.org/drawingml/2006/main">
              <a:ext uri="{FF2B5EF4-FFF2-40B4-BE49-F238E27FC236}">
                <a16:creationId xmlns:a16="http://schemas.microsoft.com/office/drawing/2014/main" id="{07466691-8405-491F-9C7A-2FBD0653C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90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60" name="text">
            <a:extLst xmlns:a="http://schemas.openxmlformats.org/drawingml/2006/main">
              <a:ext uri="{FF2B5EF4-FFF2-40B4-BE49-F238E27FC236}">
                <a16:creationId xmlns:a16="http://schemas.microsoft.com/office/drawing/2014/main" id="{DB255384-B97F-4B37-9552-F9713C328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90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261" name="hm-8-12">
            <a:extLst xmlns:a="http://schemas.openxmlformats.org/drawingml/2006/main">
              <a:ext uri="{FF2B5EF4-FFF2-40B4-BE49-F238E27FC236}">
                <a16:creationId xmlns:a16="http://schemas.microsoft.com/office/drawing/2014/main" id="{7A31F689-17B7-4CE3-A513-C6BA582BC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390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62" name="text">
            <a:extLst xmlns:a="http://schemas.openxmlformats.org/drawingml/2006/main">
              <a:ext uri="{FF2B5EF4-FFF2-40B4-BE49-F238E27FC236}">
                <a16:creationId xmlns:a16="http://schemas.microsoft.com/office/drawing/2014/main" id="{C0A12287-35DD-404D-9BB3-5A1C52317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390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263" name="text">
            <a:extLst xmlns:a="http://schemas.openxmlformats.org/drawingml/2006/main">
              <a:ext uri="{FF2B5EF4-FFF2-40B4-BE49-F238E27FC236}">
                <a16:creationId xmlns:a16="http://schemas.microsoft.com/office/drawing/2014/main" id="{5B21E053-D8A9-4AEA-818B-574FAC2A8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619500"/>
            <a:ext cx="1685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111827"/>
                </a:solidFill>
              </a:defRPr>
            </a:pPr>
            <a:r>
              <a:rPr sz="675" b="1" i="0">
                <a:solidFill>
                  <a:srgbClr val="111827"/>
                </a:solidFill>
              </a:rPr>
              <a:t>C10 Экология</a:t>
            </a:r>
          </a:p>
        </p:txBody>
      </p:sp>
      <p:sp>
        <p:nvSpPr>
          <p:cNvPr id="264" name="hm-9-0">
            <a:extLst xmlns:a="http://schemas.openxmlformats.org/drawingml/2006/main">
              <a:ext uri="{FF2B5EF4-FFF2-40B4-BE49-F238E27FC236}">
                <a16:creationId xmlns:a16="http://schemas.microsoft.com/office/drawing/2014/main" id="{E4FD9A03-1710-4556-BA2C-43EF3D68E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619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65" name="text">
            <a:extLst xmlns:a="http://schemas.openxmlformats.org/drawingml/2006/main">
              <a:ext uri="{FF2B5EF4-FFF2-40B4-BE49-F238E27FC236}">
                <a16:creationId xmlns:a16="http://schemas.microsoft.com/office/drawing/2014/main" id="{B1DBA707-E94B-47DC-8148-061C4CB06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619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66" name="hm-9-1">
            <a:extLst xmlns:a="http://schemas.openxmlformats.org/drawingml/2006/main">
              <a:ext uri="{FF2B5EF4-FFF2-40B4-BE49-F238E27FC236}">
                <a16:creationId xmlns:a16="http://schemas.microsoft.com/office/drawing/2014/main" id="{84268EB3-F34C-4A33-9F25-6641E27C0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619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67" name="text">
            <a:extLst xmlns:a="http://schemas.openxmlformats.org/drawingml/2006/main">
              <a:ext uri="{FF2B5EF4-FFF2-40B4-BE49-F238E27FC236}">
                <a16:creationId xmlns:a16="http://schemas.microsoft.com/office/drawing/2014/main" id="{E6A201DE-80F9-46C3-8DBC-D1D992763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619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268" name="hm-9-2">
            <a:extLst xmlns:a="http://schemas.openxmlformats.org/drawingml/2006/main">
              <a:ext uri="{FF2B5EF4-FFF2-40B4-BE49-F238E27FC236}">
                <a16:creationId xmlns:a16="http://schemas.microsoft.com/office/drawing/2014/main" id="{A33CF633-56B2-4639-A0DB-7A365162B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3619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69" name="text">
            <a:extLst xmlns:a="http://schemas.openxmlformats.org/drawingml/2006/main">
              <a:ext uri="{FF2B5EF4-FFF2-40B4-BE49-F238E27FC236}">
                <a16:creationId xmlns:a16="http://schemas.microsoft.com/office/drawing/2014/main" id="{A1E7139B-0EB7-48FB-BBBF-18592770B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3619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70" name="hm-9-3">
            <a:extLst xmlns:a="http://schemas.openxmlformats.org/drawingml/2006/main">
              <a:ext uri="{FF2B5EF4-FFF2-40B4-BE49-F238E27FC236}">
                <a16:creationId xmlns:a16="http://schemas.microsoft.com/office/drawing/2014/main" id="{BB6779CD-A2A6-4CF4-A236-4A3F67D14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3619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71" name="text">
            <a:extLst xmlns:a="http://schemas.openxmlformats.org/drawingml/2006/main">
              <a:ext uri="{FF2B5EF4-FFF2-40B4-BE49-F238E27FC236}">
                <a16:creationId xmlns:a16="http://schemas.microsoft.com/office/drawing/2014/main" id="{1A1C9E04-496B-4BBB-920D-8CB0BF729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3619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72" name="hm-9-4">
            <a:extLst xmlns:a="http://schemas.openxmlformats.org/drawingml/2006/main">
              <a:ext uri="{FF2B5EF4-FFF2-40B4-BE49-F238E27FC236}">
                <a16:creationId xmlns:a16="http://schemas.microsoft.com/office/drawing/2014/main" id="{726EFD04-138A-472E-9010-E20A45020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619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73" name="text">
            <a:extLst xmlns:a="http://schemas.openxmlformats.org/drawingml/2006/main">
              <a:ext uri="{FF2B5EF4-FFF2-40B4-BE49-F238E27FC236}">
                <a16:creationId xmlns:a16="http://schemas.microsoft.com/office/drawing/2014/main" id="{1708AB01-E448-4AF8-AB78-7E11A0C6B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619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274" name="hm-9-5">
            <a:extLst xmlns:a="http://schemas.openxmlformats.org/drawingml/2006/main">
              <a:ext uri="{FF2B5EF4-FFF2-40B4-BE49-F238E27FC236}">
                <a16:creationId xmlns:a16="http://schemas.microsoft.com/office/drawing/2014/main" id="{3D832A48-3AA1-44ED-B2EA-80FC91E96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619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75" name="text">
            <a:extLst xmlns:a="http://schemas.openxmlformats.org/drawingml/2006/main">
              <a:ext uri="{FF2B5EF4-FFF2-40B4-BE49-F238E27FC236}">
                <a16:creationId xmlns:a16="http://schemas.microsoft.com/office/drawing/2014/main" id="{298E8C9D-7618-4398-B4E9-208166E91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619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76" name="hm-9-6">
            <a:extLst xmlns:a="http://schemas.openxmlformats.org/drawingml/2006/main">
              <a:ext uri="{FF2B5EF4-FFF2-40B4-BE49-F238E27FC236}">
                <a16:creationId xmlns:a16="http://schemas.microsoft.com/office/drawing/2014/main" id="{255A06F9-A269-4AFC-B601-61E564530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3619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77" name="text">
            <a:extLst xmlns:a="http://schemas.openxmlformats.org/drawingml/2006/main">
              <a:ext uri="{FF2B5EF4-FFF2-40B4-BE49-F238E27FC236}">
                <a16:creationId xmlns:a16="http://schemas.microsoft.com/office/drawing/2014/main" id="{EAA9BCD3-1B9F-49AD-8ECF-6C0C20427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3619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78" name="hm-9-7">
            <a:extLst xmlns:a="http://schemas.openxmlformats.org/drawingml/2006/main">
              <a:ext uri="{FF2B5EF4-FFF2-40B4-BE49-F238E27FC236}">
                <a16:creationId xmlns:a16="http://schemas.microsoft.com/office/drawing/2014/main" id="{2B6C41D0-EBB2-432E-8991-B13C5F15A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619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79" name="text">
            <a:extLst xmlns:a="http://schemas.openxmlformats.org/drawingml/2006/main">
              <a:ext uri="{FF2B5EF4-FFF2-40B4-BE49-F238E27FC236}">
                <a16:creationId xmlns:a16="http://schemas.microsoft.com/office/drawing/2014/main" id="{C3837630-0100-448E-8052-5FF4475FC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619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280" name="hm-9-8">
            <a:extLst xmlns:a="http://schemas.openxmlformats.org/drawingml/2006/main">
              <a:ext uri="{FF2B5EF4-FFF2-40B4-BE49-F238E27FC236}">
                <a16:creationId xmlns:a16="http://schemas.microsoft.com/office/drawing/2014/main" id="{8406D57D-F0D6-4269-95B7-7C92037FF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619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81" name="text">
            <a:extLst xmlns:a="http://schemas.openxmlformats.org/drawingml/2006/main">
              <a:ext uri="{FF2B5EF4-FFF2-40B4-BE49-F238E27FC236}">
                <a16:creationId xmlns:a16="http://schemas.microsoft.com/office/drawing/2014/main" id="{74177AE2-7BD5-4197-B3FA-3C728C082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619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282" name="hm-9-9">
            <a:extLst xmlns:a="http://schemas.openxmlformats.org/drawingml/2006/main">
              <a:ext uri="{FF2B5EF4-FFF2-40B4-BE49-F238E27FC236}">
                <a16:creationId xmlns:a16="http://schemas.microsoft.com/office/drawing/2014/main" id="{0998F74D-2860-4397-81AC-140E82440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619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83" name="text">
            <a:extLst xmlns:a="http://schemas.openxmlformats.org/drawingml/2006/main">
              <a:ext uri="{FF2B5EF4-FFF2-40B4-BE49-F238E27FC236}">
                <a16:creationId xmlns:a16="http://schemas.microsoft.com/office/drawing/2014/main" id="{F8A2D29D-D2A2-452B-BBBC-892FA3EFA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619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284" name="hm-9-10">
            <a:extLst xmlns:a="http://schemas.openxmlformats.org/drawingml/2006/main">
              <a:ext uri="{FF2B5EF4-FFF2-40B4-BE49-F238E27FC236}">
                <a16:creationId xmlns:a16="http://schemas.microsoft.com/office/drawing/2014/main" id="{0031F4CD-A8DE-444A-BFCB-7B6D58155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619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85" name="text">
            <a:extLst xmlns:a="http://schemas.openxmlformats.org/drawingml/2006/main">
              <a:ext uri="{FF2B5EF4-FFF2-40B4-BE49-F238E27FC236}">
                <a16:creationId xmlns:a16="http://schemas.microsoft.com/office/drawing/2014/main" id="{B016F9A5-36E1-4105-ADD8-D8AD9EE09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619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286" name="hm-9-11">
            <a:extLst xmlns:a="http://schemas.openxmlformats.org/drawingml/2006/main">
              <a:ext uri="{FF2B5EF4-FFF2-40B4-BE49-F238E27FC236}">
                <a16:creationId xmlns:a16="http://schemas.microsoft.com/office/drawing/2014/main" id="{A5F24400-9292-47B0-95A6-140B2A086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619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87" name="text">
            <a:extLst xmlns:a="http://schemas.openxmlformats.org/drawingml/2006/main">
              <a:ext uri="{FF2B5EF4-FFF2-40B4-BE49-F238E27FC236}">
                <a16:creationId xmlns:a16="http://schemas.microsoft.com/office/drawing/2014/main" id="{A7849689-F4D8-458A-8D74-347FF3402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619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288" name="hm-9-12">
            <a:extLst xmlns:a="http://schemas.openxmlformats.org/drawingml/2006/main">
              <a:ext uri="{FF2B5EF4-FFF2-40B4-BE49-F238E27FC236}">
                <a16:creationId xmlns:a16="http://schemas.microsoft.com/office/drawing/2014/main" id="{0E038231-A146-44C8-BBD9-7727555C1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619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89" name="text">
            <a:extLst xmlns:a="http://schemas.openxmlformats.org/drawingml/2006/main">
              <a:ext uri="{FF2B5EF4-FFF2-40B4-BE49-F238E27FC236}">
                <a16:creationId xmlns:a16="http://schemas.microsoft.com/office/drawing/2014/main" id="{FA8E5AC1-E03C-42D5-8101-73B3ED25F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619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90" name="text">
            <a:extLst xmlns:a="http://schemas.openxmlformats.org/drawingml/2006/main">
              <a:ext uri="{FF2B5EF4-FFF2-40B4-BE49-F238E27FC236}">
                <a16:creationId xmlns:a16="http://schemas.microsoft.com/office/drawing/2014/main" id="{09ECB323-47B5-42FC-9689-F879DBAA2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848100"/>
            <a:ext cx="1685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111827"/>
                </a:solidFill>
              </a:defRPr>
            </a:pPr>
            <a:r>
              <a:rPr sz="675" b="1" i="0">
                <a:solidFill>
                  <a:srgbClr val="111827"/>
                </a:solidFill>
              </a:rPr>
              <a:t>C11 Территория</a:t>
            </a:r>
          </a:p>
        </p:txBody>
      </p:sp>
      <p:sp>
        <p:nvSpPr>
          <p:cNvPr id="291" name="hm-10-0">
            <a:extLst xmlns:a="http://schemas.openxmlformats.org/drawingml/2006/main">
              <a:ext uri="{FF2B5EF4-FFF2-40B4-BE49-F238E27FC236}">
                <a16:creationId xmlns:a16="http://schemas.microsoft.com/office/drawing/2014/main" id="{64494351-6A45-40C7-BF99-E905E6D14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848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92" name="text">
            <a:extLst xmlns:a="http://schemas.openxmlformats.org/drawingml/2006/main">
              <a:ext uri="{FF2B5EF4-FFF2-40B4-BE49-F238E27FC236}">
                <a16:creationId xmlns:a16="http://schemas.microsoft.com/office/drawing/2014/main" id="{45E8B86C-CA43-4B77-96AC-737ABC598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848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293" name="hm-10-1">
            <a:extLst xmlns:a="http://schemas.openxmlformats.org/drawingml/2006/main">
              <a:ext uri="{FF2B5EF4-FFF2-40B4-BE49-F238E27FC236}">
                <a16:creationId xmlns:a16="http://schemas.microsoft.com/office/drawing/2014/main" id="{13D7F30F-5AFE-470C-AB7D-5B4956D20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848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94" name="text">
            <a:extLst xmlns:a="http://schemas.openxmlformats.org/drawingml/2006/main">
              <a:ext uri="{FF2B5EF4-FFF2-40B4-BE49-F238E27FC236}">
                <a16:creationId xmlns:a16="http://schemas.microsoft.com/office/drawing/2014/main" id="{41B0BBFB-CB53-4AC6-8330-50CC7A2F0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848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95" name="hm-10-2">
            <a:extLst xmlns:a="http://schemas.openxmlformats.org/drawingml/2006/main">
              <a:ext uri="{FF2B5EF4-FFF2-40B4-BE49-F238E27FC236}">
                <a16:creationId xmlns:a16="http://schemas.microsoft.com/office/drawing/2014/main" id="{AFFDB06C-C262-4AD9-9DEB-FFCC99F69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3848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96" name="text">
            <a:extLst xmlns:a="http://schemas.openxmlformats.org/drawingml/2006/main">
              <a:ext uri="{FF2B5EF4-FFF2-40B4-BE49-F238E27FC236}">
                <a16:creationId xmlns:a16="http://schemas.microsoft.com/office/drawing/2014/main" id="{3610495C-409D-47DE-A97A-ED94ABCDA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3848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97" name="hm-10-3">
            <a:extLst xmlns:a="http://schemas.openxmlformats.org/drawingml/2006/main">
              <a:ext uri="{FF2B5EF4-FFF2-40B4-BE49-F238E27FC236}">
                <a16:creationId xmlns:a16="http://schemas.microsoft.com/office/drawing/2014/main" id="{1FB7C6BA-36DC-46D0-8551-9AA0AAE3F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3848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98" name="text">
            <a:extLst xmlns:a="http://schemas.openxmlformats.org/drawingml/2006/main">
              <a:ext uri="{FF2B5EF4-FFF2-40B4-BE49-F238E27FC236}">
                <a16:creationId xmlns:a16="http://schemas.microsoft.com/office/drawing/2014/main" id="{9200212F-47CE-4E51-93EE-28B3D18B4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3848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299" name="hm-10-4">
            <a:extLst xmlns:a="http://schemas.openxmlformats.org/drawingml/2006/main">
              <a:ext uri="{FF2B5EF4-FFF2-40B4-BE49-F238E27FC236}">
                <a16:creationId xmlns:a16="http://schemas.microsoft.com/office/drawing/2014/main" id="{9EFBE825-6983-43EF-A0DC-4A17A3844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848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00" name="text">
            <a:extLst xmlns:a="http://schemas.openxmlformats.org/drawingml/2006/main">
              <a:ext uri="{FF2B5EF4-FFF2-40B4-BE49-F238E27FC236}">
                <a16:creationId xmlns:a16="http://schemas.microsoft.com/office/drawing/2014/main" id="{4E2CB772-4FDC-4045-B24D-B6830F02B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848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01" name="hm-10-5">
            <a:extLst xmlns:a="http://schemas.openxmlformats.org/drawingml/2006/main">
              <a:ext uri="{FF2B5EF4-FFF2-40B4-BE49-F238E27FC236}">
                <a16:creationId xmlns:a16="http://schemas.microsoft.com/office/drawing/2014/main" id="{3908F53F-3DC9-4B4A-A0D8-EA1A6820B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848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02" name="text">
            <a:extLst xmlns:a="http://schemas.openxmlformats.org/drawingml/2006/main">
              <a:ext uri="{FF2B5EF4-FFF2-40B4-BE49-F238E27FC236}">
                <a16:creationId xmlns:a16="http://schemas.microsoft.com/office/drawing/2014/main" id="{F65491A6-9CD3-44FE-8B4C-5B1695F6F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848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03" name="hm-10-6">
            <a:extLst xmlns:a="http://schemas.openxmlformats.org/drawingml/2006/main">
              <a:ext uri="{FF2B5EF4-FFF2-40B4-BE49-F238E27FC236}">
                <a16:creationId xmlns:a16="http://schemas.microsoft.com/office/drawing/2014/main" id="{8042B54C-AA2B-440F-9016-65ECA57BB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3848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04" name="text">
            <a:extLst xmlns:a="http://schemas.openxmlformats.org/drawingml/2006/main">
              <a:ext uri="{FF2B5EF4-FFF2-40B4-BE49-F238E27FC236}">
                <a16:creationId xmlns:a16="http://schemas.microsoft.com/office/drawing/2014/main" id="{A2D219E7-70EA-4784-A83D-32976FF9D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3848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05" name="hm-10-7">
            <a:extLst xmlns:a="http://schemas.openxmlformats.org/drawingml/2006/main">
              <a:ext uri="{FF2B5EF4-FFF2-40B4-BE49-F238E27FC236}">
                <a16:creationId xmlns:a16="http://schemas.microsoft.com/office/drawing/2014/main" id="{E5AB899F-3C82-45DA-83DD-DB42A5BB8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848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06" name="text">
            <a:extLst xmlns:a="http://schemas.openxmlformats.org/drawingml/2006/main">
              <a:ext uri="{FF2B5EF4-FFF2-40B4-BE49-F238E27FC236}">
                <a16:creationId xmlns:a16="http://schemas.microsoft.com/office/drawing/2014/main" id="{2EDE08F0-68C7-4717-8522-6AAAAFB05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848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07" name="hm-10-8">
            <a:extLst xmlns:a="http://schemas.openxmlformats.org/drawingml/2006/main">
              <a:ext uri="{FF2B5EF4-FFF2-40B4-BE49-F238E27FC236}">
                <a16:creationId xmlns:a16="http://schemas.microsoft.com/office/drawing/2014/main" id="{89074C08-A2B3-4009-9B28-32B53C84A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848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08" name="text">
            <a:extLst xmlns:a="http://schemas.openxmlformats.org/drawingml/2006/main">
              <a:ext uri="{FF2B5EF4-FFF2-40B4-BE49-F238E27FC236}">
                <a16:creationId xmlns:a16="http://schemas.microsoft.com/office/drawing/2014/main" id="{EF2C2B9B-2C68-4EA0-A3E8-84E445D0F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848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09" name="hm-10-9">
            <a:extLst xmlns:a="http://schemas.openxmlformats.org/drawingml/2006/main">
              <a:ext uri="{FF2B5EF4-FFF2-40B4-BE49-F238E27FC236}">
                <a16:creationId xmlns:a16="http://schemas.microsoft.com/office/drawing/2014/main" id="{7DA2FC8D-1D23-468A-87F6-965FE706C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848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10" name="text">
            <a:extLst xmlns:a="http://schemas.openxmlformats.org/drawingml/2006/main">
              <a:ext uri="{FF2B5EF4-FFF2-40B4-BE49-F238E27FC236}">
                <a16:creationId xmlns:a16="http://schemas.microsoft.com/office/drawing/2014/main" id="{E7DF2F51-23A4-456B-9C75-99F08B602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848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11" name="hm-10-10">
            <a:extLst xmlns:a="http://schemas.openxmlformats.org/drawingml/2006/main">
              <a:ext uri="{FF2B5EF4-FFF2-40B4-BE49-F238E27FC236}">
                <a16:creationId xmlns:a16="http://schemas.microsoft.com/office/drawing/2014/main" id="{86B5C047-0EC3-400F-8ABA-1A2D46320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848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12" name="text">
            <a:extLst xmlns:a="http://schemas.openxmlformats.org/drawingml/2006/main">
              <a:ext uri="{FF2B5EF4-FFF2-40B4-BE49-F238E27FC236}">
                <a16:creationId xmlns:a16="http://schemas.microsoft.com/office/drawing/2014/main" id="{16E10F18-988C-4D7F-90CB-4EF2558E4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848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13" name="hm-10-11">
            <a:extLst xmlns:a="http://schemas.openxmlformats.org/drawingml/2006/main">
              <a:ext uri="{FF2B5EF4-FFF2-40B4-BE49-F238E27FC236}">
                <a16:creationId xmlns:a16="http://schemas.microsoft.com/office/drawing/2014/main" id="{C84C6D45-6782-4C9D-B9EC-384D13581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848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14" name="text">
            <a:extLst xmlns:a="http://schemas.openxmlformats.org/drawingml/2006/main">
              <a:ext uri="{FF2B5EF4-FFF2-40B4-BE49-F238E27FC236}">
                <a16:creationId xmlns:a16="http://schemas.microsoft.com/office/drawing/2014/main" id="{8D88273F-A75B-4B42-8C13-BB8FFF25F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848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315" name="hm-10-12">
            <a:extLst xmlns:a="http://schemas.openxmlformats.org/drawingml/2006/main">
              <a:ext uri="{FF2B5EF4-FFF2-40B4-BE49-F238E27FC236}">
                <a16:creationId xmlns:a16="http://schemas.microsoft.com/office/drawing/2014/main" id="{0FDDD1A7-32C5-48AE-94EA-D18D2637B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848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16" name="text">
            <a:extLst xmlns:a="http://schemas.openxmlformats.org/drawingml/2006/main">
              <a:ext uri="{FF2B5EF4-FFF2-40B4-BE49-F238E27FC236}">
                <a16:creationId xmlns:a16="http://schemas.microsoft.com/office/drawing/2014/main" id="{4B32AD22-5D07-459C-9784-D5C6E73D2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848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17" name="text">
            <a:extLst xmlns:a="http://schemas.openxmlformats.org/drawingml/2006/main">
              <a:ext uri="{FF2B5EF4-FFF2-40B4-BE49-F238E27FC236}">
                <a16:creationId xmlns:a16="http://schemas.microsoft.com/office/drawing/2014/main" id="{7B3D1354-157F-4172-B8EE-369343BB7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076700"/>
            <a:ext cx="1685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111827"/>
                </a:solidFill>
              </a:defRPr>
            </a:pPr>
            <a:r>
              <a:rPr sz="675" b="1" i="0">
                <a:solidFill>
                  <a:srgbClr val="111827"/>
                </a:solidFill>
              </a:rPr>
              <a:t>C12 Транспорт</a:t>
            </a:r>
          </a:p>
        </p:txBody>
      </p:sp>
      <p:sp>
        <p:nvSpPr>
          <p:cNvPr id="318" name="hm-11-0">
            <a:extLst xmlns:a="http://schemas.openxmlformats.org/drawingml/2006/main">
              <a:ext uri="{FF2B5EF4-FFF2-40B4-BE49-F238E27FC236}">
                <a16:creationId xmlns:a16="http://schemas.microsoft.com/office/drawing/2014/main" id="{7BDFBC2D-25DB-48B4-935B-B38532FDC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076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19" name="text">
            <a:extLst xmlns:a="http://schemas.openxmlformats.org/drawingml/2006/main">
              <a:ext uri="{FF2B5EF4-FFF2-40B4-BE49-F238E27FC236}">
                <a16:creationId xmlns:a16="http://schemas.microsoft.com/office/drawing/2014/main" id="{2D0AFC85-33C6-47D9-B50A-A8B30F0AE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076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20" name="hm-11-1">
            <a:extLst xmlns:a="http://schemas.openxmlformats.org/drawingml/2006/main">
              <a:ext uri="{FF2B5EF4-FFF2-40B4-BE49-F238E27FC236}">
                <a16:creationId xmlns:a16="http://schemas.microsoft.com/office/drawing/2014/main" id="{516B158D-4869-4DF2-9D5D-C1E54EFB4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4076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21" name="text">
            <a:extLst xmlns:a="http://schemas.openxmlformats.org/drawingml/2006/main">
              <a:ext uri="{FF2B5EF4-FFF2-40B4-BE49-F238E27FC236}">
                <a16:creationId xmlns:a16="http://schemas.microsoft.com/office/drawing/2014/main" id="{2FD841BE-5B5F-4E25-A892-D84EA8D4A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4076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22" name="hm-11-2">
            <a:extLst xmlns:a="http://schemas.openxmlformats.org/drawingml/2006/main">
              <a:ext uri="{FF2B5EF4-FFF2-40B4-BE49-F238E27FC236}">
                <a16:creationId xmlns:a16="http://schemas.microsoft.com/office/drawing/2014/main" id="{988F18F5-55E5-4079-A01D-696F0B3EE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4076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23" name="text">
            <a:extLst xmlns:a="http://schemas.openxmlformats.org/drawingml/2006/main">
              <a:ext uri="{FF2B5EF4-FFF2-40B4-BE49-F238E27FC236}">
                <a16:creationId xmlns:a16="http://schemas.microsoft.com/office/drawing/2014/main" id="{79DBD90F-6258-4B2E-B52F-8D9517AE6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4076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24" name="hm-11-3">
            <a:extLst xmlns:a="http://schemas.openxmlformats.org/drawingml/2006/main">
              <a:ext uri="{FF2B5EF4-FFF2-40B4-BE49-F238E27FC236}">
                <a16:creationId xmlns:a16="http://schemas.microsoft.com/office/drawing/2014/main" id="{FA9E65A4-4566-47DC-B4F5-E169228DE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4076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25" name="text">
            <a:extLst xmlns:a="http://schemas.openxmlformats.org/drawingml/2006/main">
              <a:ext uri="{FF2B5EF4-FFF2-40B4-BE49-F238E27FC236}">
                <a16:creationId xmlns:a16="http://schemas.microsoft.com/office/drawing/2014/main" id="{64991A2A-0741-48C6-A915-C4685B0AB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4076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26" name="hm-11-4">
            <a:extLst xmlns:a="http://schemas.openxmlformats.org/drawingml/2006/main">
              <a:ext uri="{FF2B5EF4-FFF2-40B4-BE49-F238E27FC236}">
                <a16:creationId xmlns:a16="http://schemas.microsoft.com/office/drawing/2014/main" id="{D0A86DB6-5D8C-4C08-AF83-A50664436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076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27" name="text">
            <a:extLst xmlns:a="http://schemas.openxmlformats.org/drawingml/2006/main">
              <a:ext uri="{FF2B5EF4-FFF2-40B4-BE49-F238E27FC236}">
                <a16:creationId xmlns:a16="http://schemas.microsoft.com/office/drawing/2014/main" id="{B1A86380-E529-462F-86EF-F4569D026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076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28" name="hm-11-5">
            <a:extLst xmlns:a="http://schemas.openxmlformats.org/drawingml/2006/main">
              <a:ext uri="{FF2B5EF4-FFF2-40B4-BE49-F238E27FC236}">
                <a16:creationId xmlns:a16="http://schemas.microsoft.com/office/drawing/2014/main" id="{F4446786-3E53-4EB0-9A73-5416215FC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076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29" name="text">
            <a:extLst xmlns:a="http://schemas.openxmlformats.org/drawingml/2006/main">
              <a:ext uri="{FF2B5EF4-FFF2-40B4-BE49-F238E27FC236}">
                <a16:creationId xmlns:a16="http://schemas.microsoft.com/office/drawing/2014/main" id="{47F83B59-23A7-4014-A0D6-9C3A042FE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076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30" name="hm-11-6">
            <a:extLst xmlns:a="http://schemas.openxmlformats.org/drawingml/2006/main">
              <a:ext uri="{FF2B5EF4-FFF2-40B4-BE49-F238E27FC236}">
                <a16:creationId xmlns:a16="http://schemas.microsoft.com/office/drawing/2014/main" id="{F3CF3B5B-F0B9-4CDD-849D-29ED14A25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4076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31" name="text">
            <a:extLst xmlns:a="http://schemas.openxmlformats.org/drawingml/2006/main">
              <a:ext uri="{FF2B5EF4-FFF2-40B4-BE49-F238E27FC236}">
                <a16:creationId xmlns:a16="http://schemas.microsoft.com/office/drawing/2014/main" id="{93DDE537-1993-4577-844D-1F565B537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4076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32" name="hm-11-7">
            <a:extLst xmlns:a="http://schemas.openxmlformats.org/drawingml/2006/main">
              <a:ext uri="{FF2B5EF4-FFF2-40B4-BE49-F238E27FC236}">
                <a16:creationId xmlns:a16="http://schemas.microsoft.com/office/drawing/2014/main" id="{21D790E0-4379-4EB3-ADFA-BDD7458AD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076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33" name="text">
            <a:extLst xmlns:a="http://schemas.openxmlformats.org/drawingml/2006/main">
              <a:ext uri="{FF2B5EF4-FFF2-40B4-BE49-F238E27FC236}">
                <a16:creationId xmlns:a16="http://schemas.microsoft.com/office/drawing/2014/main" id="{A6FCADE0-635C-4F9C-B4B1-A54911215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076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34" name="hm-11-8">
            <a:extLst xmlns:a="http://schemas.openxmlformats.org/drawingml/2006/main">
              <a:ext uri="{FF2B5EF4-FFF2-40B4-BE49-F238E27FC236}">
                <a16:creationId xmlns:a16="http://schemas.microsoft.com/office/drawing/2014/main" id="{DC3A3633-DBC4-48C9-8AD6-D7B48CEC6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076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35" name="text">
            <a:extLst xmlns:a="http://schemas.openxmlformats.org/drawingml/2006/main">
              <a:ext uri="{FF2B5EF4-FFF2-40B4-BE49-F238E27FC236}">
                <a16:creationId xmlns:a16="http://schemas.microsoft.com/office/drawing/2014/main" id="{CB17BACF-6758-49A6-AEDD-916915E35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076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36" name="hm-11-9">
            <a:extLst xmlns:a="http://schemas.openxmlformats.org/drawingml/2006/main">
              <a:ext uri="{FF2B5EF4-FFF2-40B4-BE49-F238E27FC236}">
                <a16:creationId xmlns:a16="http://schemas.microsoft.com/office/drawing/2014/main" id="{B43FDD4D-6151-4956-AFDD-3257A88B7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076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37" name="text">
            <a:extLst xmlns:a="http://schemas.openxmlformats.org/drawingml/2006/main">
              <a:ext uri="{FF2B5EF4-FFF2-40B4-BE49-F238E27FC236}">
                <a16:creationId xmlns:a16="http://schemas.microsoft.com/office/drawing/2014/main" id="{ECE164FD-D738-4BDE-875E-B02526590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076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38" name="hm-11-10">
            <a:extLst xmlns:a="http://schemas.openxmlformats.org/drawingml/2006/main">
              <a:ext uri="{FF2B5EF4-FFF2-40B4-BE49-F238E27FC236}">
                <a16:creationId xmlns:a16="http://schemas.microsoft.com/office/drawing/2014/main" id="{125EE62C-73B6-4C49-934A-E3B0C16D4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076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39" name="text">
            <a:extLst xmlns:a="http://schemas.openxmlformats.org/drawingml/2006/main">
              <a:ext uri="{FF2B5EF4-FFF2-40B4-BE49-F238E27FC236}">
                <a16:creationId xmlns:a16="http://schemas.microsoft.com/office/drawing/2014/main" id="{48987BB6-F42E-4326-BDC3-8F57891A0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076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40" name="hm-11-11">
            <a:extLst xmlns:a="http://schemas.openxmlformats.org/drawingml/2006/main">
              <a:ext uri="{FF2B5EF4-FFF2-40B4-BE49-F238E27FC236}">
                <a16:creationId xmlns:a16="http://schemas.microsoft.com/office/drawing/2014/main" id="{2DE005B7-324B-4F1B-A352-AA17D5267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076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41" name="text">
            <a:extLst xmlns:a="http://schemas.openxmlformats.org/drawingml/2006/main">
              <a:ext uri="{FF2B5EF4-FFF2-40B4-BE49-F238E27FC236}">
                <a16:creationId xmlns:a16="http://schemas.microsoft.com/office/drawing/2014/main" id="{4E124DAB-1583-4881-B903-04D39EFD6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076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342" name="hm-11-12">
            <a:extLst xmlns:a="http://schemas.openxmlformats.org/drawingml/2006/main">
              <a:ext uri="{FF2B5EF4-FFF2-40B4-BE49-F238E27FC236}">
                <a16:creationId xmlns:a16="http://schemas.microsoft.com/office/drawing/2014/main" id="{4E9A1AB9-2FBD-4E66-B9C4-7E68ADF4A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076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43" name="text">
            <a:extLst xmlns:a="http://schemas.openxmlformats.org/drawingml/2006/main">
              <a:ext uri="{FF2B5EF4-FFF2-40B4-BE49-F238E27FC236}">
                <a16:creationId xmlns:a16="http://schemas.microsoft.com/office/drawing/2014/main" id="{D9E4E665-9C41-42CD-9996-D8D38FC69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076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44" name="text">
            <a:extLst xmlns:a="http://schemas.openxmlformats.org/drawingml/2006/main">
              <a:ext uri="{FF2B5EF4-FFF2-40B4-BE49-F238E27FC236}">
                <a16:creationId xmlns:a16="http://schemas.microsoft.com/office/drawing/2014/main" id="{6D0C45EB-7FAC-49E6-8FEB-D52C4D903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305300"/>
            <a:ext cx="1685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111827"/>
                </a:solidFill>
              </a:defRPr>
            </a:pPr>
            <a:r>
              <a:rPr sz="675" b="1" i="0">
                <a:solidFill>
                  <a:srgbClr val="111827"/>
                </a:solidFill>
              </a:rPr>
              <a:t>C13 Данные и ИИ</a:t>
            </a:r>
          </a:p>
        </p:txBody>
      </p:sp>
      <p:sp>
        <p:nvSpPr>
          <p:cNvPr id="345" name="hm-12-0">
            <a:extLst xmlns:a="http://schemas.openxmlformats.org/drawingml/2006/main">
              <a:ext uri="{FF2B5EF4-FFF2-40B4-BE49-F238E27FC236}">
                <a16:creationId xmlns:a16="http://schemas.microsoft.com/office/drawing/2014/main" id="{E1B3E618-D1EB-4851-99DC-DD90E7B73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305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46" name="text">
            <a:extLst xmlns:a="http://schemas.openxmlformats.org/drawingml/2006/main">
              <a:ext uri="{FF2B5EF4-FFF2-40B4-BE49-F238E27FC236}">
                <a16:creationId xmlns:a16="http://schemas.microsoft.com/office/drawing/2014/main" id="{5C11F66B-E755-4FD5-8976-55946DCED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305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47" name="hm-12-1">
            <a:extLst xmlns:a="http://schemas.openxmlformats.org/drawingml/2006/main">
              <a:ext uri="{FF2B5EF4-FFF2-40B4-BE49-F238E27FC236}">
                <a16:creationId xmlns:a16="http://schemas.microsoft.com/office/drawing/2014/main" id="{FC04B0F7-A32A-42C7-8799-5A7DB6412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4305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48" name="text">
            <a:extLst xmlns:a="http://schemas.openxmlformats.org/drawingml/2006/main">
              <a:ext uri="{FF2B5EF4-FFF2-40B4-BE49-F238E27FC236}">
                <a16:creationId xmlns:a16="http://schemas.microsoft.com/office/drawing/2014/main" id="{00482067-80C1-411E-9E70-56B35A528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4305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49" name="hm-12-2">
            <a:extLst xmlns:a="http://schemas.openxmlformats.org/drawingml/2006/main">
              <a:ext uri="{FF2B5EF4-FFF2-40B4-BE49-F238E27FC236}">
                <a16:creationId xmlns:a16="http://schemas.microsoft.com/office/drawing/2014/main" id="{DCAC606C-EB90-4C41-9A13-8BB53C3AD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4305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50" name="text">
            <a:extLst xmlns:a="http://schemas.openxmlformats.org/drawingml/2006/main">
              <a:ext uri="{FF2B5EF4-FFF2-40B4-BE49-F238E27FC236}">
                <a16:creationId xmlns:a16="http://schemas.microsoft.com/office/drawing/2014/main" id="{7FD8A9CF-5C7A-497D-A8D7-5C177EE72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4305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51" name="hm-12-3">
            <a:extLst xmlns:a="http://schemas.openxmlformats.org/drawingml/2006/main">
              <a:ext uri="{FF2B5EF4-FFF2-40B4-BE49-F238E27FC236}">
                <a16:creationId xmlns:a16="http://schemas.microsoft.com/office/drawing/2014/main" id="{0DEA3DD4-CCD5-4E49-B45E-6F2DD759D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4305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52" name="text">
            <a:extLst xmlns:a="http://schemas.openxmlformats.org/drawingml/2006/main">
              <a:ext uri="{FF2B5EF4-FFF2-40B4-BE49-F238E27FC236}">
                <a16:creationId xmlns:a16="http://schemas.microsoft.com/office/drawing/2014/main" id="{4D82A64C-780F-4AAA-9DE4-B7D27C849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4305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53" name="hm-12-4">
            <a:extLst xmlns:a="http://schemas.openxmlformats.org/drawingml/2006/main">
              <a:ext uri="{FF2B5EF4-FFF2-40B4-BE49-F238E27FC236}">
                <a16:creationId xmlns:a16="http://schemas.microsoft.com/office/drawing/2014/main" id="{CFBBE2C6-6D1B-4BD6-9316-4E90501BC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305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54" name="text">
            <a:extLst xmlns:a="http://schemas.openxmlformats.org/drawingml/2006/main">
              <a:ext uri="{FF2B5EF4-FFF2-40B4-BE49-F238E27FC236}">
                <a16:creationId xmlns:a16="http://schemas.microsoft.com/office/drawing/2014/main" id="{3E19A7CB-0ACD-490B-BBB2-2A7046F2A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305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55" name="hm-12-5">
            <a:extLst xmlns:a="http://schemas.openxmlformats.org/drawingml/2006/main">
              <a:ext uri="{FF2B5EF4-FFF2-40B4-BE49-F238E27FC236}">
                <a16:creationId xmlns:a16="http://schemas.microsoft.com/office/drawing/2014/main" id="{D2615512-AD30-4DA1-BC8A-D2814BD0E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305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56" name="text">
            <a:extLst xmlns:a="http://schemas.openxmlformats.org/drawingml/2006/main">
              <a:ext uri="{FF2B5EF4-FFF2-40B4-BE49-F238E27FC236}">
                <a16:creationId xmlns:a16="http://schemas.microsoft.com/office/drawing/2014/main" id="{AC27AC10-EB80-4F8E-87DC-BD141842D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305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57" name="hm-12-6">
            <a:extLst xmlns:a="http://schemas.openxmlformats.org/drawingml/2006/main">
              <a:ext uri="{FF2B5EF4-FFF2-40B4-BE49-F238E27FC236}">
                <a16:creationId xmlns:a16="http://schemas.microsoft.com/office/drawing/2014/main" id="{5CCD075D-23BB-4F47-BF40-09F70BEBD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4305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58" name="text">
            <a:extLst xmlns:a="http://schemas.openxmlformats.org/drawingml/2006/main">
              <a:ext uri="{FF2B5EF4-FFF2-40B4-BE49-F238E27FC236}">
                <a16:creationId xmlns:a16="http://schemas.microsoft.com/office/drawing/2014/main" id="{0747204C-6E89-439A-9D9D-D5C198053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4305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59" name="hm-12-7">
            <a:extLst xmlns:a="http://schemas.openxmlformats.org/drawingml/2006/main">
              <a:ext uri="{FF2B5EF4-FFF2-40B4-BE49-F238E27FC236}">
                <a16:creationId xmlns:a16="http://schemas.microsoft.com/office/drawing/2014/main" id="{405FCAE8-3FB5-47DB-B673-721CEC972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305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60" name="text">
            <a:extLst xmlns:a="http://schemas.openxmlformats.org/drawingml/2006/main">
              <a:ext uri="{FF2B5EF4-FFF2-40B4-BE49-F238E27FC236}">
                <a16:creationId xmlns:a16="http://schemas.microsoft.com/office/drawing/2014/main" id="{97DBA2E6-4D28-48DE-B328-42A595854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305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61" name="hm-12-8">
            <a:extLst xmlns:a="http://schemas.openxmlformats.org/drawingml/2006/main">
              <a:ext uri="{FF2B5EF4-FFF2-40B4-BE49-F238E27FC236}">
                <a16:creationId xmlns:a16="http://schemas.microsoft.com/office/drawing/2014/main" id="{A41BAD85-A5F1-453E-AAE6-808AA84AC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305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62" name="text">
            <a:extLst xmlns:a="http://schemas.openxmlformats.org/drawingml/2006/main">
              <a:ext uri="{FF2B5EF4-FFF2-40B4-BE49-F238E27FC236}">
                <a16:creationId xmlns:a16="http://schemas.microsoft.com/office/drawing/2014/main" id="{B98F1B45-871F-4E96-A837-F22FF8A75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305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63" name="hm-12-9">
            <a:extLst xmlns:a="http://schemas.openxmlformats.org/drawingml/2006/main">
              <a:ext uri="{FF2B5EF4-FFF2-40B4-BE49-F238E27FC236}">
                <a16:creationId xmlns:a16="http://schemas.microsoft.com/office/drawing/2014/main" id="{B4A252AC-D465-4E95-B264-56D3C37A5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305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64" name="text">
            <a:extLst xmlns:a="http://schemas.openxmlformats.org/drawingml/2006/main">
              <a:ext uri="{FF2B5EF4-FFF2-40B4-BE49-F238E27FC236}">
                <a16:creationId xmlns:a16="http://schemas.microsoft.com/office/drawing/2014/main" id="{A0E60097-3915-438A-8C6E-79C791E54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305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65" name="hm-12-10">
            <a:extLst xmlns:a="http://schemas.openxmlformats.org/drawingml/2006/main">
              <a:ext uri="{FF2B5EF4-FFF2-40B4-BE49-F238E27FC236}">
                <a16:creationId xmlns:a16="http://schemas.microsoft.com/office/drawing/2014/main" id="{5C696ECA-EEE2-44B6-B0FB-77712DAAF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305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66" name="text">
            <a:extLst xmlns:a="http://schemas.openxmlformats.org/drawingml/2006/main">
              <a:ext uri="{FF2B5EF4-FFF2-40B4-BE49-F238E27FC236}">
                <a16:creationId xmlns:a16="http://schemas.microsoft.com/office/drawing/2014/main" id="{B3B8941F-141E-4A57-AD3C-9F86EAD27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305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67" name="hm-12-11">
            <a:extLst xmlns:a="http://schemas.openxmlformats.org/drawingml/2006/main">
              <a:ext uri="{FF2B5EF4-FFF2-40B4-BE49-F238E27FC236}">
                <a16:creationId xmlns:a16="http://schemas.microsoft.com/office/drawing/2014/main" id="{B52F1DDC-5397-45B0-812D-0B22BFBC8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305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68" name="text">
            <a:extLst xmlns:a="http://schemas.openxmlformats.org/drawingml/2006/main">
              <a:ext uri="{FF2B5EF4-FFF2-40B4-BE49-F238E27FC236}">
                <a16:creationId xmlns:a16="http://schemas.microsoft.com/office/drawing/2014/main" id="{1183C042-7F14-46CC-829D-37919427D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305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369" name="hm-12-12">
            <a:extLst xmlns:a="http://schemas.openxmlformats.org/drawingml/2006/main">
              <a:ext uri="{FF2B5EF4-FFF2-40B4-BE49-F238E27FC236}">
                <a16:creationId xmlns:a16="http://schemas.microsoft.com/office/drawing/2014/main" id="{CF54F153-2972-4F9B-9668-FFA9FFE29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305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70" name="text">
            <a:extLst xmlns:a="http://schemas.openxmlformats.org/drawingml/2006/main">
              <a:ext uri="{FF2B5EF4-FFF2-40B4-BE49-F238E27FC236}">
                <a16:creationId xmlns:a16="http://schemas.microsoft.com/office/drawing/2014/main" id="{41EF8E1E-FDD4-40F5-828E-F73DD0D2A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305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71" name="text">
            <a:extLst xmlns:a="http://schemas.openxmlformats.org/drawingml/2006/main">
              <a:ext uri="{FF2B5EF4-FFF2-40B4-BE49-F238E27FC236}">
                <a16:creationId xmlns:a16="http://schemas.microsoft.com/office/drawing/2014/main" id="{0208C4E4-453A-4EA2-85FB-BB6639B86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33900"/>
            <a:ext cx="1685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111827"/>
                </a:solidFill>
              </a:defRPr>
            </a:pPr>
            <a:r>
              <a:rPr sz="675" b="1" i="0">
                <a:solidFill>
                  <a:srgbClr val="111827"/>
                </a:solidFill>
              </a:rPr>
              <a:t>C14 Финансы</a:t>
            </a:r>
          </a:p>
        </p:txBody>
      </p:sp>
      <p:sp>
        <p:nvSpPr>
          <p:cNvPr id="372" name="hm-13-0">
            <a:extLst xmlns:a="http://schemas.openxmlformats.org/drawingml/2006/main">
              <a:ext uri="{FF2B5EF4-FFF2-40B4-BE49-F238E27FC236}">
                <a16:creationId xmlns:a16="http://schemas.microsoft.com/office/drawing/2014/main" id="{B71BD212-4E86-420B-93BD-E89E49F38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533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73" name="text">
            <a:extLst xmlns:a="http://schemas.openxmlformats.org/drawingml/2006/main">
              <a:ext uri="{FF2B5EF4-FFF2-40B4-BE49-F238E27FC236}">
                <a16:creationId xmlns:a16="http://schemas.microsoft.com/office/drawing/2014/main" id="{74F98EA2-F286-4ED5-B637-CD8E1B1DD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533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74" name="hm-13-1">
            <a:extLst xmlns:a="http://schemas.openxmlformats.org/drawingml/2006/main">
              <a:ext uri="{FF2B5EF4-FFF2-40B4-BE49-F238E27FC236}">
                <a16:creationId xmlns:a16="http://schemas.microsoft.com/office/drawing/2014/main" id="{155CB785-81AC-4E1A-98BE-6E2E544A6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4533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75" name="text">
            <a:extLst xmlns:a="http://schemas.openxmlformats.org/drawingml/2006/main">
              <a:ext uri="{FF2B5EF4-FFF2-40B4-BE49-F238E27FC236}">
                <a16:creationId xmlns:a16="http://schemas.microsoft.com/office/drawing/2014/main" id="{F69EDD55-3C70-4A86-9899-2FEE1B47A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4533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76" name="hm-13-2">
            <a:extLst xmlns:a="http://schemas.openxmlformats.org/drawingml/2006/main">
              <a:ext uri="{FF2B5EF4-FFF2-40B4-BE49-F238E27FC236}">
                <a16:creationId xmlns:a16="http://schemas.microsoft.com/office/drawing/2014/main" id="{E25BBD59-B6DA-4C65-B87B-0F39AC28C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4533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77" name="text">
            <a:extLst xmlns:a="http://schemas.openxmlformats.org/drawingml/2006/main">
              <a:ext uri="{FF2B5EF4-FFF2-40B4-BE49-F238E27FC236}">
                <a16:creationId xmlns:a16="http://schemas.microsoft.com/office/drawing/2014/main" id="{D8C98871-489A-430D-B8A7-37FFA0B8C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4533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78" name="hm-13-3">
            <a:extLst xmlns:a="http://schemas.openxmlformats.org/drawingml/2006/main">
              <a:ext uri="{FF2B5EF4-FFF2-40B4-BE49-F238E27FC236}">
                <a16:creationId xmlns:a16="http://schemas.microsoft.com/office/drawing/2014/main" id="{B68EECE1-C26D-4920-AD7D-7A2940221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4533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79" name="text">
            <a:extLst xmlns:a="http://schemas.openxmlformats.org/drawingml/2006/main">
              <a:ext uri="{FF2B5EF4-FFF2-40B4-BE49-F238E27FC236}">
                <a16:creationId xmlns:a16="http://schemas.microsoft.com/office/drawing/2014/main" id="{661B60E6-6880-4756-9FA8-4A4604FC9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4533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80" name="hm-13-4">
            <a:extLst xmlns:a="http://schemas.openxmlformats.org/drawingml/2006/main">
              <a:ext uri="{FF2B5EF4-FFF2-40B4-BE49-F238E27FC236}">
                <a16:creationId xmlns:a16="http://schemas.microsoft.com/office/drawing/2014/main" id="{F79926CC-824B-4AD8-A822-42023F266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533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81" name="text">
            <a:extLst xmlns:a="http://schemas.openxmlformats.org/drawingml/2006/main">
              <a:ext uri="{FF2B5EF4-FFF2-40B4-BE49-F238E27FC236}">
                <a16:creationId xmlns:a16="http://schemas.microsoft.com/office/drawing/2014/main" id="{7C5E4038-3B41-49F0-B97B-AC77F5A32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533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82" name="hm-13-5">
            <a:extLst xmlns:a="http://schemas.openxmlformats.org/drawingml/2006/main">
              <a:ext uri="{FF2B5EF4-FFF2-40B4-BE49-F238E27FC236}">
                <a16:creationId xmlns:a16="http://schemas.microsoft.com/office/drawing/2014/main" id="{BE080C94-6A18-40B8-B92B-8E6269C3B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533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83" name="text">
            <a:extLst xmlns:a="http://schemas.openxmlformats.org/drawingml/2006/main">
              <a:ext uri="{FF2B5EF4-FFF2-40B4-BE49-F238E27FC236}">
                <a16:creationId xmlns:a16="http://schemas.microsoft.com/office/drawing/2014/main" id="{40581FAB-A0AA-4F65-8DD4-5D4EF786D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533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84" name="hm-13-6">
            <a:extLst xmlns:a="http://schemas.openxmlformats.org/drawingml/2006/main">
              <a:ext uri="{FF2B5EF4-FFF2-40B4-BE49-F238E27FC236}">
                <a16:creationId xmlns:a16="http://schemas.microsoft.com/office/drawing/2014/main" id="{5C6C48C8-81FF-4E39-8DF2-A000B98CE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4533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85" name="text">
            <a:extLst xmlns:a="http://schemas.openxmlformats.org/drawingml/2006/main">
              <a:ext uri="{FF2B5EF4-FFF2-40B4-BE49-F238E27FC236}">
                <a16:creationId xmlns:a16="http://schemas.microsoft.com/office/drawing/2014/main" id="{C2839367-496A-4018-BBAC-F1E1A6FFA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4533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86" name="hm-13-7">
            <a:extLst xmlns:a="http://schemas.openxmlformats.org/drawingml/2006/main">
              <a:ext uri="{FF2B5EF4-FFF2-40B4-BE49-F238E27FC236}">
                <a16:creationId xmlns:a16="http://schemas.microsoft.com/office/drawing/2014/main" id="{BAFD1861-E6F2-45B8-99DC-7B4E80B04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533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87" name="text">
            <a:extLst xmlns:a="http://schemas.openxmlformats.org/drawingml/2006/main">
              <a:ext uri="{FF2B5EF4-FFF2-40B4-BE49-F238E27FC236}">
                <a16:creationId xmlns:a16="http://schemas.microsoft.com/office/drawing/2014/main" id="{375E1AD9-89BE-4E52-864D-6A6350C34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533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88" name="hm-13-8">
            <a:extLst xmlns:a="http://schemas.openxmlformats.org/drawingml/2006/main">
              <a:ext uri="{FF2B5EF4-FFF2-40B4-BE49-F238E27FC236}">
                <a16:creationId xmlns:a16="http://schemas.microsoft.com/office/drawing/2014/main" id="{4D60B4CF-1A50-4199-9390-318FF56A0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533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89" name="text">
            <a:extLst xmlns:a="http://schemas.openxmlformats.org/drawingml/2006/main">
              <a:ext uri="{FF2B5EF4-FFF2-40B4-BE49-F238E27FC236}">
                <a16:creationId xmlns:a16="http://schemas.microsoft.com/office/drawing/2014/main" id="{1E8C3B6A-67DB-429B-8171-045D5412A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533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90" name="hm-13-9">
            <a:extLst xmlns:a="http://schemas.openxmlformats.org/drawingml/2006/main">
              <a:ext uri="{FF2B5EF4-FFF2-40B4-BE49-F238E27FC236}">
                <a16:creationId xmlns:a16="http://schemas.microsoft.com/office/drawing/2014/main" id="{97055B27-F78C-4065-80CD-68B49EC39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533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91" name="text">
            <a:extLst xmlns:a="http://schemas.openxmlformats.org/drawingml/2006/main">
              <a:ext uri="{FF2B5EF4-FFF2-40B4-BE49-F238E27FC236}">
                <a16:creationId xmlns:a16="http://schemas.microsoft.com/office/drawing/2014/main" id="{860A93E1-D4A0-4DC7-AA33-91253BBBF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533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92" name="hm-13-10">
            <a:extLst xmlns:a="http://schemas.openxmlformats.org/drawingml/2006/main">
              <a:ext uri="{FF2B5EF4-FFF2-40B4-BE49-F238E27FC236}">
                <a16:creationId xmlns:a16="http://schemas.microsoft.com/office/drawing/2014/main" id="{0717F80C-AAAC-4A8D-99C5-2DCE05AA1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533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93" name="text">
            <a:extLst xmlns:a="http://schemas.openxmlformats.org/drawingml/2006/main">
              <a:ext uri="{FF2B5EF4-FFF2-40B4-BE49-F238E27FC236}">
                <a16:creationId xmlns:a16="http://schemas.microsoft.com/office/drawing/2014/main" id="{650D3F0A-2473-459A-80C8-3A12D56AB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533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94" name="hm-13-11">
            <a:extLst xmlns:a="http://schemas.openxmlformats.org/drawingml/2006/main">
              <a:ext uri="{FF2B5EF4-FFF2-40B4-BE49-F238E27FC236}">
                <a16:creationId xmlns:a16="http://schemas.microsoft.com/office/drawing/2014/main" id="{CE0B7DF9-6C36-4AE6-89D3-0BEC10209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533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95" name="text">
            <a:extLst xmlns:a="http://schemas.openxmlformats.org/drawingml/2006/main">
              <a:ext uri="{FF2B5EF4-FFF2-40B4-BE49-F238E27FC236}">
                <a16:creationId xmlns:a16="http://schemas.microsoft.com/office/drawing/2014/main" id="{0F712966-B4D3-47AC-A18F-DA8147F7A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533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396" name="hm-13-12">
            <a:extLst xmlns:a="http://schemas.openxmlformats.org/drawingml/2006/main">
              <a:ext uri="{FF2B5EF4-FFF2-40B4-BE49-F238E27FC236}">
                <a16:creationId xmlns:a16="http://schemas.microsoft.com/office/drawing/2014/main" id="{9A263DD0-C39D-483B-9570-1386613C4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533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97" name="text">
            <a:extLst xmlns:a="http://schemas.openxmlformats.org/drawingml/2006/main">
              <a:ext uri="{FF2B5EF4-FFF2-40B4-BE49-F238E27FC236}">
                <a16:creationId xmlns:a16="http://schemas.microsoft.com/office/drawing/2014/main" id="{683AE8E0-244F-4FAA-A07C-8F637B8D0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533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398" name="text">
            <a:extLst xmlns:a="http://schemas.openxmlformats.org/drawingml/2006/main">
              <a:ext uri="{FF2B5EF4-FFF2-40B4-BE49-F238E27FC236}">
                <a16:creationId xmlns:a16="http://schemas.microsoft.com/office/drawing/2014/main" id="{40D79D52-E76F-4C1C-853E-9F35B9A0E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0"/>
            <a:ext cx="1685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111827"/>
                </a:solidFill>
              </a:defRPr>
            </a:pPr>
            <a:r>
              <a:rPr sz="675" b="1" i="0">
                <a:solidFill>
                  <a:srgbClr val="111827"/>
                </a:solidFill>
              </a:rPr>
              <a:t>C15 Труд и бизнес</a:t>
            </a:r>
          </a:p>
        </p:txBody>
      </p:sp>
      <p:sp>
        <p:nvSpPr>
          <p:cNvPr id="399" name="hm-14-0">
            <a:extLst xmlns:a="http://schemas.openxmlformats.org/drawingml/2006/main">
              <a:ext uri="{FF2B5EF4-FFF2-40B4-BE49-F238E27FC236}">
                <a16:creationId xmlns:a16="http://schemas.microsoft.com/office/drawing/2014/main" id="{44A490B6-6EEE-41E2-BCA1-01E01A69F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762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00" name="text">
            <a:extLst xmlns:a="http://schemas.openxmlformats.org/drawingml/2006/main">
              <a:ext uri="{FF2B5EF4-FFF2-40B4-BE49-F238E27FC236}">
                <a16:creationId xmlns:a16="http://schemas.microsoft.com/office/drawing/2014/main" id="{9056A658-FD30-47B6-964A-A802D597B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762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01" name="hm-14-1">
            <a:extLst xmlns:a="http://schemas.openxmlformats.org/drawingml/2006/main">
              <a:ext uri="{FF2B5EF4-FFF2-40B4-BE49-F238E27FC236}">
                <a16:creationId xmlns:a16="http://schemas.microsoft.com/office/drawing/2014/main" id="{E2891FB4-E133-48FD-8875-9CD3C0433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4762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02" name="text">
            <a:extLst xmlns:a="http://schemas.openxmlformats.org/drawingml/2006/main">
              <a:ext uri="{FF2B5EF4-FFF2-40B4-BE49-F238E27FC236}">
                <a16:creationId xmlns:a16="http://schemas.microsoft.com/office/drawing/2014/main" id="{8DE5546E-297C-4A29-BE56-DFA515F07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4762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03" name="hm-14-2">
            <a:extLst xmlns:a="http://schemas.openxmlformats.org/drawingml/2006/main">
              <a:ext uri="{FF2B5EF4-FFF2-40B4-BE49-F238E27FC236}">
                <a16:creationId xmlns:a16="http://schemas.microsoft.com/office/drawing/2014/main" id="{8847C85C-0CF3-402A-954D-49C5BB348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4762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04" name="text">
            <a:extLst xmlns:a="http://schemas.openxmlformats.org/drawingml/2006/main">
              <a:ext uri="{FF2B5EF4-FFF2-40B4-BE49-F238E27FC236}">
                <a16:creationId xmlns:a16="http://schemas.microsoft.com/office/drawing/2014/main" id="{1818B425-F2F4-48D6-A262-B4EBD3934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4762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05" name="hm-14-3">
            <a:extLst xmlns:a="http://schemas.openxmlformats.org/drawingml/2006/main">
              <a:ext uri="{FF2B5EF4-FFF2-40B4-BE49-F238E27FC236}">
                <a16:creationId xmlns:a16="http://schemas.microsoft.com/office/drawing/2014/main" id="{BD182787-1F28-4227-8D20-8B04A3E06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4762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06" name="text">
            <a:extLst xmlns:a="http://schemas.openxmlformats.org/drawingml/2006/main">
              <a:ext uri="{FF2B5EF4-FFF2-40B4-BE49-F238E27FC236}">
                <a16:creationId xmlns:a16="http://schemas.microsoft.com/office/drawing/2014/main" id="{119A92E6-A771-45FF-A0E7-9AD944977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4762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07" name="hm-14-4">
            <a:extLst xmlns:a="http://schemas.openxmlformats.org/drawingml/2006/main">
              <a:ext uri="{FF2B5EF4-FFF2-40B4-BE49-F238E27FC236}">
                <a16:creationId xmlns:a16="http://schemas.microsoft.com/office/drawing/2014/main" id="{44CB7B85-241E-42B6-B786-D68770D2A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762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08" name="text">
            <a:extLst xmlns:a="http://schemas.openxmlformats.org/drawingml/2006/main">
              <a:ext uri="{FF2B5EF4-FFF2-40B4-BE49-F238E27FC236}">
                <a16:creationId xmlns:a16="http://schemas.microsoft.com/office/drawing/2014/main" id="{26C643EE-CD7E-4D89-9BAF-5B32A463E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762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09" name="hm-14-5">
            <a:extLst xmlns:a="http://schemas.openxmlformats.org/drawingml/2006/main">
              <a:ext uri="{FF2B5EF4-FFF2-40B4-BE49-F238E27FC236}">
                <a16:creationId xmlns:a16="http://schemas.microsoft.com/office/drawing/2014/main" id="{7AEC1809-7519-4F21-9BA5-345FBF663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762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10" name="text">
            <a:extLst xmlns:a="http://schemas.openxmlformats.org/drawingml/2006/main">
              <a:ext uri="{FF2B5EF4-FFF2-40B4-BE49-F238E27FC236}">
                <a16:creationId xmlns:a16="http://schemas.microsoft.com/office/drawing/2014/main" id="{2F378091-9A66-46C2-B676-B2A7AD9E5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762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11" name="hm-14-6">
            <a:extLst xmlns:a="http://schemas.openxmlformats.org/drawingml/2006/main">
              <a:ext uri="{FF2B5EF4-FFF2-40B4-BE49-F238E27FC236}">
                <a16:creationId xmlns:a16="http://schemas.microsoft.com/office/drawing/2014/main" id="{3E894582-BEDE-457E-A6A2-DF5C8E414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4762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12" name="text">
            <a:extLst xmlns:a="http://schemas.openxmlformats.org/drawingml/2006/main">
              <a:ext uri="{FF2B5EF4-FFF2-40B4-BE49-F238E27FC236}">
                <a16:creationId xmlns:a16="http://schemas.microsoft.com/office/drawing/2014/main" id="{B8CB2B9A-A67D-45C7-8981-3014FE562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4762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13" name="hm-14-7">
            <a:extLst xmlns:a="http://schemas.openxmlformats.org/drawingml/2006/main">
              <a:ext uri="{FF2B5EF4-FFF2-40B4-BE49-F238E27FC236}">
                <a16:creationId xmlns:a16="http://schemas.microsoft.com/office/drawing/2014/main" id="{E40000D4-C091-42CF-817B-8EC37ACDB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762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14" name="text">
            <a:extLst xmlns:a="http://schemas.openxmlformats.org/drawingml/2006/main">
              <a:ext uri="{FF2B5EF4-FFF2-40B4-BE49-F238E27FC236}">
                <a16:creationId xmlns:a16="http://schemas.microsoft.com/office/drawing/2014/main" id="{023DA555-4E55-4FA8-826D-FE249A472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762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15" name="hm-14-8">
            <a:extLst xmlns:a="http://schemas.openxmlformats.org/drawingml/2006/main">
              <a:ext uri="{FF2B5EF4-FFF2-40B4-BE49-F238E27FC236}">
                <a16:creationId xmlns:a16="http://schemas.microsoft.com/office/drawing/2014/main" id="{4715ED97-27B2-403A-8724-D805FE995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762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16" name="text">
            <a:extLst xmlns:a="http://schemas.openxmlformats.org/drawingml/2006/main">
              <a:ext uri="{FF2B5EF4-FFF2-40B4-BE49-F238E27FC236}">
                <a16:creationId xmlns:a16="http://schemas.microsoft.com/office/drawing/2014/main" id="{36849900-22C8-4F9E-90D2-08FE8CA91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762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17" name="hm-14-9">
            <a:extLst xmlns:a="http://schemas.openxmlformats.org/drawingml/2006/main">
              <a:ext uri="{FF2B5EF4-FFF2-40B4-BE49-F238E27FC236}">
                <a16:creationId xmlns:a16="http://schemas.microsoft.com/office/drawing/2014/main" id="{50CB1837-C4CB-4B08-B46B-6960AB427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762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18" name="text">
            <a:extLst xmlns:a="http://schemas.openxmlformats.org/drawingml/2006/main">
              <a:ext uri="{FF2B5EF4-FFF2-40B4-BE49-F238E27FC236}">
                <a16:creationId xmlns:a16="http://schemas.microsoft.com/office/drawing/2014/main" id="{61718CAE-F25B-4DDE-B586-D6BB7F296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762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19" name="hm-14-10">
            <a:extLst xmlns:a="http://schemas.openxmlformats.org/drawingml/2006/main">
              <a:ext uri="{FF2B5EF4-FFF2-40B4-BE49-F238E27FC236}">
                <a16:creationId xmlns:a16="http://schemas.microsoft.com/office/drawing/2014/main" id="{124A7B41-75DB-47F7-BE0F-6C7DB82D0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762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20" name="text">
            <a:extLst xmlns:a="http://schemas.openxmlformats.org/drawingml/2006/main">
              <a:ext uri="{FF2B5EF4-FFF2-40B4-BE49-F238E27FC236}">
                <a16:creationId xmlns:a16="http://schemas.microsoft.com/office/drawing/2014/main" id="{F6EE8696-DFD7-46B5-8732-BD41C4614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762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21" name="hm-14-11">
            <a:extLst xmlns:a="http://schemas.openxmlformats.org/drawingml/2006/main">
              <a:ext uri="{FF2B5EF4-FFF2-40B4-BE49-F238E27FC236}">
                <a16:creationId xmlns:a16="http://schemas.microsoft.com/office/drawing/2014/main" id="{445D8C85-A994-4277-A78B-8C7BACB97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762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22" name="text">
            <a:extLst xmlns:a="http://schemas.openxmlformats.org/drawingml/2006/main">
              <a:ext uri="{FF2B5EF4-FFF2-40B4-BE49-F238E27FC236}">
                <a16:creationId xmlns:a16="http://schemas.microsoft.com/office/drawing/2014/main" id="{534F37B3-743D-499C-8766-EBE5B1ADD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762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423" name="hm-14-12">
            <a:extLst xmlns:a="http://schemas.openxmlformats.org/drawingml/2006/main">
              <a:ext uri="{FF2B5EF4-FFF2-40B4-BE49-F238E27FC236}">
                <a16:creationId xmlns:a16="http://schemas.microsoft.com/office/drawing/2014/main" id="{F33C769B-EB12-456D-BC8C-06DDA2254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7625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24" name="text">
            <a:extLst xmlns:a="http://schemas.openxmlformats.org/drawingml/2006/main">
              <a:ext uri="{FF2B5EF4-FFF2-40B4-BE49-F238E27FC236}">
                <a16:creationId xmlns:a16="http://schemas.microsoft.com/office/drawing/2014/main" id="{981165C9-F1B9-4D7A-8F8A-150391022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7625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25" name="text">
            <a:extLst xmlns:a="http://schemas.openxmlformats.org/drawingml/2006/main">
              <a:ext uri="{FF2B5EF4-FFF2-40B4-BE49-F238E27FC236}">
                <a16:creationId xmlns:a16="http://schemas.microsoft.com/office/drawing/2014/main" id="{3F4E3D23-A73B-4B11-97EE-B015129EE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91100"/>
            <a:ext cx="1685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111827"/>
                </a:solidFill>
              </a:defRPr>
            </a:pPr>
            <a:r>
              <a:rPr sz="675" b="1" i="0">
                <a:solidFill>
                  <a:srgbClr val="111827"/>
                </a:solidFill>
              </a:rPr>
              <a:t>C16 Управление</a:t>
            </a:r>
          </a:p>
        </p:txBody>
      </p:sp>
      <p:sp>
        <p:nvSpPr>
          <p:cNvPr id="426" name="hm-15-0">
            <a:extLst xmlns:a="http://schemas.openxmlformats.org/drawingml/2006/main">
              <a:ext uri="{FF2B5EF4-FFF2-40B4-BE49-F238E27FC236}">
                <a16:creationId xmlns:a16="http://schemas.microsoft.com/office/drawing/2014/main" id="{7F49DA1B-1C89-4649-98CB-3FBADC1C9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991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27" name="text">
            <a:extLst xmlns:a="http://schemas.openxmlformats.org/drawingml/2006/main">
              <a:ext uri="{FF2B5EF4-FFF2-40B4-BE49-F238E27FC236}">
                <a16:creationId xmlns:a16="http://schemas.microsoft.com/office/drawing/2014/main" id="{40E5190E-9AEC-4D42-8B45-E42C92874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991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28" name="hm-15-1">
            <a:extLst xmlns:a="http://schemas.openxmlformats.org/drawingml/2006/main">
              <a:ext uri="{FF2B5EF4-FFF2-40B4-BE49-F238E27FC236}">
                <a16:creationId xmlns:a16="http://schemas.microsoft.com/office/drawing/2014/main" id="{DB8FF211-E5E0-4605-8649-3EA7682CA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4991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29" name="text">
            <a:extLst xmlns:a="http://schemas.openxmlformats.org/drawingml/2006/main">
              <a:ext uri="{FF2B5EF4-FFF2-40B4-BE49-F238E27FC236}">
                <a16:creationId xmlns:a16="http://schemas.microsoft.com/office/drawing/2014/main" id="{57C4F18E-7024-424A-B8EC-19BB15A22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4991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30" name="hm-15-2">
            <a:extLst xmlns:a="http://schemas.openxmlformats.org/drawingml/2006/main">
              <a:ext uri="{FF2B5EF4-FFF2-40B4-BE49-F238E27FC236}">
                <a16:creationId xmlns:a16="http://schemas.microsoft.com/office/drawing/2014/main" id="{8A8176C7-3697-4BE2-9858-17DFC4544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4991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31" name="text">
            <a:extLst xmlns:a="http://schemas.openxmlformats.org/drawingml/2006/main">
              <a:ext uri="{FF2B5EF4-FFF2-40B4-BE49-F238E27FC236}">
                <a16:creationId xmlns:a16="http://schemas.microsoft.com/office/drawing/2014/main" id="{D50D2DF4-169E-4804-91B2-F40FD39D7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4991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32" name="hm-15-3">
            <a:extLst xmlns:a="http://schemas.openxmlformats.org/drawingml/2006/main">
              <a:ext uri="{FF2B5EF4-FFF2-40B4-BE49-F238E27FC236}">
                <a16:creationId xmlns:a16="http://schemas.microsoft.com/office/drawing/2014/main" id="{5CE76C34-0450-49EA-81B3-A12F6B1DB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4991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33" name="text">
            <a:extLst xmlns:a="http://schemas.openxmlformats.org/drawingml/2006/main">
              <a:ext uri="{FF2B5EF4-FFF2-40B4-BE49-F238E27FC236}">
                <a16:creationId xmlns:a16="http://schemas.microsoft.com/office/drawing/2014/main" id="{26916EE4-873A-4564-8C35-F1A036BC5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4991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34" name="hm-15-4">
            <a:extLst xmlns:a="http://schemas.openxmlformats.org/drawingml/2006/main">
              <a:ext uri="{FF2B5EF4-FFF2-40B4-BE49-F238E27FC236}">
                <a16:creationId xmlns:a16="http://schemas.microsoft.com/office/drawing/2014/main" id="{A8A6CD58-D29F-4DB5-9451-8FB5DDA37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991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35" name="text">
            <a:extLst xmlns:a="http://schemas.openxmlformats.org/drawingml/2006/main">
              <a:ext uri="{FF2B5EF4-FFF2-40B4-BE49-F238E27FC236}">
                <a16:creationId xmlns:a16="http://schemas.microsoft.com/office/drawing/2014/main" id="{A6963889-1D24-4DFA-AFC2-50C3113F5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991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36" name="hm-15-5">
            <a:extLst xmlns:a="http://schemas.openxmlformats.org/drawingml/2006/main">
              <a:ext uri="{FF2B5EF4-FFF2-40B4-BE49-F238E27FC236}">
                <a16:creationId xmlns:a16="http://schemas.microsoft.com/office/drawing/2014/main" id="{B2C9F2C4-7775-4795-95ED-9DCF2A7D8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991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37" name="text">
            <a:extLst xmlns:a="http://schemas.openxmlformats.org/drawingml/2006/main">
              <a:ext uri="{FF2B5EF4-FFF2-40B4-BE49-F238E27FC236}">
                <a16:creationId xmlns:a16="http://schemas.microsoft.com/office/drawing/2014/main" id="{F595792E-5430-4497-BF9F-7F4302494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991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38" name="hm-15-6">
            <a:extLst xmlns:a="http://schemas.openxmlformats.org/drawingml/2006/main">
              <a:ext uri="{FF2B5EF4-FFF2-40B4-BE49-F238E27FC236}">
                <a16:creationId xmlns:a16="http://schemas.microsoft.com/office/drawing/2014/main" id="{9626DA4D-C312-4755-A14C-3758322C5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4991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39" name="text">
            <a:extLst xmlns:a="http://schemas.openxmlformats.org/drawingml/2006/main">
              <a:ext uri="{FF2B5EF4-FFF2-40B4-BE49-F238E27FC236}">
                <a16:creationId xmlns:a16="http://schemas.microsoft.com/office/drawing/2014/main" id="{E0994117-649C-4501-83A9-530F7D542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4991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40" name="hm-15-7">
            <a:extLst xmlns:a="http://schemas.openxmlformats.org/drawingml/2006/main">
              <a:ext uri="{FF2B5EF4-FFF2-40B4-BE49-F238E27FC236}">
                <a16:creationId xmlns:a16="http://schemas.microsoft.com/office/drawing/2014/main" id="{FA41E844-9E85-4BF3-B7A6-D843B8538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991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41" name="text">
            <a:extLst xmlns:a="http://schemas.openxmlformats.org/drawingml/2006/main">
              <a:ext uri="{FF2B5EF4-FFF2-40B4-BE49-F238E27FC236}">
                <a16:creationId xmlns:a16="http://schemas.microsoft.com/office/drawing/2014/main" id="{4FBAA9EB-5B2C-43F2-8EA7-B718D2869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991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42" name="hm-15-8">
            <a:extLst xmlns:a="http://schemas.openxmlformats.org/drawingml/2006/main">
              <a:ext uri="{FF2B5EF4-FFF2-40B4-BE49-F238E27FC236}">
                <a16:creationId xmlns:a16="http://schemas.microsoft.com/office/drawing/2014/main" id="{407578D0-DBF6-4FEF-93FD-6A67181BC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991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43" name="text">
            <a:extLst xmlns:a="http://schemas.openxmlformats.org/drawingml/2006/main">
              <a:ext uri="{FF2B5EF4-FFF2-40B4-BE49-F238E27FC236}">
                <a16:creationId xmlns:a16="http://schemas.microsoft.com/office/drawing/2014/main" id="{08134D96-EB5E-4501-AD7D-4E0C3D353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991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44" name="hm-15-9">
            <a:extLst xmlns:a="http://schemas.openxmlformats.org/drawingml/2006/main">
              <a:ext uri="{FF2B5EF4-FFF2-40B4-BE49-F238E27FC236}">
                <a16:creationId xmlns:a16="http://schemas.microsoft.com/office/drawing/2014/main" id="{8EF6E625-F050-4C1C-A744-3742D6859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991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45" name="text">
            <a:extLst xmlns:a="http://schemas.openxmlformats.org/drawingml/2006/main">
              <a:ext uri="{FF2B5EF4-FFF2-40B4-BE49-F238E27FC236}">
                <a16:creationId xmlns:a16="http://schemas.microsoft.com/office/drawing/2014/main" id="{29D1B152-2B12-48E1-BA79-1B1BBFC28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991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46" name="hm-15-10">
            <a:extLst xmlns:a="http://schemas.openxmlformats.org/drawingml/2006/main">
              <a:ext uri="{FF2B5EF4-FFF2-40B4-BE49-F238E27FC236}">
                <a16:creationId xmlns:a16="http://schemas.microsoft.com/office/drawing/2014/main" id="{A8B92FEF-A0A3-465C-83B2-C80541FDB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991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47" name="text">
            <a:extLst xmlns:a="http://schemas.openxmlformats.org/drawingml/2006/main">
              <a:ext uri="{FF2B5EF4-FFF2-40B4-BE49-F238E27FC236}">
                <a16:creationId xmlns:a16="http://schemas.microsoft.com/office/drawing/2014/main" id="{3FCA80DE-D8E6-4D61-8DEE-888E68309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991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48" name="hm-15-11">
            <a:extLst xmlns:a="http://schemas.openxmlformats.org/drawingml/2006/main">
              <a:ext uri="{FF2B5EF4-FFF2-40B4-BE49-F238E27FC236}">
                <a16:creationId xmlns:a16="http://schemas.microsoft.com/office/drawing/2014/main" id="{D8C027F2-0800-4C64-8806-B75BA6DE6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991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49" name="text">
            <a:extLst xmlns:a="http://schemas.openxmlformats.org/drawingml/2006/main">
              <a:ext uri="{FF2B5EF4-FFF2-40B4-BE49-F238E27FC236}">
                <a16:creationId xmlns:a16="http://schemas.microsoft.com/office/drawing/2014/main" id="{1A1987C2-C55F-47C4-AEBB-DC4DD3397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991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450" name="hm-15-12">
            <a:extLst xmlns:a="http://schemas.openxmlformats.org/drawingml/2006/main">
              <a:ext uri="{FF2B5EF4-FFF2-40B4-BE49-F238E27FC236}">
                <a16:creationId xmlns:a16="http://schemas.microsoft.com/office/drawing/2014/main" id="{75A4B980-346D-4DCE-A44D-AD01E35D2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9911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51" name="text">
            <a:extLst xmlns:a="http://schemas.openxmlformats.org/drawingml/2006/main">
              <a:ext uri="{FF2B5EF4-FFF2-40B4-BE49-F238E27FC236}">
                <a16:creationId xmlns:a16="http://schemas.microsoft.com/office/drawing/2014/main" id="{9E1082FE-5CDA-45FB-9C57-FE095C8BC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9911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52" name="text">
            <a:extLst xmlns:a="http://schemas.openxmlformats.org/drawingml/2006/main">
              <a:ext uri="{FF2B5EF4-FFF2-40B4-BE49-F238E27FC236}">
                <a16:creationId xmlns:a16="http://schemas.microsoft.com/office/drawing/2014/main" id="{9591BBC5-8484-43B0-BCF6-147E0B4C9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219700"/>
            <a:ext cx="1685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111827"/>
                </a:solidFill>
              </a:defRPr>
            </a:pPr>
            <a:r>
              <a:rPr sz="675" b="1" i="0">
                <a:solidFill>
                  <a:srgbClr val="111827"/>
                </a:solidFill>
              </a:rPr>
              <a:t>C17 Непрерывность</a:t>
            </a:r>
          </a:p>
        </p:txBody>
      </p:sp>
      <p:sp>
        <p:nvSpPr>
          <p:cNvPr id="453" name="hm-16-0">
            <a:extLst xmlns:a="http://schemas.openxmlformats.org/drawingml/2006/main">
              <a:ext uri="{FF2B5EF4-FFF2-40B4-BE49-F238E27FC236}">
                <a16:creationId xmlns:a16="http://schemas.microsoft.com/office/drawing/2014/main" id="{46ED4E88-C2AF-4485-8311-CDD0A7CDC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219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54" name="text">
            <a:extLst xmlns:a="http://schemas.openxmlformats.org/drawingml/2006/main">
              <a:ext uri="{FF2B5EF4-FFF2-40B4-BE49-F238E27FC236}">
                <a16:creationId xmlns:a16="http://schemas.microsoft.com/office/drawing/2014/main" id="{1F25C1DB-8695-48EB-9BF7-6DFBD0673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219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55" name="hm-16-1">
            <a:extLst xmlns:a="http://schemas.openxmlformats.org/drawingml/2006/main">
              <a:ext uri="{FF2B5EF4-FFF2-40B4-BE49-F238E27FC236}">
                <a16:creationId xmlns:a16="http://schemas.microsoft.com/office/drawing/2014/main" id="{28F9D93F-B3D4-4D6E-9350-CEB245489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5219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56" name="text">
            <a:extLst xmlns:a="http://schemas.openxmlformats.org/drawingml/2006/main">
              <a:ext uri="{FF2B5EF4-FFF2-40B4-BE49-F238E27FC236}">
                <a16:creationId xmlns:a16="http://schemas.microsoft.com/office/drawing/2014/main" id="{6B676380-A97B-432C-9D8B-31A28C505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5219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57" name="hm-16-2">
            <a:extLst xmlns:a="http://schemas.openxmlformats.org/drawingml/2006/main">
              <a:ext uri="{FF2B5EF4-FFF2-40B4-BE49-F238E27FC236}">
                <a16:creationId xmlns:a16="http://schemas.microsoft.com/office/drawing/2014/main" id="{B709CBCC-6556-4B5C-BB4A-3AF271E61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5219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58" name="text">
            <a:extLst xmlns:a="http://schemas.openxmlformats.org/drawingml/2006/main">
              <a:ext uri="{FF2B5EF4-FFF2-40B4-BE49-F238E27FC236}">
                <a16:creationId xmlns:a16="http://schemas.microsoft.com/office/drawing/2014/main" id="{E0963486-D990-4AB1-B41C-4DDA3E2E2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5219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59" name="hm-16-3">
            <a:extLst xmlns:a="http://schemas.openxmlformats.org/drawingml/2006/main">
              <a:ext uri="{FF2B5EF4-FFF2-40B4-BE49-F238E27FC236}">
                <a16:creationId xmlns:a16="http://schemas.microsoft.com/office/drawing/2014/main" id="{7045EAC2-9F95-4CFA-9571-C2507C420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5219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60" name="text">
            <a:extLst xmlns:a="http://schemas.openxmlformats.org/drawingml/2006/main">
              <a:ext uri="{FF2B5EF4-FFF2-40B4-BE49-F238E27FC236}">
                <a16:creationId xmlns:a16="http://schemas.microsoft.com/office/drawing/2014/main" id="{3240F62F-12F3-4A43-B53D-C30A82CCB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5219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61" name="hm-16-4">
            <a:extLst xmlns:a="http://schemas.openxmlformats.org/drawingml/2006/main">
              <a:ext uri="{FF2B5EF4-FFF2-40B4-BE49-F238E27FC236}">
                <a16:creationId xmlns:a16="http://schemas.microsoft.com/office/drawing/2014/main" id="{1241451D-BDA9-4355-A745-C9A5F40C1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5219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62" name="text">
            <a:extLst xmlns:a="http://schemas.openxmlformats.org/drawingml/2006/main">
              <a:ext uri="{FF2B5EF4-FFF2-40B4-BE49-F238E27FC236}">
                <a16:creationId xmlns:a16="http://schemas.microsoft.com/office/drawing/2014/main" id="{F8C4D807-6289-4979-BD24-4507A381D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5219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63" name="hm-16-5">
            <a:extLst xmlns:a="http://schemas.openxmlformats.org/drawingml/2006/main">
              <a:ext uri="{FF2B5EF4-FFF2-40B4-BE49-F238E27FC236}">
                <a16:creationId xmlns:a16="http://schemas.microsoft.com/office/drawing/2014/main" id="{3F76DE3D-A2B7-409F-B995-9A6D6A6C3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5219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64" name="text">
            <a:extLst xmlns:a="http://schemas.openxmlformats.org/drawingml/2006/main">
              <a:ext uri="{FF2B5EF4-FFF2-40B4-BE49-F238E27FC236}">
                <a16:creationId xmlns:a16="http://schemas.microsoft.com/office/drawing/2014/main" id="{D2E5FE27-D765-45B0-B51F-1FA4E4782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5219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65" name="hm-16-6">
            <a:extLst xmlns:a="http://schemas.openxmlformats.org/drawingml/2006/main">
              <a:ext uri="{FF2B5EF4-FFF2-40B4-BE49-F238E27FC236}">
                <a16:creationId xmlns:a16="http://schemas.microsoft.com/office/drawing/2014/main" id="{8283CA10-CA52-4EF6-A3E6-D8436C729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5219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66" name="text">
            <a:extLst xmlns:a="http://schemas.openxmlformats.org/drawingml/2006/main">
              <a:ext uri="{FF2B5EF4-FFF2-40B4-BE49-F238E27FC236}">
                <a16:creationId xmlns:a16="http://schemas.microsoft.com/office/drawing/2014/main" id="{33E2906C-D8BD-46C1-BE07-A0FB8CF04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5219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67" name="hm-16-7">
            <a:extLst xmlns:a="http://schemas.openxmlformats.org/drawingml/2006/main">
              <a:ext uri="{FF2B5EF4-FFF2-40B4-BE49-F238E27FC236}">
                <a16:creationId xmlns:a16="http://schemas.microsoft.com/office/drawing/2014/main" id="{830670FA-E4F5-4AE0-A2B3-E7A771FE5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5219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68" name="text">
            <a:extLst xmlns:a="http://schemas.openxmlformats.org/drawingml/2006/main">
              <a:ext uri="{FF2B5EF4-FFF2-40B4-BE49-F238E27FC236}">
                <a16:creationId xmlns:a16="http://schemas.microsoft.com/office/drawing/2014/main" id="{DAD16708-D8B5-4F20-BBE7-47F468FA3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5219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469" name="hm-16-8">
            <a:extLst xmlns:a="http://schemas.openxmlformats.org/drawingml/2006/main">
              <a:ext uri="{FF2B5EF4-FFF2-40B4-BE49-F238E27FC236}">
                <a16:creationId xmlns:a16="http://schemas.microsoft.com/office/drawing/2014/main" id="{2F60B8C0-44E9-4238-9214-4FC19BE83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5219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70" name="text">
            <a:extLst xmlns:a="http://schemas.openxmlformats.org/drawingml/2006/main">
              <a:ext uri="{FF2B5EF4-FFF2-40B4-BE49-F238E27FC236}">
                <a16:creationId xmlns:a16="http://schemas.microsoft.com/office/drawing/2014/main" id="{A5C59960-3504-43AF-BD50-60FD543F4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5219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71" name="hm-16-9">
            <a:extLst xmlns:a="http://schemas.openxmlformats.org/drawingml/2006/main">
              <a:ext uri="{FF2B5EF4-FFF2-40B4-BE49-F238E27FC236}">
                <a16:creationId xmlns:a16="http://schemas.microsoft.com/office/drawing/2014/main" id="{431E7A64-6741-4FBD-9F8D-A99C21359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219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72" name="text">
            <a:extLst xmlns:a="http://schemas.openxmlformats.org/drawingml/2006/main">
              <a:ext uri="{FF2B5EF4-FFF2-40B4-BE49-F238E27FC236}">
                <a16:creationId xmlns:a16="http://schemas.microsoft.com/office/drawing/2014/main" id="{882DE46D-447A-40B4-AA20-957321D6D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219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73" name="hm-16-10">
            <a:extLst xmlns:a="http://schemas.openxmlformats.org/drawingml/2006/main">
              <a:ext uri="{FF2B5EF4-FFF2-40B4-BE49-F238E27FC236}">
                <a16:creationId xmlns:a16="http://schemas.microsoft.com/office/drawing/2014/main" id="{DEC21019-C180-4514-936D-2148BE067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5219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74" name="text">
            <a:extLst xmlns:a="http://schemas.openxmlformats.org/drawingml/2006/main">
              <a:ext uri="{FF2B5EF4-FFF2-40B4-BE49-F238E27FC236}">
                <a16:creationId xmlns:a16="http://schemas.microsoft.com/office/drawing/2014/main" id="{BCA2979D-34B1-4F06-B7FA-32091E499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5219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75" name="hm-16-11">
            <a:extLst xmlns:a="http://schemas.openxmlformats.org/drawingml/2006/main">
              <a:ext uri="{FF2B5EF4-FFF2-40B4-BE49-F238E27FC236}">
                <a16:creationId xmlns:a16="http://schemas.microsoft.com/office/drawing/2014/main" id="{65252439-4F88-4FBF-B2C8-02E792201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219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76" name="text">
            <a:extLst xmlns:a="http://schemas.openxmlformats.org/drawingml/2006/main">
              <a:ext uri="{FF2B5EF4-FFF2-40B4-BE49-F238E27FC236}">
                <a16:creationId xmlns:a16="http://schemas.microsoft.com/office/drawing/2014/main" id="{4DFF6818-3F7C-450F-A7F0-B35AA5275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219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477" name="hm-16-12">
            <a:extLst xmlns:a="http://schemas.openxmlformats.org/drawingml/2006/main">
              <a:ext uri="{FF2B5EF4-FFF2-40B4-BE49-F238E27FC236}">
                <a16:creationId xmlns:a16="http://schemas.microsoft.com/office/drawing/2014/main" id="{541BAB45-9797-4C83-AC6A-ACF0F0F15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52197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78" name="text">
            <a:extLst xmlns:a="http://schemas.openxmlformats.org/drawingml/2006/main">
              <a:ext uri="{FF2B5EF4-FFF2-40B4-BE49-F238E27FC236}">
                <a16:creationId xmlns:a16="http://schemas.microsoft.com/office/drawing/2014/main" id="{968AA49F-2B29-42AB-8F6D-7F197A98D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5219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79" name="text">
            <a:extLst xmlns:a="http://schemas.openxmlformats.org/drawingml/2006/main">
              <a:ext uri="{FF2B5EF4-FFF2-40B4-BE49-F238E27FC236}">
                <a16:creationId xmlns:a16="http://schemas.microsoft.com/office/drawing/2014/main" id="{9973BFF5-2A1E-469D-834B-9744EBFC6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448300"/>
            <a:ext cx="1685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111827"/>
                </a:solidFill>
              </a:defRPr>
            </a:pPr>
            <a:r>
              <a:rPr sz="675" b="1" i="0">
                <a:solidFill>
                  <a:srgbClr val="111827"/>
                </a:solidFill>
              </a:rPr>
              <a:t>C18 Кооперация</a:t>
            </a:r>
          </a:p>
        </p:txBody>
      </p:sp>
      <p:sp>
        <p:nvSpPr>
          <p:cNvPr id="480" name="hm-17-0">
            <a:extLst xmlns:a="http://schemas.openxmlformats.org/drawingml/2006/main">
              <a:ext uri="{FF2B5EF4-FFF2-40B4-BE49-F238E27FC236}">
                <a16:creationId xmlns:a16="http://schemas.microsoft.com/office/drawing/2014/main" id="{F52E79BF-EC58-4896-9273-3D68A9A23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448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81" name="text">
            <a:extLst xmlns:a="http://schemas.openxmlformats.org/drawingml/2006/main">
              <a:ext uri="{FF2B5EF4-FFF2-40B4-BE49-F238E27FC236}">
                <a16:creationId xmlns:a16="http://schemas.microsoft.com/office/drawing/2014/main" id="{9F2E1607-C46C-4A72-A4BC-FCFD95886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448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82" name="hm-17-1">
            <a:extLst xmlns:a="http://schemas.openxmlformats.org/drawingml/2006/main">
              <a:ext uri="{FF2B5EF4-FFF2-40B4-BE49-F238E27FC236}">
                <a16:creationId xmlns:a16="http://schemas.microsoft.com/office/drawing/2014/main" id="{D385968F-3536-44FC-918E-21ECCEE70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5448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83" name="text">
            <a:extLst xmlns:a="http://schemas.openxmlformats.org/drawingml/2006/main">
              <a:ext uri="{FF2B5EF4-FFF2-40B4-BE49-F238E27FC236}">
                <a16:creationId xmlns:a16="http://schemas.microsoft.com/office/drawing/2014/main" id="{B04402D9-9FD7-4387-8FF5-A06B1B325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5448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84" name="hm-17-2">
            <a:extLst xmlns:a="http://schemas.openxmlformats.org/drawingml/2006/main">
              <a:ext uri="{FF2B5EF4-FFF2-40B4-BE49-F238E27FC236}">
                <a16:creationId xmlns:a16="http://schemas.microsoft.com/office/drawing/2014/main" id="{99787A4F-6781-473B-B9B8-374219805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5448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85" name="text">
            <a:extLst xmlns:a="http://schemas.openxmlformats.org/drawingml/2006/main">
              <a:ext uri="{FF2B5EF4-FFF2-40B4-BE49-F238E27FC236}">
                <a16:creationId xmlns:a16="http://schemas.microsoft.com/office/drawing/2014/main" id="{011AF218-C5D7-4136-85D0-E0F211A67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5448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86" name="hm-17-3">
            <a:extLst xmlns:a="http://schemas.openxmlformats.org/drawingml/2006/main">
              <a:ext uri="{FF2B5EF4-FFF2-40B4-BE49-F238E27FC236}">
                <a16:creationId xmlns:a16="http://schemas.microsoft.com/office/drawing/2014/main" id="{DD6D3B0B-FB0B-4527-9434-F7F6A3174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5448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87" name="text">
            <a:extLst xmlns:a="http://schemas.openxmlformats.org/drawingml/2006/main">
              <a:ext uri="{FF2B5EF4-FFF2-40B4-BE49-F238E27FC236}">
                <a16:creationId xmlns:a16="http://schemas.microsoft.com/office/drawing/2014/main" id="{D830C31A-6039-4D9E-A5C3-A0F4BF130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5448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88" name="hm-17-4">
            <a:extLst xmlns:a="http://schemas.openxmlformats.org/drawingml/2006/main">
              <a:ext uri="{FF2B5EF4-FFF2-40B4-BE49-F238E27FC236}">
                <a16:creationId xmlns:a16="http://schemas.microsoft.com/office/drawing/2014/main" id="{39710F3D-E4AC-4AE2-87DA-C396ADF87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5448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89" name="text">
            <a:extLst xmlns:a="http://schemas.openxmlformats.org/drawingml/2006/main">
              <a:ext uri="{FF2B5EF4-FFF2-40B4-BE49-F238E27FC236}">
                <a16:creationId xmlns:a16="http://schemas.microsoft.com/office/drawing/2014/main" id="{043277AA-23EA-45C9-AD67-DA149BE3C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5448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90" name="hm-17-5">
            <a:extLst xmlns:a="http://schemas.openxmlformats.org/drawingml/2006/main">
              <a:ext uri="{FF2B5EF4-FFF2-40B4-BE49-F238E27FC236}">
                <a16:creationId xmlns:a16="http://schemas.microsoft.com/office/drawing/2014/main" id="{66C9946A-E052-4DD1-9180-FF4BFF912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5448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91" name="text">
            <a:extLst xmlns:a="http://schemas.openxmlformats.org/drawingml/2006/main">
              <a:ext uri="{FF2B5EF4-FFF2-40B4-BE49-F238E27FC236}">
                <a16:creationId xmlns:a16="http://schemas.microsoft.com/office/drawing/2014/main" id="{F045FB3D-FADE-45B4-9BE6-CF91922B6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5448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92" name="hm-17-6">
            <a:extLst xmlns:a="http://schemas.openxmlformats.org/drawingml/2006/main">
              <a:ext uri="{FF2B5EF4-FFF2-40B4-BE49-F238E27FC236}">
                <a16:creationId xmlns:a16="http://schemas.microsoft.com/office/drawing/2014/main" id="{8464CBD6-C755-4F3E-B70D-3BE5E3193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5448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93" name="text">
            <a:extLst xmlns:a="http://schemas.openxmlformats.org/drawingml/2006/main">
              <a:ext uri="{FF2B5EF4-FFF2-40B4-BE49-F238E27FC236}">
                <a16:creationId xmlns:a16="http://schemas.microsoft.com/office/drawing/2014/main" id="{81C7A486-8EB2-4E62-8756-FAB19FA49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5448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94" name="hm-17-7">
            <a:extLst xmlns:a="http://schemas.openxmlformats.org/drawingml/2006/main">
              <a:ext uri="{FF2B5EF4-FFF2-40B4-BE49-F238E27FC236}">
                <a16:creationId xmlns:a16="http://schemas.microsoft.com/office/drawing/2014/main" id="{BAC66111-6874-47FB-87A4-7DF943A17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5448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95" name="text">
            <a:extLst xmlns:a="http://schemas.openxmlformats.org/drawingml/2006/main">
              <a:ext uri="{FF2B5EF4-FFF2-40B4-BE49-F238E27FC236}">
                <a16:creationId xmlns:a16="http://schemas.microsoft.com/office/drawing/2014/main" id="{7592C645-B692-4703-82F9-A440C7D3F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5448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496" name="hm-17-8">
            <a:extLst xmlns:a="http://schemas.openxmlformats.org/drawingml/2006/main">
              <a:ext uri="{FF2B5EF4-FFF2-40B4-BE49-F238E27FC236}">
                <a16:creationId xmlns:a16="http://schemas.microsoft.com/office/drawing/2014/main" id="{4DD7E3A9-C628-440B-8B86-147495DAE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5448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97" name="text">
            <a:extLst xmlns:a="http://schemas.openxmlformats.org/drawingml/2006/main">
              <a:ext uri="{FF2B5EF4-FFF2-40B4-BE49-F238E27FC236}">
                <a16:creationId xmlns:a16="http://schemas.microsoft.com/office/drawing/2014/main" id="{D8C6D4E8-9CB2-491D-94D7-81BDA36D3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5448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98" name="hm-17-9">
            <a:extLst xmlns:a="http://schemas.openxmlformats.org/drawingml/2006/main">
              <a:ext uri="{FF2B5EF4-FFF2-40B4-BE49-F238E27FC236}">
                <a16:creationId xmlns:a16="http://schemas.microsoft.com/office/drawing/2014/main" id="{F34E24DB-A58A-4222-9DB3-5EB1C3513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448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99" name="text">
            <a:extLst xmlns:a="http://schemas.openxmlformats.org/drawingml/2006/main">
              <a:ext uri="{FF2B5EF4-FFF2-40B4-BE49-F238E27FC236}">
                <a16:creationId xmlns:a16="http://schemas.microsoft.com/office/drawing/2014/main" id="{09DAFF73-80CC-407B-82E3-2177FDC36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448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500" name="hm-17-10">
            <a:extLst xmlns:a="http://schemas.openxmlformats.org/drawingml/2006/main">
              <a:ext uri="{FF2B5EF4-FFF2-40B4-BE49-F238E27FC236}">
                <a16:creationId xmlns:a16="http://schemas.microsoft.com/office/drawing/2014/main" id="{36F28D29-69CB-4ACF-B8AA-476DE56A4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5448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01" name="text">
            <a:extLst xmlns:a="http://schemas.openxmlformats.org/drawingml/2006/main">
              <a:ext uri="{FF2B5EF4-FFF2-40B4-BE49-F238E27FC236}">
                <a16:creationId xmlns:a16="http://schemas.microsoft.com/office/drawing/2014/main" id="{2E785CE2-148D-4737-BCCC-B08295467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5448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502" name="hm-17-11">
            <a:extLst xmlns:a="http://schemas.openxmlformats.org/drawingml/2006/main">
              <a:ext uri="{FF2B5EF4-FFF2-40B4-BE49-F238E27FC236}">
                <a16:creationId xmlns:a16="http://schemas.microsoft.com/office/drawing/2014/main" id="{B35970D5-D028-4EED-9F98-4A47B21AE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448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03" name="text">
            <a:extLst xmlns:a="http://schemas.openxmlformats.org/drawingml/2006/main">
              <a:ext uri="{FF2B5EF4-FFF2-40B4-BE49-F238E27FC236}">
                <a16:creationId xmlns:a16="http://schemas.microsoft.com/office/drawing/2014/main" id="{FFA52139-306F-48B7-96E9-7F390910E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448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504" name="hm-17-12">
            <a:extLst xmlns:a="http://schemas.openxmlformats.org/drawingml/2006/main">
              <a:ext uri="{FF2B5EF4-FFF2-40B4-BE49-F238E27FC236}">
                <a16:creationId xmlns:a16="http://schemas.microsoft.com/office/drawing/2014/main" id="{9DC1C923-E2AB-4BB9-8971-A3672D192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54483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05" name="text">
            <a:extLst xmlns:a="http://schemas.openxmlformats.org/drawingml/2006/main">
              <a:ext uri="{FF2B5EF4-FFF2-40B4-BE49-F238E27FC236}">
                <a16:creationId xmlns:a16="http://schemas.microsoft.com/office/drawing/2014/main" id="{0A7B3336-7C00-445E-AF8B-EF05049B1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5448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506" name="text">
            <a:extLst xmlns:a="http://schemas.openxmlformats.org/drawingml/2006/main">
              <a:ext uri="{FF2B5EF4-FFF2-40B4-BE49-F238E27FC236}">
                <a16:creationId xmlns:a16="http://schemas.microsoft.com/office/drawing/2014/main" id="{C6527BAC-BA4B-4BCD-87B9-9F59403EB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676900"/>
            <a:ext cx="1685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111827"/>
                </a:solidFill>
              </a:defRPr>
            </a:pPr>
            <a:r>
              <a:rPr sz="675" b="1" i="0">
                <a:solidFill>
                  <a:srgbClr val="111827"/>
                </a:solidFill>
              </a:rPr>
              <a:t>C19 Долгий горизонт</a:t>
            </a:r>
          </a:p>
        </p:txBody>
      </p:sp>
      <p:sp>
        <p:nvSpPr>
          <p:cNvPr id="507" name="hm-18-0">
            <a:extLst xmlns:a="http://schemas.openxmlformats.org/drawingml/2006/main">
              <a:ext uri="{FF2B5EF4-FFF2-40B4-BE49-F238E27FC236}">
                <a16:creationId xmlns:a16="http://schemas.microsoft.com/office/drawing/2014/main" id="{60D90EFB-C093-429C-83C0-7CB3A39D2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676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08" name="text">
            <a:extLst xmlns:a="http://schemas.openxmlformats.org/drawingml/2006/main">
              <a:ext uri="{FF2B5EF4-FFF2-40B4-BE49-F238E27FC236}">
                <a16:creationId xmlns:a16="http://schemas.microsoft.com/office/drawing/2014/main" id="{5C35995B-64B4-4F35-88D2-9B3E857C1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676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509" name="hm-18-1">
            <a:extLst xmlns:a="http://schemas.openxmlformats.org/drawingml/2006/main">
              <a:ext uri="{FF2B5EF4-FFF2-40B4-BE49-F238E27FC236}">
                <a16:creationId xmlns:a16="http://schemas.microsoft.com/office/drawing/2014/main" id="{4E3166D2-A4A6-4B84-9BCD-81B9AC304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5676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10" name="text">
            <a:extLst xmlns:a="http://schemas.openxmlformats.org/drawingml/2006/main">
              <a:ext uri="{FF2B5EF4-FFF2-40B4-BE49-F238E27FC236}">
                <a16:creationId xmlns:a16="http://schemas.microsoft.com/office/drawing/2014/main" id="{E203413A-12E1-49E4-BB29-C1D10020E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5676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511" name="hm-18-2">
            <a:extLst xmlns:a="http://schemas.openxmlformats.org/drawingml/2006/main">
              <a:ext uri="{FF2B5EF4-FFF2-40B4-BE49-F238E27FC236}">
                <a16:creationId xmlns:a16="http://schemas.microsoft.com/office/drawing/2014/main" id="{E2912D6B-2732-47C6-9115-902FA9C9D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5676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12" name="text">
            <a:extLst xmlns:a="http://schemas.openxmlformats.org/drawingml/2006/main">
              <a:ext uri="{FF2B5EF4-FFF2-40B4-BE49-F238E27FC236}">
                <a16:creationId xmlns:a16="http://schemas.microsoft.com/office/drawing/2014/main" id="{E8403DEA-B568-49F4-BE89-FEF9D59EE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5676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513" name="hm-18-3">
            <a:extLst xmlns:a="http://schemas.openxmlformats.org/drawingml/2006/main">
              <a:ext uri="{FF2B5EF4-FFF2-40B4-BE49-F238E27FC236}">
                <a16:creationId xmlns:a16="http://schemas.microsoft.com/office/drawing/2014/main" id="{5DDF1100-C4A9-4A83-BE97-8C01644D4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5676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14" name="text">
            <a:extLst xmlns:a="http://schemas.openxmlformats.org/drawingml/2006/main">
              <a:ext uri="{FF2B5EF4-FFF2-40B4-BE49-F238E27FC236}">
                <a16:creationId xmlns:a16="http://schemas.microsoft.com/office/drawing/2014/main" id="{C97FC407-B81F-4286-B7BB-6CC6BE205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5676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515" name="hm-18-4">
            <a:extLst xmlns:a="http://schemas.openxmlformats.org/drawingml/2006/main">
              <a:ext uri="{FF2B5EF4-FFF2-40B4-BE49-F238E27FC236}">
                <a16:creationId xmlns:a16="http://schemas.microsoft.com/office/drawing/2014/main" id="{F343C717-F132-4F70-B593-82E0DBCE7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5676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16" name="text">
            <a:extLst xmlns:a="http://schemas.openxmlformats.org/drawingml/2006/main">
              <a:ext uri="{FF2B5EF4-FFF2-40B4-BE49-F238E27FC236}">
                <a16:creationId xmlns:a16="http://schemas.microsoft.com/office/drawing/2014/main" id="{1AE780E1-D7BB-4C94-9192-A7EA650BE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5676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517" name="hm-18-5">
            <a:extLst xmlns:a="http://schemas.openxmlformats.org/drawingml/2006/main">
              <a:ext uri="{FF2B5EF4-FFF2-40B4-BE49-F238E27FC236}">
                <a16:creationId xmlns:a16="http://schemas.microsoft.com/office/drawing/2014/main" id="{55A8125F-CC54-41B6-83E9-B010F1FC0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5676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18" name="text">
            <a:extLst xmlns:a="http://schemas.openxmlformats.org/drawingml/2006/main">
              <a:ext uri="{FF2B5EF4-FFF2-40B4-BE49-F238E27FC236}">
                <a16:creationId xmlns:a16="http://schemas.microsoft.com/office/drawing/2014/main" id="{4236910F-A331-4432-8DF5-E6C6723F7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5676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519" name="hm-18-6">
            <a:extLst xmlns:a="http://schemas.openxmlformats.org/drawingml/2006/main">
              <a:ext uri="{FF2B5EF4-FFF2-40B4-BE49-F238E27FC236}">
                <a16:creationId xmlns:a16="http://schemas.microsoft.com/office/drawing/2014/main" id="{985E194B-DDD9-4E98-B755-43288F831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5676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20" name="text">
            <a:extLst xmlns:a="http://schemas.openxmlformats.org/drawingml/2006/main">
              <a:ext uri="{FF2B5EF4-FFF2-40B4-BE49-F238E27FC236}">
                <a16:creationId xmlns:a16="http://schemas.microsoft.com/office/drawing/2014/main" id="{D563997E-8757-4F81-97E2-51192BB6D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5676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521" name="hm-18-7">
            <a:extLst xmlns:a="http://schemas.openxmlformats.org/drawingml/2006/main">
              <a:ext uri="{FF2B5EF4-FFF2-40B4-BE49-F238E27FC236}">
                <a16:creationId xmlns:a16="http://schemas.microsoft.com/office/drawing/2014/main" id="{C06E28FC-CA82-4FA1-B0B5-8B520C1BC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5676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E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22" name="text">
            <a:extLst xmlns:a="http://schemas.openxmlformats.org/drawingml/2006/main">
              <a:ext uri="{FF2B5EF4-FFF2-40B4-BE49-F238E27FC236}">
                <a16:creationId xmlns:a16="http://schemas.microsoft.com/office/drawing/2014/main" id="{BEE7A5A0-30F8-431A-8947-D77EA1DB2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5676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M</a:t>
            </a:r>
          </a:p>
        </p:txBody>
      </p:sp>
      <p:sp>
        <p:nvSpPr>
          <p:cNvPr id="523" name="hm-18-8">
            <a:extLst xmlns:a="http://schemas.openxmlformats.org/drawingml/2006/main">
              <a:ext uri="{FF2B5EF4-FFF2-40B4-BE49-F238E27FC236}">
                <a16:creationId xmlns:a16="http://schemas.microsoft.com/office/drawing/2014/main" id="{C3529EA2-E50B-478E-9283-BFFCAB031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5676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24" name="text">
            <a:extLst xmlns:a="http://schemas.openxmlformats.org/drawingml/2006/main">
              <a:ext uri="{FF2B5EF4-FFF2-40B4-BE49-F238E27FC236}">
                <a16:creationId xmlns:a16="http://schemas.microsoft.com/office/drawing/2014/main" id="{FDF093B7-D48F-48D0-8A99-DE0802389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5676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525" name="hm-18-9">
            <a:extLst xmlns:a="http://schemas.openxmlformats.org/drawingml/2006/main">
              <a:ext uri="{FF2B5EF4-FFF2-40B4-BE49-F238E27FC236}">
                <a16:creationId xmlns:a16="http://schemas.microsoft.com/office/drawing/2014/main" id="{8C5BD50D-D9D8-430E-9573-FCAD6170D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676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26" name="text">
            <a:extLst xmlns:a="http://schemas.openxmlformats.org/drawingml/2006/main">
              <a:ext uri="{FF2B5EF4-FFF2-40B4-BE49-F238E27FC236}">
                <a16:creationId xmlns:a16="http://schemas.microsoft.com/office/drawing/2014/main" id="{599201C2-8447-43C1-809D-44EC79ED8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676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527" name="hm-18-10">
            <a:extLst xmlns:a="http://schemas.openxmlformats.org/drawingml/2006/main">
              <a:ext uri="{FF2B5EF4-FFF2-40B4-BE49-F238E27FC236}">
                <a16:creationId xmlns:a16="http://schemas.microsoft.com/office/drawing/2014/main" id="{B6FFF8AA-C376-40AB-A90C-63BF99152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5676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28" name="text">
            <a:extLst xmlns:a="http://schemas.openxmlformats.org/drawingml/2006/main">
              <a:ext uri="{FF2B5EF4-FFF2-40B4-BE49-F238E27FC236}">
                <a16:creationId xmlns:a16="http://schemas.microsoft.com/office/drawing/2014/main" id="{8C77B30A-5192-4BAA-81B0-D8DE69998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5676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529" name="hm-18-11">
            <a:extLst xmlns:a="http://schemas.openxmlformats.org/drawingml/2006/main">
              <a:ext uri="{FF2B5EF4-FFF2-40B4-BE49-F238E27FC236}">
                <a16:creationId xmlns:a16="http://schemas.microsoft.com/office/drawing/2014/main" id="{B0187B4A-BFCE-4F48-8100-C5B78BB54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676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30" name="text">
            <a:extLst xmlns:a="http://schemas.openxmlformats.org/drawingml/2006/main">
              <a:ext uri="{FF2B5EF4-FFF2-40B4-BE49-F238E27FC236}">
                <a16:creationId xmlns:a16="http://schemas.microsoft.com/office/drawing/2014/main" id="{43832DE6-C34A-44F8-9B47-9BC4E1C10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676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FFFFFF"/>
                </a:solidFill>
              </a:defRPr>
            </a:pPr>
            <a:r>
              <a:rPr sz="600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531" name="hm-18-12">
            <a:extLst xmlns:a="http://schemas.openxmlformats.org/drawingml/2006/main">
              <a:ext uri="{FF2B5EF4-FFF2-40B4-BE49-F238E27FC236}">
                <a16:creationId xmlns:a16="http://schemas.microsoft.com/office/drawing/2014/main" id="{0D30CFF1-3587-4368-8166-A88D36990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5676900"/>
            <a:ext cx="5334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D4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32" name="text">
            <a:extLst xmlns:a="http://schemas.openxmlformats.org/drawingml/2006/main">
              <a:ext uri="{FF2B5EF4-FFF2-40B4-BE49-F238E27FC236}">
                <a16:creationId xmlns:a16="http://schemas.microsoft.com/office/drawing/2014/main" id="{85EDAB45-A469-4C3C-B0DB-D7CA2E788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56769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00" b="1" i="0">
                <a:solidFill>
                  <a:srgbClr val="173A5E"/>
                </a:solidFill>
              </a:defRPr>
            </a:pPr>
            <a:r>
              <a:rPr sz="600" b="1" i="0">
                <a:solidFill>
                  <a:srgbClr val="173A5E"/>
                </a:solidFill>
              </a:rPr>
              <a:t>S</a:t>
            </a:r>
          </a:p>
        </p:txBody>
      </p:sp>
      <p:sp>
        <p:nvSpPr>
          <p:cNvPr id="533" name="card-Якорный">
            <a:extLst xmlns:a="http://schemas.openxmlformats.org/drawingml/2006/main">
              <a:ext uri="{FF2B5EF4-FFF2-40B4-BE49-F238E27FC236}">
                <a16:creationId xmlns:a16="http://schemas.microsoft.com/office/drawing/2014/main" id="{CD993B88-B114-4035-969E-E697605CF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1562100"/>
            <a:ext cx="25717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4" name="card-accent">
            <a:extLst xmlns:a="http://schemas.openxmlformats.org/drawingml/2006/main">
              <a:ext uri="{FF2B5EF4-FFF2-40B4-BE49-F238E27FC236}">
                <a16:creationId xmlns:a16="http://schemas.microsoft.com/office/drawing/2014/main" id="{506F86F0-D045-4AB2-9398-A4B00928F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1562100"/>
            <a:ext cx="66675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5" name="card-kicker">
            <a:extLst xmlns:a="http://schemas.openxmlformats.org/drawingml/2006/main">
              <a:ext uri="{FF2B5EF4-FFF2-40B4-BE49-F238E27FC236}">
                <a16:creationId xmlns:a16="http://schemas.microsoft.com/office/drawing/2014/main" id="{2110B5B1-5189-483F-A213-AEFE7B8A2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1657350"/>
            <a:ext cx="2228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A</a:t>
            </a:r>
          </a:p>
        </p:txBody>
      </p:sp>
      <p:sp>
        <p:nvSpPr>
          <p:cNvPr id="536" name="card-title">
            <a:extLst xmlns:a="http://schemas.openxmlformats.org/drawingml/2006/main">
              <a:ext uri="{FF2B5EF4-FFF2-40B4-BE49-F238E27FC236}">
                <a16:creationId xmlns:a16="http://schemas.microsoft.com/office/drawing/2014/main" id="{1D056D99-A69B-42AB-9456-382419FA2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1857375"/>
            <a:ext cx="22288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Якорный</a:t>
            </a:r>
          </a:p>
        </p:txBody>
      </p:sp>
      <p:sp>
        <p:nvSpPr>
          <p:cNvPr id="537" name="card-body">
            <a:extLst xmlns:a="http://schemas.openxmlformats.org/drawingml/2006/main">
              <a:ext uri="{FF2B5EF4-FFF2-40B4-BE49-F238E27FC236}">
                <a16:creationId xmlns:a16="http://schemas.microsoft.com/office/drawing/2014/main" id="{CC7352FA-55E0-4416-A6B1-E20854465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200275"/>
            <a:ext cx="2228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полный KPI + коридор</a:t>
            </a:r>
          </a:p>
        </p:txBody>
      </p:sp>
      <p:sp>
        <p:nvSpPr>
          <p:cNvPr id="538" name="card-Существенный">
            <a:extLst xmlns:a="http://schemas.openxmlformats.org/drawingml/2006/main">
              <a:ext uri="{FF2B5EF4-FFF2-40B4-BE49-F238E27FC236}">
                <a16:creationId xmlns:a16="http://schemas.microsoft.com/office/drawing/2014/main" id="{755B4721-5641-44B2-9D86-898BDF2D8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543175"/>
            <a:ext cx="25717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2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9" name="card-accent">
            <a:extLst xmlns:a="http://schemas.openxmlformats.org/drawingml/2006/main">
              <a:ext uri="{FF2B5EF4-FFF2-40B4-BE49-F238E27FC236}">
                <a16:creationId xmlns:a16="http://schemas.microsoft.com/office/drawing/2014/main" id="{B240FB1A-14C0-4085-8489-F022DFF0E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543175"/>
            <a:ext cx="66675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8C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0" name="card-kicker">
            <a:extLst xmlns:a="http://schemas.openxmlformats.org/drawingml/2006/main">
              <a:ext uri="{FF2B5EF4-FFF2-40B4-BE49-F238E27FC236}">
                <a16:creationId xmlns:a16="http://schemas.microsoft.com/office/drawing/2014/main" id="{14BF8BA1-A422-4B41-BE8D-6817B5E26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2228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4D8C8A"/>
                </a:solidFill>
              </a:defRPr>
            </a:pPr>
            <a:r>
              <a:rPr sz="900" b="1" i="0">
                <a:solidFill>
                  <a:srgbClr val="4D8C8A"/>
                </a:solidFill>
              </a:rPr>
              <a:t>S</a:t>
            </a:r>
          </a:p>
        </p:txBody>
      </p:sp>
      <p:sp>
        <p:nvSpPr>
          <p:cNvPr id="541" name="card-title">
            <a:extLst xmlns:a="http://schemas.openxmlformats.org/drawingml/2006/main">
              <a:ext uri="{FF2B5EF4-FFF2-40B4-BE49-F238E27FC236}">
                <a16:creationId xmlns:a16="http://schemas.microsoft.com/office/drawing/2014/main" id="{66E2D84E-8D5A-4B9A-9B17-EA4F939EA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838450"/>
            <a:ext cx="22288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Существенный</a:t>
            </a:r>
          </a:p>
        </p:txBody>
      </p:sp>
      <p:sp>
        <p:nvSpPr>
          <p:cNvPr id="542" name="card-body">
            <a:extLst xmlns:a="http://schemas.openxmlformats.org/drawingml/2006/main">
              <a:ext uri="{FF2B5EF4-FFF2-40B4-BE49-F238E27FC236}">
                <a16:creationId xmlns:a16="http://schemas.microsoft.com/office/drawing/2014/main" id="{6E6F5E6E-C306-4929-AD50-27B503093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181350"/>
            <a:ext cx="2228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причинная проверка</a:t>
            </a:r>
          </a:p>
        </p:txBody>
      </p:sp>
      <p:sp>
        <p:nvSpPr>
          <p:cNvPr id="543" name="card-Мониторинговый">
            <a:extLst xmlns:a="http://schemas.openxmlformats.org/drawingml/2006/main">
              <a:ext uri="{FF2B5EF4-FFF2-40B4-BE49-F238E27FC236}">
                <a16:creationId xmlns:a16="http://schemas.microsoft.com/office/drawing/2014/main" id="{949C6462-AE1F-4418-90B7-2E39E3DAC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3524250"/>
            <a:ext cx="25717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4" name="card-accent">
            <a:extLst xmlns:a="http://schemas.openxmlformats.org/drawingml/2006/main">
              <a:ext uri="{FF2B5EF4-FFF2-40B4-BE49-F238E27FC236}">
                <a16:creationId xmlns:a16="http://schemas.microsoft.com/office/drawing/2014/main" id="{F913460D-1C20-4162-BB96-77ACB56FB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3524250"/>
            <a:ext cx="66675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8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5" name="card-kicker">
            <a:extLst xmlns:a="http://schemas.openxmlformats.org/drawingml/2006/main">
              <a:ext uri="{FF2B5EF4-FFF2-40B4-BE49-F238E27FC236}">
                <a16:creationId xmlns:a16="http://schemas.microsoft.com/office/drawing/2014/main" id="{A93A6E5E-67D5-41C8-81BE-2F8C789E3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19500"/>
            <a:ext cx="2228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M</a:t>
            </a:r>
          </a:p>
        </p:txBody>
      </p:sp>
      <p:sp>
        <p:nvSpPr>
          <p:cNvPr id="546" name="card-title">
            <a:extLst xmlns:a="http://schemas.openxmlformats.org/drawingml/2006/main">
              <a:ext uri="{FF2B5EF4-FFF2-40B4-BE49-F238E27FC236}">
                <a16:creationId xmlns:a16="http://schemas.microsoft.com/office/drawing/2014/main" id="{A8E79E5D-D76A-415A-B5BA-911A7E442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819525"/>
            <a:ext cx="22288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Мониторинговый</a:t>
            </a:r>
          </a:p>
        </p:txBody>
      </p:sp>
      <p:sp>
        <p:nvSpPr>
          <p:cNvPr id="547" name="card-body">
            <a:extLst xmlns:a="http://schemas.openxmlformats.org/drawingml/2006/main">
              <a:ext uri="{FF2B5EF4-FFF2-40B4-BE49-F238E27FC236}">
                <a16:creationId xmlns:a16="http://schemas.microsoft.com/office/drawing/2014/main" id="{4014957A-9476-4C7E-920E-AA47659A1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4162425"/>
            <a:ext cx="2228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сокращённо + Q</a:t>
            </a:r>
          </a:p>
        </p:txBody>
      </p:sp>
      <p:sp>
        <p:nvSpPr>
          <p:cNvPr id="548" name="callout-bg">
            <a:extLst xmlns:a="http://schemas.openxmlformats.org/drawingml/2006/main">
              <a:ext uri="{FF2B5EF4-FFF2-40B4-BE49-F238E27FC236}">
                <a16:creationId xmlns:a16="http://schemas.microsoft.com/office/drawing/2014/main" id="{D9AA02DE-7227-4563-BF6A-6516C8A82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4619625"/>
            <a:ext cx="257175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9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4C81DC5A-5D63-40C2-8C39-46E7C68FF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4619625"/>
            <a:ext cx="7620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0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639031E1-D2B0-407E-B7B2-05DC3F29A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0225" y="4695825"/>
            <a:ext cx="219075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247 пересечений на слой × 3 уровня = 741. Класс задаёт глубину анализа, не результат.</a:t>
            </a:r>
          </a:p>
        </p:txBody>
      </p:sp>
    </p:spTree>
    <p:extLst>
      <p:ext uri="{BB962C8B-B14F-4D97-AF65-F5344CB8AC3E}">
        <p14:creationId xmlns:p14="http://schemas.microsoft.com/office/powerpoint/2010/main" val="66973072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tatus">
            <a:extLst xmlns:a="http://schemas.openxmlformats.org/drawingml/2006/main">
              <a:ext uri="{FF2B5EF4-FFF2-40B4-BE49-F238E27FC236}">
                <a16:creationId xmlns:a16="http://schemas.microsoft.com/office/drawing/2014/main" id="{0F5E3D85-ED89-453D-884D-B7121B5C9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ВЕРСИОННОСТЬ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1C166B6-7C26-49BF-83CB-CB8C986FA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827"/>
                </a:solidFill>
              </a:defRPr>
            </a:pPr>
            <a:r>
              <a:rPr sz="2850" b="1" i="0">
                <a:solidFill>
                  <a:srgbClr val="111827"/>
                </a:solidFill>
              </a:rPr>
              <a:t>Пять состояний вместо одного «актуального» значения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1C2EAFC5-66BF-42DC-B271-676EFCE70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CB0F1B52-4F7A-48B2-B2E9-039136A82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58676161-62CA-47FD-943E-7F2BDB313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297DFA06-EB6F-4F1F-B530-6C6BF23CE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17</a:t>
            </a:r>
          </a:p>
        </p:txBody>
      </p:sp>
      <p:sp>
        <p:nvSpPr>
          <p:cNvPr id="7" name="state-0">
            <a:extLst xmlns:a="http://schemas.openxmlformats.org/drawingml/2006/main">
              <a:ext uri="{FF2B5EF4-FFF2-40B4-BE49-F238E27FC236}">
                <a16:creationId xmlns:a16="http://schemas.microsoft.com/office/drawing/2014/main" id="{18BD52F0-9ED3-4F47-A7F1-4ECC55C15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71650"/>
            <a:ext cx="2000250" cy="2428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8" name="state-code-0">
            <a:extLst xmlns:a="http://schemas.openxmlformats.org/drawingml/2006/main">
              <a:ext uri="{FF2B5EF4-FFF2-40B4-BE49-F238E27FC236}">
                <a16:creationId xmlns:a16="http://schemas.microsoft.com/office/drawing/2014/main" id="{0D3A143E-8C21-4A5D-9745-0E5927022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" y="1952625"/>
            <a:ext cx="7429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6A345EF9-EFA5-424F-975F-7FF834BA6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" y="2114550"/>
            <a:ext cx="742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Z0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2EA1BF6B-19D8-4588-9378-5BB3682DF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57500"/>
            <a:ext cx="1714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E74B5"/>
                </a:solidFill>
              </a:defRPr>
            </a:pPr>
            <a:r>
              <a:rPr sz="1350" b="1" i="0">
                <a:solidFill>
                  <a:srgbClr val="2E74B5"/>
                </a:solidFill>
              </a:rPr>
              <a:t>Исходное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07C30142-142D-4112-B2C7-6E19C6830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3476625"/>
            <a:ext cx="1657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базовая линия, ограничения, качество источников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B3D8DDF8-64E9-49EC-BCB2-7BAAE96E7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9825" y="2695575"/>
            <a:ext cx="304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98A2B3"/>
                </a:solidFill>
              </a:defRPr>
            </a:pPr>
            <a:r>
              <a:rPr sz="1875" b="1" i="0">
                <a:solidFill>
                  <a:srgbClr val="98A2B3"/>
                </a:solidFill>
              </a:rPr>
              <a:t>→</a:t>
            </a:r>
          </a:p>
        </p:txBody>
      </p:sp>
      <p:sp>
        <p:nvSpPr>
          <p:cNvPr id="13" name="state-1">
            <a:extLst xmlns:a="http://schemas.openxmlformats.org/drawingml/2006/main">
              <a:ext uri="{FF2B5EF4-FFF2-40B4-BE49-F238E27FC236}">
                <a16:creationId xmlns:a16="http://schemas.microsoft.com/office/drawing/2014/main" id="{3BF48A9A-2167-44CD-8C78-577234D3D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1771650"/>
            <a:ext cx="2000250" cy="2428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14" name="state-code-1">
            <a:extLst xmlns:a="http://schemas.openxmlformats.org/drawingml/2006/main">
              <a:ext uri="{FF2B5EF4-FFF2-40B4-BE49-F238E27FC236}">
                <a16:creationId xmlns:a16="http://schemas.microsoft.com/office/drawing/2014/main" id="{79210346-24DF-4E4F-8916-74C1B5CDD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952625"/>
            <a:ext cx="7429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6910F2D3-4A2A-4D43-9F68-EB8D70D7D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114550"/>
            <a:ext cx="742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Z1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CA7DC63A-1C63-4D63-938C-F8C4A9CF1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2857500"/>
            <a:ext cx="1714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E7D5A"/>
                </a:solidFill>
              </a:defRPr>
            </a:pPr>
            <a:r>
              <a:rPr sz="1350" b="1" i="0">
                <a:solidFill>
                  <a:srgbClr val="2E7D5A"/>
                </a:solidFill>
              </a:rPr>
              <a:t>Прогнозное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9F7D37C8-1824-421E-88C0-3540F3BDF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476625"/>
            <a:ext cx="1657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модель результата, стоимость, диапазон неопределённости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8B55D96E-7AD6-429D-9D69-BF1EDFC7D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695575"/>
            <a:ext cx="304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98A2B3"/>
                </a:solidFill>
              </a:defRPr>
            </a:pPr>
            <a:r>
              <a:rPr sz="1875" b="1" i="0">
                <a:solidFill>
                  <a:srgbClr val="98A2B3"/>
                </a:solidFill>
              </a:rPr>
              <a:t>→</a:t>
            </a:r>
          </a:p>
        </p:txBody>
      </p:sp>
      <p:sp>
        <p:nvSpPr>
          <p:cNvPr id="19" name="state-2">
            <a:extLst xmlns:a="http://schemas.openxmlformats.org/drawingml/2006/main">
              <a:ext uri="{FF2B5EF4-FFF2-40B4-BE49-F238E27FC236}">
                <a16:creationId xmlns:a16="http://schemas.microsoft.com/office/drawing/2014/main" id="{6F46B9C7-228E-4382-82FA-AEDF5CDA4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1771650"/>
            <a:ext cx="2000250" cy="2428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20" name="state-code-2">
            <a:extLst xmlns:a="http://schemas.openxmlformats.org/drawingml/2006/main">
              <a:ext uri="{FF2B5EF4-FFF2-40B4-BE49-F238E27FC236}">
                <a16:creationId xmlns:a16="http://schemas.microsoft.com/office/drawing/2014/main" id="{3E813328-B19C-451C-B4AD-84ABF36DF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0225" y="1952625"/>
            <a:ext cx="7429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4D8C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80B772BA-5DA4-4093-81EB-F245EEEAD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0225" y="2114550"/>
            <a:ext cx="742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Z2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B2F97AC1-3F98-498F-A0B8-D92C1B68F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857500"/>
            <a:ext cx="1714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4D8C8A"/>
                </a:solidFill>
              </a:defRPr>
            </a:pPr>
            <a:r>
              <a:rPr sz="1350" b="1" i="0">
                <a:solidFill>
                  <a:srgbClr val="4D8C8A"/>
                </a:solidFill>
              </a:rPr>
              <a:t>После пилота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9DA9AF3C-1807-44DE-85BB-3702EBA36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53025" y="3476625"/>
            <a:ext cx="1657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факт, прогноз–факт, побочные последствия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952E518F-4704-45CA-B13D-7A25658DA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2775" y="2695575"/>
            <a:ext cx="304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98A2B3"/>
                </a:solidFill>
              </a:defRPr>
            </a:pPr>
            <a:r>
              <a:rPr sz="1875" b="1" i="0">
                <a:solidFill>
                  <a:srgbClr val="98A2B3"/>
                </a:solidFill>
              </a:rPr>
              <a:t>→</a:t>
            </a:r>
          </a:p>
        </p:txBody>
      </p:sp>
      <p:sp>
        <p:nvSpPr>
          <p:cNvPr id="25" name="state-3">
            <a:extLst xmlns:a="http://schemas.openxmlformats.org/drawingml/2006/main">
              <a:ext uri="{FF2B5EF4-FFF2-40B4-BE49-F238E27FC236}">
                <a16:creationId xmlns:a16="http://schemas.microsoft.com/office/drawing/2014/main" id="{73CF1E15-5ADD-4812-A721-9278CBBFE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771650"/>
            <a:ext cx="2000250" cy="2428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26" name="state-code-3">
            <a:extLst xmlns:a="http://schemas.openxmlformats.org/drawingml/2006/main">
              <a:ext uri="{FF2B5EF4-FFF2-40B4-BE49-F238E27FC236}">
                <a16:creationId xmlns:a16="http://schemas.microsoft.com/office/drawing/2014/main" id="{4CF43466-8F89-418E-92B0-D8D07A032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952625"/>
            <a:ext cx="7429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72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E6440482-19B1-4F40-A31D-BE186BC02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114550"/>
            <a:ext cx="742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Z3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8DD9BBAA-FA38-48AC-AC4D-58C1F647F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2857500"/>
            <a:ext cx="1714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7257A8"/>
                </a:solidFill>
              </a:defRPr>
            </a:pPr>
            <a:r>
              <a:rPr sz="1350" b="1" i="0">
                <a:solidFill>
                  <a:srgbClr val="7257A8"/>
                </a:solidFill>
              </a:rPr>
              <a:t>Независимо подтверждённое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49D1AD69-3D79-4F3B-A411-771CD8FA6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476625"/>
            <a:ext cx="1657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результат после внешней сверки доказательств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3D2980C2-06FF-4388-AA02-733ED25EA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695575"/>
            <a:ext cx="304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98A2B3"/>
                </a:solidFill>
              </a:defRPr>
            </a:pPr>
            <a:r>
              <a:rPr sz="1875" b="1" i="0">
                <a:solidFill>
                  <a:srgbClr val="98A2B3"/>
                </a:solidFill>
              </a:rPr>
              <a:t>→</a:t>
            </a:r>
          </a:p>
        </p:txBody>
      </p:sp>
      <p:sp>
        <p:nvSpPr>
          <p:cNvPr id="31" name="state-4">
            <a:extLst xmlns:a="http://schemas.openxmlformats.org/drawingml/2006/main">
              <a:ext uri="{FF2B5EF4-FFF2-40B4-BE49-F238E27FC236}">
                <a16:creationId xmlns:a16="http://schemas.microsoft.com/office/drawing/2014/main" id="{F98C8772-9A83-4729-B493-C6E4FD70D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34525" y="1771650"/>
            <a:ext cx="2000250" cy="2428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32" name="state-code-4">
            <a:extLst xmlns:a="http://schemas.openxmlformats.org/drawingml/2006/main">
              <a:ext uri="{FF2B5EF4-FFF2-40B4-BE49-F238E27FC236}">
                <a16:creationId xmlns:a16="http://schemas.microsoft.com/office/drawing/2014/main" id="{351B628F-DEFE-457E-A500-A6C3C6DA8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3175" y="1952625"/>
            <a:ext cx="7429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9E3AD9B5-7E99-4B56-A211-8609B624E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3175" y="2114550"/>
            <a:ext cx="742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Z4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94DDC196-347D-4298-BBD5-8A5BEEB9B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2857500"/>
            <a:ext cx="1714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B58B1B"/>
                </a:solidFill>
              </a:defRPr>
            </a:pPr>
            <a:r>
              <a:rPr sz="1350" b="1" i="0">
                <a:solidFill>
                  <a:srgbClr val="B58B1B"/>
                </a:solidFill>
              </a:rPr>
              <a:t>Эксплуатационное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D52BD783-038E-48BC-82C9-EEF33DA6E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3476625"/>
            <a:ext cx="1657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устойчивый результат, TCO, воспроизводимость</a:t>
            </a:r>
          </a:p>
        </p:txBody>
      </p:sp>
      <p:sp>
        <p:nvSpPr>
          <p:cNvPr id="36" name="callout-bg">
            <a:extLst xmlns:a="http://schemas.openxmlformats.org/drawingml/2006/main">
              <a:ext uri="{FF2B5EF4-FFF2-40B4-BE49-F238E27FC236}">
                <a16:creationId xmlns:a16="http://schemas.microsoft.com/office/drawing/2014/main" id="{37442272-6E43-419D-AAB2-3151C0C2B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0"/>
            <a:ext cx="11334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2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2655E305-D5A1-424A-99EB-3E6E5EA06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0"/>
            <a:ext cx="762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8C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973BE4FD-CE91-459E-A170-3EBC5C8B8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4648200"/>
            <a:ext cx="10953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ΔB(z)=B(z)−B(z−1) • старые значения не перезаписываются • переход разрешён только по доказательствам</a:t>
            </a:r>
          </a:p>
        </p:txBody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48F332FE-7DA6-4F63-B242-56FFCB85F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572125"/>
            <a:ext cx="1133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173A5E"/>
                </a:solidFill>
              </a:defRPr>
            </a:pPr>
            <a:r>
              <a:rPr sz="1725" b="1" i="0">
                <a:solidFill>
                  <a:srgbClr val="173A5E"/>
                </a:solidFill>
              </a:rPr>
              <a:t>741 × 5 = 3 705 записей состояния в полном цикле</a:t>
            </a:r>
          </a:p>
        </p:txBody>
      </p:sp>
    </p:spTree>
    <p:extLst>
      <p:ext uri="{BB962C8B-B14F-4D97-AF65-F5344CB8AC3E}">
        <p14:creationId xmlns:p14="http://schemas.microsoft.com/office/powerpoint/2010/main" val="187855850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0" name="status">
            <a:extLst xmlns:a="http://schemas.openxmlformats.org/drawingml/2006/main">
              <a:ext uri="{FF2B5EF4-FFF2-40B4-BE49-F238E27FC236}">
                <a16:creationId xmlns:a16="http://schemas.microsoft.com/office/drawing/2014/main" id="{9F34FA4F-4E33-4C65-9133-D0559A489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ИСПОЛНИМАЯ СПЕЦИФИКАЦИЯ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8A7E37F-A854-4949-90DB-FC299D9F1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111827"/>
                </a:solidFill>
              </a:defRPr>
            </a:pPr>
            <a:r>
              <a:rPr sz="2925" b="1" i="0">
                <a:solidFill>
                  <a:srgbClr val="111827"/>
                </a:solidFill>
              </a:rPr>
              <a:t>Паспорт инициативы: 12 обязательных разделов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ECF92FE5-AE13-492D-BF89-05BD0D614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5EB8291E-2A58-4D6A-81FF-71BCEADD0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4220F5BF-4FA8-4DF7-96D4-653278638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0BC50187-E9DA-4F14-ACBB-0BB094676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18</a:t>
            </a:r>
          </a:p>
        </p:txBody>
      </p:sp>
      <p:sp>
        <p:nvSpPr>
          <p:cNvPr id="7" name="passport-0">
            <a:extLst xmlns:a="http://schemas.openxmlformats.org/drawingml/2006/main">
              <a:ext uri="{FF2B5EF4-FFF2-40B4-BE49-F238E27FC236}">
                <a16:creationId xmlns:a16="http://schemas.microsoft.com/office/drawing/2014/main" id="{599FF175-507F-4D7B-A394-0B7FF410A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28750"/>
            <a:ext cx="26479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hip-bg">
            <a:extLst xmlns:a="http://schemas.openxmlformats.org/drawingml/2006/main">
              <a:ext uri="{FF2B5EF4-FFF2-40B4-BE49-F238E27FC236}">
                <a16:creationId xmlns:a16="http://schemas.microsoft.com/office/drawing/2014/main" id="{F6B2C590-01C4-46F6-B952-1CE9D8FB7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1543050"/>
            <a:ext cx="4572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hip">
            <a:extLst xmlns:a="http://schemas.openxmlformats.org/drawingml/2006/main">
              <a:ext uri="{FF2B5EF4-FFF2-40B4-BE49-F238E27FC236}">
                <a16:creationId xmlns:a16="http://schemas.microsoft.com/office/drawing/2014/main" id="{FF67D7E2-3594-4B46-A5CC-4BDBBFC1B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71625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01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28CB261C-C896-44C1-ACEE-019A8A545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1543050"/>
            <a:ext cx="1790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Идентификация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25BAB642-228A-4113-BCBA-ECBC4087E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1924050"/>
            <a:ext cx="2362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63" b="0" i="0">
                <a:solidFill>
                  <a:srgbClr val="667085"/>
                </a:solidFill>
              </a:defRPr>
            </a:pPr>
            <a:r>
              <a:rPr sz="863" b="0" i="0">
                <a:solidFill>
                  <a:srgbClr val="667085"/>
                </a:solidFill>
              </a:rPr>
              <a:t>код контура, инициатива, территория, уровень, владелец, версия</a:t>
            </a:r>
          </a:p>
        </p:txBody>
      </p:sp>
      <p:sp>
        <p:nvSpPr>
          <p:cNvPr id="12" name="passport-1">
            <a:extLst xmlns:a="http://schemas.openxmlformats.org/drawingml/2006/main">
              <a:ext uri="{FF2B5EF4-FFF2-40B4-BE49-F238E27FC236}">
                <a16:creationId xmlns:a16="http://schemas.microsoft.com/office/drawing/2014/main" id="{34ECDDE8-1FAC-4246-A155-C536AFC4E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1428750"/>
            <a:ext cx="26479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hip-bg">
            <a:extLst xmlns:a="http://schemas.openxmlformats.org/drawingml/2006/main">
              <a:ext uri="{FF2B5EF4-FFF2-40B4-BE49-F238E27FC236}">
                <a16:creationId xmlns:a16="http://schemas.microsoft.com/office/drawing/2014/main" id="{53D6BDFD-7740-4CBE-9359-407101C96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1543050"/>
            <a:ext cx="4572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ip">
            <a:extLst xmlns:a="http://schemas.openxmlformats.org/drawingml/2006/main">
              <a:ext uri="{FF2B5EF4-FFF2-40B4-BE49-F238E27FC236}">
                <a16:creationId xmlns:a16="http://schemas.microsoft.com/office/drawing/2014/main" id="{C33B9B1A-BA35-40FF-BBAE-084DE689C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571625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02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89F53421-7661-446F-8E9C-8FB793075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543050"/>
            <a:ext cx="1790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Проблема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23DC7B39-0A24-4401-BC3D-DF7A835A3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1924050"/>
            <a:ext cx="2362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63" b="0" i="0">
                <a:solidFill>
                  <a:srgbClr val="667085"/>
                </a:solidFill>
              </a:defRPr>
            </a:pPr>
            <a:r>
              <a:rPr sz="863" b="0" i="0">
                <a:solidFill>
                  <a:srgbClr val="667085"/>
                </a:solidFill>
              </a:rPr>
              <a:t>дефицит, причинная гипотеза, затронутые группы</a:t>
            </a:r>
          </a:p>
        </p:txBody>
      </p:sp>
      <p:sp>
        <p:nvSpPr>
          <p:cNvPr id="17" name="passport-2">
            <a:extLst xmlns:a="http://schemas.openxmlformats.org/drawingml/2006/main">
              <a:ext uri="{FF2B5EF4-FFF2-40B4-BE49-F238E27FC236}">
                <a16:creationId xmlns:a16="http://schemas.microsoft.com/office/drawing/2014/main" id="{5EA8C04E-21C6-4D28-BCA4-155084716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1428750"/>
            <a:ext cx="26479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chip-bg">
            <a:extLst xmlns:a="http://schemas.openxmlformats.org/drawingml/2006/main">
              <a:ext uri="{FF2B5EF4-FFF2-40B4-BE49-F238E27FC236}">
                <a16:creationId xmlns:a16="http://schemas.microsoft.com/office/drawing/2014/main" id="{C82BE048-7C22-487A-B14C-7906E74B5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1543050"/>
            <a:ext cx="4572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hip">
            <a:extLst xmlns:a="http://schemas.openxmlformats.org/drawingml/2006/main">
              <a:ext uri="{FF2B5EF4-FFF2-40B4-BE49-F238E27FC236}">
                <a16:creationId xmlns:a16="http://schemas.microsoft.com/office/drawing/2014/main" id="{D0DE3150-632F-4EA9-B1C9-23B6AE57B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571625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03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107021AE-F70E-40A7-B052-82EC41C63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1543050"/>
            <a:ext cx="1790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Базовая линия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35B59574-6909-438B-BDD4-4F9EB0F17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1924050"/>
            <a:ext cx="2362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63" b="0" i="0">
                <a:solidFill>
                  <a:srgbClr val="667085"/>
                </a:solidFill>
              </a:defRPr>
            </a:pPr>
            <a:r>
              <a:rPr sz="863" b="0" i="0">
                <a:solidFill>
                  <a:srgbClr val="667085"/>
                </a:solidFill>
              </a:rPr>
              <a:t>Z0, источники, границы и ограничения данных</a:t>
            </a:r>
          </a:p>
        </p:txBody>
      </p:sp>
      <p:sp>
        <p:nvSpPr>
          <p:cNvPr id="22" name="passport-3">
            <a:extLst xmlns:a="http://schemas.openxmlformats.org/drawingml/2006/main">
              <a:ext uri="{FF2B5EF4-FFF2-40B4-BE49-F238E27FC236}">
                <a16:creationId xmlns:a16="http://schemas.microsoft.com/office/drawing/2014/main" id="{F9150789-FC22-4CF0-94B2-A3AC4D043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1428750"/>
            <a:ext cx="26479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chip-bg">
            <a:extLst xmlns:a="http://schemas.openxmlformats.org/drawingml/2006/main">
              <a:ext uri="{FF2B5EF4-FFF2-40B4-BE49-F238E27FC236}">
                <a16:creationId xmlns:a16="http://schemas.microsoft.com/office/drawing/2014/main" id="{6B2CE9BF-C1BE-4C4F-9AD0-1481889B5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1543050"/>
            <a:ext cx="4572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chip">
            <a:extLst xmlns:a="http://schemas.openxmlformats.org/drawingml/2006/main">
              <a:ext uri="{FF2B5EF4-FFF2-40B4-BE49-F238E27FC236}">
                <a16:creationId xmlns:a16="http://schemas.microsoft.com/office/drawing/2014/main" id="{72D38D98-2CE7-43E7-B96F-29AEB08E0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1571625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04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9EDB9964-BB58-4A19-A81C-42E7D513B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9775" y="1543050"/>
            <a:ext cx="1790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Целевой результат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52C08679-AAD5-4B94-BAC6-9B1F547F7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1924050"/>
            <a:ext cx="2362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63" b="0" i="0">
                <a:solidFill>
                  <a:srgbClr val="667085"/>
                </a:solidFill>
              </a:defRPr>
            </a:pPr>
            <a:r>
              <a:rPr sz="863" b="0" i="0">
                <a:solidFill>
                  <a:srgbClr val="667085"/>
                </a:solidFill>
              </a:rPr>
              <a:t>коридор, срок, допустимое отклонение</a:t>
            </a:r>
          </a:p>
        </p:txBody>
      </p:sp>
      <p:sp>
        <p:nvSpPr>
          <p:cNvPr id="27" name="passport-4">
            <a:extLst xmlns:a="http://schemas.openxmlformats.org/drawingml/2006/main">
              <a:ext uri="{FF2B5EF4-FFF2-40B4-BE49-F238E27FC236}">
                <a16:creationId xmlns:a16="http://schemas.microsoft.com/office/drawing/2014/main" id="{B622FF17-3602-4384-8C1A-1910E2D1F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838450"/>
            <a:ext cx="26479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hip-bg">
            <a:extLst xmlns:a="http://schemas.openxmlformats.org/drawingml/2006/main">
              <a:ext uri="{FF2B5EF4-FFF2-40B4-BE49-F238E27FC236}">
                <a16:creationId xmlns:a16="http://schemas.microsoft.com/office/drawing/2014/main" id="{29B5FE80-59F3-4A1D-A8DE-4AF0DDA80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2952750"/>
            <a:ext cx="4572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hip">
            <a:extLst xmlns:a="http://schemas.openxmlformats.org/drawingml/2006/main">
              <a:ext uri="{FF2B5EF4-FFF2-40B4-BE49-F238E27FC236}">
                <a16:creationId xmlns:a16="http://schemas.microsoft.com/office/drawing/2014/main" id="{57C5EC70-B9FC-4125-A37A-866D053F6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981325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2E74B5"/>
                </a:solidFill>
              </a:defRPr>
            </a:pPr>
            <a:r>
              <a:rPr sz="825" b="1" i="0">
                <a:solidFill>
                  <a:srgbClr val="2E74B5"/>
                </a:solidFill>
              </a:rPr>
              <a:t>05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9400EEA8-83A9-40C9-9941-B29AC8667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2952750"/>
            <a:ext cx="1790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E74B5"/>
                </a:solidFill>
              </a:defRPr>
            </a:pPr>
            <a:r>
              <a:rPr sz="1200" b="1" i="0">
                <a:solidFill>
                  <a:srgbClr val="2E74B5"/>
                </a:solidFill>
              </a:rPr>
              <a:t>Матрица 13 балансов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6396E1F2-C827-40CA-932E-8A71461A0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3333750"/>
            <a:ext cx="2362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63" b="0" i="0">
                <a:solidFill>
                  <a:srgbClr val="667085"/>
                </a:solidFill>
              </a:defRPr>
            </a:pPr>
            <a:r>
              <a:rPr sz="863" b="0" i="0">
                <a:solidFill>
                  <a:srgbClr val="667085"/>
                </a:solidFill>
              </a:rPr>
              <a:t>13 × 3 ячейки, классы A/S/M, красные пределы</a:t>
            </a:r>
          </a:p>
        </p:txBody>
      </p:sp>
      <p:sp>
        <p:nvSpPr>
          <p:cNvPr id="32" name="passport-5">
            <a:extLst xmlns:a="http://schemas.openxmlformats.org/drawingml/2006/main">
              <a:ext uri="{FF2B5EF4-FFF2-40B4-BE49-F238E27FC236}">
                <a16:creationId xmlns:a16="http://schemas.microsoft.com/office/drawing/2014/main" id="{3792DB5C-D845-4E55-AABE-674A5D20F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2838450"/>
            <a:ext cx="26479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chip-bg">
            <a:extLst xmlns:a="http://schemas.openxmlformats.org/drawingml/2006/main">
              <a:ext uri="{FF2B5EF4-FFF2-40B4-BE49-F238E27FC236}">
                <a16:creationId xmlns:a16="http://schemas.microsoft.com/office/drawing/2014/main" id="{42D98A95-C511-496A-B57C-661EE10A9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952750"/>
            <a:ext cx="4572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chip">
            <a:extLst xmlns:a="http://schemas.openxmlformats.org/drawingml/2006/main">
              <a:ext uri="{FF2B5EF4-FFF2-40B4-BE49-F238E27FC236}">
                <a16:creationId xmlns:a16="http://schemas.microsoft.com/office/drawing/2014/main" id="{E03DFDAF-C8F4-483F-89A3-4644B1B89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981325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2E74B5"/>
                </a:solidFill>
              </a:defRPr>
            </a:pPr>
            <a:r>
              <a:rPr sz="825" b="1" i="0">
                <a:solidFill>
                  <a:srgbClr val="2E74B5"/>
                </a:solidFill>
              </a:rPr>
              <a:t>06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E16C29F5-0281-49AB-ACAB-92DE048E1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2952750"/>
            <a:ext cx="1790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E74B5"/>
                </a:solidFill>
              </a:defRPr>
            </a:pPr>
            <a:r>
              <a:rPr sz="1200" b="1" i="0">
                <a:solidFill>
                  <a:srgbClr val="2E74B5"/>
                </a:solidFill>
              </a:rPr>
              <a:t>Технология и организация</a:t>
            </a:r>
          </a:p>
        </p:txBody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DEC6B21D-9EEB-421A-A2E9-525570DCD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3333750"/>
            <a:ext cx="2362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63" b="0" i="0">
                <a:solidFill>
                  <a:srgbClr val="667085"/>
                </a:solidFill>
              </a:defRPr>
            </a:pPr>
            <a:r>
              <a:rPr sz="863" b="0" i="0">
                <a:solidFill>
                  <a:srgbClr val="667085"/>
                </a:solidFill>
              </a:rPr>
              <a:t>механизм изменения запасов и потоков</a:t>
            </a:r>
          </a:p>
        </p:txBody>
      </p:sp>
      <p:sp>
        <p:nvSpPr>
          <p:cNvPr id="37" name="passport-6">
            <a:extLst xmlns:a="http://schemas.openxmlformats.org/drawingml/2006/main">
              <a:ext uri="{FF2B5EF4-FFF2-40B4-BE49-F238E27FC236}">
                <a16:creationId xmlns:a16="http://schemas.microsoft.com/office/drawing/2014/main" id="{669D0966-56F2-4C4B-8375-34662DB26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2838450"/>
            <a:ext cx="26479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hip-bg">
            <a:extLst xmlns:a="http://schemas.openxmlformats.org/drawingml/2006/main">
              <a:ext uri="{FF2B5EF4-FFF2-40B4-BE49-F238E27FC236}">
                <a16:creationId xmlns:a16="http://schemas.microsoft.com/office/drawing/2014/main" id="{80DB27B1-BFA9-4DCE-BD18-6B39275E6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2952750"/>
            <a:ext cx="4572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hip">
            <a:extLst xmlns:a="http://schemas.openxmlformats.org/drawingml/2006/main">
              <a:ext uri="{FF2B5EF4-FFF2-40B4-BE49-F238E27FC236}">
                <a16:creationId xmlns:a16="http://schemas.microsoft.com/office/drawing/2014/main" id="{1BB2CF67-C314-4561-ABD6-48831F126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981325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2E74B5"/>
                </a:solidFill>
              </a:defRPr>
            </a:pPr>
            <a:r>
              <a:rPr sz="825" b="1" i="0">
                <a:solidFill>
                  <a:srgbClr val="2E74B5"/>
                </a:solidFill>
              </a:rPr>
              <a:t>07</a:t>
            </a:r>
          </a:p>
        </p:txBody>
      </p:sp>
      <p:sp>
        <p:nvSpPr>
          <p:cNvPr id="40" name="text">
            <a:extLst xmlns:a="http://schemas.openxmlformats.org/drawingml/2006/main">
              <a:ext uri="{FF2B5EF4-FFF2-40B4-BE49-F238E27FC236}">
                <a16:creationId xmlns:a16="http://schemas.microsoft.com/office/drawing/2014/main" id="{0652B2ED-3F66-48BB-AD01-8E4F3EB43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952750"/>
            <a:ext cx="1790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E74B5"/>
                </a:solidFill>
              </a:defRPr>
            </a:pPr>
            <a:r>
              <a:rPr sz="1200" b="1" i="0">
                <a:solidFill>
                  <a:srgbClr val="2E74B5"/>
                </a:solidFill>
              </a:rPr>
              <a:t>Правовой режим</a:t>
            </a:r>
          </a:p>
        </p:txBody>
      </p:sp>
      <p:sp>
        <p:nvSpPr>
          <p:cNvPr id="41" name="text">
            <a:extLst xmlns:a="http://schemas.openxmlformats.org/drawingml/2006/main">
              <a:ext uri="{FF2B5EF4-FFF2-40B4-BE49-F238E27FC236}">
                <a16:creationId xmlns:a16="http://schemas.microsoft.com/office/drawing/2014/main" id="{31FE2E26-665A-4284-8B25-07964A365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3333750"/>
            <a:ext cx="2362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63" b="0" i="0">
                <a:solidFill>
                  <a:srgbClr val="667085"/>
                </a:solidFill>
              </a:defRPr>
            </a:pPr>
            <a:r>
              <a:rPr sz="863" b="0" i="0">
                <a:solidFill>
                  <a:srgbClr val="667085"/>
                </a:solidFill>
              </a:rPr>
              <a:t>полномочия, ограничения, порядок обжалования</a:t>
            </a:r>
          </a:p>
        </p:txBody>
      </p:sp>
      <p:sp>
        <p:nvSpPr>
          <p:cNvPr id="42" name="passport-7">
            <a:extLst xmlns:a="http://schemas.openxmlformats.org/drawingml/2006/main">
              <a:ext uri="{FF2B5EF4-FFF2-40B4-BE49-F238E27FC236}">
                <a16:creationId xmlns:a16="http://schemas.microsoft.com/office/drawing/2014/main" id="{0CD3468F-6ACC-4979-AF15-88BAEA9DD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2838450"/>
            <a:ext cx="26479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chip-bg">
            <a:extLst xmlns:a="http://schemas.openxmlformats.org/drawingml/2006/main">
              <a:ext uri="{FF2B5EF4-FFF2-40B4-BE49-F238E27FC236}">
                <a16:creationId xmlns:a16="http://schemas.microsoft.com/office/drawing/2014/main" id="{85922EFD-902A-4FE4-9D47-468B4CD4C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2952750"/>
            <a:ext cx="4572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chip">
            <a:extLst xmlns:a="http://schemas.openxmlformats.org/drawingml/2006/main">
              <a:ext uri="{FF2B5EF4-FFF2-40B4-BE49-F238E27FC236}">
                <a16:creationId xmlns:a16="http://schemas.microsoft.com/office/drawing/2014/main" id="{278BC19D-E03E-4D05-905B-19D952FBF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981325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2E74B5"/>
                </a:solidFill>
              </a:defRPr>
            </a:pPr>
            <a:r>
              <a:rPr sz="825" b="1" i="0">
                <a:solidFill>
                  <a:srgbClr val="2E74B5"/>
                </a:solidFill>
              </a:rPr>
              <a:t>08</a:t>
            </a:r>
          </a:p>
        </p:txBody>
      </p:sp>
      <p:sp>
        <p:nvSpPr>
          <p:cNvPr id="45" name="text">
            <a:extLst xmlns:a="http://schemas.openxmlformats.org/drawingml/2006/main">
              <a:ext uri="{FF2B5EF4-FFF2-40B4-BE49-F238E27FC236}">
                <a16:creationId xmlns:a16="http://schemas.microsoft.com/office/drawing/2014/main" id="{11D080C6-330A-46C4-B4BE-E0C5004C4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9775" y="2952750"/>
            <a:ext cx="1790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E74B5"/>
                </a:solidFill>
              </a:defRPr>
            </a:pPr>
            <a:r>
              <a:rPr sz="1200" b="1" i="0">
                <a:solidFill>
                  <a:srgbClr val="2E74B5"/>
                </a:solidFill>
              </a:rPr>
              <a:t>Финансы</a:t>
            </a:r>
          </a:p>
        </p:txBody>
      </p:sp>
      <p:sp>
        <p:nvSpPr>
          <p:cNvPr id="46" name="text">
            <a:extLst xmlns:a="http://schemas.openxmlformats.org/drawingml/2006/main">
              <a:ext uri="{FF2B5EF4-FFF2-40B4-BE49-F238E27FC236}">
                <a16:creationId xmlns:a16="http://schemas.microsoft.com/office/drawing/2014/main" id="{7429E7EC-0EBD-4506-B756-F782316A6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3333750"/>
            <a:ext cx="2362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63" b="0" i="0">
                <a:solidFill>
                  <a:srgbClr val="667085"/>
                </a:solidFill>
              </a:defRPr>
            </a:pPr>
            <a:r>
              <a:rPr sz="863" b="0" i="0">
                <a:solidFill>
                  <a:srgbClr val="667085"/>
                </a:solidFill>
              </a:rPr>
              <a:t>CAPEX, OPEX, TCO, источник средств, обязательства</a:t>
            </a:r>
          </a:p>
        </p:txBody>
      </p:sp>
      <p:sp>
        <p:nvSpPr>
          <p:cNvPr id="47" name="passport-8">
            <a:extLst xmlns:a="http://schemas.openxmlformats.org/drawingml/2006/main">
              <a:ext uri="{FF2B5EF4-FFF2-40B4-BE49-F238E27FC236}">
                <a16:creationId xmlns:a16="http://schemas.microsoft.com/office/drawing/2014/main" id="{36E37ABF-412B-4B16-8657-FE3371F55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248150"/>
            <a:ext cx="26479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chip-bg">
            <a:extLst xmlns:a="http://schemas.openxmlformats.org/drawingml/2006/main">
              <a:ext uri="{FF2B5EF4-FFF2-40B4-BE49-F238E27FC236}">
                <a16:creationId xmlns:a16="http://schemas.microsoft.com/office/drawing/2014/main" id="{EF97CA5D-A0A2-4ED8-87C0-A2484685E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4362450"/>
            <a:ext cx="4572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chip">
            <a:extLst xmlns:a="http://schemas.openxmlformats.org/drawingml/2006/main">
              <a:ext uri="{FF2B5EF4-FFF2-40B4-BE49-F238E27FC236}">
                <a16:creationId xmlns:a16="http://schemas.microsoft.com/office/drawing/2014/main" id="{E0878ED4-C591-48A4-895F-2CD255C81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391025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09</a:t>
            </a:r>
          </a:p>
        </p:txBody>
      </p:sp>
      <p:sp>
        <p:nvSpPr>
          <p:cNvPr id="50" name="text">
            <a:extLst xmlns:a="http://schemas.openxmlformats.org/drawingml/2006/main">
              <a:ext uri="{FF2B5EF4-FFF2-40B4-BE49-F238E27FC236}">
                <a16:creationId xmlns:a16="http://schemas.microsoft.com/office/drawing/2014/main" id="{69544E2B-E46D-4988-8F69-C0B3490D9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4362450"/>
            <a:ext cx="1790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План</a:t>
            </a:r>
          </a:p>
        </p:txBody>
      </p:sp>
      <p:sp>
        <p:nvSpPr>
          <p:cNvPr id="51" name="text">
            <a:extLst xmlns:a="http://schemas.openxmlformats.org/drawingml/2006/main">
              <a:ext uri="{FF2B5EF4-FFF2-40B4-BE49-F238E27FC236}">
                <a16:creationId xmlns:a16="http://schemas.microsoft.com/office/drawing/2014/main" id="{BE1156FC-F832-4A1C-AF6D-96912C2AC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4743450"/>
            <a:ext cx="2362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63" b="0" i="0">
                <a:solidFill>
                  <a:srgbClr val="667085"/>
                </a:solidFill>
              </a:defRPr>
            </a:pPr>
            <a:r>
              <a:rPr sz="863" b="0" i="0">
                <a:solidFill>
                  <a:srgbClr val="667085"/>
                </a:solidFill>
              </a:rPr>
              <a:t>этапы, зависимости, контрольные точки</a:t>
            </a:r>
          </a:p>
        </p:txBody>
      </p:sp>
      <p:sp>
        <p:nvSpPr>
          <p:cNvPr id="52" name="passport-9">
            <a:extLst xmlns:a="http://schemas.openxmlformats.org/drawingml/2006/main">
              <a:ext uri="{FF2B5EF4-FFF2-40B4-BE49-F238E27FC236}">
                <a16:creationId xmlns:a16="http://schemas.microsoft.com/office/drawing/2014/main" id="{F13BCBC0-0FDF-4BB8-AF73-86F25F57A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4248150"/>
            <a:ext cx="26479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chip-bg">
            <a:extLst xmlns:a="http://schemas.openxmlformats.org/drawingml/2006/main">
              <a:ext uri="{FF2B5EF4-FFF2-40B4-BE49-F238E27FC236}">
                <a16:creationId xmlns:a16="http://schemas.microsoft.com/office/drawing/2014/main" id="{B41048F6-750B-4CC9-BAB3-000340E95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4362450"/>
            <a:ext cx="4572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chip">
            <a:extLst xmlns:a="http://schemas.openxmlformats.org/drawingml/2006/main">
              <a:ext uri="{FF2B5EF4-FFF2-40B4-BE49-F238E27FC236}">
                <a16:creationId xmlns:a16="http://schemas.microsoft.com/office/drawing/2014/main" id="{0313C391-0521-4C57-BF02-F20F3EFA9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391025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10</a:t>
            </a:r>
          </a:p>
        </p:txBody>
      </p:sp>
      <p:sp>
        <p:nvSpPr>
          <p:cNvPr id="55" name="text">
            <a:extLst xmlns:a="http://schemas.openxmlformats.org/drawingml/2006/main">
              <a:ext uri="{FF2B5EF4-FFF2-40B4-BE49-F238E27FC236}">
                <a16:creationId xmlns:a16="http://schemas.microsoft.com/office/drawing/2014/main" id="{7CCAEE12-A90E-48BD-B086-ACD399BE9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4362450"/>
            <a:ext cx="1790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KPI и доказательства</a:t>
            </a:r>
          </a:p>
        </p:txBody>
      </p:sp>
      <p:sp>
        <p:nvSpPr>
          <p:cNvPr id="56" name="text">
            <a:extLst xmlns:a="http://schemas.openxmlformats.org/drawingml/2006/main">
              <a:ext uri="{FF2B5EF4-FFF2-40B4-BE49-F238E27FC236}">
                <a16:creationId xmlns:a16="http://schemas.microsoft.com/office/drawing/2014/main" id="{B16BD857-BB64-4CD7-9E24-DDDF27651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4743450"/>
            <a:ext cx="2362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63" b="0" i="0">
                <a:solidFill>
                  <a:srgbClr val="667085"/>
                </a:solidFill>
              </a:defRPr>
            </a:pPr>
            <a:r>
              <a:rPr sz="863" b="0" i="0">
                <a:solidFill>
                  <a:srgbClr val="667085"/>
                </a:solidFill>
              </a:rPr>
              <a:t>формулы, источники, периодичность, независимая сверка</a:t>
            </a:r>
          </a:p>
        </p:txBody>
      </p:sp>
      <p:sp>
        <p:nvSpPr>
          <p:cNvPr id="57" name="passport-10">
            <a:extLst xmlns:a="http://schemas.openxmlformats.org/drawingml/2006/main">
              <a:ext uri="{FF2B5EF4-FFF2-40B4-BE49-F238E27FC236}">
                <a16:creationId xmlns:a16="http://schemas.microsoft.com/office/drawing/2014/main" id="{924AB0E5-C345-49C6-809F-4A5F83063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4248150"/>
            <a:ext cx="26479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chip-bg">
            <a:extLst xmlns:a="http://schemas.openxmlformats.org/drawingml/2006/main">
              <a:ext uri="{FF2B5EF4-FFF2-40B4-BE49-F238E27FC236}">
                <a16:creationId xmlns:a16="http://schemas.microsoft.com/office/drawing/2014/main" id="{AEF423B0-CAF4-444F-A7CB-1FFDAD394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4362450"/>
            <a:ext cx="4572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chip">
            <a:extLst xmlns:a="http://schemas.openxmlformats.org/drawingml/2006/main">
              <a:ext uri="{FF2B5EF4-FFF2-40B4-BE49-F238E27FC236}">
                <a16:creationId xmlns:a16="http://schemas.microsoft.com/office/drawing/2014/main" id="{57564C55-C27D-4F78-9210-844129DD9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391025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11</a:t>
            </a:r>
          </a:p>
        </p:txBody>
      </p:sp>
      <p:sp>
        <p:nvSpPr>
          <p:cNvPr id="60" name="text">
            <a:extLst xmlns:a="http://schemas.openxmlformats.org/drawingml/2006/main">
              <a:ext uri="{FF2B5EF4-FFF2-40B4-BE49-F238E27FC236}">
                <a16:creationId xmlns:a16="http://schemas.microsoft.com/office/drawing/2014/main" id="{746FB286-DA9C-4B41-8901-4D79DFDD5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362450"/>
            <a:ext cx="1790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Риски</a:t>
            </a:r>
          </a:p>
        </p:txBody>
      </p:sp>
      <p:sp>
        <p:nvSpPr>
          <p:cNvPr id="61" name="text">
            <a:extLst xmlns:a="http://schemas.openxmlformats.org/drawingml/2006/main">
              <a:ext uri="{FF2B5EF4-FFF2-40B4-BE49-F238E27FC236}">
                <a16:creationId xmlns:a16="http://schemas.microsoft.com/office/drawing/2014/main" id="{FCB85211-20A4-4812-A2DA-6A54A7136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4743450"/>
            <a:ext cx="2362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63" b="0" i="0">
                <a:solidFill>
                  <a:srgbClr val="667085"/>
                </a:solidFill>
              </a:defRPr>
            </a:pPr>
            <a:r>
              <a:rPr sz="863" b="0" i="0">
                <a:solidFill>
                  <a:srgbClr val="667085"/>
                </a:solidFill>
              </a:rPr>
              <a:t>красные запреты, побочные эффекты, восстановление</a:t>
            </a:r>
          </a:p>
        </p:txBody>
      </p:sp>
      <p:sp>
        <p:nvSpPr>
          <p:cNvPr id="62" name="passport-11">
            <a:extLst xmlns:a="http://schemas.openxmlformats.org/drawingml/2006/main">
              <a:ext uri="{FF2B5EF4-FFF2-40B4-BE49-F238E27FC236}">
                <a16:creationId xmlns:a16="http://schemas.microsoft.com/office/drawing/2014/main" id="{08D3EFEF-65BE-4C38-B79E-433D5230E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4248150"/>
            <a:ext cx="26479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chip-bg">
            <a:extLst xmlns:a="http://schemas.openxmlformats.org/drawingml/2006/main">
              <a:ext uri="{FF2B5EF4-FFF2-40B4-BE49-F238E27FC236}">
                <a16:creationId xmlns:a16="http://schemas.microsoft.com/office/drawing/2014/main" id="{27AB54BE-A365-4F0F-A13B-068D0E8E8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4362450"/>
            <a:ext cx="4572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chip">
            <a:extLst xmlns:a="http://schemas.openxmlformats.org/drawingml/2006/main">
              <a:ext uri="{FF2B5EF4-FFF2-40B4-BE49-F238E27FC236}">
                <a16:creationId xmlns:a16="http://schemas.microsoft.com/office/drawing/2014/main" id="{4ABDCBF1-2B31-44AF-8AD2-409AC971F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4391025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12</a:t>
            </a:r>
          </a:p>
        </p:txBody>
      </p:sp>
      <p:sp>
        <p:nvSpPr>
          <p:cNvPr id="65" name="text">
            <a:extLst xmlns:a="http://schemas.openxmlformats.org/drawingml/2006/main">
              <a:ext uri="{FF2B5EF4-FFF2-40B4-BE49-F238E27FC236}">
                <a16:creationId xmlns:a16="http://schemas.microsoft.com/office/drawing/2014/main" id="{A9F6713D-27CD-4B18-A6BD-D59D590CD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9775" y="4362450"/>
            <a:ext cx="1790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Решение о судьбе</a:t>
            </a:r>
          </a:p>
        </p:txBody>
      </p:sp>
      <p:sp>
        <p:nvSpPr>
          <p:cNvPr id="66" name="text">
            <a:extLst xmlns:a="http://schemas.openxmlformats.org/drawingml/2006/main">
              <a:ext uri="{FF2B5EF4-FFF2-40B4-BE49-F238E27FC236}">
                <a16:creationId xmlns:a16="http://schemas.microsoft.com/office/drawing/2014/main" id="{90F89060-A9C9-479C-8D02-605ACE143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4743450"/>
            <a:ext cx="2362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63" b="0" i="0">
                <a:solidFill>
                  <a:srgbClr val="667085"/>
                </a:solidFill>
              </a:defRPr>
            </a:pPr>
            <a:r>
              <a:rPr sz="863" b="0" i="0">
                <a:solidFill>
                  <a:srgbClr val="667085"/>
                </a:solidFill>
              </a:rPr>
              <a:t>GO, REDESIGN, HOLD или STOP</a:t>
            </a:r>
          </a:p>
        </p:txBody>
      </p:sp>
      <p:sp>
        <p:nvSpPr>
          <p:cNvPr id="67" name="callout-bg">
            <a:extLst xmlns:a="http://schemas.openxmlformats.org/drawingml/2006/main">
              <a:ext uri="{FF2B5EF4-FFF2-40B4-BE49-F238E27FC236}">
                <a16:creationId xmlns:a16="http://schemas.microsoft.com/office/drawing/2014/main" id="{C0AB53E2-0844-4AF2-A5B3-FC5DC668F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791200"/>
            <a:ext cx="113347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C10E1B74-E7D7-424C-AB5D-88BAF3346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791200"/>
            <a:ext cx="7620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54C96624-7793-4070-8C1F-CD936502E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867400"/>
            <a:ext cx="109537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Раздел 5 разворачивается в 39 ячеек: 13 пар × 3 уровня. Один паспорт — одна инициатива или пилот внутри контура.</a:t>
            </a:r>
          </a:p>
        </p:txBody>
      </p:sp>
    </p:spTree>
    <p:extLst>
      <p:ext uri="{BB962C8B-B14F-4D97-AF65-F5344CB8AC3E}">
        <p14:creationId xmlns:p14="http://schemas.microsoft.com/office/powerpoint/2010/main" val="79026017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tatus">
            <a:extLst xmlns:a="http://schemas.openxmlformats.org/drawingml/2006/main">
              <a:ext uri="{FF2B5EF4-FFF2-40B4-BE49-F238E27FC236}">
                <a16:creationId xmlns:a16="http://schemas.microsoft.com/office/drawing/2014/main" id="{48B3B456-2D77-44E1-9E70-573A8B2C8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ПРОФИЛЬ СИСТЕМЫ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C3415AE-30AB-4D03-AF41-4A0202869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11827"/>
                </a:solidFill>
              </a:defRPr>
            </a:pPr>
            <a:r>
              <a:rPr sz="3150" b="1" i="0">
                <a:solidFill>
                  <a:srgbClr val="111827"/>
                </a:solidFill>
              </a:rPr>
              <a:t>Шесть осей Equilibrium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A676A1E8-5969-467F-8A51-911A58C85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1C01EEEF-D00D-480F-94B6-2E48D90C4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7BEE9E6B-AB5C-4386-B3DF-0213315E4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1DDE704B-CB7E-41B0-A1D3-19A5FC7E5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19</a:t>
            </a:r>
          </a:p>
        </p:txBody>
      </p:sp>
      <p:sp>
        <p:nvSpPr>
          <p:cNvPr id="7" name="card-Запасы">
            <a:extLst xmlns:a="http://schemas.openxmlformats.org/drawingml/2006/main">
              <a:ext uri="{FF2B5EF4-FFF2-40B4-BE49-F238E27FC236}">
                <a16:creationId xmlns:a16="http://schemas.microsoft.com/office/drawing/2014/main" id="{FB620375-4234-41CE-8F7F-70C01AFE4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24000"/>
            <a:ext cx="3333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rd-accent">
            <a:extLst xmlns:a="http://schemas.openxmlformats.org/drawingml/2006/main">
              <a:ext uri="{FF2B5EF4-FFF2-40B4-BE49-F238E27FC236}">
                <a16:creationId xmlns:a16="http://schemas.microsoft.com/office/drawing/2014/main" id="{281F9D4C-3109-4440-ADD3-CB7C338BE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2400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ard-kicker">
            <a:extLst xmlns:a="http://schemas.openxmlformats.org/drawingml/2006/main">
              <a:ext uri="{FF2B5EF4-FFF2-40B4-BE49-F238E27FC236}">
                <a16:creationId xmlns:a16="http://schemas.microsoft.com/office/drawing/2014/main" id="{07068F9C-D39C-4105-B066-096C6458F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19250"/>
            <a:ext cx="2990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A1</a:t>
            </a:r>
          </a:p>
        </p:txBody>
      </p:sp>
      <p:sp>
        <p:nvSpPr>
          <p:cNvPr id="10" name="card-title">
            <a:extLst xmlns:a="http://schemas.openxmlformats.org/drawingml/2006/main">
              <a:ext uri="{FF2B5EF4-FFF2-40B4-BE49-F238E27FC236}">
                <a16:creationId xmlns:a16="http://schemas.microsoft.com/office/drawing/2014/main" id="{08E87726-46DD-4533-B74B-52AC3A91F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819275"/>
            <a:ext cx="29908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Запасы</a:t>
            </a:r>
          </a:p>
        </p:txBody>
      </p:sp>
      <p:sp>
        <p:nvSpPr>
          <p:cNvPr id="11" name="card-body">
            <a:extLst xmlns:a="http://schemas.openxmlformats.org/drawingml/2006/main">
              <a:ext uri="{FF2B5EF4-FFF2-40B4-BE49-F238E27FC236}">
                <a16:creationId xmlns:a16="http://schemas.microsoft.com/office/drawing/2014/main" id="{10EC4258-0795-48B4-83E0-8ECB94F25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162175"/>
            <a:ext cx="29908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что накоплено и изношено</a:t>
            </a:r>
          </a:p>
        </p:txBody>
      </p:sp>
      <p:sp>
        <p:nvSpPr>
          <p:cNvPr id="12" name="card-Потоки">
            <a:extLst xmlns:a="http://schemas.openxmlformats.org/drawingml/2006/main">
              <a:ext uri="{FF2B5EF4-FFF2-40B4-BE49-F238E27FC236}">
                <a16:creationId xmlns:a16="http://schemas.microsoft.com/office/drawing/2014/main" id="{26D97765-C951-433C-A8A8-C3DE7E7C2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1524000"/>
            <a:ext cx="3333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ard-accent">
            <a:extLst xmlns:a="http://schemas.openxmlformats.org/drawingml/2006/main">
              <a:ext uri="{FF2B5EF4-FFF2-40B4-BE49-F238E27FC236}">
                <a16:creationId xmlns:a16="http://schemas.microsoft.com/office/drawing/2014/main" id="{00C779A7-50FB-4BDE-9C07-6213E3270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152400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ard-kicker">
            <a:extLst xmlns:a="http://schemas.openxmlformats.org/drawingml/2006/main">
              <a:ext uri="{FF2B5EF4-FFF2-40B4-BE49-F238E27FC236}">
                <a16:creationId xmlns:a16="http://schemas.microsoft.com/office/drawing/2014/main" id="{A38E4CAA-BA10-4767-8287-44BB4265E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1619250"/>
            <a:ext cx="2990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D5A"/>
                </a:solidFill>
              </a:defRPr>
            </a:pPr>
            <a:r>
              <a:rPr sz="900" b="1" i="0">
                <a:solidFill>
                  <a:srgbClr val="2E7D5A"/>
                </a:solidFill>
              </a:rPr>
              <a:t>A2</a:t>
            </a:r>
          </a:p>
        </p:txBody>
      </p:sp>
      <p:sp>
        <p:nvSpPr>
          <p:cNvPr id="15" name="card-title">
            <a:extLst xmlns:a="http://schemas.openxmlformats.org/drawingml/2006/main">
              <a:ext uri="{FF2B5EF4-FFF2-40B4-BE49-F238E27FC236}">
                <a16:creationId xmlns:a16="http://schemas.microsoft.com/office/drawing/2014/main" id="{7DECFD52-6671-4DE4-BD08-FCF790BEA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1819275"/>
            <a:ext cx="29908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Потоки</a:t>
            </a:r>
          </a:p>
        </p:txBody>
      </p:sp>
      <p:sp>
        <p:nvSpPr>
          <p:cNvPr id="16" name="card-body">
            <a:extLst xmlns:a="http://schemas.openxmlformats.org/drawingml/2006/main">
              <a:ext uri="{FF2B5EF4-FFF2-40B4-BE49-F238E27FC236}">
                <a16:creationId xmlns:a16="http://schemas.microsoft.com/office/drawing/2014/main" id="{90B5E17F-EC82-42D6-BE17-72C129AFB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162175"/>
            <a:ext cx="29908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что движется и с какой скоростью</a:t>
            </a:r>
          </a:p>
        </p:txBody>
      </p:sp>
      <p:sp>
        <p:nvSpPr>
          <p:cNvPr id="17" name="card-Воспроизводство">
            <a:extLst xmlns:a="http://schemas.openxmlformats.org/drawingml/2006/main">
              <a:ext uri="{FF2B5EF4-FFF2-40B4-BE49-F238E27FC236}">
                <a16:creationId xmlns:a16="http://schemas.microsoft.com/office/drawing/2014/main" id="{FC1AFE9A-A4BA-472C-85FD-1F7685E52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1524000"/>
            <a:ext cx="3333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2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card-accent">
            <a:extLst xmlns:a="http://schemas.openxmlformats.org/drawingml/2006/main">
              <a:ext uri="{FF2B5EF4-FFF2-40B4-BE49-F238E27FC236}">
                <a16:creationId xmlns:a16="http://schemas.microsoft.com/office/drawing/2014/main" id="{213D3CA7-8A12-4920-9BE3-36A154B7C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152400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8C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rd-kicker">
            <a:extLst xmlns:a="http://schemas.openxmlformats.org/drawingml/2006/main">
              <a:ext uri="{FF2B5EF4-FFF2-40B4-BE49-F238E27FC236}">
                <a16:creationId xmlns:a16="http://schemas.microsoft.com/office/drawing/2014/main" id="{5C3D4CC4-5E0D-40B9-8954-3F365EA89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619250"/>
            <a:ext cx="2990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4D8C8A"/>
                </a:solidFill>
              </a:defRPr>
            </a:pPr>
            <a:r>
              <a:rPr sz="900" b="1" i="0">
                <a:solidFill>
                  <a:srgbClr val="4D8C8A"/>
                </a:solidFill>
              </a:rPr>
              <a:t>A3</a:t>
            </a:r>
          </a:p>
        </p:txBody>
      </p:sp>
      <p:sp>
        <p:nvSpPr>
          <p:cNvPr id="20" name="card-title">
            <a:extLst xmlns:a="http://schemas.openxmlformats.org/drawingml/2006/main">
              <a:ext uri="{FF2B5EF4-FFF2-40B4-BE49-F238E27FC236}">
                <a16:creationId xmlns:a16="http://schemas.microsoft.com/office/drawing/2014/main" id="{8A67E035-2AA5-4B83-B970-E322DF57E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819275"/>
            <a:ext cx="29908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Воспроизводство</a:t>
            </a:r>
          </a:p>
        </p:txBody>
      </p:sp>
      <p:sp>
        <p:nvSpPr>
          <p:cNvPr id="21" name="card-body">
            <a:extLst xmlns:a="http://schemas.openxmlformats.org/drawingml/2006/main">
              <a:ext uri="{FF2B5EF4-FFF2-40B4-BE49-F238E27FC236}">
                <a16:creationId xmlns:a16="http://schemas.microsoft.com/office/drawing/2014/main" id="{961C4852-BE08-42D6-B168-91E9B8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162175"/>
            <a:ext cx="29908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как система воспроизводит себя</a:t>
            </a:r>
          </a:p>
        </p:txBody>
      </p:sp>
      <p:sp>
        <p:nvSpPr>
          <p:cNvPr id="22" name="card-Устойчивость">
            <a:extLst xmlns:a="http://schemas.openxmlformats.org/drawingml/2006/main">
              <a:ext uri="{FF2B5EF4-FFF2-40B4-BE49-F238E27FC236}">
                <a16:creationId xmlns:a16="http://schemas.microsoft.com/office/drawing/2014/main" id="{F79AD56B-B6AD-4912-A66C-A936B301D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476625"/>
            <a:ext cx="3333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card-accent">
            <a:extLst xmlns:a="http://schemas.openxmlformats.org/drawingml/2006/main">
              <a:ext uri="{FF2B5EF4-FFF2-40B4-BE49-F238E27FC236}">
                <a16:creationId xmlns:a16="http://schemas.microsoft.com/office/drawing/2014/main" id="{F40788DB-2515-4E1A-A4BC-BE0AC10BF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476625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card-kicker">
            <a:extLst xmlns:a="http://schemas.openxmlformats.org/drawingml/2006/main">
              <a:ext uri="{FF2B5EF4-FFF2-40B4-BE49-F238E27FC236}">
                <a16:creationId xmlns:a16="http://schemas.microsoft.com/office/drawing/2014/main" id="{FC9E88F3-3782-460C-B5CD-8B27B8AB9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571875"/>
            <a:ext cx="2990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7257A8"/>
                </a:solidFill>
              </a:defRPr>
            </a:pPr>
            <a:r>
              <a:rPr sz="900" b="1" i="0">
                <a:solidFill>
                  <a:srgbClr val="7257A8"/>
                </a:solidFill>
              </a:rPr>
              <a:t>A4</a:t>
            </a:r>
          </a:p>
        </p:txBody>
      </p:sp>
      <p:sp>
        <p:nvSpPr>
          <p:cNvPr id="25" name="card-title">
            <a:extLst xmlns:a="http://schemas.openxmlformats.org/drawingml/2006/main">
              <a:ext uri="{FF2B5EF4-FFF2-40B4-BE49-F238E27FC236}">
                <a16:creationId xmlns:a16="http://schemas.microsoft.com/office/drawing/2014/main" id="{5C4734E2-C022-4F6D-811D-8144CE0B7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771900"/>
            <a:ext cx="29908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Устойчивость</a:t>
            </a:r>
          </a:p>
        </p:txBody>
      </p:sp>
      <p:sp>
        <p:nvSpPr>
          <p:cNvPr id="26" name="card-body">
            <a:extLst xmlns:a="http://schemas.openxmlformats.org/drawingml/2006/main">
              <a:ext uri="{FF2B5EF4-FFF2-40B4-BE49-F238E27FC236}">
                <a16:creationId xmlns:a16="http://schemas.microsoft.com/office/drawing/2014/main" id="{EB8DCF59-289A-48D2-91B6-CD6C534C5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114800"/>
            <a:ext cx="29908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как выдерживает шок</a:t>
            </a:r>
          </a:p>
        </p:txBody>
      </p:sp>
      <p:sp>
        <p:nvSpPr>
          <p:cNvPr id="27" name="card-Легитимность">
            <a:extLst xmlns:a="http://schemas.openxmlformats.org/drawingml/2006/main">
              <a:ext uri="{FF2B5EF4-FFF2-40B4-BE49-F238E27FC236}">
                <a16:creationId xmlns:a16="http://schemas.microsoft.com/office/drawing/2014/main" id="{8E599113-9A0F-4A80-8063-A0C6F56D1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3476625"/>
            <a:ext cx="3333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ard-accent">
            <a:extLst xmlns:a="http://schemas.openxmlformats.org/drawingml/2006/main">
              <a:ext uri="{FF2B5EF4-FFF2-40B4-BE49-F238E27FC236}">
                <a16:creationId xmlns:a16="http://schemas.microsoft.com/office/drawing/2014/main" id="{F8A9A257-DE22-4929-862D-9DD6E2535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3476625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ard-kicker">
            <a:extLst xmlns:a="http://schemas.openxmlformats.org/drawingml/2006/main">
              <a:ext uri="{FF2B5EF4-FFF2-40B4-BE49-F238E27FC236}">
                <a16:creationId xmlns:a16="http://schemas.microsoft.com/office/drawing/2014/main" id="{BCE62E63-C610-4128-82AB-93BAF5AC1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571875"/>
            <a:ext cx="2990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58B1B"/>
                </a:solidFill>
              </a:defRPr>
            </a:pPr>
            <a:r>
              <a:rPr sz="900" b="1" i="0">
                <a:solidFill>
                  <a:srgbClr val="B58B1B"/>
                </a:solidFill>
              </a:rPr>
              <a:t>A5</a:t>
            </a:r>
          </a:p>
        </p:txBody>
      </p:sp>
      <p:sp>
        <p:nvSpPr>
          <p:cNvPr id="30" name="card-title">
            <a:extLst xmlns:a="http://schemas.openxmlformats.org/drawingml/2006/main">
              <a:ext uri="{FF2B5EF4-FFF2-40B4-BE49-F238E27FC236}">
                <a16:creationId xmlns:a16="http://schemas.microsoft.com/office/drawing/2014/main" id="{0EF35078-A54E-4202-89FA-A50D87158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771900"/>
            <a:ext cx="29908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Легитимность</a:t>
            </a:r>
          </a:p>
        </p:txBody>
      </p:sp>
      <p:sp>
        <p:nvSpPr>
          <p:cNvPr id="31" name="card-body">
            <a:extLst xmlns:a="http://schemas.openxmlformats.org/drawingml/2006/main">
              <a:ext uri="{FF2B5EF4-FFF2-40B4-BE49-F238E27FC236}">
                <a16:creationId xmlns:a16="http://schemas.microsoft.com/office/drawing/2014/main" id="{87FDCD36-7987-4522-BA80-79E7CE105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4114800"/>
            <a:ext cx="29908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почему решение признаётся</a:t>
            </a:r>
          </a:p>
        </p:txBody>
      </p:sp>
      <p:sp>
        <p:nvSpPr>
          <p:cNvPr id="32" name="card-Внешние эффекты">
            <a:extLst xmlns:a="http://schemas.openxmlformats.org/drawingml/2006/main">
              <a:ext uri="{FF2B5EF4-FFF2-40B4-BE49-F238E27FC236}">
                <a16:creationId xmlns:a16="http://schemas.microsoft.com/office/drawing/2014/main" id="{17EED3FA-376B-490B-BF98-6A40A92D4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476625"/>
            <a:ext cx="3333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card-accent">
            <a:extLst xmlns:a="http://schemas.openxmlformats.org/drawingml/2006/main">
              <a:ext uri="{FF2B5EF4-FFF2-40B4-BE49-F238E27FC236}">
                <a16:creationId xmlns:a16="http://schemas.microsoft.com/office/drawing/2014/main" id="{D7AF5A26-0D9E-4FEA-A5DF-A86AAC4D1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476625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card-kicker">
            <a:extLst xmlns:a="http://schemas.openxmlformats.org/drawingml/2006/main">
              <a:ext uri="{FF2B5EF4-FFF2-40B4-BE49-F238E27FC236}">
                <a16:creationId xmlns:a16="http://schemas.microsoft.com/office/drawing/2014/main" id="{F2F51546-453E-455D-AEB8-A67F66E87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571875"/>
            <a:ext cx="2990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A6</a:t>
            </a:r>
          </a:p>
        </p:txBody>
      </p:sp>
      <p:sp>
        <p:nvSpPr>
          <p:cNvPr id="35" name="card-title">
            <a:extLst xmlns:a="http://schemas.openxmlformats.org/drawingml/2006/main">
              <a:ext uri="{FF2B5EF4-FFF2-40B4-BE49-F238E27FC236}">
                <a16:creationId xmlns:a16="http://schemas.microsoft.com/office/drawing/2014/main" id="{1806F328-DADE-4635-8124-01AB26A97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771900"/>
            <a:ext cx="29908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Внешние эффекты</a:t>
            </a:r>
          </a:p>
        </p:txBody>
      </p:sp>
      <p:sp>
        <p:nvSpPr>
          <p:cNvPr id="36" name="card-body">
            <a:extLst xmlns:a="http://schemas.openxmlformats.org/drawingml/2006/main">
              <a:ext uri="{FF2B5EF4-FFF2-40B4-BE49-F238E27FC236}">
                <a16:creationId xmlns:a16="http://schemas.microsoft.com/office/drawing/2014/main" id="{29C8ADD1-D6AC-4AEB-BFEC-8E7F8775A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4114800"/>
            <a:ext cx="29908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куда перенесены выгоды и ущерб</a:t>
            </a:r>
          </a:p>
        </p:txBody>
      </p:sp>
      <p:sp>
        <p:nvSpPr>
          <p:cNvPr id="37" name="callout-bg">
            <a:extLst xmlns:a="http://schemas.openxmlformats.org/drawingml/2006/main">
              <a:ext uri="{FF2B5EF4-FFF2-40B4-BE49-F238E27FC236}">
                <a16:creationId xmlns:a16="http://schemas.microsoft.com/office/drawing/2014/main" id="{1F28BCC3-18D5-41EE-BD99-1DA53A3FA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429250"/>
            <a:ext cx="70485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259E422A-2CF0-47C2-B4BB-EE8F3CE97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429250"/>
            <a:ext cx="762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2E26E89E-33A3-4D14-AB46-393271107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5505450"/>
            <a:ext cx="66675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E = (A₁×A₂×A₃×A₄×A₅×A₆)^(1/6)  •  сильная ось не скрывает провал слабой</a:t>
            </a:r>
          </a:p>
        </p:txBody>
      </p:sp>
    </p:spTree>
    <p:extLst>
      <p:ext uri="{BB962C8B-B14F-4D97-AF65-F5344CB8AC3E}">
        <p14:creationId xmlns:p14="http://schemas.microsoft.com/office/powerpoint/2010/main" val="205708760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status">
            <a:extLst xmlns:a="http://schemas.openxmlformats.org/drawingml/2006/main">
              <a:ext uri="{FF2B5EF4-FFF2-40B4-BE49-F238E27FC236}">
                <a16:creationId xmlns:a16="http://schemas.microsoft.com/office/drawing/2014/main" id="{9878C9C9-5AFF-4EBA-937D-9690214DD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РЕЗЮМЕ ДЛЯ РЕШЕНИЙ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D161F40-1CCA-45B9-A09E-7464C8AA9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225" b="1" i="0">
                <a:solidFill>
                  <a:srgbClr val="111827"/>
                </a:solidFill>
              </a:defRPr>
            </a:pPr>
            <a:r>
              <a:rPr sz="3225" b="1" i="0">
                <a:solidFill>
                  <a:srgbClr val="111827"/>
                </a:solidFill>
              </a:rPr>
              <a:t>Что даёт унификация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7A9A76DD-957A-4E24-A46F-69BC21009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2F54C107-3128-4FA1-9937-7E9B5ABD6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B56A6875-3B12-4748-A60B-DBBAC4BD0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6A004501-A27E-49FD-BE0D-D1B6AC098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02</a:t>
            </a:r>
          </a:p>
        </p:txBody>
      </p:sp>
      <p:sp>
        <p:nvSpPr>
          <p:cNvPr id="7" name="metric-контуров">
            <a:extLst xmlns:a="http://schemas.openxmlformats.org/drawingml/2006/main">
              <a:ext uri="{FF2B5EF4-FFF2-40B4-BE49-F238E27FC236}">
                <a16:creationId xmlns:a16="http://schemas.microsoft.com/office/drawing/2014/main" id="{DDE881DF-CAAC-44DF-9213-B80814378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28750"/>
            <a:ext cx="204787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E526D0B3-1092-4054-B13A-A5E5B81CD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28750"/>
            <a:ext cx="6667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value-контуров">
            <a:extLst xmlns:a="http://schemas.openxmlformats.org/drawingml/2006/main">
              <a:ext uri="{FF2B5EF4-FFF2-40B4-BE49-F238E27FC236}">
                <a16:creationId xmlns:a16="http://schemas.microsoft.com/office/drawing/2014/main" id="{B8CCEE6A-FB05-4547-82ED-E37FA5101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43050"/>
            <a:ext cx="16859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2E74B5"/>
                </a:solidFill>
              </a:defRPr>
            </a:pPr>
            <a:r>
              <a:rPr sz="2925" b="1" i="0">
                <a:solidFill>
                  <a:srgbClr val="2E74B5"/>
                </a:solidFill>
              </a:rPr>
              <a:t>19</a:t>
            </a:r>
          </a:p>
        </p:txBody>
      </p:sp>
      <p:sp>
        <p:nvSpPr>
          <p:cNvPr id="10" name="label-контуров">
            <a:extLst xmlns:a="http://schemas.openxmlformats.org/drawingml/2006/main">
              <a:ext uri="{FF2B5EF4-FFF2-40B4-BE49-F238E27FC236}">
                <a16:creationId xmlns:a16="http://schemas.microsoft.com/office/drawing/2014/main" id="{AECDAF62-0942-4AFF-ADFE-7CAC128D0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57400"/>
            <a:ext cx="16859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контуров</a:t>
            </a:r>
          </a:p>
        </p:txBody>
      </p:sp>
      <p:sp>
        <p:nvSpPr>
          <p:cNvPr id="11" name="scope-контуров">
            <a:extLst xmlns:a="http://schemas.openxmlformats.org/drawingml/2006/main">
              <a:ext uri="{FF2B5EF4-FFF2-40B4-BE49-F238E27FC236}">
                <a16:creationId xmlns:a16="http://schemas.microsoft.com/office/drawing/2014/main" id="{4C74BA35-82AD-4B6B-B7C3-CA5CB65B0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28875"/>
            <a:ext cx="1685925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что воспроизводится</a:t>
            </a:r>
          </a:p>
        </p:txBody>
      </p:sp>
      <p:sp>
        <p:nvSpPr>
          <p:cNvPr id="12" name="metric-пар">
            <a:extLst xmlns:a="http://schemas.openxmlformats.org/drawingml/2006/main">
              <a:ext uri="{FF2B5EF4-FFF2-40B4-BE49-F238E27FC236}">
                <a16:creationId xmlns:a16="http://schemas.microsoft.com/office/drawing/2014/main" id="{8FE49FCC-5568-443A-8844-8D8DD4399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1428750"/>
            <a:ext cx="204787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951F3FDC-C640-4337-AD3C-EC484CB67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1428750"/>
            <a:ext cx="6667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value-пар">
            <a:extLst xmlns:a="http://schemas.openxmlformats.org/drawingml/2006/main">
              <a:ext uri="{FF2B5EF4-FFF2-40B4-BE49-F238E27FC236}">
                <a16:creationId xmlns:a16="http://schemas.microsoft.com/office/drawing/2014/main" id="{9C6F6503-E72F-424F-A8BF-D831D34B5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1543050"/>
            <a:ext cx="16859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2E7D5A"/>
                </a:solidFill>
              </a:defRPr>
            </a:pPr>
            <a:r>
              <a:rPr sz="2925" b="1" i="0">
                <a:solidFill>
                  <a:srgbClr val="2E7D5A"/>
                </a:solidFill>
              </a:rPr>
              <a:t>13</a:t>
            </a:r>
          </a:p>
        </p:txBody>
      </p:sp>
      <p:sp>
        <p:nvSpPr>
          <p:cNvPr id="15" name="label-пар">
            <a:extLst xmlns:a="http://schemas.openxmlformats.org/drawingml/2006/main">
              <a:ext uri="{FF2B5EF4-FFF2-40B4-BE49-F238E27FC236}">
                <a16:creationId xmlns:a16="http://schemas.microsoft.com/office/drawing/2014/main" id="{A8EAAD10-BBD4-4D77-8260-0CAC55CEC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057400"/>
            <a:ext cx="16859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пар</a:t>
            </a:r>
          </a:p>
        </p:txBody>
      </p:sp>
      <p:sp>
        <p:nvSpPr>
          <p:cNvPr id="16" name="scope-пар">
            <a:extLst xmlns:a="http://schemas.openxmlformats.org/drawingml/2006/main">
              <a:ext uri="{FF2B5EF4-FFF2-40B4-BE49-F238E27FC236}">
                <a16:creationId xmlns:a16="http://schemas.microsoft.com/office/drawing/2014/main" id="{8A0B9924-8531-44D0-99BC-692E52AD3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428875"/>
            <a:ext cx="1685925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какие пределы удерживаются</a:t>
            </a:r>
          </a:p>
        </p:txBody>
      </p:sp>
      <p:sp>
        <p:nvSpPr>
          <p:cNvPr id="17" name="metric-уровня">
            <a:extLst xmlns:a="http://schemas.openxmlformats.org/drawingml/2006/main">
              <a:ext uri="{FF2B5EF4-FFF2-40B4-BE49-F238E27FC236}">
                <a16:creationId xmlns:a16="http://schemas.microsoft.com/office/drawing/2014/main" id="{AAEC7AB6-B884-45F8-B3EE-891A97F13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1428750"/>
            <a:ext cx="204787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9D8693FD-552F-4EAA-B69C-588F87FB7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1428750"/>
            <a:ext cx="6667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alue-уровня">
            <a:extLst xmlns:a="http://schemas.openxmlformats.org/drawingml/2006/main">
              <a:ext uri="{FF2B5EF4-FFF2-40B4-BE49-F238E27FC236}">
                <a16:creationId xmlns:a16="http://schemas.microsoft.com/office/drawing/2014/main" id="{D6597906-76AF-445A-8A8D-50694A62F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1543050"/>
            <a:ext cx="16859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7257A8"/>
                </a:solidFill>
              </a:defRPr>
            </a:pPr>
            <a:r>
              <a:rPr sz="2925" b="1" i="0">
                <a:solidFill>
                  <a:srgbClr val="7257A8"/>
                </a:solidFill>
              </a:rPr>
              <a:t>3</a:t>
            </a:r>
          </a:p>
        </p:txBody>
      </p:sp>
      <p:sp>
        <p:nvSpPr>
          <p:cNvPr id="20" name="label-уровня">
            <a:extLst xmlns:a="http://schemas.openxmlformats.org/drawingml/2006/main">
              <a:ext uri="{FF2B5EF4-FFF2-40B4-BE49-F238E27FC236}">
                <a16:creationId xmlns:a16="http://schemas.microsoft.com/office/drawing/2014/main" id="{A44C0789-6668-45C7-8C76-9457E96E5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2057400"/>
            <a:ext cx="16859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уровня</a:t>
            </a:r>
          </a:p>
        </p:txBody>
      </p:sp>
      <p:sp>
        <p:nvSpPr>
          <p:cNvPr id="21" name="scope-уровня">
            <a:extLst xmlns:a="http://schemas.openxmlformats.org/drawingml/2006/main">
              <a:ext uri="{FF2B5EF4-FFF2-40B4-BE49-F238E27FC236}">
                <a16:creationId xmlns:a16="http://schemas.microsoft.com/office/drawing/2014/main" id="{801870FB-E0EE-4281-A037-9EF247225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2428875"/>
            <a:ext cx="1685925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где проявляется эффект</a:t>
            </a:r>
          </a:p>
        </p:txBody>
      </p:sp>
      <p:sp>
        <p:nvSpPr>
          <p:cNvPr id="22" name="metric-ячейка">
            <a:extLst xmlns:a="http://schemas.openxmlformats.org/drawingml/2006/main">
              <a:ext uri="{FF2B5EF4-FFF2-40B4-BE49-F238E27FC236}">
                <a16:creationId xmlns:a16="http://schemas.microsoft.com/office/drawing/2014/main" id="{73E6A0DA-67B0-4D02-BAAE-66446BD24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1428750"/>
            <a:ext cx="204787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8512F751-E904-44D8-ADA6-857A1D3FB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1428750"/>
            <a:ext cx="6667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value-ячейка">
            <a:extLst xmlns:a="http://schemas.openxmlformats.org/drawingml/2006/main">
              <a:ext uri="{FF2B5EF4-FFF2-40B4-BE49-F238E27FC236}">
                <a16:creationId xmlns:a16="http://schemas.microsoft.com/office/drawing/2014/main" id="{D3F80232-A399-43AC-A521-1A2741070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1543050"/>
            <a:ext cx="16859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B58B1B"/>
                </a:solidFill>
              </a:defRPr>
            </a:pPr>
            <a:r>
              <a:rPr sz="2925" b="1" i="0">
                <a:solidFill>
                  <a:srgbClr val="B58B1B"/>
                </a:solidFill>
              </a:rPr>
              <a:t>741</a:t>
            </a:r>
          </a:p>
        </p:txBody>
      </p:sp>
      <p:sp>
        <p:nvSpPr>
          <p:cNvPr id="25" name="label-ячейка">
            <a:extLst xmlns:a="http://schemas.openxmlformats.org/drawingml/2006/main">
              <a:ext uri="{FF2B5EF4-FFF2-40B4-BE49-F238E27FC236}">
                <a16:creationId xmlns:a16="http://schemas.microsoft.com/office/drawing/2014/main" id="{BD89438A-C100-4280-BACB-2B06BE9B4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057400"/>
            <a:ext cx="16859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ячейка</a:t>
            </a:r>
          </a:p>
        </p:txBody>
      </p:sp>
      <p:sp>
        <p:nvSpPr>
          <p:cNvPr id="26" name="scope-ячейка">
            <a:extLst xmlns:a="http://schemas.openxmlformats.org/drawingml/2006/main">
              <a:ext uri="{FF2B5EF4-FFF2-40B4-BE49-F238E27FC236}">
                <a16:creationId xmlns:a16="http://schemas.microsoft.com/office/drawing/2014/main" id="{EC09AA20-70F5-4A9D-894E-FF483FD74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428875"/>
            <a:ext cx="1685925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одно состояние</a:t>
            </a:r>
          </a:p>
        </p:txBody>
      </p:sp>
      <p:sp>
        <p:nvSpPr>
          <p:cNvPr id="27" name="metric-записей">
            <a:extLst xmlns:a="http://schemas.openxmlformats.org/drawingml/2006/main">
              <a:ext uri="{FF2B5EF4-FFF2-40B4-BE49-F238E27FC236}">
                <a16:creationId xmlns:a16="http://schemas.microsoft.com/office/drawing/2014/main" id="{87CC90C9-33F7-405C-A921-D69DDDC0D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1428750"/>
            <a:ext cx="257175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2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8AE7A2C7-569F-4488-87B7-757D7379D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1428750"/>
            <a:ext cx="6667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8C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value-записей">
            <a:extLst xmlns:a="http://schemas.openxmlformats.org/drawingml/2006/main">
              <a:ext uri="{FF2B5EF4-FFF2-40B4-BE49-F238E27FC236}">
                <a16:creationId xmlns:a16="http://schemas.microsoft.com/office/drawing/2014/main" id="{299E8A7C-33C9-489D-B68D-F5C6EF890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1543050"/>
            <a:ext cx="2209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4D8C8A"/>
                </a:solidFill>
              </a:defRPr>
            </a:pPr>
            <a:r>
              <a:rPr sz="2925" b="1" i="0">
                <a:solidFill>
                  <a:srgbClr val="4D8C8A"/>
                </a:solidFill>
              </a:rPr>
              <a:t>3 705</a:t>
            </a:r>
          </a:p>
        </p:txBody>
      </p:sp>
      <p:sp>
        <p:nvSpPr>
          <p:cNvPr id="30" name="label-записей">
            <a:extLst xmlns:a="http://schemas.openxmlformats.org/drawingml/2006/main">
              <a:ext uri="{FF2B5EF4-FFF2-40B4-BE49-F238E27FC236}">
                <a16:creationId xmlns:a16="http://schemas.microsoft.com/office/drawing/2014/main" id="{6810FA03-856F-421B-BFF6-505CE7EF2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2057400"/>
            <a:ext cx="2209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записей</a:t>
            </a:r>
          </a:p>
        </p:txBody>
      </p:sp>
      <p:sp>
        <p:nvSpPr>
          <p:cNvPr id="31" name="scope-записей">
            <a:extLst xmlns:a="http://schemas.openxmlformats.org/drawingml/2006/main">
              <a:ext uri="{FF2B5EF4-FFF2-40B4-BE49-F238E27FC236}">
                <a16:creationId xmlns:a16="http://schemas.microsoft.com/office/drawing/2014/main" id="{F6618724-4D95-4CA8-B776-A55FE54E3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2428875"/>
            <a:ext cx="22098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пять версионных снимков</a:t>
            </a:r>
          </a:p>
        </p:txBody>
      </p:sp>
      <p:sp>
        <p:nvSpPr>
          <p:cNvPr id="32" name="callout-bg">
            <a:extLst xmlns:a="http://schemas.openxmlformats.org/drawingml/2006/main">
              <a:ext uri="{FF2B5EF4-FFF2-40B4-BE49-F238E27FC236}">
                <a16:creationId xmlns:a16="http://schemas.microsoft.com/office/drawing/2014/main" id="{5810782B-EB58-4C88-83DB-6F3B142CA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009900"/>
            <a:ext cx="1133475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B308B231-7F9A-4462-B6F0-EC38CC5BB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009900"/>
            <a:ext cx="762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B627663A-7FD4-49F5-9010-2E74CECD5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3086100"/>
            <a:ext cx="1095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Едины идентификаторы, формулы, версии, Q, красные пределы и правила решений. Предметные цели 19 контуров остаются разными.</a:t>
            </a:r>
          </a:p>
        </p:txBody>
      </p:sp>
      <p:sp>
        <p:nvSpPr>
          <p:cNvPr id="35" name="bullet-0">
            <a:extLst xmlns:a="http://schemas.openxmlformats.org/drawingml/2006/main">
              <a:ext uri="{FF2B5EF4-FFF2-40B4-BE49-F238E27FC236}">
                <a16:creationId xmlns:a16="http://schemas.microsoft.com/office/drawing/2014/main" id="{FA96DD3B-2C86-4EBA-8F46-51729369C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1433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bullet-text-0">
            <a:extLst xmlns:a="http://schemas.openxmlformats.org/drawingml/2006/main">
              <a:ext uri="{FF2B5EF4-FFF2-40B4-BE49-F238E27FC236}">
                <a16:creationId xmlns:a16="http://schemas.microsoft.com/office/drawing/2014/main" id="{E75265C4-C6DD-4A93-ACAB-8074A44AA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48125"/>
            <a:ext cx="107346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Один владелец решения • один владелец данных • один независимый верификатор</a:t>
            </a:r>
          </a:p>
        </p:txBody>
      </p:sp>
      <p:sp>
        <p:nvSpPr>
          <p:cNvPr id="37" name="bullet-1">
            <a:extLst xmlns:a="http://schemas.openxmlformats.org/drawingml/2006/main">
              <a:ext uri="{FF2B5EF4-FFF2-40B4-BE49-F238E27FC236}">
                <a16:creationId xmlns:a16="http://schemas.microsoft.com/office/drawing/2014/main" id="{2D4C29F9-C6E9-4731-8DF7-740A3404B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6958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bullet-text-1">
            <a:extLst xmlns:a="http://schemas.openxmlformats.org/drawingml/2006/main">
              <a:ext uri="{FF2B5EF4-FFF2-40B4-BE49-F238E27FC236}">
                <a16:creationId xmlns:a16="http://schemas.microsoft.com/office/drawing/2014/main" id="{09B60727-B7BE-4679-9059-5490A2F9C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600575"/>
            <a:ext cx="107346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Красное вето сильнее среднего • Q &lt; 75 не подтверждает outcome</a:t>
            </a:r>
          </a:p>
        </p:txBody>
      </p:sp>
      <p:sp>
        <p:nvSpPr>
          <p:cNvPr id="39" name="bullet-2">
            <a:extLst xmlns:a="http://schemas.openxmlformats.org/drawingml/2006/main">
              <a:ext uri="{FF2B5EF4-FFF2-40B4-BE49-F238E27FC236}">
                <a16:creationId xmlns:a16="http://schemas.microsoft.com/office/drawing/2014/main" id="{C9E76092-C382-41CD-8760-9770BD257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52482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bullet-text-2">
            <a:extLst xmlns:a="http://schemas.openxmlformats.org/drawingml/2006/main">
              <a:ext uri="{FF2B5EF4-FFF2-40B4-BE49-F238E27FC236}">
                <a16:creationId xmlns:a16="http://schemas.microsoft.com/office/drawing/2014/main" id="{8D4CE6A0-E81A-4920-A09B-01249700E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153025"/>
            <a:ext cx="107346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Панель показывает слабое звено, зависимости и прогноз–факт, а не один рейтинг</a:t>
            </a:r>
          </a:p>
        </p:txBody>
      </p:sp>
    </p:spTree>
    <p:extLst>
      <p:ext uri="{BB962C8B-B14F-4D97-AF65-F5344CB8AC3E}">
        <p14:creationId xmlns:p14="http://schemas.microsoft.com/office/powerpoint/2010/main" val="68476080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status">
            <a:extLst xmlns:a="http://schemas.openxmlformats.org/drawingml/2006/main">
              <a:ext uri="{FF2B5EF4-FFF2-40B4-BE49-F238E27FC236}">
                <a16:creationId xmlns:a16="http://schemas.microsoft.com/office/drawing/2014/main" id="{523CE3D0-FF73-4238-8844-6523DFBDE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ЕДИНЫЙ УЧЁТ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F2F488D-4C6F-49B0-BE61-EAD8BE15D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827"/>
                </a:solidFill>
              </a:defRPr>
            </a:pPr>
            <a:r>
              <a:rPr sz="2850" b="1" i="0">
                <a:solidFill>
                  <a:srgbClr val="111827"/>
                </a:solidFill>
              </a:rPr>
              <a:t>Пять книг соединяют бюджет с общественным результатом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DE2D22C8-C7B4-4E14-8562-C145D7A4A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78E88467-B336-497A-A84B-065F4A31F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2A57799C-DAFF-4C1A-8DF2-B6D760A1E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CBADF3E8-76C5-43F6-898B-8AB94CC1D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20</a:t>
            </a:r>
          </a:p>
        </p:txBody>
      </p:sp>
      <p:sp>
        <p:nvSpPr>
          <p:cNvPr id="7" name="book-0">
            <a:extLst xmlns:a="http://schemas.openxmlformats.org/drawingml/2006/main">
              <a:ext uri="{FF2B5EF4-FFF2-40B4-BE49-F238E27FC236}">
                <a16:creationId xmlns:a16="http://schemas.microsoft.com/office/drawing/2014/main" id="{D23A6A3E-FBCC-4B33-902F-E3E1D36AF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638300"/>
            <a:ext cx="20002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17249776-6150-475A-A4BD-8B9C3E7F9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0975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2E74B5"/>
                </a:solidFill>
              </a:defRPr>
            </a:pPr>
            <a:r>
              <a:rPr sz="1950" b="1" i="0">
                <a:solidFill>
                  <a:srgbClr val="2E74B5"/>
                </a:solidFill>
              </a:rPr>
              <a:t>01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9189DE4E-0734-4C7D-BFB3-7543AD83E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266950"/>
            <a:ext cx="171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Фискальный вход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981CE6AE-60E2-40DD-B2CE-13E8ABCA5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000375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ассигнования, налоги, закупки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FEEEA947-0BED-404C-B642-78D14F8BD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100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деньги / % ВВП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F9C19344-B497-4E25-9735-F9359F397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257675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B54747"/>
                </a:solidFill>
              </a:defRPr>
            </a:pPr>
            <a:r>
              <a:rPr sz="825" b="1" i="0">
                <a:solidFill>
                  <a:srgbClr val="B54747"/>
                </a:solidFill>
              </a:rPr>
              <a:t>не смешивать бюджетные периметры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8F58C8E9-D368-459D-8AFD-55E255C1D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000375"/>
            <a:ext cx="3143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98A2B3"/>
                </a:solidFill>
              </a:defRPr>
            </a:pPr>
            <a:r>
              <a:rPr sz="1875" b="1" i="0">
                <a:solidFill>
                  <a:srgbClr val="98A2B3"/>
                </a:solidFill>
              </a:rPr>
              <a:t>→</a:t>
            </a:r>
          </a:p>
        </p:txBody>
      </p:sp>
      <p:sp>
        <p:nvSpPr>
          <p:cNvPr id="14" name="book-1">
            <a:extLst xmlns:a="http://schemas.openxmlformats.org/drawingml/2006/main">
              <a:ext uri="{FF2B5EF4-FFF2-40B4-BE49-F238E27FC236}">
                <a16:creationId xmlns:a16="http://schemas.microsoft.com/office/drawing/2014/main" id="{AC42326D-1C9B-4861-AEAA-8777B6913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1638300"/>
            <a:ext cx="20002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027FA8C0-4905-496C-8C66-6919C775C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180975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7257A8"/>
                </a:solidFill>
              </a:defRPr>
            </a:pPr>
            <a:r>
              <a:rPr sz="1950" b="1" i="0">
                <a:solidFill>
                  <a:srgbClr val="7257A8"/>
                </a:solidFill>
              </a:rPr>
              <a:t>02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656D9E89-346C-449E-BF61-339D09E64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2266950"/>
            <a:ext cx="171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Финансовый баланс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921563D9-9BC7-42B0-B2DE-E9884232A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3000375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кредит, гарантии, активы и обязательства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B667D3EC-A53E-424A-A1A9-FDB9BBACD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38100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7257A8"/>
                </a:solidFill>
              </a:defRPr>
            </a:pPr>
            <a:r>
              <a:rPr sz="900" b="1" i="0">
                <a:solidFill>
                  <a:srgbClr val="7257A8"/>
                </a:solidFill>
              </a:rPr>
              <a:t>запас, поток, риск, срок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13555BA9-F888-48E9-B8DC-EAC2ACF3A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4257675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B54747"/>
                </a:solidFill>
              </a:defRPr>
            </a:pPr>
            <a:r>
              <a:rPr sz="825" b="1" i="0">
                <a:solidFill>
                  <a:srgbClr val="B54747"/>
                </a:solidFill>
              </a:rPr>
              <a:t>кредит и гарантия не равны расходу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19911856-8DD5-441A-8FBE-348374D4A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6775" y="3000375"/>
            <a:ext cx="3143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98A2B3"/>
                </a:solidFill>
              </a:defRPr>
            </a:pPr>
            <a:r>
              <a:rPr sz="1875" b="1" i="0">
                <a:solidFill>
                  <a:srgbClr val="98A2B3"/>
                </a:solidFill>
              </a:rPr>
              <a:t>→</a:t>
            </a:r>
          </a:p>
        </p:txBody>
      </p:sp>
      <p:sp>
        <p:nvSpPr>
          <p:cNvPr id="21" name="book-2">
            <a:extLst xmlns:a="http://schemas.openxmlformats.org/drawingml/2006/main">
              <a:ext uri="{FF2B5EF4-FFF2-40B4-BE49-F238E27FC236}">
                <a16:creationId xmlns:a16="http://schemas.microsoft.com/office/drawing/2014/main" id="{1CA0329A-BCF2-4FED-B93A-056C40B25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1638300"/>
            <a:ext cx="20002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EA7197D2-47B2-435B-97A5-01C2907C8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180975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4D8C8A"/>
                </a:solidFill>
              </a:defRPr>
            </a:pPr>
            <a:r>
              <a:rPr sz="1950" b="1" i="0">
                <a:solidFill>
                  <a:srgbClr val="4D8C8A"/>
                </a:solidFill>
              </a:rPr>
              <a:t>03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DA047952-2260-4BDB-AC14-DF50720EB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266950"/>
            <a:ext cx="171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Межотраслевой поток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DEF5BF14-B59D-405A-B0D3-B4E4DE5F8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000375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товары, услуги, импорт, добавленная стоимость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E2F824C2-244D-47B7-8EA5-A59B23883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8100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4D8C8A"/>
                </a:solidFill>
              </a:defRPr>
            </a:pPr>
            <a:r>
              <a:rPr sz="900" b="1" i="0">
                <a:solidFill>
                  <a:srgbClr val="4D8C8A"/>
                </a:solidFill>
              </a:rPr>
              <a:t>Z, A, L=(I−A)⁻¹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7DFC9953-9EB7-47CE-9C6C-F81F0552D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4257675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B54747"/>
                </a:solidFill>
              </a:defRPr>
            </a:pPr>
            <a:r>
              <a:rPr sz="825" b="1" i="0">
                <a:solidFill>
                  <a:srgbClr val="B54747"/>
                </a:solidFill>
              </a:rPr>
              <a:t>не складывать выпуск и добавленную стоимость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776A9D9C-1DB1-4925-B7A4-8D0FF5F96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000375"/>
            <a:ext cx="3143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98A2B3"/>
                </a:solidFill>
              </a:defRPr>
            </a:pPr>
            <a:r>
              <a:rPr sz="1875" b="1" i="0">
                <a:solidFill>
                  <a:srgbClr val="98A2B3"/>
                </a:solidFill>
              </a:rPr>
              <a:t>→</a:t>
            </a:r>
          </a:p>
        </p:txBody>
      </p:sp>
      <p:sp>
        <p:nvSpPr>
          <p:cNvPr id="28" name="book-3">
            <a:extLst xmlns:a="http://schemas.openxmlformats.org/drawingml/2006/main">
              <a:ext uri="{FF2B5EF4-FFF2-40B4-BE49-F238E27FC236}">
                <a16:creationId xmlns:a16="http://schemas.microsoft.com/office/drawing/2014/main" id="{9368FE97-BC13-4B74-B00F-0441FC85F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638300"/>
            <a:ext cx="20002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6AC8877B-1E80-4F8B-B963-7B0C29998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180975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2E7D5A"/>
                </a:solidFill>
              </a:defRPr>
            </a:pPr>
            <a:r>
              <a:rPr sz="1950" b="1" i="0">
                <a:solidFill>
                  <a:srgbClr val="2E7D5A"/>
                </a:solidFill>
              </a:rPr>
              <a:t>04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AF448786-2D16-4E18-90B6-B5A3E6EE8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2266950"/>
            <a:ext cx="171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Физический результат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3356D4D9-A05E-4C21-9C60-95FCF43B7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3000375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мощность, доступность, качество, восстановление</a:t>
            </a:r>
          </a:p>
        </p:txBody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4B6DFAC8-68BD-4B3E-A00E-F3448AC44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38100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D5A"/>
                </a:solidFill>
              </a:defRPr>
            </a:pPr>
            <a:r>
              <a:rPr sz="900" b="1" i="0">
                <a:solidFill>
                  <a:srgbClr val="2E7D5A"/>
                </a:solidFill>
              </a:rPr>
              <a:t>натуральные outcome-KPI</a:t>
            </a:r>
          </a:p>
        </p:txBody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D329F4A6-AD87-40F8-B9E7-5E5C24D3E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4257675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B54747"/>
                </a:solidFill>
              </a:defRPr>
            </a:pPr>
            <a:r>
              <a:rPr sz="825" b="1" i="0">
                <a:solidFill>
                  <a:srgbClr val="B54747"/>
                </a:solidFill>
              </a:rPr>
              <a:t>касса не доказывает результат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4B6644BF-4A81-4147-8FFE-AFFA75270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3000375"/>
            <a:ext cx="3143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98A2B3"/>
                </a:solidFill>
              </a:defRPr>
            </a:pPr>
            <a:r>
              <a:rPr sz="1875" b="1" i="0">
                <a:solidFill>
                  <a:srgbClr val="98A2B3"/>
                </a:solidFill>
              </a:rPr>
              <a:t>→</a:t>
            </a:r>
          </a:p>
        </p:txBody>
      </p:sp>
      <p:sp>
        <p:nvSpPr>
          <p:cNvPr id="35" name="book-4">
            <a:extLst xmlns:a="http://schemas.openxmlformats.org/drawingml/2006/main">
              <a:ext uri="{FF2B5EF4-FFF2-40B4-BE49-F238E27FC236}">
                <a16:creationId xmlns:a16="http://schemas.microsoft.com/office/drawing/2014/main" id="{3242C0C2-317E-4787-B1F4-15958BA03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34525" y="1638300"/>
            <a:ext cx="20002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2777BBC9-235E-455A-954D-76B69D5E7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180975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B58B1B"/>
                </a:solidFill>
              </a:defRPr>
            </a:pPr>
            <a:r>
              <a:rPr sz="1950" b="1" i="0">
                <a:solidFill>
                  <a:srgbClr val="B58B1B"/>
                </a:solidFill>
              </a:rPr>
              <a:t>05</a:t>
            </a:r>
          </a:p>
        </p:txBody>
      </p:sp>
      <p:sp>
        <p:nvSpPr>
          <p:cNvPr id="37" name="text">
            <a:extLst xmlns:a="http://schemas.openxmlformats.org/drawingml/2006/main">
              <a:ext uri="{FF2B5EF4-FFF2-40B4-BE49-F238E27FC236}">
                <a16:creationId xmlns:a16="http://schemas.microsoft.com/office/drawing/2014/main" id="{AE14350D-183A-47BD-A258-23E9727A8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2266950"/>
            <a:ext cx="171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Смысловой выход</a:t>
            </a:r>
          </a:p>
        </p:txBody>
      </p:sp>
      <p:sp>
        <p:nvSpPr>
          <p:cNvPr id="38" name="text">
            <a:extLst xmlns:a="http://schemas.openxmlformats.org/drawingml/2006/main">
              <a:ext uri="{FF2B5EF4-FFF2-40B4-BE49-F238E27FC236}">
                <a16:creationId xmlns:a16="http://schemas.microsoft.com/office/drawing/2014/main" id="{37947717-B7F5-4A62-82F4-5E1C13FC3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3000375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восемь общественных способностей</a:t>
            </a:r>
          </a:p>
        </p:txBody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4AE4D0A3-81B8-436D-B369-3DEB237E6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38100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58B1B"/>
                </a:solidFill>
              </a:defRPr>
            </a:pPr>
            <a:r>
              <a:rPr sz="900" b="1" i="0">
                <a:solidFill>
                  <a:srgbClr val="B58B1B"/>
                </a:solidFill>
              </a:rPr>
              <a:t>независимые KPI 0–100</a:t>
            </a:r>
          </a:p>
        </p:txBody>
      </p:sp>
      <p:sp>
        <p:nvSpPr>
          <p:cNvPr id="40" name="text">
            <a:extLst xmlns:a="http://schemas.openxmlformats.org/drawingml/2006/main">
              <a:ext uri="{FF2B5EF4-FFF2-40B4-BE49-F238E27FC236}">
                <a16:creationId xmlns:a16="http://schemas.microsoft.com/office/drawing/2014/main" id="{FA44B7B8-D789-4130-9637-2B43585D3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4257675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B58B1B"/>
                </a:solidFill>
              </a:defRPr>
            </a:pPr>
            <a:r>
              <a:rPr sz="825" b="1" i="0">
                <a:solidFill>
                  <a:srgbClr val="B58B1B"/>
                </a:solidFill>
              </a:rPr>
              <a:t>не приписывать причинность без оценки</a:t>
            </a:r>
          </a:p>
        </p:txBody>
      </p:sp>
      <p:sp>
        <p:nvSpPr>
          <p:cNvPr id="4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5E94216-A277-465F-B639-A0B1B3618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5095875"/>
            <a:ext cx="60960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89FB54D4-2CB3-4D14-9BD6-049507E9F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5095875"/>
            <a:ext cx="762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0AC7D6B8-D52F-4BBB-BE8B-0D4FDBD8A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5172075"/>
            <a:ext cx="5715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11827"/>
                </a:solidFill>
              </a:defRPr>
            </a:pPr>
            <a:r>
              <a:rPr sz="1875" b="1" i="0">
                <a:solidFill>
                  <a:srgbClr val="111827"/>
                </a:solidFill>
              </a:rPr>
              <a:t>m = H · Q · (I−A)⁻¹ · G · b − r</a:t>
            </a:r>
          </a:p>
        </p:txBody>
      </p:sp>
      <p:sp>
        <p:nvSpPr>
          <p:cNvPr id="44" name="text">
            <a:extLst xmlns:a="http://schemas.openxmlformats.org/drawingml/2006/main">
              <a:ext uri="{FF2B5EF4-FFF2-40B4-BE49-F238E27FC236}">
                <a16:creationId xmlns:a16="http://schemas.microsoft.com/office/drawing/2014/main" id="{2BFE24F4-3AC8-4891-A3BB-490FBB587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819775"/>
            <a:ext cx="990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173A5E"/>
                </a:solidFill>
              </a:defRPr>
            </a:pPr>
            <a:r>
              <a:rPr sz="1125" b="1" i="0">
                <a:solidFill>
                  <a:srgbClr val="173A5E"/>
                </a:solidFill>
              </a:rPr>
              <a:t>бюджет → программа → отрасль → outcome → смысл; риски и координационные издержки вычитаются</a:t>
            </a:r>
          </a:p>
        </p:txBody>
      </p:sp>
    </p:spTree>
    <p:extLst>
      <p:ext uri="{BB962C8B-B14F-4D97-AF65-F5344CB8AC3E}">
        <p14:creationId xmlns:p14="http://schemas.microsoft.com/office/powerpoint/2010/main" val="2021198939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status">
            <a:extLst xmlns:a="http://schemas.openxmlformats.org/drawingml/2006/main">
              <a:ext uri="{FF2B5EF4-FFF2-40B4-BE49-F238E27FC236}">
                <a16:creationId xmlns:a16="http://schemas.microsoft.com/office/drawing/2014/main" id="{0CC3B2AF-3C24-46E7-A85E-96BB7882C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ВЫХОД, НЕ ЛОЗУНГ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1E91BEA-8EAF-488B-B165-37B30E6AA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827"/>
                </a:solidFill>
              </a:defRPr>
            </a:pPr>
            <a:r>
              <a:rPr sz="2850" b="1" i="0">
                <a:solidFill>
                  <a:srgbClr val="111827"/>
                </a:solidFill>
              </a:rPr>
              <a:t>Восемь смыслов — проверяемые общественные способности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23CD3E7-BD0B-4782-A8B1-4354DA7A7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04E246FF-FD0E-4031-9FCE-44B5B1F64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3EB73289-7742-429C-8473-ACD4B56C1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68717C19-E5C1-42F1-84AD-2B3B9D891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21</a:t>
            </a:r>
          </a:p>
        </p:txBody>
      </p:sp>
      <p:sp>
        <p:nvSpPr>
          <p:cNvPr id="7" name="card-Суверенитет">
            <a:extLst xmlns:a="http://schemas.openxmlformats.org/drawingml/2006/main">
              <a:ext uri="{FF2B5EF4-FFF2-40B4-BE49-F238E27FC236}">
                <a16:creationId xmlns:a16="http://schemas.microsoft.com/office/drawing/2014/main" id="{E9EFCAC6-17F6-475F-A9D8-36447ED85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600200"/>
            <a:ext cx="26479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rd-accent">
            <a:extLst xmlns:a="http://schemas.openxmlformats.org/drawingml/2006/main">
              <a:ext uri="{FF2B5EF4-FFF2-40B4-BE49-F238E27FC236}">
                <a16:creationId xmlns:a16="http://schemas.microsoft.com/office/drawing/2014/main" id="{CBBF8E1C-5B5B-48DD-B041-16D4196F1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600200"/>
            <a:ext cx="6667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ard-kicker">
            <a:extLst xmlns:a="http://schemas.openxmlformats.org/drawingml/2006/main">
              <a:ext uri="{FF2B5EF4-FFF2-40B4-BE49-F238E27FC236}">
                <a16:creationId xmlns:a16="http://schemas.microsoft.com/office/drawing/2014/main" id="{24B19192-DE29-40FB-BBB8-C865ACF69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95450"/>
            <a:ext cx="2305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01</a:t>
            </a:r>
          </a:p>
        </p:txBody>
      </p:sp>
      <p:sp>
        <p:nvSpPr>
          <p:cNvPr id="10" name="card-title">
            <a:extLst xmlns:a="http://schemas.openxmlformats.org/drawingml/2006/main">
              <a:ext uri="{FF2B5EF4-FFF2-40B4-BE49-F238E27FC236}">
                <a16:creationId xmlns:a16="http://schemas.microsoft.com/office/drawing/2014/main" id="{74FDC23B-1B7E-4D5E-9BF4-2B9EC11B0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895475"/>
            <a:ext cx="2305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Суверенитет</a:t>
            </a:r>
          </a:p>
        </p:txBody>
      </p:sp>
      <p:sp>
        <p:nvSpPr>
          <p:cNvPr id="11" name="card-body">
            <a:extLst xmlns:a="http://schemas.openxmlformats.org/drawingml/2006/main">
              <a:ext uri="{FF2B5EF4-FFF2-40B4-BE49-F238E27FC236}">
                <a16:creationId xmlns:a16="http://schemas.microsoft.com/office/drawing/2014/main" id="{438E341D-E69D-4C6B-B3BE-6E634B704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238375"/>
            <a:ext cx="23050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 b="0" i="0">
                <a:solidFill>
                  <a:srgbClr val="667085"/>
                </a:solidFill>
              </a:defRPr>
            </a:pPr>
            <a:r>
              <a:rPr sz="938" b="0" i="0">
                <a:solidFill>
                  <a:srgbClr val="667085"/>
                </a:solidFill>
              </a:rPr>
              <a:t>способность действовать без критической зависимости</a:t>
            </a:r>
          </a:p>
        </p:txBody>
      </p:sp>
      <p:sp>
        <p:nvSpPr>
          <p:cNvPr id="12" name="card-Воспроизводство">
            <a:extLst xmlns:a="http://schemas.openxmlformats.org/drawingml/2006/main">
              <a:ext uri="{FF2B5EF4-FFF2-40B4-BE49-F238E27FC236}">
                <a16:creationId xmlns:a16="http://schemas.microsoft.com/office/drawing/2014/main" id="{8306D310-DA63-489E-80DD-1AE115F23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1600200"/>
            <a:ext cx="26479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ard-accent">
            <a:extLst xmlns:a="http://schemas.openxmlformats.org/drawingml/2006/main">
              <a:ext uri="{FF2B5EF4-FFF2-40B4-BE49-F238E27FC236}">
                <a16:creationId xmlns:a16="http://schemas.microsoft.com/office/drawing/2014/main" id="{AFFF50A0-E3CF-48F7-8DBF-A20204C69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1600200"/>
            <a:ext cx="6667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ard-kicker">
            <a:extLst xmlns:a="http://schemas.openxmlformats.org/drawingml/2006/main">
              <a:ext uri="{FF2B5EF4-FFF2-40B4-BE49-F238E27FC236}">
                <a16:creationId xmlns:a16="http://schemas.microsoft.com/office/drawing/2014/main" id="{0A9B6483-7062-437E-AD94-6ADD93FF3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1695450"/>
            <a:ext cx="2305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D5A"/>
                </a:solidFill>
              </a:defRPr>
            </a:pPr>
            <a:r>
              <a:rPr sz="900" b="1" i="0">
                <a:solidFill>
                  <a:srgbClr val="2E7D5A"/>
                </a:solidFill>
              </a:rPr>
              <a:t>02</a:t>
            </a:r>
          </a:p>
        </p:txBody>
      </p:sp>
      <p:sp>
        <p:nvSpPr>
          <p:cNvPr id="15" name="card-title">
            <a:extLst xmlns:a="http://schemas.openxmlformats.org/drawingml/2006/main">
              <a:ext uri="{FF2B5EF4-FFF2-40B4-BE49-F238E27FC236}">
                <a16:creationId xmlns:a16="http://schemas.microsoft.com/office/drawing/2014/main" id="{C08E5190-5CDD-4E6E-A21F-55A637DD5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1895475"/>
            <a:ext cx="2305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Воспроизводство</a:t>
            </a:r>
          </a:p>
        </p:txBody>
      </p:sp>
      <p:sp>
        <p:nvSpPr>
          <p:cNvPr id="16" name="card-body">
            <a:extLst xmlns:a="http://schemas.openxmlformats.org/drawingml/2006/main">
              <a:ext uri="{FF2B5EF4-FFF2-40B4-BE49-F238E27FC236}">
                <a16:creationId xmlns:a16="http://schemas.microsoft.com/office/drawing/2014/main" id="{71A9CB1D-A70A-47C6-8133-D39CB56C2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2238375"/>
            <a:ext cx="23050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 b="0" i="0">
                <a:solidFill>
                  <a:srgbClr val="667085"/>
                </a:solidFill>
              </a:defRPr>
            </a:pPr>
            <a:r>
              <a:rPr sz="938" b="0" i="0">
                <a:solidFill>
                  <a:srgbClr val="667085"/>
                </a:solidFill>
              </a:rPr>
              <a:t>способность поддерживать жизнь и кадры</a:t>
            </a:r>
          </a:p>
        </p:txBody>
      </p:sp>
      <p:sp>
        <p:nvSpPr>
          <p:cNvPr id="17" name="card-Опционность">
            <a:extLst xmlns:a="http://schemas.openxmlformats.org/drawingml/2006/main">
              <a:ext uri="{FF2B5EF4-FFF2-40B4-BE49-F238E27FC236}">
                <a16:creationId xmlns:a16="http://schemas.microsoft.com/office/drawing/2014/main" id="{02E6ABD4-5AA0-49D5-809E-EB6958679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1600200"/>
            <a:ext cx="26479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2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card-accent">
            <a:extLst xmlns:a="http://schemas.openxmlformats.org/drawingml/2006/main">
              <a:ext uri="{FF2B5EF4-FFF2-40B4-BE49-F238E27FC236}">
                <a16:creationId xmlns:a16="http://schemas.microsoft.com/office/drawing/2014/main" id="{88C9B6F4-F043-4626-8859-4AAE9365C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1600200"/>
            <a:ext cx="6667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8C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rd-kicker">
            <a:extLst xmlns:a="http://schemas.openxmlformats.org/drawingml/2006/main">
              <a:ext uri="{FF2B5EF4-FFF2-40B4-BE49-F238E27FC236}">
                <a16:creationId xmlns:a16="http://schemas.microsoft.com/office/drawing/2014/main" id="{B7CA4842-413F-41E1-8423-CED48DA95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6025" y="1695450"/>
            <a:ext cx="2305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4D8C8A"/>
                </a:solidFill>
              </a:defRPr>
            </a:pPr>
            <a:r>
              <a:rPr sz="900" b="1" i="0">
                <a:solidFill>
                  <a:srgbClr val="4D8C8A"/>
                </a:solidFill>
              </a:rPr>
              <a:t>03</a:t>
            </a:r>
          </a:p>
        </p:txBody>
      </p:sp>
      <p:sp>
        <p:nvSpPr>
          <p:cNvPr id="20" name="card-title">
            <a:extLst xmlns:a="http://schemas.openxmlformats.org/drawingml/2006/main">
              <a:ext uri="{FF2B5EF4-FFF2-40B4-BE49-F238E27FC236}">
                <a16:creationId xmlns:a16="http://schemas.microsoft.com/office/drawing/2014/main" id="{F4B7FF03-BD7E-4F19-99C9-FA8B1913C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6025" y="1895475"/>
            <a:ext cx="2305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Опционность</a:t>
            </a:r>
          </a:p>
        </p:txBody>
      </p:sp>
      <p:sp>
        <p:nvSpPr>
          <p:cNvPr id="21" name="card-body">
            <a:extLst xmlns:a="http://schemas.openxmlformats.org/drawingml/2006/main">
              <a:ext uri="{FF2B5EF4-FFF2-40B4-BE49-F238E27FC236}">
                <a16:creationId xmlns:a16="http://schemas.microsoft.com/office/drawing/2014/main" id="{BB7AFE7C-1810-4AD4-BB51-74BB2887C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6025" y="2238375"/>
            <a:ext cx="23050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 b="0" i="0">
                <a:solidFill>
                  <a:srgbClr val="667085"/>
                </a:solidFill>
              </a:defRPr>
            </a:pPr>
            <a:r>
              <a:rPr sz="938" b="0" i="0">
                <a:solidFill>
                  <a:srgbClr val="667085"/>
                </a:solidFill>
              </a:rPr>
              <a:t>сохранённый выбор и альтернативы</a:t>
            </a:r>
          </a:p>
        </p:txBody>
      </p:sp>
      <p:sp>
        <p:nvSpPr>
          <p:cNvPr id="22" name="card-Устойчивость">
            <a:extLst xmlns:a="http://schemas.openxmlformats.org/drawingml/2006/main">
              <a:ext uri="{FF2B5EF4-FFF2-40B4-BE49-F238E27FC236}">
                <a16:creationId xmlns:a16="http://schemas.microsoft.com/office/drawing/2014/main" id="{8E8C2C7F-B1E4-47A0-A385-249C22EB7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1600200"/>
            <a:ext cx="26479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card-accent">
            <a:extLst xmlns:a="http://schemas.openxmlformats.org/drawingml/2006/main">
              <a:ext uri="{FF2B5EF4-FFF2-40B4-BE49-F238E27FC236}">
                <a16:creationId xmlns:a16="http://schemas.microsoft.com/office/drawing/2014/main" id="{8ED3B827-340B-41F7-A912-4D0A8A14C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1600200"/>
            <a:ext cx="6667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card-kicker">
            <a:extLst xmlns:a="http://schemas.openxmlformats.org/drawingml/2006/main">
              <a:ext uri="{FF2B5EF4-FFF2-40B4-BE49-F238E27FC236}">
                <a16:creationId xmlns:a16="http://schemas.microsoft.com/office/drawing/2014/main" id="{F88ECBDB-A1A4-4CBC-BF94-CC03F6DC4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475" y="1695450"/>
            <a:ext cx="2305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7257A8"/>
                </a:solidFill>
              </a:defRPr>
            </a:pPr>
            <a:r>
              <a:rPr sz="900" b="1" i="0">
                <a:solidFill>
                  <a:srgbClr val="7257A8"/>
                </a:solidFill>
              </a:rPr>
              <a:t>04</a:t>
            </a:r>
          </a:p>
        </p:txBody>
      </p:sp>
      <p:sp>
        <p:nvSpPr>
          <p:cNvPr id="25" name="card-title">
            <a:extLst xmlns:a="http://schemas.openxmlformats.org/drawingml/2006/main">
              <a:ext uri="{FF2B5EF4-FFF2-40B4-BE49-F238E27FC236}">
                <a16:creationId xmlns:a16="http://schemas.microsoft.com/office/drawing/2014/main" id="{9E1C1895-1CDE-4EC4-B8FF-A0FB1B2E1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475" y="1895475"/>
            <a:ext cx="2305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Устойчивость</a:t>
            </a:r>
          </a:p>
        </p:txBody>
      </p:sp>
      <p:sp>
        <p:nvSpPr>
          <p:cNvPr id="26" name="card-body">
            <a:extLst xmlns:a="http://schemas.openxmlformats.org/drawingml/2006/main">
              <a:ext uri="{FF2B5EF4-FFF2-40B4-BE49-F238E27FC236}">
                <a16:creationId xmlns:a16="http://schemas.microsoft.com/office/drawing/2014/main" id="{800D4D17-4844-4504-A503-400F5E538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475" y="2238375"/>
            <a:ext cx="23050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 b="0" i="0">
                <a:solidFill>
                  <a:srgbClr val="667085"/>
                </a:solidFill>
              </a:defRPr>
            </a:pPr>
            <a:r>
              <a:rPr sz="938" b="0" i="0">
                <a:solidFill>
                  <a:srgbClr val="667085"/>
                </a:solidFill>
              </a:rPr>
              <a:t>способность выдерживать шок</a:t>
            </a:r>
          </a:p>
        </p:txBody>
      </p:sp>
      <p:sp>
        <p:nvSpPr>
          <p:cNvPr id="27" name="card-Доверие">
            <a:extLst xmlns:a="http://schemas.openxmlformats.org/drawingml/2006/main">
              <a:ext uri="{FF2B5EF4-FFF2-40B4-BE49-F238E27FC236}">
                <a16:creationId xmlns:a16="http://schemas.microsoft.com/office/drawing/2014/main" id="{684CF6FC-9D11-4E3D-8068-E9AF4F45E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248025"/>
            <a:ext cx="26479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ard-accent">
            <a:extLst xmlns:a="http://schemas.openxmlformats.org/drawingml/2006/main">
              <a:ext uri="{FF2B5EF4-FFF2-40B4-BE49-F238E27FC236}">
                <a16:creationId xmlns:a16="http://schemas.microsoft.com/office/drawing/2014/main" id="{B2E8BD16-1082-4269-A64D-A0FB3358C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248025"/>
            <a:ext cx="6667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ard-kicker">
            <a:extLst xmlns:a="http://schemas.openxmlformats.org/drawingml/2006/main">
              <a:ext uri="{FF2B5EF4-FFF2-40B4-BE49-F238E27FC236}">
                <a16:creationId xmlns:a16="http://schemas.microsoft.com/office/drawing/2014/main" id="{40085D56-CE96-4C28-A783-B99F0CBBA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343275"/>
            <a:ext cx="2305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58B1B"/>
                </a:solidFill>
              </a:defRPr>
            </a:pPr>
            <a:r>
              <a:rPr sz="900" b="1" i="0">
                <a:solidFill>
                  <a:srgbClr val="B58B1B"/>
                </a:solidFill>
              </a:rPr>
              <a:t>05</a:t>
            </a:r>
          </a:p>
        </p:txBody>
      </p:sp>
      <p:sp>
        <p:nvSpPr>
          <p:cNvPr id="30" name="card-title">
            <a:extLst xmlns:a="http://schemas.openxmlformats.org/drawingml/2006/main">
              <a:ext uri="{FF2B5EF4-FFF2-40B4-BE49-F238E27FC236}">
                <a16:creationId xmlns:a16="http://schemas.microsoft.com/office/drawing/2014/main" id="{C11903FD-3C3A-4C7E-890B-8D2276151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543300"/>
            <a:ext cx="2305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Доверие</a:t>
            </a:r>
          </a:p>
        </p:txBody>
      </p:sp>
      <p:sp>
        <p:nvSpPr>
          <p:cNvPr id="31" name="card-body">
            <a:extLst xmlns:a="http://schemas.openxmlformats.org/drawingml/2006/main">
              <a:ext uri="{FF2B5EF4-FFF2-40B4-BE49-F238E27FC236}">
                <a16:creationId xmlns:a16="http://schemas.microsoft.com/office/drawing/2014/main" id="{04E66766-25D4-4809-B0C4-A7FDE9B1C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86200"/>
            <a:ext cx="23050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 b="0" i="0">
                <a:solidFill>
                  <a:srgbClr val="667085"/>
                </a:solidFill>
              </a:defRPr>
            </a:pPr>
            <a:r>
              <a:rPr sz="938" b="0" i="0">
                <a:solidFill>
                  <a:srgbClr val="667085"/>
                </a:solidFill>
              </a:rPr>
              <a:t>предсказуемость и признание правил</a:t>
            </a:r>
          </a:p>
        </p:txBody>
      </p:sp>
      <p:sp>
        <p:nvSpPr>
          <p:cNvPr id="32" name="card-Развитие">
            <a:extLst xmlns:a="http://schemas.openxmlformats.org/drawingml/2006/main">
              <a:ext uri="{FF2B5EF4-FFF2-40B4-BE49-F238E27FC236}">
                <a16:creationId xmlns:a16="http://schemas.microsoft.com/office/drawing/2014/main" id="{62CE2F74-0D6B-4749-8B05-9411E5968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3248025"/>
            <a:ext cx="26479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card-accent">
            <a:extLst xmlns:a="http://schemas.openxmlformats.org/drawingml/2006/main">
              <a:ext uri="{FF2B5EF4-FFF2-40B4-BE49-F238E27FC236}">
                <a16:creationId xmlns:a16="http://schemas.microsoft.com/office/drawing/2014/main" id="{55D83AEF-C976-4D47-BB34-E5910BEE7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3248025"/>
            <a:ext cx="6667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card-kicker">
            <a:extLst xmlns:a="http://schemas.openxmlformats.org/drawingml/2006/main">
              <a:ext uri="{FF2B5EF4-FFF2-40B4-BE49-F238E27FC236}">
                <a16:creationId xmlns:a16="http://schemas.microsoft.com/office/drawing/2014/main" id="{74453A2F-8389-4361-B4B4-D87F3A820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3343275"/>
            <a:ext cx="2305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06</a:t>
            </a:r>
          </a:p>
        </p:txBody>
      </p:sp>
      <p:sp>
        <p:nvSpPr>
          <p:cNvPr id="35" name="card-title">
            <a:extLst xmlns:a="http://schemas.openxmlformats.org/drawingml/2006/main">
              <a:ext uri="{FF2B5EF4-FFF2-40B4-BE49-F238E27FC236}">
                <a16:creationId xmlns:a16="http://schemas.microsoft.com/office/drawing/2014/main" id="{B668E511-AF01-480A-849F-F48C37C5D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3543300"/>
            <a:ext cx="2305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Развитие</a:t>
            </a:r>
          </a:p>
        </p:txBody>
      </p:sp>
      <p:sp>
        <p:nvSpPr>
          <p:cNvPr id="36" name="card-body">
            <a:extLst xmlns:a="http://schemas.openxmlformats.org/drawingml/2006/main">
              <a:ext uri="{FF2B5EF4-FFF2-40B4-BE49-F238E27FC236}">
                <a16:creationId xmlns:a16="http://schemas.microsoft.com/office/drawing/2014/main" id="{156705B8-C8F7-4E36-AEBB-F7BA82C1E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3886200"/>
            <a:ext cx="23050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 b="0" i="0">
                <a:solidFill>
                  <a:srgbClr val="667085"/>
                </a:solidFill>
              </a:defRPr>
            </a:pPr>
            <a:r>
              <a:rPr sz="938" b="0" i="0">
                <a:solidFill>
                  <a:srgbClr val="667085"/>
                </a:solidFill>
              </a:rPr>
              <a:t>рост реальных способностей</a:t>
            </a:r>
          </a:p>
        </p:txBody>
      </p:sp>
      <p:sp>
        <p:nvSpPr>
          <p:cNvPr id="37" name="card-Безопасность">
            <a:extLst xmlns:a="http://schemas.openxmlformats.org/drawingml/2006/main">
              <a:ext uri="{FF2B5EF4-FFF2-40B4-BE49-F238E27FC236}">
                <a16:creationId xmlns:a16="http://schemas.microsoft.com/office/drawing/2014/main" id="{2437C8DC-4FCB-4B0D-9A11-ABF184AF3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3248025"/>
            <a:ext cx="26479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rd-accent">
            <a:extLst xmlns:a="http://schemas.openxmlformats.org/drawingml/2006/main">
              <a:ext uri="{FF2B5EF4-FFF2-40B4-BE49-F238E27FC236}">
                <a16:creationId xmlns:a16="http://schemas.microsoft.com/office/drawing/2014/main" id="{40BB041B-6E2F-420D-9FF7-81FC01C23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3248025"/>
            <a:ext cx="6667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ard-kicker">
            <a:extLst xmlns:a="http://schemas.openxmlformats.org/drawingml/2006/main">
              <a:ext uri="{FF2B5EF4-FFF2-40B4-BE49-F238E27FC236}">
                <a16:creationId xmlns:a16="http://schemas.microsoft.com/office/drawing/2014/main" id="{7E53A1D1-F176-4F39-BDBF-CD8307088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6025" y="3343275"/>
            <a:ext cx="2305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D5A"/>
                </a:solidFill>
              </a:defRPr>
            </a:pPr>
            <a:r>
              <a:rPr sz="900" b="1" i="0">
                <a:solidFill>
                  <a:srgbClr val="2E7D5A"/>
                </a:solidFill>
              </a:rPr>
              <a:t>07</a:t>
            </a:r>
          </a:p>
        </p:txBody>
      </p:sp>
      <p:sp>
        <p:nvSpPr>
          <p:cNvPr id="40" name="card-title">
            <a:extLst xmlns:a="http://schemas.openxmlformats.org/drawingml/2006/main">
              <a:ext uri="{FF2B5EF4-FFF2-40B4-BE49-F238E27FC236}">
                <a16:creationId xmlns:a16="http://schemas.microsoft.com/office/drawing/2014/main" id="{6E1CFEE1-5B77-4683-9949-0035B4578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6025" y="3543300"/>
            <a:ext cx="2305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Безопасность</a:t>
            </a:r>
          </a:p>
        </p:txBody>
      </p:sp>
      <p:sp>
        <p:nvSpPr>
          <p:cNvPr id="41" name="card-body">
            <a:extLst xmlns:a="http://schemas.openxmlformats.org/drawingml/2006/main">
              <a:ext uri="{FF2B5EF4-FFF2-40B4-BE49-F238E27FC236}">
                <a16:creationId xmlns:a16="http://schemas.microsoft.com/office/drawing/2014/main" id="{CF679F26-B941-49F7-B66F-40303316C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6025" y="3886200"/>
            <a:ext cx="23050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 b="0" i="0">
                <a:solidFill>
                  <a:srgbClr val="667085"/>
                </a:solidFill>
              </a:defRPr>
            </a:pPr>
            <a:r>
              <a:rPr sz="938" b="0" i="0">
                <a:solidFill>
                  <a:srgbClr val="667085"/>
                </a:solidFill>
              </a:rPr>
              <a:t>защита жизни и непрерывности</a:t>
            </a:r>
          </a:p>
        </p:txBody>
      </p:sp>
      <p:sp>
        <p:nvSpPr>
          <p:cNvPr id="42" name="card-Общие блага">
            <a:extLst xmlns:a="http://schemas.openxmlformats.org/drawingml/2006/main">
              <a:ext uri="{FF2B5EF4-FFF2-40B4-BE49-F238E27FC236}">
                <a16:creationId xmlns:a16="http://schemas.microsoft.com/office/drawing/2014/main" id="{52835783-0C4A-4C12-A4A5-E6D3461F2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3248025"/>
            <a:ext cx="26479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2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card-accent">
            <a:extLst xmlns:a="http://schemas.openxmlformats.org/drawingml/2006/main">
              <a:ext uri="{FF2B5EF4-FFF2-40B4-BE49-F238E27FC236}">
                <a16:creationId xmlns:a16="http://schemas.microsoft.com/office/drawing/2014/main" id="{36461CA6-D6AB-4436-975E-C82360377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3248025"/>
            <a:ext cx="6667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8C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card-kicker">
            <a:extLst xmlns:a="http://schemas.openxmlformats.org/drawingml/2006/main">
              <a:ext uri="{FF2B5EF4-FFF2-40B4-BE49-F238E27FC236}">
                <a16:creationId xmlns:a16="http://schemas.microsoft.com/office/drawing/2014/main" id="{7386A0B4-BDBD-4E53-92D7-ECF92885A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475" y="3343275"/>
            <a:ext cx="2305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4D8C8A"/>
                </a:solidFill>
              </a:defRPr>
            </a:pPr>
            <a:r>
              <a:rPr sz="900" b="1" i="0">
                <a:solidFill>
                  <a:srgbClr val="4D8C8A"/>
                </a:solidFill>
              </a:rPr>
              <a:t>08</a:t>
            </a:r>
          </a:p>
        </p:txBody>
      </p:sp>
      <p:sp>
        <p:nvSpPr>
          <p:cNvPr id="45" name="card-title">
            <a:extLst xmlns:a="http://schemas.openxmlformats.org/drawingml/2006/main">
              <a:ext uri="{FF2B5EF4-FFF2-40B4-BE49-F238E27FC236}">
                <a16:creationId xmlns:a16="http://schemas.microsoft.com/office/drawing/2014/main" id="{3AFC8298-496C-4AB2-B77C-5D9403F5C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475" y="3543300"/>
            <a:ext cx="2305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Общие блага</a:t>
            </a:r>
          </a:p>
        </p:txBody>
      </p:sp>
      <p:sp>
        <p:nvSpPr>
          <p:cNvPr id="46" name="card-body">
            <a:extLst xmlns:a="http://schemas.openxmlformats.org/drawingml/2006/main">
              <a:ext uri="{FF2B5EF4-FFF2-40B4-BE49-F238E27FC236}">
                <a16:creationId xmlns:a16="http://schemas.microsoft.com/office/drawing/2014/main" id="{AA044949-36A4-4726-BA5C-9673CBD4F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475" y="3886200"/>
            <a:ext cx="23050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 b="0" i="0">
                <a:solidFill>
                  <a:srgbClr val="667085"/>
                </a:solidFill>
              </a:defRPr>
            </a:pPr>
            <a:r>
              <a:rPr sz="938" b="0" i="0">
                <a:solidFill>
                  <a:srgbClr val="667085"/>
                </a:solidFill>
              </a:rPr>
              <a:t>вода, среда, знания и инфраструктура общего доступа</a:t>
            </a:r>
          </a:p>
        </p:txBody>
      </p:sp>
      <p:sp>
        <p:nvSpPr>
          <p:cNvPr id="47" name="callout-bg">
            <a:extLst xmlns:a="http://schemas.openxmlformats.org/drawingml/2006/main">
              <a:ext uri="{FF2B5EF4-FFF2-40B4-BE49-F238E27FC236}">
                <a16:creationId xmlns:a16="http://schemas.microsoft.com/office/drawing/2014/main" id="{FDF90918-C789-4829-8AA8-9DA3BEA34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200650"/>
            <a:ext cx="113347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AE272A4F-A4AD-4C42-853D-B694F93DF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200650"/>
            <a:ext cx="762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7712E303-0481-4614-AEE9-62FA260B6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276850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Не более трёх основных смысловых тегов на инициативу • один outcome учитывается один раз • причинность требует дизайна оценки</a:t>
            </a:r>
          </a:p>
        </p:txBody>
      </p:sp>
    </p:spTree>
    <p:extLst>
      <p:ext uri="{BB962C8B-B14F-4D97-AF65-F5344CB8AC3E}">
        <p14:creationId xmlns:p14="http://schemas.microsoft.com/office/powerpoint/2010/main" val="1949456364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status">
            <a:extLst xmlns:a="http://schemas.openxmlformats.org/drawingml/2006/main">
              <a:ext uri="{FF2B5EF4-FFF2-40B4-BE49-F238E27FC236}">
                <a16:creationId xmlns:a16="http://schemas.microsoft.com/office/drawing/2014/main" id="{A43B4C72-5715-413C-8313-13C51AC22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МЕЖКОНТУРНЫЙ БАЛАНС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61B8754-A8E0-4897-B186-DC74C22D1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827"/>
                </a:solidFill>
              </a:defRPr>
            </a:pPr>
            <a:r>
              <a:rPr sz="3000" b="1" i="0">
                <a:solidFill>
                  <a:srgbClr val="111827"/>
                </a:solidFill>
              </a:rPr>
              <a:t>Как 19 контуров становятся связанными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68F28CDA-D2E2-4ECD-BA43-0EAAE6F9C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B468ADC2-933A-47D6-A2E4-E29A97E0B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EDC64C56-A143-4F24-9767-0702A5051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B793D9B7-F00A-40EE-845A-676233AED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22</a:t>
            </a:r>
          </a:p>
        </p:txBody>
      </p:sp>
      <p:sp>
        <p:nvSpPr>
          <p:cNvPr id="7" name="network-module-0">
            <a:extLst xmlns:a="http://schemas.openxmlformats.org/drawingml/2006/main">
              <a:ext uri="{FF2B5EF4-FFF2-40B4-BE49-F238E27FC236}">
                <a16:creationId xmlns:a16="http://schemas.microsoft.com/office/drawing/2014/main" id="{F8D3F298-31F1-4DA9-83C6-B74E00D8F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524000"/>
            <a:ext cx="314325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4146F168-C4DD-48C1-BE87-94CD35800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38300"/>
            <a:ext cx="428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M1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ED5E1EC4-9DC8-4F19-9A5A-8BFE5D705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1619250"/>
            <a:ext cx="2428875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Человек и культурное воспроизводство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2055D8D5-5BD8-4860-B12F-54D4D8A55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209800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C01 • C02 • C03 • C04</a:t>
            </a:r>
          </a:p>
        </p:txBody>
      </p:sp>
      <p:sp>
        <p:nvSpPr>
          <p:cNvPr id="11" name="network-module-1">
            <a:extLst xmlns:a="http://schemas.openxmlformats.org/drawingml/2006/main">
              <a:ext uri="{FF2B5EF4-FFF2-40B4-BE49-F238E27FC236}">
                <a16:creationId xmlns:a16="http://schemas.microsoft.com/office/drawing/2014/main" id="{89E841F4-A133-4AA0-9249-1E92DBABF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381125"/>
            <a:ext cx="314325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19050">
            <a:solidFill>
              <a:srgbClr val="2E7D5A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21731664-3650-4561-899B-740C8B9F6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1495425"/>
            <a:ext cx="428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D5A"/>
                </a:solidFill>
              </a:defRPr>
            </a:pPr>
            <a:r>
              <a:rPr sz="975" b="1" i="0">
                <a:solidFill>
                  <a:srgbClr val="2E7D5A"/>
                </a:solidFill>
              </a:rPr>
              <a:t>M2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29CE5565-52B7-4587-9B05-2A3FD86BE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1476375"/>
            <a:ext cx="2428875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Знание, производство и базовое обеспечение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E6B9D360-0791-437F-BD6B-52E98B857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2066925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2E7D5A"/>
                </a:solidFill>
              </a:defRPr>
            </a:pPr>
            <a:r>
              <a:rPr sz="900" b="1" i="0">
                <a:solidFill>
                  <a:srgbClr val="2E7D5A"/>
                </a:solidFill>
              </a:rPr>
              <a:t>C05 • C06 • C07 • C08</a:t>
            </a:r>
          </a:p>
        </p:txBody>
      </p:sp>
      <p:sp>
        <p:nvSpPr>
          <p:cNvPr id="15" name="network-module-2">
            <a:extLst xmlns:a="http://schemas.openxmlformats.org/drawingml/2006/main">
              <a:ext uri="{FF2B5EF4-FFF2-40B4-BE49-F238E27FC236}">
                <a16:creationId xmlns:a16="http://schemas.microsoft.com/office/drawing/2014/main" id="{134A3448-A49F-44C8-8826-7667C83A0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1524000"/>
            <a:ext cx="314325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2F1"/>
          </a:solidFill>
          <a:ln xmlns:a="http://schemas.openxmlformats.org/drawingml/2006/main" w="19050">
            <a:solidFill>
              <a:srgbClr val="4D8C8A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93E01F1A-63D8-4216-9442-A66FE65ED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638300"/>
            <a:ext cx="428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4D8C8A"/>
                </a:solidFill>
              </a:defRPr>
            </a:pPr>
            <a:r>
              <a:rPr sz="975" b="1" i="0">
                <a:solidFill>
                  <a:srgbClr val="4D8C8A"/>
                </a:solidFill>
              </a:rPr>
              <a:t>M3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3EA2896F-99B4-449E-ABF8-FCB9184A2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1619250"/>
            <a:ext cx="2428875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Природа, территория и инфраструктура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E2DD4047-0EBC-45DE-9E3D-1DD1E1107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2209800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4D8C8A"/>
                </a:solidFill>
              </a:defRPr>
            </a:pPr>
            <a:r>
              <a:rPr sz="900" b="1" i="0">
                <a:solidFill>
                  <a:srgbClr val="4D8C8A"/>
                </a:solidFill>
              </a:rPr>
              <a:t>C09 • C10 • C11 • C12</a:t>
            </a:r>
          </a:p>
        </p:txBody>
      </p:sp>
      <p:sp>
        <p:nvSpPr>
          <p:cNvPr id="19" name="network-module-3">
            <a:extLst xmlns:a="http://schemas.openxmlformats.org/drawingml/2006/main">
              <a:ext uri="{FF2B5EF4-FFF2-40B4-BE49-F238E27FC236}">
                <a16:creationId xmlns:a16="http://schemas.microsoft.com/office/drawing/2014/main" id="{BA7AAFCD-6294-430B-8155-BAAD93134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714750"/>
            <a:ext cx="314325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AF7"/>
          </a:solidFill>
          <a:ln xmlns:a="http://schemas.openxmlformats.org/drawingml/2006/main" w="19050">
            <a:solidFill>
              <a:srgbClr val="7257A8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32F3D81D-4A94-4783-9632-8B7042E2F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3829050"/>
            <a:ext cx="428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7257A8"/>
                </a:solidFill>
              </a:defRPr>
            </a:pPr>
            <a:r>
              <a:rPr sz="975" b="1" i="0">
                <a:solidFill>
                  <a:srgbClr val="7257A8"/>
                </a:solidFill>
              </a:rPr>
              <a:t>M4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472BC955-4DDF-4DCB-B8FB-1D128639A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810000"/>
            <a:ext cx="2428875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Экономика, координация и устойчивость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0B808851-712C-47CB-A431-7DBBA1F98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400550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7257A8"/>
                </a:solidFill>
              </a:defRPr>
            </a:pPr>
            <a:r>
              <a:rPr sz="900" b="1" i="0">
                <a:solidFill>
                  <a:srgbClr val="7257A8"/>
                </a:solidFill>
              </a:rPr>
              <a:t>C13 • C14 • C15 • C16 • C17</a:t>
            </a:r>
          </a:p>
        </p:txBody>
      </p:sp>
      <p:sp>
        <p:nvSpPr>
          <p:cNvPr id="23" name="network-module-4">
            <a:extLst xmlns:a="http://schemas.openxmlformats.org/drawingml/2006/main">
              <a:ext uri="{FF2B5EF4-FFF2-40B4-BE49-F238E27FC236}">
                <a16:creationId xmlns:a16="http://schemas.microsoft.com/office/drawing/2014/main" id="{31AE5060-FF64-43A4-9637-7D4927254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314325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19050">
            <a:solidFill>
              <a:srgbClr val="B58B1B"/>
            </a:solidFill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EE29A177-F193-497A-A229-393392AC7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3829050"/>
            <a:ext cx="428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58B1B"/>
                </a:solidFill>
              </a:defRPr>
            </a:pPr>
            <a:r>
              <a:rPr sz="975" b="1" i="0">
                <a:solidFill>
                  <a:srgbClr val="B58B1B"/>
                </a:solidFill>
              </a:rPr>
              <a:t>M5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4C11523D-C7A1-4CF5-8BAD-DD6B893BA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3810000"/>
            <a:ext cx="2428875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Внешний и долгий горизонт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B47BA7D9-5AF5-4C56-B42B-606B98DC4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00550"/>
            <a:ext cx="2762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B58B1B"/>
                </a:solidFill>
              </a:defRPr>
            </a:pPr>
            <a:r>
              <a:rPr sz="900" b="1" i="0">
                <a:solidFill>
                  <a:srgbClr val="B58B1B"/>
                </a:solidFill>
              </a:rPr>
              <a:t>C18 • C19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04F1EDB9-AAF5-4E03-9398-FF4CF1872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1724025"/>
            <a:ext cx="7143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850" b="1" i="0">
                <a:solidFill>
                  <a:srgbClr val="98A2B3"/>
                </a:solidFill>
              </a:defRPr>
            </a:pPr>
            <a:r>
              <a:rPr sz="2850" b="1" i="0">
                <a:solidFill>
                  <a:srgbClr val="98A2B3"/>
                </a:solidFill>
              </a:rPr>
              <a:t>↔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6D714301-7AE6-46EE-9210-1725B0117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724025"/>
            <a:ext cx="7143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850" b="1" i="0">
                <a:solidFill>
                  <a:srgbClr val="98A2B3"/>
                </a:solidFill>
              </a:defRPr>
            </a:pPr>
            <a:r>
              <a:rPr sz="2850" b="1" i="0">
                <a:solidFill>
                  <a:srgbClr val="98A2B3"/>
                </a:solidFill>
              </a:rPr>
              <a:t>↔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B6F9FF7B-282C-4095-A81C-D14F154A3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952750"/>
            <a:ext cx="66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850" b="1" i="0">
                <a:solidFill>
                  <a:srgbClr val="98A2B3"/>
                </a:solidFill>
              </a:defRPr>
            </a:pPr>
            <a:r>
              <a:rPr sz="2850" b="1" i="0">
                <a:solidFill>
                  <a:srgbClr val="98A2B3"/>
                </a:solidFill>
              </a:rPr>
              <a:t>↕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D215A253-46B5-46D8-8C32-C6DECE024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952750"/>
            <a:ext cx="66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850" b="1" i="0">
                <a:solidFill>
                  <a:srgbClr val="98A2B3"/>
                </a:solidFill>
              </a:defRPr>
            </a:pPr>
            <a:r>
              <a:rPr sz="2850" b="1" i="0">
                <a:solidFill>
                  <a:srgbClr val="98A2B3"/>
                </a:solidFill>
              </a:rPr>
              <a:t>↕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8E33A3F4-2460-4886-8CE5-86AA62660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43575" y="4010025"/>
            <a:ext cx="619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850" b="1" i="0">
                <a:solidFill>
                  <a:srgbClr val="98A2B3"/>
                </a:solidFill>
              </a:defRPr>
            </a:pPr>
            <a:r>
              <a:rPr sz="2850" b="1" i="0">
                <a:solidFill>
                  <a:srgbClr val="98A2B3"/>
                </a:solidFill>
              </a:rPr>
              <a:t>↔</a:t>
            </a:r>
          </a:p>
        </p:txBody>
      </p:sp>
      <p:sp>
        <p:nvSpPr>
          <p:cNvPr id="32" name="callout-bg">
            <a:extLst xmlns:a="http://schemas.openxmlformats.org/drawingml/2006/main">
              <a:ext uri="{FF2B5EF4-FFF2-40B4-BE49-F238E27FC236}">
                <a16:creationId xmlns:a16="http://schemas.microsoft.com/office/drawing/2014/main" id="{E524889D-46F8-4D9A-96F5-67594E4E1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5219700"/>
            <a:ext cx="923925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C55C50FF-7DD1-4286-B69E-95BF3DCA3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5219700"/>
            <a:ext cx="7620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2327BA49-A8F5-4FED-B674-5E9561724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5295900"/>
            <a:ext cx="885825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Выход одного контура регистрируется как вход, обязательство, ограничение или внешний эффект другого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DFF017BD-851F-4545-9228-24067D3B7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95975"/>
            <a:ext cx="1085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173A5E"/>
                </a:solidFill>
              </a:defRPr>
            </a:pPr>
            <a:r>
              <a:rPr sz="1125" b="1" i="0">
                <a:solidFill>
                  <a:srgbClr val="173A5E"/>
                </a:solidFill>
              </a:rPr>
              <a:t>пример: образование → труд → промышленность → финансы → демография  |  энергия и данные — сквозные ограничения</a:t>
            </a:r>
          </a:p>
        </p:txBody>
      </p:sp>
    </p:spTree>
    <p:extLst>
      <p:ext uri="{BB962C8B-B14F-4D97-AF65-F5344CB8AC3E}">
        <p14:creationId xmlns:p14="http://schemas.microsoft.com/office/powerpoint/2010/main" val="586604893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status">
            <a:extLst xmlns:a="http://schemas.openxmlformats.org/drawingml/2006/main">
              <a:ext uri="{FF2B5EF4-FFF2-40B4-BE49-F238E27FC236}">
                <a16:creationId xmlns:a16="http://schemas.microsoft.com/office/drawing/2014/main" id="{7B38DB79-A9E7-4135-B149-53DAB0061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RACI И ДОКАЗАТЕЛЬСТВА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215ADF4-76AF-4C86-9AFB-4C0283ADB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827"/>
                </a:solidFill>
              </a:defRPr>
            </a:pPr>
            <a:r>
              <a:rPr sz="2850" b="1" i="0">
                <a:solidFill>
                  <a:srgbClr val="111827"/>
                </a:solidFill>
              </a:rPr>
              <a:t>Институты: разделить исполнение, решение и проверку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74F77F2F-4171-4C2B-9705-786CF883F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DB580734-A0A9-4214-BED6-CF6DA578B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CABC5FCC-A4C7-443F-A384-B1A7C1EFD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8A52F7B1-6E3A-4632-ACB5-2EC097A3E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23</a:t>
            </a:r>
          </a:p>
        </p:txBody>
      </p:sp>
      <p:graphicFrame>
        <p:nvGraphicFramePr>
          <p:cNvPr id="32" name=""/>
          <p:cNvGraphicFramePr/>
          <p:nvPr/>
        </p:nvGraphicFramePr>
        <p:xfrm>
          <a:off xmlns:a="http://schemas.openxmlformats.org/drawingml/2006/main" x="428625" y="1428750"/>
          <a:ext xmlns:a="http://schemas.openxmlformats.org/drawingml/2006/main" cx="7429500" cy="43053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095500"/>
                <a:gridCol w="2381250"/>
                <a:gridCol w="2952750"/>
              </a:tblGrid>
              <a:tr h="538163">
                <a:tc>
                  <a:txBody>
                    <a:bodyPr/>
                    <a:lstStyle/>
                    <a:p>
                      <a:pPr algn="l"/>
                      <a:r>
                        <a:rPr sz="975" b="1">
                          <a:solidFill>
                            <a:srgbClr val="FFFFFF"/>
                          </a:solidFill>
                        </a:rPr>
                        <a:t>Функция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1">
                          <a:solidFill>
                            <a:srgbClr val="FFFFFF"/>
                          </a:solidFill>
                        </a:rPr>
                        <a:t>Ведущая роль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1">
                          <a:solidFill>
                            <a:srgbClr val="FFFFFF"/>
                          </a:solidFill>
                        </a:rPr>
                        <a:t>Необходимое разделение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Стратегическая цель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Президент / Совет безопасности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мандат ≠ расчёт KPI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Ресурсы и исполнение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Правительство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финансирование ≠ независимая проверка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Территориальный пилот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регионы / муниципалитеты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оператор ≠ владелец методики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Научная валидность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РАН / университеты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валидатор ≠ получатель результата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Право и контроль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парламент / суд / аудит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контроль ≠ оперативное исполнение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Производство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бизнес / институты развития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поставщик ≠ единственный источник факта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Обратная связь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профессиональные и общественные объединения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участие ≠ подмена ответственности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card-1 владелец решения">
            <a:extLst xmlns:a="http://schemas.openxmlformats.org/drawingml/2006/main">
              <a:ext uri="{FF2B5EF4-FFF2-40B4-BE49-F238E27FC236}">
                <a16:creationId xmlns:a16="http://schemas.microsoft.com/office/drawing/2014/main" id="{D368774A-CF8B-4F11-82AF-1CC7FAD53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428750"/>
            <a:ext cx="366712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ard-accent">
            <a:extLst xmlns:a="http://schemas.openxmlformats.org/drawingml/2006/main">
              <a:ext uri="{FF2B5EF4-FFF2-40B4-BE49-F238E27FC236}">
                <a16:creationId xmlns:a16="http://schemas.microsoft.com/office/drawing/2014/main" id="{B6501541-83D3-442B-887A-8D5516667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428750"/>
            <a:ext cx="6667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ard-kicker">
            <a:extLst xmlns:a="http://schemas.openxmlformats.org/drawingml/2006/main">
              <a:ext uri="{FF2B5EF4-FFF2-40B4-BE49-F238E27FC236}">
                <a16:creationId xmlns:a16="http://schemas.microsoft.com/office/drawing/2014/main" id="{3600DCF1-A732-4969-8F86-68BE888A6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524000"/>
            <a:ext cx="33242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ДЛЯ КАЖДОЙ ЯЧЕЙКИ</a:t>
            </a:r>
          </a:p>
        </p:txBody>
      </p:sp>
      <p:sp>
        <p:nvSpPr>
          <p:cNvPr id="11" name="card-title">
            <a:extLst xmlns:a="http://schemas.openxmlformats.org/drawingml/2006/main">
              <a:ext uri="{FF2B5EF4-FFF2-40B4-BE49-F238E27FC236}">
                <a16:creationId xmlns:a16="http://schemas.microsoft.com/office/drawing/2014/main" id="{43D17EC8-4FDA-4CD9-AA3D-35B2A3090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724025"/>
            <a:ext cx="33242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1 владелец решения</a:t>
            </a:r>
          </a:p>
        </p:txBody>
      </p:sp>
      <p:sp>
        <p:nvSpPr>
          <p:cNvPr id="12" name="card-body">
            <a:extLst xmlns:a="http://schemas.openxmlformats.org/drawingml/2006/main">
              <a:ext uri="{FF2B5EF4-FFF2-40B4-BE49-F238E27FC236}">
                <a16:creationId xmlns:a16="http://schemas.microsoft.com/office/drawing/2014/main" id="{CA94C190-6E66-44D5-9FF1-F86603C19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066925"/>
            <a:ext cx="33242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несёт ответственность за срок и действие</a:t>
            </a:r>
          </a:p>
        </p:txBody>
      </p:sp>
      <p:sp>
        <p:nvSpPr>
          <p:cNvPr id="13" name="card-1 владелец данных">
            <a:extLst xmlns:a="http://schemas.openxmlformats.org/drawingml/2006/main">
              <a:ext uri="{FF2B5EF4-FFF2-40B4-BE49-F238E27FC236}">
                <a16:creationId xmlns:a16="http://schemas.microsoft.com/office/drawing/2014/main" id="{935F9D88-2965-4244-8E8E-4F1B0D271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771775"/>
            <a:ext cx="366712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2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ard-accent">
            <a:extLst xmlns:a="http://schemas.openxmlformats.org/drawingml/2006/main">
              <a:ext uri="{FF2B5EF4-FFF2-40B4-BE49-F238E27FC236}">
                <a16:creationId xmlns:a16="http://schemas.microsoft.com/office/drawing/2014/main" id="{A680CB74-830F-4BF0-844B-EA051506E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771775"/>
            <a:ext cx="6667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8C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card-kicker">
            <a:extLst xmlns:a="http://schemas.openxmlformats.org/drawingml/2006/main">
              <a:ext uri="{FF2B5EF4-FFF2-40B4-BE49-F238E27FC236}">
                <a16:creationId xmlns:a16="http://schemas.microsoft.com/office/drawing/2014/main" id="{6801FF3D-EF9A-4493-AE25-7ED74956E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867025"/>
            <a:ext cx="33242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4D8C8A"/>
                </a:solidFill>
              </a:defRPr>
            </a:pPr>
            <a:r>
              <a:rPr sz="900" b="1" i="0">
                <a:solidFill>
                  <a:srgbClr val="4D8C8A"/>
                </a:solidFill>
              </a:rPr>
              <a:t>ДАННЫЕ</a:t>
            </a:r>
          </a:p>
        </p:txBody>
      </p:sp>
      <p:sp>
        <p:nvSpPr>
          <p:cNvPr id="16" name="card-title">
            <a:extLst xmlns:a="http://schemas.openxmlformats.org/drawingml/2006/main">
              <a:ext uri="{FF2B5EF4-FFF2-40B4-BE49-F238E27FC236}">
                <a16:creationId xmlns:a16="http://schemas.microsoft.com/office/drawing/2014/main" id="{CEC2AE5A-0E91-4541-BB9C-0C70E9329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067050"/>
            <a:ext cx="33242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1 владелец данных</a:t>
            </a:r>
          </a:p>
        </p:txBody>
      </p:sp>
      <p:sp>
        <p:nvSpPr>
          <p:cNvPr id="17" name="card-body">
            <a:extLst xmlns:a="http://schemas.openxmlformats.org/drawingml/2006/main">
              <a:ext uri="{FF2B5EF4-FFF2-40B4-BE49-F238E27FC236}">
                <a16:creationId xmlns:a16="http://schemas.microsoft.com/office/drawing/2014/main" id="{77C6E64F-1016-44A1-A8F0-0C1FD7B3A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409950"/>
            <a:ext cx="33242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формула, источник, версия, периодичность</a:t>
            </a:r>
          </a:p>
        </p:txBody>
      </p:sp>
      <p:sp>
        <p:nvSpPr>
          <p:cNvPr id="18" name="card-1 независимый валидатор">
            <a:extLst xmlns:a="http://schemas.openxmlformats.org/drawingml/2006/main">
              <a:ext uri="{FF2B5EF4-FFF2-40B4-BE49-F238E27FC236}">
                <a16:creationId xmlns:a16="http://schemas.microsoft.com/office/drawing/2014/main" id="{64F56111-08F7-4C69-84BF-51EDE6228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114800"/>
            <a:ext cx="366712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rd-accent">
            <a:extLst xmlns:a="http://schemas.openxmlformats.org/drawingml/2006/main">
              <a:ext uri="{FF2B5EF4-FFF2-40B4-BE49-F238E27FC236}">
                <a16:creationId xmlns:a16="http://schemas.microsoft.com/office/drawing/2014/main" id="{056C4F3E-1259-483F-8E4F-636568530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114800"/>
            <a:ext cx="6667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card-kicker">
            <a:extLst xmlns:a="http://schemas.openxmlformats.org/drawingml/2006/main">
              <a:ext uri="{FF2B5EF4-FFF2-40B4-BE49-F238E27FC236}">
                <a16:creationId xmlns:a16="http://schemas.microsoft.com/office/drawing/2014/main" id="{95C4DD5D-32E7-4DCF-9D0A-F6E7A7DC9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210050"/>
            <a:ext cx="33242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7257A8"/>
                </a:solidFill>
              </a:defRPr>
            </a:pPr>
            <a:r>
              <a:rPr sz="900" b="1" i="0">
                <a:solidFill>
                  <a:srgbClr val="7257A8"/>
                </a:solidFill>
              </a:rPr>
              <a:t>ДОКАЗАТЕЛЬСТВА</a:t>
            </a:r>
          </a:p>
        </p:txBody>
      </p:sp>
      <p:sp>
        <p:nvSpPr>
          <p:cNvPr id="21" name="card-title">
            <a:extLst xmlns:a="http://schemas.openxmlformats.org/drawingml/2006/main">
              <a:ext uri="{FF2B5EF4-FFF2-40B4-BE49-F238E27FC236}">
                <a16:creationId xmlns:a16="http://schemas.microsoft.com/office/drawing/2014/main" id="{B1283E3D-89C0-475E-8BD4-92F9C3BFA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410075"/>
            <a:ext cx="33242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1 независимый валидатор</a:t>
            </a:r>
          </a:p>
        </p:txBody>
      </p:sp>
      <p:sp>
        <p:nvSpPr>
          <p:cNvPr id="22" name="card-body">
            <a:extLst xmlns:a="http://schemas.openxmlformats.org/drawingml/2006/main">
              <a:ext uri="{FF2B5EF4-FFF2-40B4-BE49-F238E27FC236}">
                <a16:creationId xmlns:a16="http://schemas.microsoft.com/office/drawing/2014/main" id="{D7A78582-6AD1-4A98-B670-424F33CE9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752975"/>
            <a:ext cx="33242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проверяет Q и причинность результата</a:t>
            </a:r>
          </a:p>
        </p:txBody>
      </p:sp>
      <p:sp>
        <p:nvSpPr>
          <p:cNvPr id="23" name="callout-bg">
            <a:extLst xmlns:a="http://schemas.openxmlformats.org/drawingml/2006/main">
              <a:ext uri="{FF2B5EF4-FFF2-40B4-BE49-F238E27FC236}">
                <a16:creationId xmlns:a16="http://schemas.microsoft.com/office/drawing/2014/main" id="{122A1E0C-35E6-4E84-9469-D169D0E63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5476875"/>
            <a:ext cx="3667125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DA49B42C-B885-494A-8417-BF658AAD9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5476875"/>
            <a:ext cx="762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1B1A6144-3016-407D-8EC3-AC68BEFEC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5553075"/>
            <a:ext cx="328612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11827"/>
                </a:solidFill>
              </a:defRPr>
            </a:pPr>
            <a:r>
              <a:rPr sz="1050" b="1" i="0">
                <a:solidFill>
                  <a:srgbClr val="111827"/>
                </a:solidFill>
              </a:rPr>
              <a:t>Решение должно быть обжалуемым; любая цифра — прослеживаемой до первичного источника</a:t>
            </a:r>
          </a:p>
        </p:txBody>
      </p:sp>
    </p:spTree>
    <p:extLst>
      <p:ext uri="{BB962C8B-B14F-4D97-AF65-F5344CB8AC3E}">
        <p14:creationId xmlns:p14="http://schemas.microsoft.com/office/powerpoint/2010/main" val="1410169604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1" name="status">
            <a:extLst xmlns:a="http://schemas.openxmlformats.org/drawingml/2006/main">
              <a:ext uri="{FF2B5EF4-FFF2-40B4-BE49-F238E27FC236}">
                <a16:creationId xmlns:a16="http://schemas.microsoft.com/office/drawing/2014/main" id="{862F8292-1E7F-4BC2-84C7-3BF9E9F25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7257A8"/>
                </a:solidFill>
              </a:defRPr>
            </a:pPr>
            <a:r>
              <a:rPr sz="975" b="1" i="0">
                <a:solidFill>
                  <a:srgbClr val="7257A8"/>
                </a:solidFill>
              </a:rPr>
              <a:t>ПРОЕКТ УНИФИКАЦИИ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7EC888E-CB2C-4990-8B55-A50CC0819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11827"/>
                </a:solidFill>
              </a:defRPr>
            </a:pPr>
            <a:r>
              <a:rPr sz="3150" b="1" i="0">
                <a:solidFill>
                  <a:srgbClr val="111827"/>
                </a:solidFill>
              </a:rPr>
              <a:t>Девять ворот решения G0–G8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8000BF8-E46F-4F96-AEFA-62AE54E33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E018CC33-71AD-49D1-A5D3-B91098B8F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3D26C852-C15B-481A-BADB-BE430CC68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D39F9624-F268-43EB-8492-20EE7BEA0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24</a:t>
            </a:r>
          </a:p>
        </p:txBody>
      </p:sp>
      <p:sp>
        <p:nvSpPr>
          <p:cNvPr id="7" name="gate-0">
            <a:extLst xmlns:a="http://schemas.openxmlformats.org/drawingml/2006/main">
              <a:ext uri="{FF2B5EF4-FFF2-40B4-BE49-F238E27FC236}">
                <a16:creationId xmlns:a16="http://schemas.microsoft.com/office/drawing/2014/main" id="{5147576F-B095-4F05-8988-41F24837F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28750"/>
            <a:ext cx="352425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hip-bg">
            <a:extLst xmlns:a="http://schemas.openxmlformats.org/drawingml/2006/main">
              <a:ext uri="{FF2B5EF4-FFF2-40B4-BE49-F238E27FC236}">
                <a16:creationId xmlns:a16="http://schemas.microsoft.com/office/drawing/2014/main" id="{0567DB40-E059-4E52-8E19-2D3FA9080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1581150"/>
            <a:ext cx="6096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hip">
            <a:extLst xmlns:a="http://schemas.openxmlformats.org/drawingml/2006/main">
              <a:ext uri="{FF2B5EF4-FFF2-40B4-BE49-F238E27FC236}">
                <a16:creationId xmlns:a16="http://schemas.microsoft.com/office/drawing/2014/main" id="{E94FCFA3-FF53-484A-ABF7-E2D39CD8C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609725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G0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B68E6D5F-EEAD-4589-A831-3A9E484C1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5430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Мандат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A6F8B88C-5DC7-492D-AE53-A726988D2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057400"/>
            <a:ext cx="31432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задача + владелец</a:t>
            </a:r>
          </a:p>
        </p:txBody>
      </p:sp>
      <p:sp>
        <p:nvSpPr>
          <p:cNvPr id="12" name="gate-1">
            <a:extLst xmlns:a="http://schemas.openxmlformats.org/drawingml/2006/main">
              <a:ext uri="{FF2B5EF4-FFF2-40B4-BE49-F238E27FC236}">
                <a16:creationId xmlns:a16="http://schemas.microsoft.com/office/drawing/2014/main" id="{3D622735-0612-4EFD-8CC8-BC346D10C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1428750"/>
            <a:ext cx="352425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hip-bg">
            <a:extLst xmlns:a="http://schemas.openxmlformats.org/drawingml/2006/main">
              <a:ext uri="{FF2B5EF4-FFF2-40B4-BE49-F238E27FC236}">
                <a16:creationId xmlns:a16="http://schemas.microsoft.com/office/drawing/2014/main" id="{05AEA185-897F-4D3E-9AEE-1EEC466E9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581150"/>
            <a:ext cx="6096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ip">
            <a:extLst xmlns:a="http://schemas.openxmlformats.org/drawingml/2006/main">
              <a:ext uri="{FF2B5EF4-FFF2-40B4-BE49-F238E27FC236}">
                <a16:creationId xmlns:a16="http://schemas.microsoft.com/office/drawing/2014/main" id="{0786929C-D574-490A-91C4-4D8BAF822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0075" y="1609725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G1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9D2473EC-84A8-4F05-BAD4-7865F937A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4925" y="15430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Паспорт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094879AA-1583-485D-954A-9F737DAA1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057400"/>
            <a:ext cx="31432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12 разделов</a:t>
            </a:r>
          </a:p>
        </p:txBody>
      </p:sp>
      <p:sp>
        <p:nvSpPr>
          <p:cNvPr id="17" name="gate-2">
            <a:extLst xmlns:a="http://schemas.openxmlformats.org/drawingml/2006/main">
              <a:ext uri="{FF2B5EF4-FFF2-40B4-BE49-F238E27FC236}">
                <a16:creationId xmlns:a16="http://schemas.microsoft.com/office/drawing/2014/main" id="{694D7D5A-F2A4-47AC-A2E5-38D4E51F4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1428750"/>
            <a:ext cx="352425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chip-bg">
            <a:extLst xmlns:a="http://schemas.openxmlformats.org/drawingml/2006/main">
              <a:ext uri="{FF2B5EF4-FFF2-40B4-BE49-F238E27FC236}">
                <a16:creationId xmlns:a16="http://schemas.microsoft.com/office/drawing/2014/main" id="{9712DF3F-E250-4EFA-A1BF-6A6726427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1581150"/>
            <a:ext cx="6096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hip">
            <a:extLst xmlns:a="http://schemas.openxmlformats.org/drawingml/2006/main">
              <a:ext uri="{FF2B5EF4-FFF2-40B4-BE49-F238E27FC236}">
                <a16:creationId xmlns:a16="http://schemas.microsoft.com/office/drawing/2014/main" id="{596592E1-92A5-42C0-B746-65EDF1CAD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609725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G2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6B4EC35C-EE0C-444E-B681-37B9CBFC0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5430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База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A5E1A205-0C86-4D20-B25E-0582CBBD3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2057400"/>
            <a:ext cx="31432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Z0 + якоря + Q</a:t>
            </a:r>
          </a:p>
        </p:txBody>
      </p:sp>
      <p:sp>
        <p:nvSpPr>
          <p:cNvPr id="22" name="gate-3">
            <a:extLst xmlns:a="http://schemas.openxmlformats.org/drawingml/2006/main">
              <a:ext uri="{FF2B5EF4-FFF2-40B4-BE49-F238E27FC236}">
                <a16:creationId xmlns:a16="http://schemas.microsoft.com/office/drawing/2014/main" id="{4BDA8BDD-59CE-468B-B756-9BC28D140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781300"/>
            <a:ext cx="352425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chip-bg">
            <a:extLst xmlns:a="http://schemas.openxmlformats.org/drawingml/2006/main">
              <a:ext uri="{FF2B5EF4-FFF2-40B4-BE49-F238E27FC236}">
                <a16:creationId xmlns:a16="http://schemas.microsoft.com/office/drawing/2014/main" id="{9CA99F46-DAA0-44D8-9840-2D0939E1A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2933700"/>
            <a:ext cx="6096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chip">
            <a:extLst xmlns:a="http://schemas.openxmlformats.org/drawingml/2006/main">
              <a:ext uri="{FF2B5EF4-FFF2-40B4-BE49-F238E27FC236}">
                <a16:creationId xmlns:a16="http://schemas.microsoft.com/office/drawing/2014/main" id="{F5E5BBBE-AEAF-4F3E-AC8A-40B5BF8FD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962275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G3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F713E6EB-F74A-4676-B5F4-3F6FD2549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8956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Альтернативы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35DDDAFE-3095-4ABF-AD7B-AF09C194E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409950"/>
            <a:ext cx="31432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1 / 3 / 6 лет</a:t>
            </a:r>
          </a:p>
        </p:txBody>
      </p:sp>
      <p:sp>
        <p:nvSpPr>
          <p:cNvPr id="27" name="gate-4">
            <a:extLst xmlns:a="http://schemas.openxmlformats.org/drawingml/2006/main">
              <a:ext uri="{FF2B5EF4-FFF2-40B4-BE49-F238E27FC236}">
                <a16:creationId xmlns:a16="http://schemas.microsoft.com/office/drawing/2014/main" id="{9EF041C6-891F-4117-ACFB-B5385E007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781300"/>
            <a:ext cx="352425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hip-bg">
            <a:extLst xmlns:a="http://schemas.openxmlformats.org/drawingml/2006/main">
              <a:ext uri="{FF2B5EF4-FFF2-40B4-BE49-F238E27FC236}">
                <a16:creationId xmlns:a16="http://schemas.microsoft.com/office/drawing/2014/main" id="{42D62598-D17C-44A6-9651-4199636FF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33700"/>
            <a:ext cx="6096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hip">
            <a:extLst xmlns:a="http://schemas.openxmlformats.org/drawingml/2006/main">
              <a:ext uri="{FF2B5EF4-FFF2-40B4-BE49-F238E27FC236}">
                <a16:creationId xmlns:a16="http://schemas.microsoft.com/office/drawing/2014/main" id="{6CDAA9DF-8FE3-4264-9720-D544D436E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0075" y="2962275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G4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1BAE2828-F54D-481E-BEBB-6A627BB13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4925" y="28956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Право + финансы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06AC4C0E-1033-4380-85C1-AE8635DA1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409950"/>
            <a:ext cx="31432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CAPEX/OPEX/TCO</a:t>
            </a:r>
          </a:p>
        </p:txBody>
      </p:sp>
      <p:sp>
        <p:nvSpPr>
          <p:cNvPr id="32" name="gate-5">
            <a:extLst xmlns:a="http://schemas.openxmlformats.org/drawingml/2006/main">
              <a:ext uri="{FF2B5EF4-FFF2-40B4-BE49-F238E27FC236}">
                <a16:creationId xmlns:a16="http://schemas.microsoft.com/office/drawing/2014/main" id="{FF46F034-667A-49BC-85C6-2645ACFDF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781300"/>
            <a:ext cx="352425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chip-bg">
            <a:extLst xmlns:a="http://schemas.openxmlformats.org/drawingml/2006/main">
              <a:ext uri="{FF2B5EF4-FFF2-40B4-BE49-F238E27FC236}">
                <a16:creationId xmlns:a16="http://schemas.microsoft.com/office/drawing/2014/main" id="{1E5F063E-78BA-4CCE-8CAE-53F67600B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2933700"/>
            <a:ext cx="6096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chip">
            <a:extLst xmlns:a="http://schemas.openxmlformats.org/drawingml/2006/main">
              <a:ext uri="{FF2B5EF4-FFF2-40B4-BE49-F238E27FC236}">
                <a16:creationId xmlns:a16="http://schemas.microsoft.com/office/drawing/2014/main" id="{4F81BA25-9A45-4421-90F0-60CE312FB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62275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G5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E9995B1D-5D8D-4A1C-B539-635A2A311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8956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Пилот</a:t>
            </a:r>
          </a:p>
        </p:txBody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638009E4-7D5F-47C0-9D89-4A3A7C762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3409950"/>
            <a:ext cx="31432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контроль + stop</a:t>
            </a:r>
          </a:p>
        </p:txBody>
      </p:sp>
      <p:sp>
        <p:nvSpPr>
          <p:cNvPr id="37" name="gate-6">
            <a:extLst xmlns:a="http://schemas.openxmlformats.org/drawingml/2006/main">
              <a:ext uri="{FF2B5EF4-FFF2-40B4-BE49-F238E27FC236}">
                <a16:creationId xmlns:a16="http://schemas.microsoft.com/office/drawing/2014/main" id="{ADB17AB4-52F6-41A7-B6A5-570657148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133850"/>
            <a:ext cx="352425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hip-bg">
            <a:extLst xmlns:a="http://schemas.openxmlformats.org/drawingml/2006/main">
              <a:ext uri="{FF2B5EF4-FFF2-40B4-BE49-F238E27FC236}">
                <a16:creationId xmlns:a16="http://schemas.microsoft.com/office/drawing/2014/main" id="{B376492F-C643-4745-93E7-2205A40D2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4286250"/>
            <a:ext cx="6096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hip">
            <a:extLst xmlns:a="http://schemas.openxmlformats.org/drawingml/2006/main">
              <a:ext uri="{FF2B5EF4-FFF2-40B4-BE49-F238E27FC236}">
                <a16:creationId xmlns:a16="http://schemas.microsoft.com/office/drawing/2014/main" id="{8D770F67-B844-49D6-8AC9-CD9007E1D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14825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2E7D5A"/>
                </a:solidFill>
              </a:defRPr>
            </a:pPr>
            <a:r>
              <a:rPr sz="900" b="1" i="0">
                <a:solidFill>
                  <a:srgbClr val="2E7D5A"/>
                </a:solidFill>
              </a:rPr>
              <a:t>G6</a:t>
            </a:r>
          </a:p>
        </p:txBody>
      </p:sp>
      <p:sp>
        <p:nvSpPr>
          <p:cNvPr id="40" name="text">
            <a:extLst xmlns:a="http://schemas.openxmlformats.org/drawingml/2006/main">
              <a:ext uri="{FF2B5EF4-FFF2-40B4-BE49-F238E27FC236}">
                <a16:creationId xmlns:a16="http://schemas.microsoft.com/office/drawing/2014/main" id="{7815CBEC-85D3-4260-B8D0-CFA1F0072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2481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Факт</a:t>
            </a:r>
          </a:p>
        </p:txBody>
      </p:sp>
      <p:sp>
        <p:nvSpPr>
          <p:cNvPr id="41" name="text">
            <a:extLst xmlns:a="http://schemas.openxmlformats.org/drawingml/2006/main">
              <a:ext uri="{FF2B5EF4-FFF2-40B4-BE49-F238E27FC236}">
                <a16:creationId xmlns:a16="http://schemas.microsoft.com/office/drawing/2014/main" id="{566EDE1C-FA6F-4D98-B605-5432CBDAA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762500"/>
            <a:ext cx="31432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Z2/Z3 + forecast/fact</a:t>
            </a:r>
          </a:p>
        </p:txBody>
      </p:sp>
      <p:sp>
        <p:nvSpPr>
          <p:cNvPr id="42" name="gate-7">
            <a:extLst xmlns:a="http://schemas.openxmlformats.org/drawingml/2006/main">
              <a:ext uri="{FF2B5EF4-FFF2-40B4-BE49-F238E27FC236}">
                <a16:creationId xmlns:a16="http://schemas.microsoft.com/office/drawing/2014/main" id="{FDC0FDDC-9B0A-4C1A-A2F6-56AB77EDC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133850"/>
            <a:ext cx="352425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chip-bg">
            <a:extLst xmlns:a="http://schemas.openxmlformats.org/drawingml/2006/main">
              <a:ext uri="{FF2B5EF4-FFF2-40B4-BE49-F238E27FC236}">
                <a16:creationId xmlns:a16="http://schemas.microsoft.com/office/drawing/2014/main" id="{76FB3651-EA5B-4F28-8779-67E762E33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286250"/>
            <a:ext cx="6096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chip">
            <a:extLst xmlns:a="http://schemas.openxmlformats.org/drawingml/2006/main">
              <a:ext uri="{FF2B5EF4-FFF2-40B4-BE49-F238E27FC236}">
                <a16:creationId xmlns:a16="http://schemas.microsoft.com/office/drawing/2014/main" id="{9226AA70-B68D-401B-A5CF-02DB33CCA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0075" y="4314825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2E7D5A"/>
                </a:solidFill>
              </a:defRPr>
            </a:pPr>
            <a:r>
              <a:rPr sz="900" b="1" i="0">
                <a:solidFill>
                  <a:srgbClr val="2E7D5A"/>
                </a:solidFill>
              </a:rPr>
              <a:t>G7</a:t>
            </a:r>
          </a:p>
        </p:txBody>
      </p:sp>
      <p:sp>
        <p:nvSpPr>
          <p:cNvPr id="45" name="text">
            <a:extLst xmlns:a="http://schemas.openxmlformats.org/drawingml/2006/main">
              <a:ext uri="{FF2B5EF4-FFF2-40B4-BE49-F238E27FC236}">
                <a16:creationId xmlns:a16="http://schemas.microsoft.com/office/drawing/2014/main" id="{37DFBC86-7B72-4ED1-A365-59673DAEE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4925" y="42481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Масштаб</a:t>
            </a:r>
          </a:p>
        </p:txBody>
      </p:sp>
      <p:sp>
        <p:nvSpPr>
          <p:cNvPr id="46" name="text">
            <a:extLst xmlns:a="http://schemas.openxmlformats.org/drawingml/2006/main">
              <a:ext uri="{FF2B5EF4-FFF2-40B4-BE49-F238E27FC236}">
                <a16:creationId xmlns:a16="http://schemas.microsoft.com/office/drawing/2014/main" id="{C3AB850F-F860-45D8-A9F6-4AFC448A5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762500"/>
            <a:ext cx="31432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стресс-тест + интерфейсы</a:t>
            </a:r>
          </a:p>
        </p:txBody>
      </p:sp>
      <p:sp>
        <p:nvSpPr>
          <p:cNvPr id="47" name="gate-8">
            <a:extLst xmlns:a="http://schemas.openxmlformats.org/drawingml/2006/main">
              <a:ext uri="{FF2B5EF4-FFF2-40B4-BE49-F238E27FC236}">
                <a16:creationId xmlns:a16="http://schemas.microsoft.com/office/drawing/2014/main" id="{62CD8F03-B73F-434B-9069-74DE7C9EC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4133850"/>
            <a:ext cx="352425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chip-bg">
            <a:extLst xmlns:a="http://schemas.openxmlformats.org/drawingml/2006/main">
              <a:ext uri="{FF2B5EF4-FFF2-40B4-BE49-F238E27FC236}">
                <a16:creationId xmlns:a16="http://schemas.microsoft.com/office/drawing/2014/main" id="{62E137BE-6EB9-4139-AA03-7A7327659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4286250"/>
            <a:ext cx="6096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chip">
            <a:extLst xmlns:a="http://schemas.openxmlformats.org/drawingml/2006/main">
              <a:ext uri="{FF2B5EF4-FFF2-40B4-BE49-F238E27FC236}">
                <a16:creationId xmlns:a16="http://schemas.microsoft.com/office/drawing/2014/main" id="{0AF00D38-DCEE-471F-B3C6-12B4E6EAA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314825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2E7D5A"/>
                </a:solidFill>
              </a:defRPr>
            </a:pPr>
            <a:r>
              <a:rPr sz="900" b="1" i="0">
                <a:solidFill>
                  <a:srgbClr val="2E7D5A"/>
                </a:solidFill>
              </a:rPr>
              <a:t>G8</a:t>
            </a:r>
          </a:p>
        </p:txBody>
      </p:sp>
      <p:sp>
        <p:nvSpPr>
          <p:cNvPr id="50" name="text">
            <a:extLst xmlns:a="http://schemas.openxmlformats.org/drawingml/2006/main">
              <a:ext uri="{FF2B5EF4-FFF2-40B4-BE49-F238E27FC236}">
                <a16:creationId xmlns:a16="http://schemas.microsoft.com/office/drawing/2014/main" id="{84A38874-B59D-4B8F-AD3D-6E75DBD59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42481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Outcome</a:t>
            </a:r>
          </a:p>
        </p:txBody>
      </p:sp>
      <p:sp>
        <p:nvSpPr>
          <p:cNvPr id="51" name="text">
            <a:extLst xmlns:a="http://schemas.openxmlformats.org/drawingml/2006/main">
              <a:ext uri="{FF2B5EF4-FFF2-40B4-BE49-F238E27FC236}">
                <a16:creationId xmlns:a16="http://schemas.microsoft.com/office/drawing/2014/main" id="{342C7A2B-EFAA-4EFE-9D3E-43EBF4195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4762500"/>
            <a:ext cx="31432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Z4 + долгий аудит</a:t>
            </a:r>
          </a:p>
        </p:txBody>
      </p:sp>
      <p:sp>
        <p:nvSpPr>
          <p:cNvPr id="52" name="chip-bg">
            <a:extLst xmlns:a="http://schemas.openxmlformats.org/drawingml/2006/main">
              <a:ext uri="{FF2B5EF4-FFF2-40B4-BE49-F238E27FC236}">
                <a16:creationId xmlns:a16="http://schemas.microsoft.com/office/drawing/2014/main" id="{65C1767E-F7F5-48D0-9530-30F48BDB1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734050"/>
            <a:ext cx="15240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chip">
            <a:extLst xmlns:a="http://schemas.openxmlformats.org/drawingml/2006/main">
              <a:ext uri="{FF2B5EF4-FFF2-40B4-BE49-F238E27FC236}">
                <a16:creationId xmlns:a16="http://schemas.microsoft.com/office/drawing/2014/main" id="{696410FB-E254-41F0-87A1-BBC8451B3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925" y="5762625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2E7D5A"/>
                </a:solidFill>
              </a:defRPr>
            </a:pPr>
            <a:r>
              <a:rPr sz="975" b="1" i="0">
                <a:solidFill>
                  <a:srgbClr val="2E7D5A"/>
                </a:solidFill>
              </a:rPr>
              <a:t>GO</a:t>
            </a:r>
          </a:p>
        </p:txBody>
      </p:sp>
      <p:sp>
        <p:nvSpPr>
          <p:cNvPr id="54" name="chip-bg">
            <a:extLst xmlns:a="http://schemas.openxmlformats.org/drawingml/2006/main">
              <a:ext uri="{FF2B5EF4-FFF2-40B4-BE49-F238E27FC236}">
                <a16:creationId xmlns:a16="http://schemas.microsoft.com/office/drawing/2014/main" id="{0EB597D3-FBA3-44AA-A27A-C583D2A43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5734050"/>
            <a:ext cx="180975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F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chip">
            <a:extLst xmlns:a="http://schemas.openxmlformats.org/drawingml/2006/main">
              <a:ext uri="{FF2B5EF4-FFF2-40B4-BE49-F238E27FC236}">
                <a16:creationId xmlns:a16="http://schemas.microsoft.com/office/drawing/2014/main" id="{826C6843-71E0-4AAE-B654-12C572064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5762625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7257A8"/>
                </a:solidFill>
              </a:defRPr>
            </a:pPr>
            <a:r>
              <a:rPr sz="975" b="1" i="0">
                <a:solidFill>
                  <a:srgbClr val="7257A8"/>
                </a:solidFill>
              </a:rPr>
              <a:t>REDESIGN</a:t>
            </a:r>
          </a:p>
        </p:txBody>
      </p:sp>
      <p:sp>
        <p:nvSpPr>
          <p:cNvPr id="56" name="chip-bg">
            <a:extLst xmlns:a="http://schemas.openxmlformats.org/drawingml/2006/main">
              <a:ext uri="{FF2B5EF4-FFF2-40B4-BE49-F238E27FC236}">
                <a16:creationId xmlns:a16="http://schemas.microsoft.com/office/drawing/2014/main" id="{5A9D7B7E-A702-4789-9D05-35A032AE5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5734050"/>
            <a:ext cx="15240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chip">
            <a:extLst xmlns:a="http://schemas.openxmlformats.org/drawingml/2006/main">
              <a:ext uri="{FF2B5EF4-FFF2-40B4-BE49-F238E27FC236}">
                <a16:creationId xmlns:a16="http://schemas.microsoft.com/office/drawing/2014/main" id="{145FEB50-10DD-4263-90A0-9BEF5E8E5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2125" y="5762625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B58B1B"/>
                </a:solidFill>
              </a:defRPr>
            </a:pPr>
            <a:r>
              <a:rPr sz="975" b="1" i="0">
                <a:solidFill>
                  <a:srgbClr val="B58B1B"/>
                </a:solidFill>
              </a:rPr>
              <a:t>HOLD</a:t>
            </a:r>
          </a:p>
        </p:txBody>
      </p:sp>
      <p:sp>
        <p:nvSpPr>
          <p:cNvPr id="58" name="chip-bg">
            <a:extLst xmlns:a="http://schemas.openxmlformats.org/drawingml/2006/main">
              <a:ext uri="{FF2B5EF4-FFF2-40B4-BE49-F238E27FC236}">
                <a16:creationId xmlns:a16="http://schemas.microsoft.com/office/drawing/2014/main" id="{831490FF-C5FE-41FD-9232-86AF36887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5734050"/>
            <a:ext cx="15240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chip">
            <a:extLst xmlns:a="http://schemas.openxmlformats.org/drawingml/2006/main">
              <a:ext uri="{FF2B5EF4-FFF2-40B4-BE49-F238E27FC236}">
                <a16:creationId xmlns:a16="http://schemas.microsoft.com/office/drawing/2014/main" id="{616DEABD-175B-4200-8437-3CA6FBE55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5762625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B54747"/>
                </a:solidFill>
              </a:defRPr>
            </a:pPr>
            <a:r>
              <a:rPr sz="975" b="1" i="0">
                <a:solidFill>
                  <a:srgbClr val="B54747"/>
                </a:solidFill>
              </a:rPr>
              <a:t>STOP</a:t>
            </a:r>
          </a:p>
        </p:txBody>
      </p:sp>
      <p:sp>
        <p:nvSpPr>
          <p:cNvPr id="60" name="text">
            <a:extLst xmlns:a="http://schemas.openxmlformats.org/drawingml/2006/main">
              <a:ext uri="{FF2B5EF4-FFF2-40B4-BE49-F238E27FC236}">
                <a16:creationId xmlns:a16="http://schemas.microsoft.com/office/drawing/2014/main" id="{7059905C-0C89-4AA6-867A-406D26F4B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5724525"/>
            <a:ext cx="2476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173A5E"/>
                </a:solidFill>
              </a:defRPr>
            </a:pPr>
            <a:r>
              <a:rPr sz="1050" b="1" i="0">
                <a:solidFill>
                  <a:srgbClr val="173A5E"/>
                </a:solidFill>
              </a:rPr>
              <a:t>слабое звено и veto определяют судьбу</a:t>
            </a:r>
          </a:p>
        </p:txBody>
      </p:sp>
    </p:spTree>
    <p:extLst>
      <p:ext uri="{BB962C8B-B14F-4D97-AF65-F5344CB8AC3E}">
        <p14:creationId xmlns:p14="http://schemas.microsoft.com/office/powerpoint/2010/main" val="1607465041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status">
            <a:extLst xmlns:a="http://schemas.openxmlformats.org/drawingml/2006/main">
              <a:ext uri="{FF2B5EF4-FFF2-40B4-BE49-F238E27FC236}">
                <a16:creationId xmlns:a16="http://schemas.microsoft.com/office/drawing/2014/main" id="{F1138880-1928-4101-B3EA-3F55774C2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58B1B"/>
                </a:solidFill>
              </a:defRPr>
            </a:pPr>
            <a:r>
              <a:rPr sz="975" b="1" i="0">
                <a:solidFill>
                  <a:srgbClr val="B58B1B"/>
                </a:solidFill>
              </a:rPr>
              <a:t>ИЛЛЮСТРАТИВНЫЙ РАСЧЁТ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769463C-6376-4756-B329-D5D08C4CA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111827"/>
                </a:solidFill>
              </a:defRPr>
            </a:pPr>
            <a:r>
              <a:rPr sz="2925" b="1" i="0">
                <a:solidFill>
                  <a:srgbClr val="111827"/>
                </a:solidFill>
              </a:rPr>
              <a:t>Польза унификации считается контрфактически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12361235-F2B1-4CF1-A9C4-DB1C87AE1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1BEF56D5-778E-48BE-817E-2A1C923BE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C1C0C91C-B474-475B-9C1F-CD1461E93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908D4F95-0FC0-416E-9476-C967E3AAA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25</a:t>
            </a:r>
          </a:p>
        </p:txBody>
      </p:sp>
      <p:sp>
        <p:nvSpPr>
          <p:cNvPr id="7" name="callout-bg">
            <a:extLst xmlns:a="http://schemas.openxmlformats.org/drawingml/2006/main">
              <a:ext uri="{FF2B5EF4-FFF2-40B4-BE49-F238E27FC236}">
                <a16:creationId xmlns:a16="http://schemas.microsoft.com/office/drawing/2014/main" id="{21831142-63C5-4B37-AB83-7A0DA9781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81125"/>
            <a:ext cx="11334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E614AFEA-98F5-4657-A48D-5760C6381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81125"/>
            <a:ext cx="762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D2BE1959-885E-4CFB-9059-F957EB82E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1457325"/>
            <a:ext cx="1095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NPV = Σ [предотвращённый ущерб + экономия + дополнительный outcome + опционная ценность − стоимость интеграции] /(1+r)ᵗ</a:t>
            </a:r>
          </a:p>
        </p:txBody>
      </p:sp>
      <p:graphicFrame>
        <p:nvGraphicFramePr>
          <p:cNvPr id="31" name=""/>
          <p:cNvGraphicFramePr/>
          <p:nvPr/>
        </p:nvGraphicFramePr>
        <p:xfrm>
          <a:off xmlns:a="http://schemas.openxmlformats.org/drawingml/2006/main" x="428625" y="2266950"/>
          <a:ext xmlns:a="http://schemas.openxmlformats.org/drawingml/2006/main" cx="7572375" cy="3476625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381250"/>
                <a:gridCol w="3714750"/>
                <a:gridCol w="1476375"/>
              </a:tblGrid>
              <a:tr h="434578">
                <a:tc>
                  <a:txBody>
                    <a:bodyPr/>
                    <a:lstStyle/>
                    <a:p>
                      <a:pPr algn="l"/>
                      <a:r>
                        <a:rPr sz="975" b="1">
                          <a:solidFill>
                            <a:srgbClr val="FFFFFF"/>
                          </a:solidFill>
                        </a:rPr>
                        <a:t>Статья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1">
                          <a:solidFill>
                            <a:srgbClr val="FFFFFF"/>
                          </a:solidFill>
                        </a:rPr>
                        <a:t>Допущение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1">
                          <a:solidFill>
                            <a:srgbClr val="FFFFFF"/>
                          </a:solidFill>
                        </a:rPr>
                        <a:t>Усл. ед.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</a:tr>
              <a:tr h="434578"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Экономия отчётности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19×8 пакетов×120 ч×2 = 36 480 ч = 20,3 FTE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+2 027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434578"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Ускорение решений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40 решений×20 дней×2 ед./день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+1 600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434578"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Ожидаемый ущерб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1 000 → 700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+300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434578"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Дополнительный outcome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подтверждённый пилот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+700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434578"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Интеграция и запуск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данные + интерфейсы + аудит + обучение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−900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434578"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Чистая польза, год 1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сумма компонентов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3 727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434578"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Recurring при OPEX 450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после запуска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827"/>
                          </a:solidFill>
                        </a:rPr>
                        <a:t>4 177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1" name="metric-год 1">
            <a:extLst xmlns:a="http://schemas.openxmlformats.org/drawingml/2006/main">
              <a:ext uri="{FF2B5EF4-FFF2-40B4-BE49-F238E27FC236}">
                <a16:creationId xmlns:a16="http://schemas.microsoft.com/office/drawing/2014/main" id="{75E63A6E-B713-4D50-B9DB-BF166EA2B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266950"/>
            <a:ext cx="3476625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14956A22-F66C-4AA7-B734-0DE43EAF8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266950"/>
            <a:ext cx="66675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alue-год 1">
            <a:extLst xmlns:a="http://schemas.openxmlformats.org/drawingml/2006/main">
              <a:ext uri="{FF2B5EF4-FFF2-40B4-BE49-F238E27FC236}">
                <a16:creationId xmlns:a16="http://schemas.microsoft.com/office/drawing/2014/main" id="{33DF7807-3E7F-4DB9-8663-C88088D62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6775" y="2381250"/>
            <a:ext cx="31146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2E7D5A"/>
                </a:solidFill>
              </a:defRPr>
            </a:pPr>
            <a:r>
              <a:rPr sz="2925" b="1" i="0">
                <a:solidFill>
                  <a:srgbClr val="2E7D5A"/>
                </a:solidFill>
              </a:rPr>
              <a:t>3 727</a:t>
            </a:r>
          </a:p>
        </p:txBody>
      </p:sp>
      <p:sp>
        <p:nvSpPr>
          <p:cNvPr id="14" name="label-год 1">
            <a:extLst xmlns:a="http://schemas.openxmlformats.org/drawingml/2006/main">
              <a:ext uri="{FF2B5EF4-FFF2-40B4-BE49-F238E27FC236}">
                <a16:creationId xmlns:a16="http://schemas.microsoft.com/office/drawing/2014/main" id="{0FD58F87-F3FF-49EB-9ECF-13BD5BA25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6775" y="2895600"/>
            <a:ext cx="31146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год 1</a:t>
            </a:r>
          </a:p>
        </p:txBody>
      </p:sp>
      <p:sp>
        <p:nvSpPr>
          <p:cNvPr id="15" name="scope-год 1">
            <a:extLst xmlns:a="http://schemas.openxmlformats.org/drawingml/2006/main">
              <a:ext uri="{FF2B5EF4-FFF2-40B4-BE49-F238E27FC236}">
                <a16:creationId xmlns:a16="http://schemas.microsoft.com/office/drawing/2014/main" id="{ADF08688-430F-4059-886C-651069B05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6775" y="3267075"/>
            <a:ext cx="3114675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условные единицы; не фактическая оценка</a:t>
            </a:r>
          </a:p>
        </p:txBody>
      </p:sp>
      <p:sp>
        <p:nvSpPr>
          <p:cNvPr id="16" name="card-Один эффект — один раз">
            <a:extLst xmlns:a="http://schemas.openxmlformats.org/drawingml/2006/main">
              <a:ext uri="{FF2B5EF4-FFF2-40B4-BE49-F238E27FC236}">
                <a16:creationId xmlns:a16="http://schemas.microsoft.com/office/drawing/2014/main" id="{314406BE-66E8-4F11-97F4-C7D5D2781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886200"/>
            <a:ext cx="3476625" cy="1857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card-accent">
            <a:extLst xmlns:a="http://schemas.openxmlformats.org/drawingml/2006/main">
              <a:ext uri="{FF2B5EF4-FFF2-40B4-BE49-F238E27FC236}">
                <a16:creationId xmlns:a16="http://schemas.microsoft.com/office/drawing/2014/main" id="{DC2EDB32-0160-4D39-9F12-01535D809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886200"/>
            <a:ext cx="66675" cy="1857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card-kicker">
            <a:extLst xmlns:a="http://schemas.openxmlformats.org/drawingml/2006/main">
              <a:ext uri="{FF2B5EF4-FFF2-40B4-BE49-F238E27FC236}">
                <a16:creationId xmlns:a16="http://schemas.microsoft.com/office/drawing/2014/main" id="{2987D4D3-985D-4C63-A679-7F23DB6DD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981450"/>
            <a:ext cx="31337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54747"/>
                </a:solidFill>
              </a:defRPr>
            </a:pPr>
            <a:r>
              <a:rPr sz="900" b="1" i="0">
                <a:solidFill>
                  <a:srgbClr val="B54747"/>
                </a:solidFill>
              </a:rPr>
              <a:t>ПРАВИЛО АТРИБУЦИИ</a:t>
            </a:r>
          </a:p>
        </p:txBody>
      </p:sp>
      <p:sp>
        <p:nvSpPr>
          <p:cNvPr id="19" name="card-title">
            <a:extLst xmlns:a="http://schemas.openxmlformats.org/drawingml/2006/main">
              <a:ext uri="{FF2B5EF4-FFF2-40B4-BE49-F238E27FC236}">
                <a16:creationId xmlns:a16="http://schemas.microsoft.com/office/drawing/2014/main" id="{3E597B7D-9650-47CF-813D-B1E9BD3F5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181475"/>
            <a:ext cx="31337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Один эффект — один раз</a:t>
            </a:r>
          </a:p>
        </p:txBody>
      </p:sp>
      <p:sp>
        <p:nvSpPr>
          <p:cNvPr id="20" name="card-body">
            <a:extLst xmlns:a="http://schemas.openxmlformats.org/drawingml/2006/main">
              <a:ext uri="{FF2B5EF4-FFF2-40B4-BE49-F238E27FC236}">
                <a16:creationId xmlns:a16="http://schemas.microsoft.com/office/drawing/2014/main" id="{CA74778E-5AC0-4F10-9CA3-A6A467FD7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524375"/>
            <a:ext cx="3133725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Привязка к запасу, потоку, владельцу и доказательству. Причинность: пилот/контроль, DiD или заранее заданный сценарий без унификации.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1A4A810C-1E51-4837-A944-7AEDB81A9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915025"/>
            <a:ext cx="75723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1">
                <a:solidFill>
                  <a:srgbClr val="667085"/>
                </a:solidFill>
              </a:defRPr>
            </a:pPr>
            <a:r>
              <a:rPr sz="900" b="0" i="1">
                <a:solidFill>
                  <a:srgbClr val="667085"/>
                </a:solidFill>
              </a:rPr>
              <a:t>1 FTE-год = 1 800 ч = 100 условных единиц полной стоимости</a:t>
            </a:r>
          </a:p>
        </p:txBody>
      </p:sp>
    </p:spTree>
    <p:extLst>
      <p:ext uri="{BB962C8B-B14F-4D97-AF65-F5344CB8AC3E}">
        <p14:creationId xmlns:p14="http://schemas.microsoft.com/office/powerpoint/2010/main" val="700984899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status">
            <a:extLst xmlns:a="http://schemas.openxmlformats.org/drawingml/2006/main">
              <a:ext uri="{FF2B5EF4-FFF2-40B4-BE49-F238E27FC236}">
                <a16:creationId xmlns:a16="http://schemas.microsoft.com/office/drawing/2014/main" id="{BE4238FA-609B-4F3C-B53B-52C510E9E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7257A8"/>
                </a:solidFill>
              </a:defRPr>
            </a:pPr>
            <a:r>
              <a:rPr sz="975" b="1" i="0">
                <a:solidFill>
                  <a:srgbClr val="7257A8"/>
                </a:solidFill>
              </a:rPr>
              <a:t>ПРОЕКТ УНИФИКАЦИИ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EACF860-1409-4EA6-9A04-07ACA08D5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111827"/>
                </a:solidFill>
              </a:defRPr>
            </a:pPr>
            <a:r>
              <a:rPr sz="2925" b="1" i="0">
                <a:solidFill>
                  <a:srgbClr val="111827"/>
                </a:solidFill>
              </a:rPr>
              <a:t>Развёртывание: от словаря к эксплуатационному outcome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74ED0E03-45C7-437A-83C3-B1001C770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7A17CB25-69AE-48D3-8A29-BA0D356DA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334519CD-8E16-459C-8CA9-D3675F4F8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AECFA2A0-1052-4737-B41D-C78FAF568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26</a:t>
            </a:r>
          </a:p>
        </p:txBody>
      </p:sp>
      <p:sp>
        <p:nvSpPr>
          <p:cNvPr id="7" name="roadmap-0">
            <a:extLst xmlns:a="http://schemas.openxmlformats.org/drawingml/2006/main">
              <a:ext uri="{FF2B5EF4-FFF2-40B4-BE49-F238E27FC236}">
                <a16:creationId xmlns:a16="http://schemas.microsoft.com/office/drawing/2014/main" id="{4642E875-901F-4B8B-B0AE-14475631B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619250"/>
            <a:ext cx="2000250" cy="3381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roadmap-top">
            <a:extLst xmlns:a="http://schemas.openxmlformats.org/drawingml/2006/main">
              <a:ext uri="{FF2B5EF4-FFF2-40B4-BE49-F238E27FC236}">
                <a16:creationId xmlns:a16="http://schemas.microsoft.com/office/drawing/2014/main" id="{CF1DD242-81D5-4F22-8AE7-798BF8313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619250"/>
            <a:ext cx="2000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6A13E451-24CA-4EF3-B9C1-851B25BA0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905000"/>
            <a:ext cx="171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2E74B5"/>
                </a:solidFill>
              </a:defRPr>
            </a:pPr>
            <a:r>
              <a:rPr sz="1575" b="1" i="0">
                <a:solidFill>
                  <a:srgbClr val="2E74B5"/>
                </a:solidFill>
              </a:rPr>
              <a:t>0–100 дней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2FA3439E-1EEA-41E0-ABE7-7F82E85BB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619375"/>
            <a:ext cx="1714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Классификаторы C/B/S/Z</a:t>
            </a:r>
          </a:p>
          <a:p xmlns:a="http://schemas.openxmlformats.org/drawingml/2006/main">
            <a:pPr algn="ctr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владельцы • словарь • veto</a:t>
            </a:r>
          </a:p>
        </p:txBody>
      </p:sp>
      <p:sp>
        <p:nvSpPr>
          <p:cNvPr id="11" name="rule">
            <a:extLst xmlns:a="http://schemas.openxmlformats.org/drawingml/2006/main">
              <a:ext uri="{FF2B5EF4-FFF2-40B4-BE49-F238E27FC236}">
                <a16:creationId xmlns:a16="http://schemas.microsoft.com/office/drawing/2014/main" id="{D67C9B68-2FC2-44A6-B5BD-C4A0458F3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62375"/>
            <a:ext cx="1524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036F089B-EFC5-46A6-82AD-EDAD45446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048125"/>
            <a:ext cx="1714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19 владельцев</a:t>
            </a:r>
          </a:p>
          <a:p xmlns:a="http://schemas.openxmlformats.org/drawingml/2006/main">
            <a:pPr algn="ctr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единый паспорт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19FC9BF2-6162-4D18-8E59-26C03C689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9825" y="2952750"/>
            <a:ext cx="3143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98A2B3"/>
                </a:solidFill>
              </a:defRPr>
            </a:pPr>
            <a:r>
              <a:rPr sz="1875" b="1" i="0">
                <a:solidFill>
                  <a:srgbClr val="98A2B3"/>
                </a:solidFill>
              </a:rPr>
              <a:t>→</a:t>
            </a:r>
          </a:p>
        </p:txBody>
      </p:sp>
      <p:sp>
        <p:nvSpPr>
          <p:cNvPr id="14" name="roadmap-1">
            <a:extLst xmlns:a="http://schemas.openxmlformats.org/drawingml/2006/main">
              <a:ext uri="{FF2B5EF4-FFF2-40B4-BE49-F238E27FC236}">
                <a16:creationId xmlns:a16="http://schemas.microsoft.com/office/drawing/2014/main" id="{8BE04BF3-6E66-4856-8820-DD195F3A3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1619250"/>
            <a:ext cx="2000250" cy="3381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roadmap-top">
            <a:extLst xmlns:a="http://schemas.openxmlformats.org/drawingml/2006/main">
              <a:ext uri="{FF2B5EF4-FFF2-40B4-BE49-F238E27FC236}">
                <a16:creationId xmlns:a16="http://schemas.microsoft.com/office/drawing/2014/main" id="{C5FFA406-1578-406B-8B27-95C09879E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1619250"/>
            <a:ext cx="2000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BF7E122C-0104-42D0-A860-753771A8D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1905000"/>
            <a:ext cx="171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7257A8"/>
                </a:solidFill>
              </a:defRPr>
            </a:pPr>
            <a:r>
              <a:rPr sz="1575" b="1" i="0">
                <a:solidFill>
                  <a:srgbClr val="7257A8"/>
                </a:solidFill>
              </a:rPr>
              <a:t>4–12 месяцев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5A07B034-4534-4439-A732-2A2F74AEC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2619375"/>
            <a:ext cx="1714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Z0 пяти пилотов</a:t>
            </a:r>
          </a:p>
          <a:p xmlns:a="http://schemas.openxmlformats.org/drawingml/2006/main">
            <a:pPr algn="ctr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якоря • интерфейсы • G0–G5</a:t>
            </a:r>
          </a:p>
        </p:txBody>
      </p:sp>
      <p:sp>
        <p:nvSpPr>
          <p:cNvPr id="18" name="rule">
            <a:extLst xmlns:a="http://schemas.openxmlformats.org/drawingml/2006/main">
              <a:ext uri="{FF2B5EF4-FFF2-40B4-BE49-F238E27FC236}">
                <a16:creationId xmlns:a16="http://schemas.microsoft.com/office/drawing/2014/main" id="{C43A619D-40CC-4839-9187-0BE63C8C8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3762375"/>
            <a:ext cx="1524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F66FF9FE-5A84-445F-8F7E-8CD332F97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4048125"/>
            <a:ext cx="1714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7257A8"/>
                </a:solidFill>
              </a:defRPr>
            </a:pPr>
            <a:r>
              <a:rPr sz="1050" b="1" i="0">
                <a:solidFill>
                  <a:srgbClr val="7257A8"/>
                </a:solidFill>
              </a:rPr>
              <a:t>5 пилотов</a:t>
            </a:r>
          </a:p>
          <a:p xmlns:a="http://schemas.openxmlformats.org/drawingml/2006/main">
            <a:pPr algn="ctr">
              <a:defRPr sz="1050" b="1" i="0">
                <a:solidFill>
                  <a:srgbClr val="7257A8"/>
                </a:solidFill>
              </a:defRPr>
            </a:pPr>
            <a:r>
              <a:rPr sz="1050" b="1" i="0">
                <a:solidFill>
                  <a:srgbClr val="7257A8"/>
                </a:solidFill>
              </a:rPr>
              <a:t>Q базовой линии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AB01F08D-EEF8-460F-A4DB-B3E0DDF38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952750"/>
            <a:ext cx="3143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98A2B3"/>
                </a:solidFill>
              </a:defRPr>
            </a:pPr>
            <a:r>
              <a:rPr sz="1875" b="1" i="0">
                <a:solidFill>
                  <a:srgbClr val="98A2B3"/>
                </a:solidFill>
              </a:rPr>
              <a:t>→</a:t>
            </a:r>
          </a:p>
        </p:txBody>
      </p:sp>
      <p:sp>
        <p:nvSpPr>
          <p:cNvPr id="21" name="roadmap-2">
            <a:extLst xmlns:a="http://schemas.openxmlformats.org/drawingml/2006/main">
              <a:ext uri="{FF2B5EF4-FFF2-40B4-BE49-F238E27FC236}">
                <a16:creationId xmlns:a16="http://schemas.microsoft.com/office/drawing/2014/main" id="{D9D0E8B6-1771-45CF-9377-5CA7F954B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1619250"/>
            <a:ext cx="2000250" cy="3381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roadmap-top">
            <a:extLst xmlns:a="http://schemas.openxmlformats.org/drawingml/2006/main">
              <a:ext uri="{FF2B5EF4-FFF2-40B4-BE49-F238E27FC236}">
                <a16:creationId xmlns:a16="http://schemas.microsoft.com/office/drawing/2014/main" id="{7691AB8D-C174-4EA0-A261-DC28080D9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1619250"/>
            <a:ext cx="2000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D88D55EE-52A4-408B-822C-1F564A9B2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1905000"/>
            <a:ext cx="171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2E7D5A"/>
                </a:solidFill>
              </a:defRPr>
            </a:pPr>
            <a:r>
              <a:rPr sz="1575" b="1" i="0">
                <a:solidFill>
                  <a:srgbClr val="2E7D5A"/>
                </a:solidFill>
              </a:rPr>
              <a:t>1–3 года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02A8215B-D60D-4F66-9FE7-179DBE9B4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619375"/>
            <a:ext cx="1714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Z2/Z3</a:t>
            </a:r>
          </a:p>
          <a:p xmlns:a="http://schemas.openxmlformats.org/drawingml/2006/main">
            <a:pPr algn="ctr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масштабирование на 19 контуров</a:t>
            </a:r>
          </a:p>
        </p:txBody>
      </p:sp>
      <p:sp>
        <p:nvSpPr>
          <p:cNvPr id="25" name="rule">
            <a:extLst xmlns:a="http://schemas.openxmlformats.org/drawingml/2006/main">
              <a:ext uri="{FF2B5EF4-FFF2-40B4-BE49-F238E27FC236}">
                <a16:creationId xmlns:a16="http://schemas.microsoft.com/office/drawing/2014/main" id="{654B930B-8369-4A35-86FF-6CDA8D468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762375"/>
            <a:ext cx="1524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2AF6468F-5473-4F0C-8DBF-96CB84BEE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4048125"/>
            <a:ext cx="1714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2E7D5A"/>
                </a:solidFill>
              </a:defRPr>
            </a:pPr>
            <a:r>
              <a:rPr sz="1050" b="1" i="0">
                <a:solidFill>
                  <a:srgbClr val="2E7D5A"/>
                </a:solidFill>
              </a:rPr>
              <a:t>741 ячейка</a:t>
            </a:r>
          </a:p>
          <a:p xmlns:a="http://schemas.openxmlformats.org/drawingml/2006/main">
            <a:pPr algn="ctr">
              <a:defRPr sz="1050" b="1" i="0">
                <a:solidFill>
                  <a:srgbClr val="2E7D5A"/>
                </a:solidFill>
              </a:defRPr>
            </a:pPr>
            <a:r>
              <a:rPr sz="1050" b="1" i="0">
                <a:solidFill>
                  <a:srgbClr val="2E7D5A"/>
                </a:solidFill>
              </a:rPr>
              <a:t>ежегодный аудит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D601FB47-0AA8-47DB-8026-DF1D6908B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2775" y="2952750"/>
            <a:ext cx="3143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98A2B3"/>
                </a:solidFill>
              </a:defRPr>
            </a:pPr>
            <a:r>
              <a:rPr sz="1875" b="1" i="0">
                <a:solidFill>
                  <a:srgbClr val="98A2B3"/>
                </a:solidFill>
              </a:rPr>
              <a:t>→</a:t>
            </a:r>
          </a:p>
        </p:txBody>
      </p:sp>
      <p:sp>
        <p:nvSpPr>
          <p:cNvPr id="28" name="roadmap-3">
            <a:extLst xmlns:a="http://schemas.openxmlformats.org/drawingml/2006/main">
              <a:ext uri="{FF2B5EF4-FFF2-40B4-BE49-F238E27FC236}">
                <a16:creationId xmlns:a16="http://schemas.microsoft.com/office/drawing/2014/main" id="{0719F915-55F2-41D9-A441-13C3ED7BE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619250"/>
            <a:ext cx="2000250" cy="3381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2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roadmap-top">
            <a:extLst xmlns:a="http://schemas.openxmlformats.org/drawingml/2006/main">
              <a:ext uri="{FF2B5EF4-FFF2-40B4-BE49-F238E27FC236}">
                <a16:creationId xmlns:a16="http://schemas.microsoft.com/office/drawing/2014/main" id="{6FA34F06-A749-421E-8E40-20CC169BC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619250"/>
            <a:ext cx="2000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8C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7ABE7306-77BB-40C1-8EB0-9104F2316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1905000"/>
            <a:ext cx="171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4D8C8A"/>
                </a:solidFill>
              </a:defRPr>
            </a:pPr>
            <a:r>
              <a:rPr sz="1575" b="1" i="0">
                <a:solidFill>
                  <a:srgbClr val="4D8C8A"/>
                </a:solidFill>
              </a:rPr>
              <a:t>3–6 лет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45C03CAD-3A99-41F6-8E12-96482BC06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2619375"/>
            <a:ext cx="1714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Z4</a:t>
            </a:r>
          </a:p>
          <a:p xmlns:a="http://schemas.openxmlformats.org/drawingml/2006/main">
            <a:pPr algn="ctr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межгосударственная совместимость</a:t>
            </a:r>
          </a:p>
        </p:txBody>
      </p:sp>
      <p:sp>
        <p:nvSpPr>
          <p:cNvPr id="32" name="rule">
            <a:extLst xmlns:a="http://schemas.openxmlformats.org/drawingml/2006/main">
              <a:ext uri="{FF2B5EF4-FFF2-40B4-BE49-F238E27FC236}">
                <a16:creationId xmlns:a16="http://schemas.microsoft.com/office/drawing/2014/main" id="{6EB3D001-8417-4A5E-BB0C-045EF3855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3762375"/>
            <a:ext cx="1524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E0A0E3C9-F792-46CD-87E6-B0B3578E0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4048125"/>
            <a:ext cx="1714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4D8C8A"/>
                </a:solidFill>
              </a:defRPr>
            </a:pPr>
            <a:r>
              <a:rPr sz="1050" b="1" i="0">
                <a:solidFill>
                  <a:srgbClr val="4D8C8A"/>
                </a:solidFill>
              </a:rPr>
              <a:t>устойчивый TCO</a:t>
            </a:r>
          </a:p>
          <a:p xmlns:a="http://schemas.openxmlformats.org/drawingml/2006/main">
            <a:pPr algn="ctr">
              <a:defRPr sz="1050" b="1" i="0">
                <a:solidFill>
                  <a:srgbClr val="4D8C8A"/>
                </a:solidFill>
              </a:defRPr>
            </a:pPr>
            <a:r>
              <a:rPr sz="1050" b="1" i="0">
                <a:solidFill>
                  <a:srgbClr val="4D8C8A"/>
                </a:solidFill>
              </a:rPr>
              <a:t>стресс-тесты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60FEC094-8466-4447-8AB9-7FB0ECF7D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952750"/>
            <a:ext cx="3143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98A2B3"/>
                </a:solidFill>
              </a:defRPr>
            </a:pPr>
            <a:r>
              <a:rPr sz="1875" b="1" i="0">
                <a:solidFill>
                  <a:srgbClr val="98A2B3"/>
                </a:solidFill>
              </a:rPr>
              <a:t>→</a:t>
            </a:r>
          </a:p>
        </p:txBody>
      </p:sp>
      <p:sp>
        <p:nvSpPr>
          <p:cNvPr id="35" name="roadmap-4">
            <a:extLst xmlns:a="http://schemas.openxmlformats.org/drawingml/2006/main">
              <a:ext uri="{FF2B5EF4-FFF2-40B4-BE49-F238E27FC236}">
                <a16:creationId xmlns:a16="http://schemas.microsoft.com/office/drawing/2014/main" id="{0C51E609-98AB-4274-948D-2A94181B6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34525" y="1619250"/>
            <a:ext cx="2000250" cy="3381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roadmap-top">
            <a:extLst xmlns:a="http://schemas.openxmlformats.org/drawingml/2006/main">
              <a:ext uri="{FF2B5EF4-FFF2-40B4-BE49-F238E27FC236}">
                <a16:creationId xmlns:a16="http://schemas.microsoft.com/office/drawing/2014/main" id="{9ECEBF29-351F-4078-896B-1C9BA15AD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34525" y="1619250"/>
            <a:ext cx="2000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text">
            <a:extLst xmlns:a="http://schemas.openxmlformats.org/drawingml/2006/main">
              <a:ext uri="{FF2B5EF4-FFF2-40B4-BE49-F238E27FC236}">
                <a16:creationId xmlns:a16="http://schemas.microsoft.com/office/drawing/2014/main" id="{1F36A7C4-F300-49A2-AEB9-41BF62873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1905000"/>
            <a:ext cx="171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B58B1B"/>
                </a:solidFill>
              </a:defRPr>
            </a:pPr>
            <a:r>
              <a:rPr sz="1575" b="1" i="0">
                <a:solidFill>
                  <a:srgbClr val="B58B1B"/>
                </a:solidFill>
              </a:rPr>
              <a:t>к 2036</a:t>
            </a:r>
          </a:p>
        </p:txBody>
      </p:sp>
      <p:sp>
        <p:nvSpPr>
          <p:cNvPr id="38" name="text">
            <a:extLst xmlns:a="http://schemas.openxmlformats.org/drawingml/2006/main">
              <a:ext uri="{FF2B5EF4-FFF2-40B4-BE49-F238E27FC236}">
                <a16:creationId xmlns:a16="http://schemas.microsoft.com/office/drawing/2014/main" id="{18144190-4F4C-43D7-8A9F-ADB71E8AE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2619375"/>
            <a:ext cx="1714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полный цикл</a:t>
            </a:r>
          </a:p>
          <a:p xmlns:a="http://schemas.openxmlformats.org/drawingml/2006/main">
            <a:pPr algn="ctr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долгий горизонт</a:t>
            </a:r>
          </a:p>
        </p:txBody>
      </p:sp>
      <p:sp>
        <p:nvSpPr>
          <p:cNvPr id="39" name="rule">
            <a:extLst xmlns:a="http://schemas.openxmlformats.org/drawingml/2006/main">
              <a:ext uri="{FF2B5EF4-FFF2-40B4-BE49-F238E27FC236}">
                <a16:creationId xmlns:a16="http://schemas.microsoft.com/office/drawing/2014/main" id="{CC46F7A4-7DFA-4451-9E6E-6E535BCD6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3762375"/>
            <a:ext cx="1524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text">
            <a:extLst xmlns:a="http://schemas.openxmlformats.org/drawingml/2006/main">
              <a:ext uri="{FF2B5EF4-FFF2-40B4-BE49-F238E27FC236}">
                <a16:creationId xmlns:a16="http://schemas.microsoft.com/office/drawing/2014/main" id="{B987F988-1875-48CB-A53E-FAF67B00A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4048125"/>
            <a:ext cx="1714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B58B1B"/>
                </a:solidFill>
              </a:defRPr>
            </a:pPr>
            <a:r>
              <a:rPr sz="1050" b="1" i="0">
                <a:solidFill>
                  <a:srgbClr val="B58B1B"/>
                </a:solidFill>
              </a:rPr>
              <a:t>подтверждённые смыслы</a:t>
            </a:r>
          </a:p>
          <a:p xmlns:a="http://schemas.openxmlformats.org/drawingml/2006/main">
            <a:pPr algn="ctr">
              <a:defRPr sz="1050" b="1" i="0">
                <a:solidFill>
                  <a:srgbClr val="B58B1B"/>
                </a:solidFill>
              </a:defRPr>
            </a:pPr>
            <a:r>
              <a:rPr sz="1050" b="1" i="0">
                <a:solidFill>
                  <a:srgbClr val="B58B1B"/>
                </a:solidFill>
              </a:rPr>
              <a:t>сохранённые опции</a:t>
            </a:r>
          </a:p>
        </p:txBody>
      </p:sp>
      <p:sp>
        <p:nvSpPr>
          <p:cNvPr id="4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F15CDE7-E8CC-49F0-9835-F1CB6758B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353050"/>
            <a:ext cx="11334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AD7F5B45-C64E-4DCA-84A1-B6EC0CB41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353050"/>
            <a:ext cx="762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8C07F1B7-0014-4CC1-B33A-BD5E2ECD3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429250"/>
            <a:ext cx="1095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Пять сквозных пилотов совместно покрывают все 19 контуров; целевые числа утверждаются после Z0 и стресс-теста</a:t>
            </a:r>
          </a:p>
        </p:txBody>
      </p:sp>
    </p:spTree>
    <p:extLst>
      <p:ext uri="{BB962C8B-B14F-4D97-AF65-F5344CB8AC3E}">
        <p14:creationId xmlns:p14="http://schemas.microsoft.com/office/powerpoint/2010/main" val="554720941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status">
            <a:extLst xmlns:a="http://schemas.openxmlformats.org/drawingml/2006/main">
              <a:ext uri="{FF2B5EF4-FFF2-40B4-BE49-F238E27FC236}">
                <a16:creationId xmlns:a16="http://schemas.microsoft.com/office/drawing/2014/main" id="{055BEB47-05F7-43E7-A92D-00D65644B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ВЫВОД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8989277-76F8-40FA-9ADF-6213CF2F4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225" b="1" i="0">
                <a:solidFill>
                  <a:srgbClr val="111827"/>
                </a:solidFill>
              </a:defRPr>
            </a:pPr>
            <a:r>
              <a:rPr sz="3225" b="1" i="0">
                <a:solidFill>
                  <a:srgbClr val="111827"/>
                </a:solidFill>
              </a:rPr>
              <a:t>Унификация без упрощения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395377CD-F484-4CF7-A00F-1B30B5391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1E4EB195-2642-4EC0-AF81-33D3E94EE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EABC76B8-D340-4622-88BF-EEE158CE3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AB44F61A-7762-407B-8983-8BA4B815E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27</a:t>
            </a:r>
          </a:p>
        </p:txBody>
      </p:sp>
      <p:sp>
        <p:nvSpPr>
          <p:cNvPr id="7" name="chip-bg">
            <a:extLst xmlns:a="http://schemas.openxmlformats.org/drawingml/2006/main">
              <a:ext uri="{FF2B5EF4-FFF2-40B4-BE49-F238E27FC236}">
                <a16:creationId xmlns:a16="http://schemas.microsoft.com/office/drawing/2014/main" id="{F1D49A8C-6B0E-4CAC-9012-62FFAF03A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81150"/>
            <a:ext cx="4953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hip">
            <a:extLst xmlns:a="http://schemas.openxmlformats.org/drawingml/2006/main">
              <a:ext uri="{FF2B5EF4-FFF2-40B4-BE49-F238E27FC236}">
                <a16:creationId xmlns:a16="http://schemas.microsoft.com/office/drawing/2014/main" id="{7E2967EF-54A6-4958-BA4A-FFD82EAC0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609725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1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D03E3446-263F-4034-8B4B-EC52BA8AA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5240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E74B5"/>
                </a:solidFill>
              </a:defRPr>
            </a:pPr>
            <a:r>
              <a:rPr sz="1650" b="1" i="0">
                <a:solidFill>
                  <a:srgbClr val="2E74B5"/>
                </a:solidFill>
              </a:rPr>
              <a:t>19 контуров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E0A127F4-ADAD-408F-8E45-D3A19F358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1524000"/>
            <a:ext cx="809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не сводятся к министерствам и одному рейтингу</a:t>
            </a:r>
          </a:p>
        </p:txBody>
      </p:sp>
      <p:sp>
        <p:nvSpPr>
          <p:cNvPr id="11" name="chip-bg">
            <a:extLst xmlns:a="http://schemas.openxmlformats.org/drawingml/2006/main">
              <a:ext uri="{FF2B5EF4-FFF2-40B4-BE49-F238E27FC236}">
                <a16:creationId xmlns:a16="http://schemas.microsoft.com/office/drawing/2014/main" id="{B00FADE8-63AA-4687-8BB2-D7209FBAD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381250"/>
            <a:ext cx="4953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chip">
            <a:extLst xmlns:a="http://schemas.openxmlformats.org/drawingml/2006/main">
              <a:ext uri="{FF2B5EF4-FFF2-40B4-BE49-F238E27FC236}">
                <a16:creationId xmlns:a16="http://schemas.microsoft.com/office/drawing/2014/main" id="{F4BE07C9-59DC-41BF-8412-7282717D5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409825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2E7D5A"/>
                </a:solidFill>
              </a:defRPr>
            </a:pPr>
            <a:r>
              <a:rPr sz="975" b="1" i="0">
                <a:solidFill>
                  <a:srgbClr val="2E7D5A"/>
                </a:solidFill>
              </a:rPr>
              <a:t>2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42E4ED0E-C5AA-4D6C-B615-8EDF6B9CB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3241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E7D5A"/>
                </a:solidFill>
              </a:defRPr>
            </a:pPr>
            <a:r>
              <a:rPr sz="1650" b="1" i="0">
                <a:solidFill>
                  <a:srgbClr val="2E7D5A"/>
                </a:solidFill>
              </a:rPr>
              <a:t>13 пар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BF72B609-1FA6-427F-B9CC-7E7531B36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2324100"/>
            <a:ext cx="809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одинаково проверяют разные предметные цели</a:t>
            </a:r>
          </a:p>
        </p:txBody>
      </p:sp>
      <p:sp>
        <p:nvSpPr>
          <p:cNvPr id="15" name="chip-bg">
            <a:extLst xmlns:a="http://schemas.openxmlformats.org/drawingml/2006/main">
              <a:ext uri="{FF2B5EF4-FFF2-40B4-BE49-F238E27FC236}">
                <a16:creationId xmlns:a16="http://schemas.microsoft.com/office/drawing/2014/main" id="{5B418889-2BE2-46CE-B765-683EAD852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181350"/>
            <a:ext cx="4953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7F2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chip">
            <a:extLst xmlns:a="http://schemas.openxmlformats.org/drawingml/2006/main">
              <a:ext uri="{FF2B5EF4-FFF2-40B4-BE49-F238E27FC236}">
                <a16:creationId xmlns:a16="http://schemas.microsoft.com/office/drawing/2014/main" id="{44E1BF3B-71D5-415C-B4A4-BC61F0B08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209925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4D8C8A"/>
                </a:solidFill>
              </a:defRPr>
            </a:pPr>
            <a:r>
              <a:rPr sz="975" b="1" i="0">
                <a:solidFill>
                  <a:srgbClr val="4D8C8A"/>
                </a:solidFill>
              </a:rPr>
              <a:t>3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C46D072E-57C8-44BC-B9EE-D39BCA3E6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1242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8C8A"/>
                </a:solidFill>
              </a:defRPr>
            </a:pPr>
            <a:r>
              <a:rPr sz="1650" b="1" i="0">
                <a:solidFill>
                  <a:srgbClr val="4D8C8A"/>
                </a:solidFill>
              </a:rPr>
              <a:t>3 уровня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C8251D93-0EAF-4BB5-9B48-32BF7AB9E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3124200"/>
            <a:ext cx="809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обнаруживают перенос пользы и ущерба</a:t>
            </a:r>
          </a:p>
        </p:txBody>
      </p:sp>
      <p:sp>
        <p:nvSpPr>
          <p:cNvPr id="19" name="chip-bg">
            <a:extLst xmlns:a="http://schemas.openxmlformats.org/drawingml/2006/main">
              <a:ext uri="{FF2B5EF4-FFF2-40B4-BE49-F238E27FC236}">
                <a16:creationId xmlns:a16="http://schemas.microsoft.com/office/drawing/2014/main" id="{C9CF0DBE-1563-4B31-ADBA-0AF93AF4D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981450"/>
            <a:ext cx="4953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F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chip">
            <a:extLst xmlns:a="http://schemas.openxmlformats.org/drawingml/2006/main">
              <a:ext uri="{FF2B5EF4-FFF2-40B4-BE49-F238E27FC236}">
                <a16:creationId xmlns:a16="http://schemas.microsoft.com/office/drawing/2014/main" id="{4DDF69AB-2C8E-47EB-BD17-E10D09AC8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010025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7257A8"/>
                </a:solidFill>
              </a:defRPr>
            </a:pPr>
            <a:r>
              <a:rPr sz="975" b="1" i="0">
                <a:solidFill>
                  <a:srgbClr val="7257A8"/>
                </a:solidFill>
              </a:rPr>
              <a:t>4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CB37FD2D-1DA8-4088-8900-46867C9EA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9243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257A8"/>
                </a:solidFill>
              </a:defRPr>
            </a:pPr>
            <a:r>
              <a:rPr sz="1650" b="1" i="0">
                <a:solidFill>
                  <a:srgbClr val="7257A8"/>
                </a:solidFill>
              </a:rPr>
              <a:t>Q и veto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CAF38607-85F3-4BF6-A7F3-121EF7BFC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3924300"/>
            <a:ext cx="809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определяют, можно ли признать результат</a:t>
            </a:r>
          </a:p>
        </p:txBody>
      </p:sp>
      <p:sp>
        <p:nvSpPr>
          <p:cNvPr id="23" name="chip-bg">
            <a:extLst xmlns:a="http://schemas.openxmlformats.org/drawingml/2006/main">
              <a:ext uri="{FF2B5EF4-FFF2-40B4-BE49-F238E27FC236}">
                <a16:creationId xmlns:a16="http://schemas.microsoft.com/office/drawing/2014/main" id="{1DBF6542-CC67-4A1B-8F9C-21BA46388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81550"/>
            <a:ext cx="4953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chip">
            <a:extLst xmlns:a="http://schemas.openxmlformats.org/drawingml/2006/main">
              <a:ext uri="{FF2B5EF4-FFF2-40B4-BE49-F238E27FC236}">
                <a16:creationId xmlns:a16="http://schemas.microsoft.com/office/drawing/2014/main" id="{39AD7C8D-217A-4B25-9D18-FC88BA731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810125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B58B1B"/>
                </a:solidFill>
              </a:defRPr>
            </a:pPr>
            <a:r>
              <a:rPr sz="975" b="1" i="0">
                <a:solidFill>
                  <a:srgbClr val="B58B1B"/>
                </a:solidFill>
              </a:rPr>
              <a:t>5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B97F573E-2F09-49A1-AD5B-2F964ECF7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7244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58B1B"/>
                </a:solidFill>
              </a:defRPr>
            </a:pPr>
            <a:r>
              <a:rPr sz="1650" b="1" i="0">
                <a:solidFill>
                  <a:srgbClr val="B58B1B"/>
                </a:solidFill>
              </a:rPr>
              <a:t>пять состояний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487790C2-3352-47FA-8ABF-02C523DCA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4724400"/>
            <a:ext cx="809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сохраняют прогноз, факт и независимую проверку</a:t>
            </a:r>
          </a:p>
        </p:txBody>
      </p:sp>
      <p:sp>
        <p:nvSpPr>
          <p:cNvPr id="27" name="callout-bg">
            <a:extLst xmlns:a="http://schemas.openxmlformats.org/drawingml/2006/main">
              <a:ext uri="{FF2B5EF4-FFF2-40B4-BE49-F238E27FC236}">
                <a16:creationId xmlns:a16="http://schemas.microsoft.com/office/drawing/2014/main" id="{3729ED15-27C8-4E56-B2BE-360A7F50F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619750"/>
            <a:ext cx="11334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98D30DE7-3EFA-4C7D-9466-74CCB304C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619750"/>
            <a:ext cx="762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817CD193-8502-4014-A0E6-B647CDCAB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953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11827"/>
                </a:solidFill>
              </a:defRPr>
            </a:pPr>
            <a:r>
              <a:rPr sz="1725" b="1" i="0">
                <a:solidFill>
                  <a:srgbClr val="111827"/>
                </a:solidFill>
              </a:rPr>
              <a:t>Ресурс → контур → парный баланс → уровень → состояние → доказательство → решение → смысл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8DE7D7E4-3E5F-49F5-9975-5C72F4908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248400"/>
            <a:ext cx="11334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73A5E"/>
                </a:solidFill>
              </a:defRPr>
            </a:pPr>
            <a:r>
              <a:rPr sz="1050" b="1" i="0">
                <a:solidFill>
                  <a:srgbClr val="173A5E"/>
                </a:solidFill>
              </a:rPr>
              <a:t>19 × 13 × 3 = 741  •  12 разделов паспорта  •  6 осей  •  5 книг  •  8 смыслов</a:t>
            </a:r>
          </a:p>
        </p:txBody>
      </p:sp>
    </p:spTree>
    <p:extLst>
      <p:ext uri="{BB962C8B-B14F-4D97-AF65-F5344CB8AC3E}">
        <p14:creationId xmlns:p14="http://schemas.microsoft.com/office/powerpoint/2010/main" val="120482396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status">
            <a:extLst xmlns:a="http://schemas.openxmlformats.org/drawingml/2006/main">
              <a:ext uri="{FF2B5EF4-FFF2-40B4-BE49-F238E27FC236}">
                <a16:creationId xmlns:a16="http://schemas.microsoft.com/office/drawing/2014/main" id="{D087B356-E491-45E5-82A0-BDCA451D8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ЛОГИКА УЧЁТА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689F944-B8E2-436E-BB4F-0C22ED42A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827"/>
                </a:solidFill>
              </a:defRPr>
            </a:pPr>
            <a:r>
              <a:rPr sz="2850" b="1" i="0">
                <a:solidFill>
                  <a:srgbClr val="111827"/>
                </a:solidFill>
              </a:rPr>
              <a:t>Почему раздельные балансы нельзя просто сложить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D529D301-DBDB-4D4C-8DD4-76571B699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2DBE01E0-2013-4D83-BFED-B670BD39F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84F145A2-7C08-4470-8A56-7DF37012D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80019E10-B86A-4226-ACB9-FB432BA75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03</a:t>
            </a:r>
          </a:p>
        </p:txBody>
      </p:sp>
      <p:sp>
        <p:nvSpPr>
          <p:cNvPr id="7" name="ledger-0">
            <a:extLst xmlns:a="http://schemas.openxmlformats.org/drawingml/2006/main">
              <a:ext uri="{FF2B5EF4-FFF2-40B4-BE49-F238E27FC236}">
                <a16:creationId xmlns:a16="http://schemas.microsoft.com/office/drawing/2014/main" id="{FAA5F1DD-2875-46A5-A65F-2357E7742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28750"/>
            <a:ext cx="19526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6A940402-5B73-490A-8D8B-4E5A918B4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543050"/>
            <a:ext cx="1666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73A5E"/>
                </a:solidFill>
              </a:defRPr>
            </a:pPr>
            <a:r>
              <a:rPr sz="1200" b="1" i="0">
                <a:solidFill>
                  <a:srgbClr val="173A5E"/>
                </a:solidFill>
              </a:rPr>
              <a:t>1. Фискальный вход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A4CA1A32-6041-442D-830E-B3DC7F055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1562100"/>
            <a:ext cx="47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 i="0">
                <a:solidFill>
                  <a:srgbClr val="98A2B3"/>
                </a:solidFill>
              </a:defRPr>
            </a:pPr>
            <a:r>
              <a:rPr sz="2025" b="1" i="0">
                <a:solidFill>
                  <a:srgbClr val="98A2B3"/>
                </a:solidFill>
              </a:rPr>
              <a:t>→</a:t>
            </a:r>
          </a:p>
        </p:txBody>
      </p:sp>
      <p:sp>
        <p:nvSpPr>
          <p:cNvPr id="10" name="ledger-body">
            <a:extLst xmlns:a="http://schemas.openxmlformats.org/drawingml/2006/main">
              <a:ext uri="{FF2B5EF4-FFF2-40B4-BE49-F238E27FC236}">
                <a16:creationId xmlns:a16="http://schemas.microsoft.com/office/drawing/2014/main" id="{55389DC7-CEC2-46C4-889D-B5F9602EA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1428750"/>
            <a:ext cx="8763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283FD4CE-9DAE-425D-A98C-498AE06BC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15049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ассигнования, налоги, закупки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F7C0006A-ABC5-4C5F-A3D8-500D04EA7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1771650"/>
            <a:ext cx="3429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деньги / % ВВП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4DE60928-6555-4B5C-9AA9-B4D72C4FB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1600200"/>
            <a:ext cx="4476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54747"/>
                </a:solidFill>
              </a:defRPr>
            </a:pPr>
            <a:r>
              <a:rPr sz="975" b="1" i="0">
                <a:solidFill>
                  <a:srgbClr val="B54747"/>
                </a:solidFill>
              </a:rPr>
              <a:t>не смешивать бюджетные периметры</a:t>
            </a:r>
          </a:p>
        </p:txBody>
      </p:sp>
      <p:sp>
        <p:nvSpPr>
          <p:cNvPr id="14" name="ledger-1">
            <a:extLst xmlns:a="http://schemas.openxmlformats.org/drawingml/2006/main">
              <a:ext uri="{FF2B5EF4-FFF2-40B4-BE49-F238E27FC236}">
                <a16:creationId xmlns:a16="http://schemas.microsoft.com/office/drawing/2014/main" id="{1B16D7E3-E202-4FAC-AA8A-51ED48951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305050"/>
            <a:ext cx="19526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9339AA3C-E2A6-4F8D-AE5D-9C2CFE7FD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419350"/>
            <a:ext cx="1666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73A5E"/>
                </a:solidFill>
              </a:defRPr>
            </a:pPr>
            <a:r>
              <a:rPr sz="1200" b="1" i="0">
                <a:solidFill>
                  <a:srgbClr val="173A5E"/>
                </a:solidFill>
              </a:rPr>
              <a:t>2. Финансовый баланс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8E0078C2-46A2-4611-B906-E92A7F7BC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2438400"/>
            <a:ext cx="47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 i="0">
                <a:solidFill>
                  <a:srgbClr val="98A2B3"/>
                </a:solidFill>
              </a:defRPr>
            </a:pPr>
            <a:r>
              <a:rPr sz="2025" b="1" i="0">
                <a:solidFill>
                  <a:srgbClr val="98A2B3"/>
                </a:solidFill>
              </a:rPr>
              <a:t>→</a:t>
            </a:r>
          </a:p>
        </p:txBody>
      </p:sp>
      <p:sp>
        <p:nvSpPr>
          <p:cNvPr id="17" name="ledger-body">
            <a:extLst xmlns:a="http://schemas.openxmlformats.org/drawingml/2006/main">
              <a:ext uri="{FF2B5EF4-FFF2-40B4-BE49-F238E27FC236}">
                <a16:creationId xmlns:a16="http://schemas.microsoft.com/office/drawing/2014/main" id="{43757F9C-9772-4526-8A1C-191D50187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2305050"/>
            <a:ext cx="8763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5F55B189-5D22-4C5A-BD4A-DE2449C2C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23812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кредит, гарантии, активы и обязательства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6E8AC00B-B1FA-4760-83CF-8325048DC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2647950"/>
            <a:ext cx="3429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запас, поток, риск, срок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526BCB39-CB78-40B0-857A-06C057979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476500"/>
            <a:ext cx="4476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54747"/>
                </a:solidFill>
              </a:defRPr>
            </a:pPr>
            <a:r>
              <a:rPr sz="975" b="1" i="0">
                <a:solidFill>
                  <a:srgbClr val="B54747"/>
                </a:solidFill>
              </a:rPr>
              <a:t>кредит и гарантия не равны расходу</a:t>
            </a:r>
          </a:p>
        </p:txBody>
      </p:sp>
      <p:sp>
        <p:nvSpPr>
          <p:cNvPr id="21" name="ledger-2">
            <a:extLst xmlns:a="http://schemas.openxmlformats.org/drawingml/2006/main">
              <a:ext uri="{FF2B5EF4-FFF2-40B4-BE49-F238E27FC236}">
                <a16:creationId xmlns:a16="http://schemas.microsoft.com/office/drawing/2014/main" id="{C9B20B89-3D7C-4E42-9F55-164073CB1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181350"/>
            <a:ext cx="19526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3565B3B2-D6A2-403E-B4CB-DB255E60F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295650"/>
            <a:ext cx="1666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73A5E"/>
                </a:solidFill>
              </a:defRPr>
            </a:pPr>
            <a:r>
              <a:rPr sz="1200" b="1" i="0">
                <a:solidFill>
                  <a:srgbClr val="173A5E"/>
                </a:solidFill>
              </a:rPr>
              <a:t>3. Межотраслевой поток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DCF65DC5-D25B-46A6-801E-671E2684B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3314700"/>
            <a:ext cx="47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 i="0">
                <a:solidFill>
                  <a:srgbClr val="98A2B3"/>
                </a:solidFill>
              </a:defRPr>
            </a:pPr>
            <a:r>
              <a:rPr sz="2025" b="1" i="0">
                <a:solidFill>
                  <a:srgbClr val="98A2B3"/>
                </a:solidFill>
              </a:rPr>
              <a:t>→</a:t>
            </a:r>
          </a:p>
        </p:txBody>
      </p:sp>
      <p:sp>
        <p:nvSpPr>
          <p:cNvPr id="24" name="ledger-body">
            <a:extLst xmlns:a="http://schemas.openxmlformats.org/drawingml/2006/main">
              <a:ext uri="{FF2B5EF4-FFF2-40B4-BE49-F238E27FC236}">
                <a16:creationId xmlns:a16="http://schemas.microsoft.com/office/drawing/2014/main" id="{DC07B3E7-323C-4D57-921E-88B46011F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3181350"/>
            <a:ext cx="8763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7BCCE976-277C-4E51-9ABC-FCC59C789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32575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товары, услуги, импорт, добавленная стоимость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EC909576-A7E1-4989-BAFF-F22F1406B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3524250"/>
            <a:ext cx="3429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Z, A, L=(I−A)⁻¹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B0F9E26C-428E-4BFB-814E-AF49238BA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3352800"/>
            <a:ext cx="4476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54747"/>
                </a:solidFill>
              </a:defRPr>
            </a:pPr>
            <a:r>
              <a:rPr sz="975" b="1" i="0">
                <a:solidFill>
                  <a:srgbClr val="B54747"/>
                </a:solidFill>
              </a:rPr>
              <a:t>не складывать выпуск и добавленную стоимость</a:t>
            </a:r>
          </a:p>
        </p:txBody>
      </p:sp>
      <p:sp>
        <p:nvSpPr>
          <p:cNvPr id="28" name="ledger-3">
            <a:extLst xmlns:a="http://schemas.openxmlformats.org/drawingml/2006/main">
              <a:ext uri="{FF2B5EF4-FFF2-40B4-BE49-F238E27FC236}">
                <a16:creationId xmlns:a16="http://schemas.microsoft.com/office/drawing/2014/main" id="{277EFB47-51F5-4180-BD71-7D7DAFF8D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057650"/>
            <a:ext cx="19526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7C285B3C-42D4-4FFB-B2AB-FCF6AECF1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71950"/>
            <a:ext cx="1666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73A5E"/>
                </a:solidFill>
              </a:defRPr>
            </a:pPr>
            <a:r>
              <a:rPr sz="1200" b="1" i="0">
                <a:solidFill>
                  <a:srgbClr val="173A5E"/>
                </a:solidFill>
              </a:rPr>
              <a:t>4. Физический результат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D608A7FA-0AD8-497B-8452-882475EE0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4191000"/>
            <a:ext cx="47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 i="0">
                <a:solidFill>
                  <a:srgbClr val="98A2B3"/>
                </a:solidFill>
              </a:defRPr>
            </a:pPr>
            <a:r>
              <a:rPr sz="2025" b="1" i="0">
                <a:solidFill>
                  <a:srgbClr val="98A2B3"/>
                </a:solidFill>
              </a:rPr>
              <a:t>→</a:t>
            </a:r>
          </a:p>
        </p:txBody>
      </p:sp>
      <p:sp>
        <p:nvSpPr>
          <p:cNvPr id="31" name="ledger-body">
            <a:extLst xmlns:a="http://schemas.openxmlformats.org/drawingml/2006/main">
              <a:ext uri="{FF2B5EF4-FFF2-40B4-BE49-F238E27FC236}">
                <a16:creationId xmlns:a16="http://schemas.microsoft.com/office/drawing/2014/main" id="{343195F6-0754-498B-9FBC-5EBC892CA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4057650"/>
            <a:ext cx="8763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7F187481-8C26-4766-819C-8FD40C4DF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41338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мощность, доступность, качество, восстановление</a:t>
            </a:r>
          </a:p>
        </p:txBody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7E80C2CB-B752-44F8-BE4C-3001F810F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4400550"/>
            <a:ext cx="3429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натуральные outcome-KPI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8CA22536-1077-4CDB-A6B3-8DE1A8CA5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229100"/>
            <a:ext cx="4476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54747"/>
                </a:solidFill>
              </a:defRPr>
            </a:pPr>
            <a:r>
              <a:rPr sz="975" b="1" i="0">
                <a:solidFill>
                  <a:srgbClr val="B54747"/>
                </a:solidFill>
              </a:rPr>
              <a:t>касса не доказывает результат</a:t>
            </a:r>
          </a:p>
        </p:txBody>
      </p:sp>
      <p:sp>
        <p:nvSpPr>
          <p:cNvPr id="35" name="ledger-4">
            <a:extLst xmlns:a="http://schemas.openxmlformats.org/drawingml/2006/main">
              <a:ext uri="{FF2B5EF4-FFF2-40B4-BE49-F238E27FC236}">
                <a16:creationId xmlns:a16="http://schemas.microsoft.com/office/drawing/2014/main" id="{A9CD440C-6FBD-4421-9616-F6E396A53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33950"/>
            <a:ext cx="19526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20C8EDEA-2A73-4F19-A55F-FEF5EA1C2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48250"/>
            <a:ext cx="1666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B58B1B"/>
                </a:solidFill>
              </a:defRPr>
            </a:pPr>
            <a:r>
              <a:rPr sz="1200" b="1" i="0">
                <a:solidFill>
                  <a:srgbClr val="B58B1B"/>
                </a:solidFill>
              </a:rPr>
              <a:t>5. Смысловой выход</a:t>
            </a:r>
          </a:p>
        </p:txBody>
      </p:sp>
      <p:sp>
        <p:nvSpPr>
          <p:cNvPr id="37" name="text">
            <a:extLst xmlns:a="http://schemas.openxmlformats.org/drawingml/2006/main">
              <a:ext uri="{FF2B5EF4-FFF2-40B4-BE49-F238E27FC236}">
                <a16:creationId xmlns:a16="http://schemas.microsoft.com/office/drawing/2014/main" id="{02AC8591-CEF1-406A-8BB5-7AB2C686A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5067300"/>
            <a:ext cx="47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 i="0">
                <a:solidFill>
                  <a:srgbClr val="98A2B3"/>
                </a:solidFill>
              </a:defRPr>
            </a:pPr>
            <a:r>
              <a:rPr sz="2025" b="1" i="0">
                <a:solidFill>
                  <a:srgbClr val="98A2B3"/>
                </a:solidFill>
              </a:rPr>
              <a:t>→</a:t>
            </a:r>
          </a:p>
        </p:txBody>
      </p:sp>
      <p:sp>
        <p:nvSpPr>
          <p:cNvPr id="38" name="ledger-body">
            <a:extLst xmlns:a="http://schemas.openxmlformats.org/drawingml/2006/main">
              <a:ext uri="{FF2B5EF4-FFF2-40B4-BE49-F238E27FC236}">
                <a16:creationId xmlns:a16="http://schemas.microsoft.com/office/drawing/2014/main" id="{46F9B942-A22E-4899-8FF1-AA47AF56D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4933950"/>
            <a:ext cx="8763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F645B4D3-24B6-4B51-90DD-C5002DB1A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50101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восемь общественных способностей</a:t>
            </a:r>
          </a:p>
        </p:txBody>
      </p:sp>
      <p:sp>
        <p:nvSpPr>
          <p:cNvPr id="40" name="text">
            <a:extLst xmlns:a="http://schemas.openxmlformats.org/drawingml/2006/main">
              <a:ext uri="{FF2B5EF4-FFF2-40B4-BE49-F238E27FC236}">
                <a16:creationId xmlns:a16="http://schemas.microsoft.com/office/drawing/2014/main" id="{67A8EEEE-C52C-47C2-A6BC-189ABC5C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5276850"/>
            <a:ext cx="3429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независимые KPI 0–100</a:t>
            </a:r>
          </a:p>
        </p:txBody>
      </p:sp>
      <p:sp>
        <p:nvSpPr>
          <p:cNvPr id="41" name="text">
            <a:extLst xmlns:a="http://schemas.openxmlformats.org/drawingml/2006/main">
              <a:ext uri="{FF2B5EF4-FFF2-40B4-BE49-F238E27FC236}">
                <a16:creationId xmlns:a16="http://schemas.microsoft.com/office/drawing/2014/main" id="{DD99828E-81C7-46B8-A4A2-57CAC5107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5105400"/>
            <a:ext cx="4476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58B1B"/>
                </a:solidFill>
              </a:defRPr>
            </a:pPr>
            <a:r>
              <a:rPr sz="975" b="1" i="0">
                <a:solidFill>
                  <a:srgbClr val="B58B1B"/>
                </a:solidFill>
              </a:rPr>
              <a:t>не приписывать причинность без оценки</a:t>
            </a:r>
          </a:p>
        </p:txBody>
      </p:sp>
      <p:sp>
        <p:nvSpPr>
          <p:cNvPr id="42" name="text">
            <a:extLst xmlns:a="http://schemas.openxmlformats.org/drawingml/2006/main">
              <a:ext uri="{FF2B5EF4-FFF2-40B4-BE49-F238E27FC236}">
                <a16:creationId xmlns:a16="http://schemas.microsoft.com/office/drawing/2014/main" id="{EA547C0C-1DF4-4208-809A-37F4701A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962650"/>
            <a:ext cx="29051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2E74B5"/>
                </a:solidFill>
              </a:defRPr>
            </a:pPr>
            <a:r>
              <a:rPr sz="1200" b="1" i="0">
                <a:solidFill>
                  <a:srgbClr val="2E74B5"/>
                </a:solidFill>
              </a:rPr>
              <a:t>4 обязательных перехода</a:t>
            </a:r>
          </a:p>
        </p:txBody>
      </p:sp>
    </p:spTree>
    <p:extLst>
      <p:ext uri="{BB962C8B-B14F-4D97-AF65-F5344CB8AC3E}">
        <p14:creationId xmlns:p14="http://schemas.microsoft.com/office/powerpoint/2010/main" val="172238641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status">
            <a:extLst xmlns:a="http://schemas.openxmlformats.org/drawingml/2006/main">
              <a:ext uri="{FF2B5EF4-FFF2-40B4-BE49-F238E27FC236}">
                <a16:creationId xmlns:a16="http://schemas.microsoft.com/office/drawing/2014/main" id="{5D665DE2-4D67-4313-9091-B0C69B900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АРХИТЕКТУРА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E696F67-5CD9-47DD-A510-22A736E8A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11827"/>
                </a:solidFill>
              </a:defRPr>
            </a:pPr>
            <a:r>
              <a:rPr sz="3150" b="1" i="0">
                <a:solidFill>
                  <a:srgbClr val="111827"/>
                </a:solidFill>
              </a:rPr>
              <a:t>Грамматика единой системы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01F4278A-BF1C-4CEA-8855-7DDC1822A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33C3E9A7-93CB-4514-983A-5A8484D8D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2C732868-4B6E-4403-8473-B5A215D18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89C588CC-A4FD-45DF-AE79-696C32270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04</a:t>
            </a:r>
          </a:p>
        </p:txBody>
      </p:sp>
      <p:sp>
        <p:nvSpPr>
          <p:cNvPr id="7" name="metric-КОНТУРЫ">
            <a:extLst xmlns:a="http://schemas.openxmlformats.org/drawingml/2006/main">
              <a:ext uri="{FF2B5EF4-FFF2-40B4-BE49-F238E27FC236}">
                <a16:creationId xmlns:a16="http://schemas.microsoft.com/office/drawing/2014/main" id="{D327D8A1-DE8E-4C3E-B4C3-1F4AC528B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657350"/>
            <a:ext cx="20478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790C20D9-00B3-46F0-85E1-40EBEAB2E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65735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value-КОНТУРЫ">
            <a:extLst xmlns:a="http://schemas.openxmlformats.org/drawingml/2006/main">
              <a:ext uri="{FF2B5EF4-FFF2-40B4-BE49-F238E27FC236}">
                <a16:creationId xmlns:a16="http://schemas.microsoft.com/office/drawing/2014/main" id="{8FC767AF-CDCE-4AA3-8855-3767ADA4D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71650"/>
            <a:ext cx="16859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2E74B5"/>
                </a:solidFill>
              </a:defRPr>
            </a:pPr>
            <a:r>
              <a:rPr sz="2925" b="1" i="0">
                <a:solidFill>
                  <a:srgbClr val="2E74B5"/>
                </a:solidFill>
              </a:rPr>
              <a:t>19</a:t>
            </a:r>
          </a:p>
        </p:txBody>
      </p:sp>
      <p:sp>
        <p:nvSpPr>
          <p:cNvPr id="10" name="label-КОНТУРЫ">
            <a:extLst xmlns:a="http://schemas.openxmlformats.org/drawingml/2006/main">
              <a:ext uri="{FF2B5EF4-FFF2-40B4-BE49-F238E27FC236}">
                <a16:creationId xmlns:a16="http://schemas.microsoft.com/office/drawing/2014/main" id="{6191A1DD-7EB5-46B3-8037-3F9FAE47A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86000"/>
            <a:ext cx="16859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КОНТУРЫ</a:t>
            </a:r>
          </a:p>
        </p:txBody>
      </p:sp>
      <p:sp>
        <p:nvSpPr>
          <p:cNvPr id="11" name="scope-КОНТУРЫ">
            <a:extLst xmlns:a="http://schemas.openxmlformats.org/drawingml/2006/main">
              <a:ext uri="{FF2B5EF4-FFF2-40B4-BE49-F238E27FC236}">
                <a16:creationId xmlns:a16="http://schemas.microsoft.com/office/drawing/2014/main" id="{01A118B3-788E-4906-AF7B-FB5BA30B3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57475"/>
            <a:ext cx="1685925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что управляется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B0495129-DF11-4285-83E9-21749C3AB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2162175"/>
            <a:ext cx="28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98A2B3"/>
                </a:solidFill>
              </a:defRPr>
            </a:pPr>
            <a:r>
              <a:rPr sz="1950" b="1" i="0">
                <a:solidFill>
                  <a:srgbClr val="98A2B3"/>
                </a:solidFill>
              </a:rPr>
              <a:t>→</a:t>
            </a:r>
          </a:p>
        </p:txBody>
      </p:sp>
      <p:sp>
        <p:nvSpPr>
          <p:cNvPr id="13" name="metric-ПАРЫ">
            <a:extLst xmlns:a="http://schemas.openxmlformats.org/drawingml/2006/main">
              <a:ext uri="{FF2B5EF4-FFF2-40B4-BE49-F238E27FC236}">
                <a16:creationId xmlns:a16="http://schemas.microsoft.com/office/drawing/2014/main" id="{E4552220-A88F-413D-B686-BAF32BF30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1657350"/>
            <a:ext cx="20478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FA4326CB-06A5-44B9-BCF4-E90FB6AD6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165735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value-ПАРЫ">
            <a:extLst xmlns:a="http://schemas.openxmlformats.org/drawingml/2006/main">
              <a:ext uri="{FF2B5EF4-FFF2-40B4-BE49-F238E27FC236}">
                <a16:creationId xmlns:a16="http://schemas.microsoft.com/office/drawing/2014/main" id="{9C39BD02-4B29-4727-810C-F29C2B93E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1771650"/>
            <a:ext cx="16859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2E7D5A"/>
                </a:solidFill>
              </a:defRPr>
            </a:pPr>
            <a:r>
              <a:rPr sz="2925" b="1" i="0">
                <a:solidFill>
                  <a:srgbClr val="2E7D5A"/>
                </a:solidFill>
              </a:rPr>
              <a:t>13</a:t>
            </a:r>
          </a:p>
        </p:txBody>
      </p:sp>
      <p:sp>
        <p:nvSpPr>
          <p:cNvPr id="16" name="label-ПАРЫ">
            <a:extLst xmlns:a="http://schemas.openxmlformats.org/drawingml/2006/main">
              <a:ext uri="{FF2B5EF4-FFF2-40B4-BE49-F238E27FC236}">
                <a16:creationId xmlns:a16="http://schemas.microsoft.com/office/drawing/2014/main" id="{2B49D171-88BB-4EB2-8D53-0E0225762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2286000"/>
            <a:ext cx="16859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ПАРЫ</a:t>
            </a:r>
          </a:p>
        </p:txBody>
      </p:sp>
      <p:sp>
        <p:nvSpPr>
          <p:cNvPr id="17" name="scope-ПАРЫ">
            <a:extLst xmlns:a="http://schemas.openxmlformats.org/drawingml/2006/main">
              <a:ext uri="{FF2B5EF4-FFF2-40B4-BE49-F238E27FC236}">
                <a16:creationId xmlns:a16="http://schemas.microsoft.com/office/drawing/2014/main" id="{556CF1D0-BD77-4A1A-8C9E-75F2CBF08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2657475"/>
            <a:ext cx="1685925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между чем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F5F369B8-5908-4094-ADAF-E411F5450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2162175"/>
            <a:ext cx="28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98A2B3"/>
                </a:solidFill>
              </a:defRPr>
            </a:pPr>
            <a:r>
              <a:rPr sz="1950" b="1" i="0">
                <a:solidFill>
                  <a:srgbClr val="98A2B3"/>
                </a:solidFill>
              </a:rPr>
              <a:t>→</a:t>
            </a:r>
          </a:p>
        </p:txBody>
      </p:sp>
      <p:sp>
        <p:nvSpPr>
          <p:cNvPr id="19" name="metric-УРОВНЯ">
            <a:extLst xmlns:a="http://schemas.openxmlformats.org/drawingml/2006/main">
              <a:ext uri="{FF2B5EF4-FFF2-40B4-BE49-F238E27FC236}">
                <a16:creationId xmlns:a16="http://schemas.microsoft.com/office/drawing/2014/main" id="{B3846A8B-0CE4-4E96-ADFA-51326544F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1657350"/>
            <a:ext cx="20478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493A1B44-DA87-4D0E-955B-EE91282B8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165735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value-УРОВНЯ">
            <a:extLst xmlns:a="http://schemas.openxmlformats.org/drawingml/2006/main">
              <a:ext uri="{FF2B5EF4-FFF2-40B4-BE49-F238E27FC236}">
                <a16:creationId xmlns:a16="http://schemas.microsoft.com/office/drawing/2014/main" id="{7DCCBDBF-1683-45C3-82B1-F23E8CB6E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1771650"/>
            <a:ext cx="16859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7257A8"/>
                </a:solidFill>
              </a:defRPr>
            </a:pPr>
            <a:r>
              <a:rPr sz="2925" b="1" i="0">
                <a:solidFill>
                  <a:srgbClr val="7257A8"/>
                </a:solidFill>
              </a:rPr>
              <a:t>3</a:t>
            </a:r>
          </a:p>
        </p:txBody>
      </p:sp>
      <p:sp>
        <p:nvSpPr>
          <p:cNvPr id="22" name="label-УРОВНЯ">
            <a:extLst xmlns:a="http://schemas.openxmlformats.org/drawingml/2006/main">
              <a:ext uri="{FF2B5EF4-FFF2-40B4-BE49-F238E27FC236}">
                <a16:creationId xmlns:a16="http://schemas.microsoft.com/office/drawing/2014/main" id="{BA94E02A-BFE3-4872-99B4-8F671F735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286000"/>
            <a:ext cx="16859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УРОВНЯ</a:t>
            </a:r>
          </a:p>
        </p:txBody>
      </p:sp>
      <p:sp>
        <p:nvSpPr>
          <p:cNvPr id="23" name="scope-УРОВНЯ">
            <a:extLst xmlns:a="http://schemas.openxmlformats.org/drawingml/2006/main">
              <a:ext uri="{FF2B5EF4-FFF2-40B4-BE49-F238E27FC236}">
                <a16:creationId xmlns:a16="http://schemas.microsoft.com/office/drawing/2014/main" id="{61290AD9-6B4E-4E7C-A81C-4613FC36A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657475"/>
            <a:ext cx="1685925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где проявляется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E8C9962F-22F4-4B7D-B16A-22E5FC782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62175"/>
            <a:ext cx="28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98A2B3"/>
                </a:solidFill>
              </a:defRPr>
            </a:pPr>
            <a:r>
              <a:rPr sz="1950" b="1" i="0">
                <a:solidFill>
                  <a:srgbClr val="98A2B3"/>
                </a:solidFill>
              </a:rPr>
              <a:t>→</a:t>
            </a:r>
          </a:p>
        </p:txBody>
      </p:sp>
      <p:sp>
        <p:nvSpPr>
          <p:cNvPr id="25" name="metric-СОСТОЯНИЙ">
            <a:extLst xmlns:a="http://schemas.openxmlformats.org/drawingml/2006/main">
              <a:ext uri="{FF2B5EF4-FFF2-40B4-BE49-F238E27FC236}">
                <a16:creationId xmlns:a16="http://schemas.microsoft.com/office/drawing/2014/main" id="{F7400C16-438F-433A-916D-75107AB0D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657350"/>
            <a:ext cx="20478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2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6E60DD2B-3DEB-49F0-ACF4-80C86286D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65735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8C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value-СОСТОЯНИЙ">
            <a:extLst xmlns:a="http://schemas.openxmlformats.org/drawingml/2006/main">
              <a:ext uri="{FF2B5EF4-FFF2-40B4-BE49-F238E27FC236}">
                <a16:creationId xmlns:a16="http://schemas.microsoft.com/office/drawing/2014/main" id="{7606DA49-1697-4FB6-A4F2-47C816523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8075" y="1771650"/>
            <a:ext cx="16859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4D8C8A"/>
                </a:solidFill>
              </a:defRPr>
            </a:pPr>
            <a:r>
              <a:rPr sz="2925" b="1" i="0">
                <a:solidFill>
                  <a:srgbClr val="4D8C8A"/>
                </a:solidFill>
              </a:rPr>
              <a:t>5</a:t>
            </a:r>
          </a:p>
        </p:txBody>
      </p:sp>
      <p:sp>
        <p:nvSpPr>
          <p:cNvPr id="28" name="label-СОСТОЯНИЙ">
            <a:extLst xmlns:a="http://schemas.openxmlformats.org/drawingml/2006/main">
              <a:ext uri="{FF2B5EF4-FFF2-40B4-BE49-F238E27FC236}">
                <a16:creationId xmlns:a16="http://schemas.microsoft.com/office/drawing/2014/main" id="{9743FCB7-7E93-414D-BDC7-9F7B0547E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8075" y="2286000"/>
            <a:ext cx="16859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СОСТОЯНИЙ</a:t>
            </a:r>
          </a:p>
        </p:txBody>
      </p:sp>
      <p:sp>
        <p:nvSpPr>
          <p:cNvPr id="29" name="scope-СОСТОЯНИЙ">
            <a:extLst xmlns:a="http://schemas.openxmlformats.org/drawingml/2006/main">
              <a:ext uri="{FF2B5EF4-FFF2-40B4-BE49-F238E27FC236}">
                <a16:creationId xmlns:a16="http://schemas.microsoft.com/office/drawing/2014/main" id="{B98471E6-E002-4717-909F-A541B2FA7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8075" y="2657475"/>
            <a:ext cx="1685925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насколько подтверждено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D8862FD3-E224-4490-AE06-C976D7FF2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2162175"/>
            <a:ext cx="28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98A2B3"/>
                </a:solidFill>
              </a:defRPr>
            </a:pPr>
            <a:r>
              <a:rPr sz="1950" b="1" i="0">
                <a:solidFill>
                  <a:srgbClr val="98A2B3"/>
                </a:solidFill>
              </a:rPr>
              <a:t>→</a:t>
            </a:r>
          </a:p>
        </p:txBody>
      </p:sp>
      <p:sp>
        <p:nvSpPr>
          <p:cNvPr id="31" name="metric-РЕШЕНИЯ">
            <a:extLst xmlns:a="http://schemas.openxmlformats.org/drawingml/2006/main">
              <a:ext uri="{FF2B5EF4-FFF2-40B4-BE49-F238E27FC236}">
                <a16:creationId xmlns:a16="http://schemas.microsoft.com/office/drawing/2014/main" id="{06F6FB2E-36BC-49D9-A8F7-1D9FBD695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34525" y="1657350"/>
            <a:ext cx="20478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FFDFEDDA-BD4B-4E6A-B643-10C6BED17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34525" y="165735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value-РЕШЕНИЯ">
            <a:extLst xmlns:a="http://schemas.openxmlformats.org/drawingml/2006/main">
              <a:ext uri="{FF2B5EF4-FFF2-40B4-BE49-F238E27FC236}">
                <a16:creationId xmlns:a16="http://schemas.microsoft.com/office/drawing/2014/main" id="{58152CAD-11CD-4DB9-833C-92D5BB8AA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1771650"/>
            <a:ext cx="16859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B58B1B"/>
                </a:solidFill>
              </a:defRPr>
            </a:pPr>
            <a:r>
              <a:rPr sz="2925" b="1" i="0">
                <a:solidFill>
                  <a:srgbClr val="B58B1B"/>
                </a:solidFill>
              </a:rPr>
              <a:t>4</a:t>
            </a:r>
          </a:p>
        </p:txBody>
      </p:sp>
      <p:sp>
        <p:nvSpPr>
          <p:cNvPr id="34" name="label-РЕШЕНИЯ">
            <a:extLst xmlns:a="http://schemas.openxmlformats.org/drawingml/2006/main">
              <a:ext uri="{FF2B5EF4-FFF2-40B4-BE49-F238E27FC236}">
                <a16:creationId xmlns:a16="http://schemas.microsoft.com/office/drawing/2014/main" id="{4DCD32A7-834F-4EB2-9847-B251FBF83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286000"/>
            <a:ext cx="16859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РЕШЕНИЯ</a:t>
            </a:r>
          </a:p>
        </p:txBody>
      </p:sp>
      <p:sp>
        <p:nvSpPr>
          <p:cNvPr id="35" name="scope-РЕШЕНИЯ">
            <a:extLst xmlns:a="http://schemas.openxmlformats.org/drawingml/2006/main">
              <a:ext uri="{FF2B5EF4-FFF2-40B4-BE49-F238E27FC236}">
                <a16:creationId xmlns:a16="http://schemas.microsoft.com/office/drawing/2014/main" id="{6A61E05D-F671-4A3D-A7CD-C0CA381CB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657475"/>
            <a:ext cx="1685925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GO / REDESIGN / HOLD / STOP</a:t>
            </a:r>
          </a:p>
        </p:txBody>
      </p:sp>
      <p:sp>
        <p:nvSpPr>
          <p:cNvPr id="36" name="callout-bg">
            <a:extLst xmlns:a="http://schemas.openxmlformats.org/drawingml/2006/main">
              <a:ext uri="{FF2B5EF4-FFF2-40B4-BE49-F238E27FC236}">
                <a16:creationId xmlns:a16="http://schemas.microsoft.com/office/drawing/2014/main" id="{ACA2C21D-A561-47EB-A844-C87E1BEC1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667125"/>
            <a:ext cx="11334750" cy="790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44A52CA2-748B-4CAC-80F3-8FC7EE0F0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667125"/>
            <a:ext cx="76200" cy="790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593EAC5F-9FD4-4C9E-9FF9-9DEF7E224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3743325"/>
            <a:ext cx="10953750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11827"/>
                </a:solidFill>
              </a:defRPr>
            </a:pPr>
            <a:r>
              <a:rPr sz="1800" b="1" i="0">
                <a:solidFill>
                  <a:srgbClr val="111827"/>
                </a:solidFill>
              </a:rPr>
              <a:t>U(z) = C₁₉ ⊗ B₁₃ ⊗ S₃  |  |U| = 741  |  39 ячеек на контур  |  247 ячеек на уровень</a:t>
            </a:r>
          </a:p>
        </p:txBody>
      </p:sp>
      <p:sp>
        <p:nvSpPr>
          <p:cNvPr id="39" name="bullet-0">
            <a:extLst xmlns:a="http://schemas.openxmlformats.org/drawingml/2006/main">
              <a:ext uri="{FF2B5EF4-FFF2-40B4-BE49-F238E27FC236}">
                <a16:creationId xmlns:a16="http://schemas.microsoft.com/office/drawing/2014/main" id="{E4BE1405-1150-45A7-8FDF-5EE92010C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8101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bullet-text-0">
            <a:extLst xmlns:a="http://schemas.openxmlformats.org/drawingml/2006/main">
              <a:ext uri="{FF2B5EF4-FFF2-40B4-BE49-F238E27FC236}">
                <a16:creationId xmlns:a16="http://schemas.microsoft.com/office/drawing/2014/main" id="{8CBEC6B1-A9D8-4271-8D66-8179E345F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714875"/>
            <a:ext cx="106394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11827"/>
                </a:solidFill>
              </a:defRPr>
            </a:pPr>
            <a:r>
              <a:rPr sz="1275" b="0" i="0">
                <a:solidFill>
                  <a:srgbClr val="111827"/>
                </a:solidFill>
              </a:rPr>
              <a:t>5 состояний — версии, а не новый множитель</a:t>
            </a:r>
          </a:p>
        </p:txBody>
      </p:sp>
      <p:sp>
        <p:nvSpPr>
          <p:cNvPr id="41" name="bullet-1">
            <a:extLst xmlns:a="http://schemas.openxmlformats.org/drawingml/2006/main">
              <a:ext uri="{FF2B5EF4-FFF2-40B4-BE49-F238E27FC236}">
                <a16:creationId xmlns:a16="http://schemas.microsoft.com/office/drawing/2014/main" id="{09AD5E35-E236-4F98-BD9F-D868B01B7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52673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bullet-text-1">
            <a:extLst xmlns:a="http://schemas.openxmlformats.org/drawingml/2006/main">
              <a:ext uri="{FF2B5EF4-FFF2-40B4-BE49-F238E27FC236}">
                <a16:creationId xmlns:a16="http://schemas.microsoft.com/office/drawing/2014/main" id="{4C3CA96D-A425-4DCE-AEB6-CC7A00DFF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172075"/>
            <a:ext cx="106394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11827"/>
                </a:solidFill>
              </a:defRPr>
            </a:pPr>
            <a:r>
              <a:rPr sz="1275" b="0" i="0">
                <a:solidFill>
                  <a:srgbClr val="111827"/>
                </a:solidFill>
              </a:rPr>
              <a:t>8 смыслов — выходы, а не дополнительные ячейки</a:t>
            </a:r>
          </a:p>
        </p:txBody>
      </p:sp>
      <p:sp>
        <p:nvSpPr>
          <p:cNvPr id="43" name="bullet-2">
            <a:extLst xmlns:a="http://schemas.openxmlformats.org/drawingml/2006/main">
              <a:ext uri="{FF2B5EF4-FFF2-40B4-BE49-F238E27FC236}">
                <a16:creationId xmlns:a16="http://schemas.microsoft.com/office/drawing/2014/main" id="{97DF4D1F-25B0-425A-8B87-5D0E21857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57245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bullet-text-2">
            <a:extLst xmlns:a="http://schemas.openxmlformats.org/drawingml/2006/main">
              <a:ext uri="{FF2B5EF4-FFF2-40B4-BE49-F238E27FC236}">
                <a16:creationId xmlns:a16="http://schemas.microsoft.com/office/drawing/2014/main" id="{25692525-E614-463E-97DF-033C3C1DC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629275"/>
            <a:ext cx="106394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11827"/>
                </a:solidFill>
              </a:defRPr>
            </a:pPr>
            <a:r>
              <a:rPr sz="1275" b="0" i="0">
                <a:solidFill>
                  <a:srgbClr val="111827"/>
                </a:solidFill>
              </a:rPr>
              <a:t>страны — разрез S3, а не значение ×3</a:t>
            </a:r>
          </a:p>
        </p:txBody>
      </p:sp>
    </p:spTree>
    <p:extLst>
      <p:ext uri="{BB962C8B-B14F-4D97-AF65-F5344CB8AC3E}">
        <p14:creationId xmlns:p14="http://schemas.microsoft.com/office/powerpoint/2010/main" val="32845330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6" name="status">
            <a:extLst xmlns:a="http://schemas.openxmlformats.org/drawingml/2006/main">
              <a:ext uri="{FF2B5EF4-FFF2-40B4-BE49-F238E27FC236}">
                <a16:creationId xmlns:a16="http://schemas.microsoft.com/office/drawing/2014/main" id="{E57610B7-7B18-4114-BA48-A3874400F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ДАННЫЕ → РЕШЕНИЕ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1C3E7F8-9A6B-4A6E-A351-98D966BDB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827"/>
                </a:solidFill>
              </a:defRPr>
            </a:pPr>
            <a:r>
              <a:rPr sz="2850" b="1" i="0">
                <a:solidFill>
                  <a:srgbClr val="111827"/>
                </a:solidFill>
              </a:rPr>
              <a:t>Единица управления — паспортированная ячейка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89DE087E-FC80-49F1-93C7-F80C11567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A7279D5C-D7B9-41C6-8F01-FD9804DFE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A382A501-C6C9-4E46-89F4-6CE13CCF1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8CE17879-262E-48C6-ACA5-6B68DFF2E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05</a:t>
            </a:r>
          </a:p>
        </p:txBody>
      </p:sp>
      <p:sp>
        <p:nvSpPr>
          <p:cNvPr id="7" name="cell-card">
            <a:extLst xmlns:a="http://schemas.openxmlformats.org/drawingml/2006/main">
              <a:ext uri="{FF2B5EF4-FFF2-40B4-BE49-F238E27FC236}">
                <a16:creationId xmlns:a16="http://schemas.microsoft.com/office/drawing/2014/main" id="{677573B7-4420-4B9B-AF08-1D8D03185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28750"/>
            <a:ext cx="7429500" cy="447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D83AFFA7-B731-4BAD-978B-438BDE42C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28775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2E74B5"/>
                </a:solidFill>
              </a:defRPr>
            </a:pPr>
            <a:r>
              <a:rPr sz="2025" b="1" i="0">
                <a:solidFill>
                  <a:srgbClr val="2E74B5"/>
                </a:solidFill>
              </a:rPr>
              <a:t>x(c,b,s,z)</a:t>
            </a:r>
          </a:p>
        </p:txBody>
      </p:sp>
      <p:sp>
        <p:nvSpPr>
          <p:cNvPr id="9" name="chip-bg">
            <a:extLst xmlns:a="http://schemas.openxmlformats.org/drawingml/2006/main">
              <a:ext uri="{FF2B5EF4-FFF2-40B4-BE49-F238E27FC236}">
                <a16:creationId xmlns:a16="http://schemas.microsoft.com/office/drawing/2014/main" id="{BF76F155-99A9-4F43-8673-570C886B2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1628775"/>
            <a:ext cx="17907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hip">
            <a:extLst xmlns:a="http://schemas.openxmlformats.org/drawingml/2006/main">
              <a:ext uri="{FF2B5EF4-FFF2-40B4-BE49-F238E27FC236}">
                <a16:creationId xmlns:a16="http://schemas.microsoft.com/office/drawing/2014/main" id="{BF12FCA2-F2BC-47C9-AAAB-37BC69CA6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657350"/>
            <a:ext cx="1695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C06 Промышленность</a:t>
            </a:r>
          </a:p>
        </p:txBody>
      </p:sp>
      <p:sp>
        <p:nvSpPr>
          <p:cNvPr id="11" name="chip-bg">
            <a:extLst xmlns:a="http://schemas.openxmlformats.org/drawingml/2006/main">
              <a:ext uri="{FF2B5EF4-FFF2-40B4-BE49-F238E27FC236}">
                <a16:creationId xmlns:a16="http://schemas.microsoft.com/office/drawing/2014/main" id="{77DA1448-97A1-40B4-86D9-699F9D804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1628775"/>
            <a:ext cx="2352675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chip">
            <a:extLst xmlns:a="http://schemas.openxmlformats.org/drawingml/2006/main">
              <a:ext uri="{FF2B5EF4-FFF2-40B4-BE49-F238E27FC236}">
                <a16:creationId xmlns:a16="http://schemas.microsoft.com/office/drawing/2014/main" id="{1E68DD3A-3028-4B72-80A9-139F29BDB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1657350"/>
            <a:ext cx="22574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2E7D5A"/>
                </a:solidFill>
              </a:defRPr>
            </a:pPr>
            <a:r>
              <a:rPr sz="825" b="1" i="0">
                <a:solidFill>
                  <a:srgbClr val="2E7D5A"/>
                </a:solidFill>
              </a:rPr>
              <a:t>B10 Инновации—надёжность</a:t>
            </a:r>
          </a:p>
        </p:txBody>
      </p:sp>
      <p:sp>
        <p:nvSpPr>
          <p:cNvPr id="13" name="field-0">
            <a:extLst xmlns:a="http://schemas.openxmlformats.org/drawingml/2006/main">
              <a:ext uri="{FF2B5EF4-FFF2-40B4-BE49-F238E27FC236}">
                <a16:creationId xmlns:a16="http://schemas.microsoft.com/office/drawing/2014/main" id="{1BAB80CC-B117-4ADD-9DDD-AC51043D0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21431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B7FBA12A-A7C0-4655-A78A-0E9A52AFD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76475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T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8D79124F-0D3B-4022-B3A4-D74A442CD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66975"/>
            <a:ext cx="18573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 i="0">
                <a:solidFill>
                  <a:srgbClr val="667085"/>
                </a:solidFill>
              </a:defRPr>
            </a:pPr>
            <a:r>
              <a:rPr sz="750" b="0" i="0">
                <a:solidFill>
                  <a:srgbClr val="667085"/>
                </a:solidFill>
              </a:rPr>
              <a:t>целевой коридор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116D3619-6700-4DCC-90C5-373D068CE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638425"/>
            <a:ext cx="1857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11827"/>
                </a:solidFill>
              </a:defRPr>
            </a:pPr>
            <a:r>
              <a:rPr sz="1050" b="1" i="0">
                <a:solidFill>
                  <a:srgbClr val="111827"/>
                </a:solidFill>
              </a:rPr>
              <a:t>80–90</a:t>
            </a:r>
          </a:p>
        </p:txBody>
      </p:sp>
      <p:sp>
        <p:nvSpPr>
          <p:cNvPr id="17" name="field-1">
            <a:extLst xmlns:a="http://schemas.openxmlformats.org/drawingml/2006/main">
              <a:ext uri="{FF2B5EF4-FFF2-40B4-BE49-F238E27FC236}">
                <a16:creationId xmlns:a16="http://schemas.microsoft.com/office/drawing/2014/main" id="{C9BCC8B2-2B8D-442F-836B-C35E3D20B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209800"/>
            <a:ext cx="21431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2E55C0F7-BA6D-4B31-A877-3B5322D09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276475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F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77F655B2-E9EB-49AE-B64C-D19E7263B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466975"/>
            <a:ext cx="18573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 i="0">
                <a:solidFill>
                  <a:srgbClr val="667085"/>
                </a:solidFill>
              </a:defRPr>
            </a:pPr>
            <a:r>
              <a:rPr sz="750" b="0" i="0">
                <a:solidFill>
                  <a:srgbClr val="667085"/>
                </a:solidFill>
              </a:rPr>
              <a:t>факт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F69DD408-AEE8-4678-85C8-270476FB2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638425"/>
            <a:ext cx="1857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11827"/>
                </a:solidFill>
              </a:defRPr>
            </a:pPr>
            <a:r>
              <a:rPr sz="1050" b="1" i="0">
                <a:solidFill>
                  <a:srgbClr val="111827"/>
                </a:solidFill>
              </a:rPr>
              <a:t>73</a:t>
            </a:r>
          </a:p>
        </p:txBody>
      </p:sp>
      <p:sp>
        <p:nvSpPr>
          <p:cNvPr id="21" name="field-2">
            <a:extLst xmlns:a="http://schemas.openxmlformats.org/drawingml/2006/main">
              <a:ext uri="{FF2B5EF4-FFF2-40B4-BE49-F238E27FC236}">
                <a16:creationId xmlns:a16="http://schemas.microsoft.com/office/drawing/2014/main" id="{6F692CF3-6BD1-471A-9345-2FA217754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209800"/>
            <a:ext cx="21431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18924C19-3DE9-4C6B-B88C-A14ED8D6B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276475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Δ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158D8418-61E8-42B2-8641-0AC319267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466975"/>
            <a:ext cx="18573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 i="0">
                <a:solidFill>
                  <a:srgbClr val="667085"/>
                </a:solidFill>
              </a:defRPr>
            </a:pPr>
            <a:r>
              <a:rPr sz="750" b="0" i="0">
                <a:solidFill>
                  <a:srgbClr val="667085"/>
                </a:solidFill>
              </a:rPr>
              <a:t>отклонение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D815CA7C-F367-40AB-82CD-0BAC77C9F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638425"/>
            <a:ext cx="1857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11827"/>
                </a:solidFill>
              </a:defRPr>
            </a:pPr>
            <a:r>
              <a:rPr sz="1050" b="1" i="0">
                <a:solidFill>
                  <a:srgbClr val="111827"/>
                </a:solidFill>
              </a:rPr>
              <a:t>−7</a:t>
            </a:r>
          </a:p>
        </p:txBody>
      </p:sp>
      <p:sp>
        <p:nvSpPr>
          <p:cNvPr id="25" name="field-3">
            <a:extLst xmlns:a="http://schemas.openxmlformats.org/drawingml/2006/main">
              <a:ext uri="{FF2B5EF4-FFF2-40B4-BE49-F238E27FC236}">
                <a16:creationId xmlns:a16="http://schemas.microsoft.com/office/drawing/2014/main" id="{A22AC29A-E57E-43EE-BEF0-7FA54F4E6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28950"/>
            <a:ext cx="21431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0943AFA2-71D1-4B67-9612-D8E3BB276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95625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L / R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F7B0F219-825C-423B-966F-2C1A64819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86125"/>
            <a:ext cx="18573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 i="0">
                <a:solidFill>
                  <a:srgbClr val="667085"/>
                </a:solidFill>
              </a:defRPr>
            </a:pPr>
            <a:r>
              <a:rPr sz="750" b="0" i="0">
                <a:solidFill>
                  <a:srgbClr val="667085"/>
                </a:solidFill>
              </a:rPr>
              <a:t>полюса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E335086D-18E1-42BE-B46E-E1B443BAC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457575"/>
            <a:ext cx="1857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11827"/>
                </a:solidFill>
              </a:defRPr>
            </a:pPr>
            <a:r>
              <a:rPr sz="1050" b="1" i="0">
                <a:solidFill>
                  <a:srgbClr val="111827"/>
                </a:solidFill>
              </a:rPr>
              <a:t>76 / 73</a:t>
            </a:r>
          </a:p>
        </p:txBody>
      </p:sp>
      <p:sp>
        <p:nvSpPr>
          <p:cNvPr id="29" name="field-4">
            <a:extLst xmlns:a="http://schemas.openxmlformats.org/drawingml/2006/main">
              <a:ext uri="{FF2B5EF4-FFF2-40B4-BE49-F238E27FC236}">
                <a16:creationId xmlns:a16="http://schemas.microsoft.com/office/drawing/2014/main" id="{058B2028-DF61-4987-98E7-518B3A720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028950"/>
            <a:ext cx="21431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D8C5F339-B96E-441F-AB0E-C2787D587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095625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B / G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0E2B0131-6AFB-4947-94FF-0ACBFF501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286125"/>
            <a:ext cx="18573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 i="0">
                <a:solidFill>
                  <a:srgbClr val="667085"/>
                </a:solidFill>
              </a:defRPr>
            </a:pPr>
            <a:r>
              <a:rPr sz="750" b="0" i="0">
                <a:solidFill>
                  <a:srgbClr val="667085"/>
                </a:solidFill>
              </a:rPr>
              <a:t>баланс / разрыв</a:t>
            </a:r>
          </a:p>
        </p:txBody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881E3415-BD6E-4980-AA45-31733E0DE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457575"/>
            <a:ext cx="1857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11827"/>
                </a:solidFill>
              </a:defRPr>
            </a:pPr>
            <a:r>
              <a:rPr sz="1050" b="1" i="0">
                <a:solidFill>
                  <a:srgbClr val="111827"/>
                </a:solidFill>
              </a:rPr>
              <a:t>74 / 3</a:t>
            </a:r>
          </a:p>
        </p:txBody>
      </p:sp>
      <p:sp>
        <p:nvSpPr>
          <p:cNvPr id="33" name="field-5">
            <a:extLst xmlns:a="http://schemas.openxmlformats.org/drawingml/2006/main">
              <a:ext uri="{FF2B5EF4-FFF2-40B4-BE49-F238E27FC236}">
                <a16:creationId xmlns:a16="http://schemas.microsoft.com/office/drawing/2014/main" id="{157DC26E-04DF-4DCF-BF56-40C30E5FD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3028950"/>
            <a:ext cx="21431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0DAA02CC-5CC6-464B-B00A-D93A1A5B2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3095625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Q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98E6C6DF-3206-4336-A9D1-70C884462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3286125"/>
            <a:ext cx="18573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 i="0">
                <a:solidFill>
                  <a:srgbClr val="667085"/>
                </a:solidFill>
              </a:defRPr>
            </a:pPr>
            <a:r>
              <a:rPr sz="750" b="0" i="0">
                <a:solidFill>
                  <a:srgbClr val="667085"/>
                </a:solidFill>
              </a:rPr>
              <a:t>доказательства</a:t>
            </a:r>
          </a:p>
        </p:txBody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CF0B1FB0-21E3-4373-9D9D-91D2462FB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3457575"/>
            <a:ext cx="1857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11827"/>
                </a:solidFill>
              </a:defRPr>
            </a:pPr>
            <a:r>
              <a:rPr sz="1050" b="1" i="0">
                <a:solidFill>
                  <a:srgbClr val="111827"/>
                </a:solidFill>
              </a:rPr>
              <a:t>89</a:t>
            </a:r>
          </a:p>
        </p:txBody>
      </p:sp>
      <p:sp>
        <p:nvSpPr>
          <p:cNvPr id="37" name="field-6">
            <a:extLst xmlns:a="http://schemas.openxmlformats.org/drawingml/2006/main">
              <a:ext uri="{FF2B5EF4-FFF2-40B4-BE49-F238E27FC236}">
                <a16:creationId xmlns:a16="http://schemas.microsoft.com/office/drawing/2014/main" id="{FE83D4A1-9885-421A-B934-E33519B1D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48100"/>
            <a:ext cx="21431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38" name="text">
            <a:extLst xmlns:a="http://schemas.openxmlformats.org/drawingml/2006/main">
              <a:ext uri="{FF2B5EF4-FFF2-40B4-BE49-F238E27FC236}">
                <a16:creationId xmlns:a16="http://schemas.microsoft.com/office/drawing/2014/main" id="{80EFC19E-DD73-40A7-AE56-5DFDC46F1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14775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Cause</a:t>
            </a:r>
          </a:p>
        </p:txBody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322CE9F6-D6B3-4EEF-B126-B4AC82E4A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105275"/>
            <a:ext cx="18573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 i="0">
                <a:solidFill>
                  <a:srgbClr val="667085"/>
                </a:solidFill>
              </a:defRPr>
            </a:pPr>
            <a:r>
              <a:rPr sz="750" b="0" i="0">
                <a:solidFill>
                  <a:srgbClr val="667085"/>
                </a:solidFill>
              </a:rPr>
              <a:t>причина</a:t>
            </a:r>
          </a:p>
        </p:txBody>
      </p:sp>
      <p:sp>
        <p:nvSpPr>
          <p:cNvPr id="40" name="text">
            <a:extLst xmlns:a="http://schemas.openxmlformats.org/drawingml/2006/main">
              <a:ext uri="{FF2B5EF4-FFF2-40B4-BE49-F238E27FC236}">
                <a16:creationId xmlns:a16="http://schemas.microsoft.com/office/drawing/2014/main" id="{7C7DB606-78BD-4AF3-8A81-990D6231D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76725"/>
            <a:ext cx="1857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11827"/>
                </a:solidFill>
              </a:defRPr>
            </a:pPr>
            <a:r>
              <a:rPr sz="1050" b="1" i="0">
                <a:solidFill>
                  <a:srgbClr val="111827"/>
                </a:solidFill>
              </a:rPr>
              <a:t>узкое место испытаний</a:t>
            </a:r>
          </a:p>
        </p:txBody>
      </p:sp>
      <p:sp>
        <p:nvSpPr>
          <p:cNvPr id="41" name="field-7">
            <a:extLst xmlns:a="http://schemas.openxmlformats.org/drawingml/2006/main">
              <a:ext uri="{FF2B5EF4-FFF2-40B4-BE49-F238E27FC236}">
                <a16:creationId xmlns:a16="http://schemas.microsoft.com/office/drawing/2014/main" id="{AF315C9A-BDF3-484B-BDFA-39AF6D25E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848100"/>
            <a:ext cx="21431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42" name="text">
            <a:extLst xmlns:a="http://schemas.openxmlformats.org/drawingml/2006/main">
              <a:ext uri="{FF2B5EF4-FFF2-40B4-BE49-F238E27FC236}">
                <a16:creationId xmlns:a16="http://schemas.microsoft.com/office/drawing/2014/main" id="{A4B65DC2-D8B4-4B41-BCB3-363C4FB01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914775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Owner</a:t>
            </a:r>
          </a:p>
        </p:txBody>
      </p:sp>
      <p:sp>
        <p:nvSpPr>
          <p:cNvPr id="43" name="text">
            <a:extLst xmlns:a="http://schemas.openxmlformats.org/drawingml/2006/main">
              <a:ext uri="{FF2B5EF4-FFF2-40B4-BE49-F238E27FC236}">
                <a16:creationId xmlns:a16="http://schemas.microsoft.com/office/drawing/2014/main" id="{840A876A-A995-41EF-A32F-EDFE87FCE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105275"/>
            <a:ext cx="18573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 i="0">
                <a:solidFill>
                  <a:srgbClr val="667085"/>
                </a:solidFill>
              </a:defRPr>
            </a:pPr>
            <a:r>
              <a:rPr sz="750" b="0" i="0">
                <a:solidFill>
                  <a:srgbClr val="667085"/>
                </a:solidFill>
              </a:rPr>
              <a:t>владелец</a:t>
            </a:r>
          </a:p>
        </p:txBody>
      </p:sp>
      <p:sp>
        <p:nvSpPr>
          <p:cNvPr id="44" name="text">
            <a:extLst xmlns:a="http://schemas.openxmlformats.org/drawingml/2006/main">
              <a:ext uri="{FF2B5EF4-FFF2-40B4-BE49-F238E27FC236}">
                <a16:creationId xmlns:a16="http://schemas.microsoft.com/office/drawing/2014/main" id="{10B68918-EAF6-435C-B350-7CD7DFBB4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276725"/>
            <a:ext cx="1857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11827"/>
                </a:solidFill>
              </a:defRPr>
            </a:pPr>
            <a:r>
              <a:rPr sz="1050" b="1" i="0">
                <a:solidFill>
                  <a:srgbClr val="111827"/>
                </a:solidFill>
              </a:rPr>
              <a:t>один ответственный</a:t>
            </a:r>
          </a:p>
        </p:txBody>
      </p:sp>
      <p:sp>
        <p:nvSpPr>
          <p:cNvPr id="45" name="field-8">
            <a:extLst xmlns:a="http://schemas.openxmlformats.org/drawingml/2006/main">
              <a:ext uri="{FF2B5EF4-FFF2-40B4-BE49-F238E27FC236}">
                <a16:creationId xmlns:a16="http://schemas.microsoft.com/office/drawing/2014/main" id="{1759AC07-CD2E-4816-9E1C-FE2A13A4D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3848100"/>
            <a:ext cx="21431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46" name="text">
            <a:extLst xmlns:a="http://schemas.openxmlformats.org/drawingml/2006/main">
              <a:ext uri="{FF2B5EF4-FFF2-40B4-BE49-F238E27FC236}">
                <a16:creationId xmlns:a16="http://schemas.microsoft.com/office/drawing/2014/main" id="{7B40714A-B369-4893-919C-E9458375F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3914775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Veto</a:t>
            </a:r>
          </a:p>
        </p:txBody>
      </p:sp>
      <p:sp>
        <p:nvSpPr>
          <p:cNvPr id="47" name="text">
            <a:extLst xmlns:a="http://schemas.openxmlformats.org/drawingml/2006/main">
              <a:ext uri="{FF2B5EF4-FFF2-40B4-BE49-F238E27FC236}">
                <a16:creationId xmlns:a16="http://schemas.microsoft.com/office/drawing/2014/main" id="{966EF271-6035-4F5D-9C0E-0B2216A5E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4105275"/>
            <a:ext cx="18573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 i="0">
                <a:solidFill>
                  <a:srgbClr val="667085"/>
                </a:solidFill>
              </a:defRPr>
            </a:pPr>
            <a:r>
              <a:rPr sz="750" b="0" i="0">
                <a:solidFill>
                  <a:srgbClr val="667085"/>
                </a:solidFill>
              </a:rPr>
              <a:t>критический предел</a:t>
            </a:r>
          </a:p>
        </p:txBody>
      </p:sp>
      <p:sp>
        <p:nvSpPr>
          <p:cNvPr id="48" name="text">
            <a:extLst xmlns:a="http://schemas.openxmlformats.org/drawingml/2006/main">
              <a:ext uri="{FF2B5EF4-FFF2-40B4-BE49-F238E27FC236}">
                <a16:creationId xmlns:a16="http://schemas.microsoft.com/office/drawing/2014/main" id="{7B42B9BB-283B-463A-AC20-9992F26FA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4276725"/>
            <a:ext cx="1857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11827"/>
                </a:solidFill>
              </a:defRPr>
            </a:pPr>
            <a:r>
              <a:rPr sz="1050" b="1" i="0">
                <a:solidFill>
                  <a:srgbClr val="111827"/>
                </a:solidFill>
              </a:rPr>
              <a:t>нет</a:t>
            </a:r>
          </a:p>
        </p:txBody>
      </p:sp>
      <p:sp>
        <p:nvSpPr>
          <p:cNvPr id="49" name="field-9">
            <a:extLst xmlns:a="http://schemas.openxmlformats.org/drawingml/2006/main">
              <a:ext uri="{FF2B5EF4-FFF2-40B4-BE49-F238E27FC236}">
                <a16:creationId xmlns:a16="http://schemas.microsoft.com/office/drawing/2014/main" id="{9C439765-941C-47EF-B867-25351F55F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67250"/>
            <a:ext cx="21431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50" name="text">
            <a:extLst xmlns:a="http://schemas.openxmlformats.org/drawingml/2006/main">
              <a:ext uri="{FF2B5EF4-FFF2-40B4-BE49-F238E27FC236}">
                <a16:creationId xmlns:a16="http://schemas.microsoft.com/office/drawing/2014/main" id="{E47E2DF9-3DDA-4259-9653-EAD7BCF89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33925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Decision</a:t>
            </a:r>
          </a:p>
        </p:txBody>
      </p:sp>
      <p:sp>
        <p:nvSpPr>
          <p:cNvPr id="51" name="text">
            <a:extLst xmlns:a="http://schemas.openxmlformats.org/drawingml/2006/main">
              <a:ext uri="{FF2B5EF4-FFF2-40B4-BE49-F238E27FC236}">
                <a16:creationId xmlns:a16="http://schemas.microsoft.com/office/drawing/2014/main" id="{8B3EC4CF-5612-49AB-A61A-6BC7E853F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24425"/>
            <a:ext cx="18573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 i="0">
                <a:solidFill>
                  <a:srgbClr val="667085"/>
                </a:solidFill>
              </a:defRPr>
            </a:pPr>
            <a:r>
              <a:rPr sz="750" b="0" i="0">
                <a:solidFill>
                  <a:srgbClr val="667085"/>
                </a:solidFill>
              </a:rPr>
              <a:t>решение</a:t>
            </a:r>
          </a:p>
        </p:txBody>
      </p:sp>
      <p:sp>
        <p:nvSpPr>
          <p:cNvPr id="52" name="text">
            <a:extLst xmlns:a="http://schemas.openxmlformats.org/drawingml/2006/main">
              <a:ext uri="{FF2B5EF4-FFF2-40B4-BE49-F238E27FC236}">
                <a16:creationId xmlns:a16="http://schemas.microsoft.com/office/drawing/2014/main" id="{1314B5EB-FA3B-4E78-87BE-74490A31E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095875"/>
            <a:ext cx="1857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11827"/>
                </a:solidFill>
              </a:defRPr>
            </a:pPr>
            <a:r>
              <a:rPr sz="1050" b="1" i="0">
                <a:solidFill>
                  <a:srgbClr val="111827"/>
                </a:solidFill>
              </a:rPr>
              <a:t>REDESIGN</a:t>
            </a:r>
          </a:p>
        </p:txBody>
      </p:sp>
      <p:sp>
        <p:nvSpPr>
          <p:cNvPr id="53" name="field-10">
            <a:extLst xmlns:a="http://schemas.openxmlformats.org/drawingml/2006/main">
              <a:ext uri="{FF2B5EF4-FFF2-40B4-BE49-F238E27FC236}">
                <a16:creationId xmlns:a16="http://schemas.microsoft.com/office/drawing/2014/main" id="{23339E71-FA65-43DC-86E9-87419B3F9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4667250"/>
            <a:ext cx="21431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54" name="text">
            <a:extLst xmlns:a="http://schemas.openxmlformats.org/drawingml/2006/main">
              <a:ext uri="{FF2B5EF4-FFF2-40B4-BE49-F238E27FC236}">
                <a16:creationId xmlns:a16="http://schemas.microsoft.com/office/drawing/2014/main" id="{BDB50731-63C2-4E26-8FB6-650BD0384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733925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Deadline</a:t>
            </a:r>
          </a:p>
        </p:txBody>
      </p:sp>
      <p:sp>
        <p:nvSpPr>
          <p:cNvPr id="55" name="text">
            <a:extLst xmlns:a="http://schemas.openxmlformats.org/drawingml/2006/main">
              <a:ext uri="{FF2B5EF4-FFF2-40B4-BE49-F238E27FC236}">
                <a16:creationId xmlns:a16="http://schemas.microsoft.com/office/drawing/2014/main" id="{3BBCC1A6-A9ED-4F48-9173-3B394B8F7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924425"/>
            <a:ext cx="18573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 i="0">
                <a:solidFill>
                  <a:srgbClr val="667085"/>
                </a:solidFill>
              </a:defRPr>
            </a:pPr>
            <a:r>
              <a:rPr sz="750" b="0" i="0">
                <a:solidFill>
                  <a:srgbClr val="667085"/>
                </a:solidFill>
              </a:rPr>
              <a:t>срок</a:t>
            </a:r>
          </a:p>
        </p:txBody>
      </p:sp>
      <p:sp>
        <p:nvSpPr>
          <p:cNvPr id="56" name="text">
            <a:extLst xmlns:a="http://schemas.openxmlformats.org/drawingml/2006/main">
              <a:ext uri="{FF2B5EF4-FFF2-40B4-BE49-F238E27FC236}">
                <a16:creationId xmlns:a16="http://schemas.microsoft.com/office/drawing/2014/main" id="{76A9ACCE-F062-45B6-BC14-4B881229C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5095875"/>
            <a:ext cx="1857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11827"/>
                </a:solidFill>
              </a:defRPr>
            </a:pPr>
            <a:r>
              <a:rPr sz="1050" b="1" i="0">
                <a:solidFill>
                  <a:srgbClr val="111827"/>
                </a:solidFill>
              </a:rPr>
              <a:t>Q4</a:t>
            </a:r>
          </a:p>
        </p:txBody>
      </p:sp>
      <p:sp>
        <p:nvSpPr>
          <p:cNvPr id="57" name="field-11">
            <a:extLst xmlns:a="http://schemas.openxmlformats.org/drawingml/2006/main">
              <a:ext uri="{FF2B5EF4-FFF2-40B4-BE49-F238E27FC236}">
                <a16:creationId xmlns:a16="http://schemas.microsoft.com/office/drawing/2014/main" id="{DA7E3DC3-87C6-442F-A24F-B2D0BA3A8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4667250"/>
            <a:ext cx="21431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58" name="text">
            <a:extLst xmlns:a="http://schemas.openxmlformats.org/drawingml/2006/main">
              <a:ext uri="{FF2B5EF4-FFF2-40B4-BE49-F238E27FC236}">
                <a16:creationId xmlns:a16="http://schemas.microsoft.com/office/drawing/2014/main" id="{541FF5EB-C878-4AC5-A921-2D5E18950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4733925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Evidence</a:t>
            </a:r>
          </a:p>
        </p:txBody>
      </p:sp>
      <p:sp>
        <p:nvSpPr>
          <p:cNvPr id="59" name="text">
            <a:extLst xmlns:a="http://schemas.openxmlformats.org/drawingml/2006/main">
              <a:ext uri="{FF2B5EF4-FFF2-40B4-BE49-F238E27FC236}">
                <a16:creationId xmlns:a16="http://schemas.microsoft.com/office/drawing/2014/main" id="{02D8A9EC-D49F-4865-9880-EAB711AFC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4924425"/>
            <a:ext cx="18573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 i="0">
                <a:solidFill>
                  <a:srgbClr val="667085"/>
                </a:solidFill>
              </a:defRPr>
            </a:pPr>
            <a:r>
              <a:rPr sz="750" b="0" i="0">
                <a:solidFill>
                  <a:srgbClr val="667085"/>
                </a:solidFill>
              </a:rPr>
              <a:t>источник</a:t>
            </a:r>
          </a:p>
        </p:txBody>
      </p:sp>
      <p:sp>
        <p:nvSpPr>
          <p:cNvPr id="60" name="text">
            <a:extLst xmlns:a="http://schemas.openxmlformats.org/drawingml/2006/main">
              <a:ext uri="{FF2B5EF4-FFF2-40B4-BE49-F238E27FC236}">
                <a16:creationId xmlns:a16="http://schemas.microsoft.com/office/drawing/2014/main" id="{20F4730A-7E0E-45FD-8889-FCE4B120A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5095875"/>
            <a:ext cx="1857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11827"/>
                </a:solidFill>
              </a:defRPr>
            </a:pPr>
            <a:r>
              <a:rPr sz="1050" b="1" i="0">
                <a:solidFill>
                  <a:srgbClr val="111827"/>
                </a:solidFill>
              </a:rPr>
              <a:t>ID + версия</a:t>
            </a:r>
          </a:p>
        </p:txBody>
      </p:sp>
      <p:sp>
        <p:nvSpPr>
          <p:cNvPr id="61" name="card-6 идентификаторов">
            <a:extLst xmlns:a="http://schemas.openxmlformats.org/drawingml/2006/main">
              <a:ext uri="{FF2B5EF4-FFF2-40B4-BE49-F238E27FC236}">
                <a16:creationId xmlns:a16="http://schemas.microsoft.com/office/drawing/2014/main" id="{47E6E680-64AB-43FB-AAD8-924906A49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428750"/>
            <a:ext cx="3667125" cy="1304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card-accent">
            <a:extLst xmlns:a="http://schemas.openxmlformats.org/drawingml/2006/main">
              <a:ext uri="{FF2B5EF4-FFF2-40B4-BE49-F238E27FC236}">
                <a16:creationId xmlns:a16="http://schemas.microsoft.com/office/drawing/2014/main" id="{CAD67119-7F5C-419F-85BF-1ED605554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428750"/>
            <a:ext cx="66675" cy="1304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card-kicker">
            <a:extLst xmlns:a="http://schemas.openxmlformats.org/drawingml/2006/main">
              <a:ext uri="{FF2B5EF4-FFF2-40B4-BE49-F238E27FC236}">
                <a16:creationId xmlns:a16="http://schemas.microsoft.com/office/drawing/2014/main" id="{D03EE1D6-9BAE-4585-B40D-DF7944253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524000"/>
            <a:ext cx="33242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7257A8"/>
                </a:solidFill>
              </a:defRPr>
            </a:pPr>
            <a:r>
              <a:rPr sz="900" b="1" i="0">
                <a:solidFill>
                  <a:srgbClr val="7257A8"/>
                </a:solidFill>
              </a:rPr>
              <a:t>КЛЮЧ</a:t>
            </a:r>
          </a:p>
        </p:txBody>
      </p:sp>
      <p:sp>
        <p:nvSpPr>
          <p:cNvPr id="64" name="card-title">
            <a:extLst xmlns:a="http://schemas.openxmlformats.org/drawingml/2006/main">
              <a:ext uri="{FF2B5EF4-FFF2-40B4-BE49-F238E27FC236}">
                <a16:creationId xmlns:a16="http://schemas.microsoft.com/office/drawing/2014/main" id="{E1CCF994-D62B-4396-AD2D-F50AFE132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724025"/>
            <a:ext cx="33242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6 идентификаторов</a:t>
            </a:r>
          </a:p>
        </p:txBody>
      </p:sp>
      <p:sp>
        <p:nvSpPr>
          <p:cNvPr id="65" name="card-body">
            <a:extLst xmlns:a="http://schemas.openxmlformats.org/drawingml/2006/main">
              <a:ext uri="{FF2B5EF4-FFF2-40B4-BE49-F238E27FC236}">
                <a16:creationId xmlns:a16="http://schemas.microsoft.com/office/drawing/2014/main" id="{7F8C8908-7D2F-4A62-AA90-52307C698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066925"/>
            <a:ext cx="33242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period + scenario + state + scale + contour + balance</a:t>
            </a:r>
          </a:p>
        </p:txBody>
      </p:sp>
      <p:sp>
        <p:nvSpPr>
          <p:cNvPr id="66" name="card-Не перезаписывать">
            <a:extLst xmlns:a="http://schemas.openxmlformats.org/drawingml/2006/main">
              <a:ext uri="{FF2B5EF4-FFF2-40B4-BE49-F238E27FC236}">
                <a16:creationId xmlns:a16="http://schemas.microsoft.com/office/drawing/2014/main" id="{3453F680-B74F-442A-A96E-240BC5530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886075"/>
            <a:ext cx="3667125" cy="1304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2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card-accent">
            <a:extLst xmlns:a="http://schemas.openxmlformats.org/drawingml/2006/main">
              <a:ext uri="{FF2B5EF4-FFF2-40B4-BE49-F238E27FC236}">
                <a16:creationId xmlns:a16="http://schemas.microsoft.com/office/drawing/2014/main" id="{843463F9-DF4A-4C00-AD00-56347FDE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886075"/>
            <a:ext cx="66675" cy="1304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8C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card-kicker">
            <a:extLst xmlns:a="http://schemas.openxmlformats.org/drawingml/2006/main">
              <a:ext uri="{FF2B5EF4-FFF2-40B4-BE49-F238E27FC236}">
                <a16:creationId xmlns:a16="http://schemas.microsoft.com/office/drawing/2014/main" id="{59979B3B-F4B1-4AAB-B672-63ECBDF7B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981325"/>
            <a:ext cx="33242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4D8C8A"/>
                </a:solidFill>
              </a:defRPr>
            </a:pPr>
            <a:r>
              <a:rPr sz="900" b="1" i="0">
                <a:solidFill>
                  <a:srgbClr val="4D8C8A"/>
                </a:solidFill>
              </a:rPr>
              <a:t>ПРАВИЛО</a:t>
            </a:r>
          </a:p>
        </p:txBody>
      </p:sp>
      <p:sp>
        <p:nvSpPr>
          <p:cNvPr id="69" name="card-title">
            <a:extLst xmlns:a="http://schemas.openxmlformats.org/drawingml/2006/main">
              <a:ext uri="{FF2B5EF4-FFF2-40B4-BE49-F238E27FC236}">
                <a16:creationId xmlns:a16="http://schemas.microsoft.com/office/drawing/2014/main" id="{B861D82D-5D49-4F25-8B3A-99556F26E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181350"/>
            <a:ext cx="33242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Не перезаписывать</a:t>
            </a:r>
          </a:p>
        </p:txBody>
      </p:sp>
      <p:sp>
        <p:nvSpPr>
          <p:cNvPr id="70" name="card-body">
            <a:extLst xmlns:a="http://schemas.openxmlformats.org/drawingml/2006/main">
              <a:ext uri="{FF2B5EF4-FFF2-40B4-BE49-F238E27FC236}">
                <a16:creationId xmlns:a16="http://schemas.microsoft.com/office/drawing/2014/main" id="{A75AEDA3-20BE-4F20-91AC-C0894C3FE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524250"/>
            <a:ext cx="33242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ΔB(z)=B(z)−B(z−1); методика имеет собственную версию</a:t>
            </a:r>
          </a:p>
        </p:txBody>
      </p:sp>
      <p:sp>
        <p:nvSpPr>
          <p:cNvPr id="71" name="card-4 вопроса">
            <a:extLst xmlns:a="http://schemas.openxmlformats.org/drawingml/2006/main">
              <a:ext uri="{FF2B5EF4-FFF2-40B4-BE49-F238E27FC236}">
                <a16:creationId xmlns:a16="http://schemas.microsoft.com/office/drawing/2014/main" id="{BA8F1AB5-741C-4F14-8E46-DD4B0E394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343400"/>
            <a:ext cx="3667125" cy="1562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card-accent">
            <a:extLst xmlns:a="http://schemas.openxmlformats.org/drawingml/2006/main">
              <a:ext uri="{FF2B5EF4-FFF2-40B4-BE49-F238E27FC236}">
                <a16:creationId xmlns:a16="http://schemas.microsoft.com/office/drawing/2014/main" id="{B545830D-2DB4-4798-B279-8941D74CC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343400"/>
            <a:ext cx="66675" cy="1562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card-kicker">
            <a:extLst xmlns:a="http://schemas.openxmlformats.org/drawingml/2006/main">
              <a:ext uri="{FF2B5EF4-FFF2-40B4-BE49-F238E27FC236}">
                <a16:creationId xmlns:a16="http://schemas.microsoft.com/office/drawing/2014/main" id="{2A391364-CD93-45EF-92C4-89F1DF92E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438650"/>
            <a:ext cx="33242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58B1B"/>
                </a:solidFill>
              </a:defRPr>
            </a:pPr>
            <a:r>
              <a:rPr sz="900" b="1" i="0">
                <a:solidFill>
                  <a:srgbClr val="B58B1B"/>
                </a:solidFill>
              </a:rPr>
              <a:t>ОБЯЗАТЕЛЬНО</a:t>
            </a:r>
          </a:p>
        </p:txBody>
      </p:sp>
      <p:sp>
        <p:nvSpPr>
          <p:cNvPr id="74" name="card-title">
            <a:extLst xmlns:a="http://schemas.openxmlformats.org/drawingml/2006/main">
              <a:ext uri="{FF2B5EF4-FFF2-40B4-BE49-F238E27FC236}">
                <a16:creationId xmlns:a16="http://schemas.microsoft.com/office/drawing/2014/main" id="{5C9DCE2D-87B4-41E3-8E32-49D50AAE1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638675"/>
            <a:ext cx="33242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4 вопроса</a:t>
            </a:r>
          </a:p>
        </p:txBody>
      </p:sp>
      <p:sp>
        <p:nvSpPr>
          <p:cNvPr id="75" name="card-body">
            <a:extLst xmlns:a="http://schemas.openxmlformats.org/drawingml/2006/main">
              <a:ext uri="{FF2B5EF4-FFF2-40B4-BE49-F238E27FC236}">
                <a16:creationId xmlns:a16="http://schemas.microsoft.com/office/drawing/2014/main" id="{A4A92273-1CCC-467E-B2F4-A7A643A7E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981575"/>
            <a:ext cx="3324225" cy="847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Какой запас? Какой поток? Какое обязательство? Какие соседние контуры ограничивают результат?</a:t>
            </a:r>
          </a:p>
        </p:txBody>
      </p:sp>
    </p:spTree>
    <p:extLst>
      <p:ext uri="{BB962C8B-B14F-4D97-AF65-F5344CB8AC3E}">
        <p14:creationId xmlns:p14="http://schemas.microsoft.com/office/powerpoint/2010/main" val="4819121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status">
            <a:extLst xmlns:a="http://schemas.openxmlformats.org/drawingml/2006/main">
              <a:ext uri="{FF2B5EF4-FFF2-40B4-BE49-F238E27FC236}">
                <a16:creationId xmlns:a16="http://schemas.microsoft.com/office/drawing/2014/main" id="{21ACB067-9BB7-4F2C-A0DD-0384FAEFA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НАВИГАЦИЯ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3F8578C-7847-4655-928D-6C1C139F8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11827"/>
                </a:solidFill>
              </a:defRPr>
            </a:pPr>
            <a:r>
              <a:rPr sz="3150" b="1" i="0">
                <a:solidFill>
                  <a:srgbClr val="111827"/>
                </a:solidFill>
              </a:rPr>
              <a:t>19 контуров в пяти модулях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2F369497-06A5-4238-BDE1-D523BF049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5E16F344-4B0F-4550-97EC-64DDF721E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541CE59F-C6FE-48E1-B449-DFEB269C7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BBAD70E3-B022-4417-B407-AB0711671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06</a:t>
            </a:r>
          </a:p>
        </p:txBody>
      </p:sp>
      <p:sp>
        <p:nvSpPr>
          <p:cNvPr id="7" name="module-0">
            <a:extLst xmlns:a="http://schemas.openxmlformats.org/drawingml/2006/main">
              <a:ext uri="{FF2B5EF4-FFF2-40B4-BE49-F238E27FC236}">
                <a16:creationId xmlns:a16="http://schemas.microsoft.com/office/drawing/2014/main" id="{003A6DD1-F039-4AF6-982B-D38807B0C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24000"/>
            <a:ext cx="533400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module-accent">
            <a:extLst xmlns:a="http://schemas.openxmlformats.org/drawingml/2006/main">
              <a:ext uri="{FF2B5EF4-FFF2-40B4-BE49-F238E27FC236}">
                <a16:creationId xmlns:a16="http://schemas.microsoft.com/office/drawing/2014/main" id="{536ACE46-B6B4-4140-AFF0-67896CE34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24000"/>
            <a:ext cx="857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7ACB7FDD-95FC-47B0-B55A-7274CB575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57350"/>
            <a:ext cx="4876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E74B5"/>
                </a:solidFill>
              </a:defRPr>
            </a:pPr>
            <a:r>
              <a:rPr sz="1500" b="1" i="0">
                <a:solidFill>
                  <a:srgbClr val="2E74B5"/>
                </a:solidFill>
              </a:rPr>
              <a:t>M1  Человек и культурное воспроизводство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321EF978-7873-402A-8E2E-3328BF907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66925"/>
            <a:ext cx="48768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11827"/>
                </a:solidFill>
              </a:defRPr>
            </a:pPr>
            <a:r>
              <a:rPr sz="1050" b="1" i="0">
                <a:solidFill>
                  <a:srgbClr val="111827"/>
                </a:solidFill>
              </a:rPr>
              <a:t>01 Демография • 02 Здоровье • 03 Образование • 04 Культура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BE1A3AE8-55DA-40EF-B4A2-729D6B226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619250"/>
            <a:ext cx="1095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4 контура</a:t>
            </a:r>
          </a:p>
        </p:txBody>
      </p:sp>
      <p:sp>
        <p:nvSpPr>
          <p:cNvPr id="12" name="module-1">
            <a:extLst xmlns:a="http://schemas.openxmlformats.org/drawingml/2006/main">
              <a:ext uri="{FF2B5EF4-FFF2-40B4-BE49-F238E27FC236}">
                <a16:creationId xmlns:a16="http://schemas.microsoft.com/office/drawing/2014/main" id="{269FDD16-C93E-4C88-93BB-1FC7A112C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524000"/>
            <a:ext cx="57626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odule-accent">
            <a:extLst xmlns:a="http://schemas.openxmlformats.org/drawingml/2006/main">
              <a:ext uri="{FF2B5EF4-FFF2-40B4-BE49-F238E27FC236}">
                <a16:creationId xmlns:a16="http://schemas.microsoft.com/office/drawing/2014/main" id="{56679A04-6861-42C1-BB04-65918BE1F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524000"/>
            <a:ext cx="857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8FE79BB4-CDA2-4ABB-AD39-24BB7F06A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1657350"/>
            <a:ext cx="53054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E7D5A"/>
                </a:solidFill>
              </a:defRPr>
            </a:pPr>
            <a:r>
              <a:rPr sz="1500" b="1" i="0">
                <a:solidFill>
                  <a:srgbClr val="2E7D5A"/>
                </a:solidFill>
              </a:rPr>
              <a:t>M2  Знание, производство и базовое обеспечение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417D6B2D-A216-4232-AA55-93DB08A3A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2066925"/>
            <a:ext cx="53054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11827"/>
                </a:solidFill>
              </a:defRPr>
            </a:pPr>
            <a:r>
              <a:rPr sz="1050" b="1" i="0">
                <a:solidFill>
                  <a:srgbClr val="111827"/>
                </a:solidFill>
              </a:rPr>
              <a:t>05 Наука • 06 Промышленность • 07 Энергетика • 08 Продовольствие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F9C05A2F-3F2C-4B65-9F9D-C0FE25DFC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1619250"/>
            <a:ext cx="1095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4 контура</a:t>
            </a:r>
          </a:p>
        </p:txBody>
      </p:sp>
      <p:sp>
        <p:nvSpPr>
          <p:cNvPr id="17" name="module-2">
            <a:extLst xmlns:a="http://schemas.openxmlformats.org/drawingml/2006/main">
              <a:ext uri="{FF2B5EF4-FFF2-40B4-BE49-F238E27FC236}">
                <a16:creationId xmlns:a16="http://schemas.microsoft.com/office/drawing/2014/main" id="{1E2AE855-F0AB-4C4E-BBCE-871BBBF83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952750"/>
            <a:ext cx="533400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2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module-accent">
            <a:extLst xmlns:a="http://schemas.openxmlformats.org/drawingml/2006/main">
              <a:ext uri="{FF2B5EF4-FFF2-40B4-BE49-F238E27FC236}">
                <a16:creationId xmlns:a16="http://schemas.microsoft.com/office/drawing/2014/main" id="{92563E17-0240-4117-B42B-AADBBF3CA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952750"/>
            <a:ext cx="857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8C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D7B0912C-45E7-4730-BDC4-E02BD8561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86100"/>
            <a:ext cx="4876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4D8C8A"/>
                </a:solidFill>
              </a:defRPr>
            </a:pPr>
            <a:r>
              <a:rPr sz="1500" b="1" i="0">
                <a:solidFill>
                  <a:srgbClr val="4D8C8A"/>
                </a:solidFill>
              </a:rPr>
              <a:t>M3  Природа, территория и инфраструктура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B5ECE363-D296-4E9A-BB70-9006BAB3A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95675"/>
            <a:ext cx="48768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11827"/>
                </a:solidFill>
              </a:defRPr>
            </a:pPr>
            <a:r>
              <a:rPr sz="1050" b="1" i="0">
                <a:solidFill>
                  <a:srgbClr val="111827"/>
                </a:solidFill>
              </a:rPr>
              <a:t>09 Вода • 10 Экология • 11 Территория • 12 Транспорт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AABE9BF6-4DEE-4BC2-A9AB-F8343C9FF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048000"/>
            <a:ext cx="1095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4 контура</a:t>
            </a:r>
          </a:p>
        </p:txBody>
      </p:sp>
      <p:sp>
        <p:nvSpPr>
          <p:cNvPr id="22" name="module-3">
            <a:extLst xmlns:a="http://schemas.openxmlformats.org/drawingml/2006/main">
              <a:ext uri="{FF2B5EF4-FFF2-40B4-BE49-F238E27FC236}">
                <a16:creationId xmlns:a16="http://schemas.microsoft.com/office/drawing/2014/main" id="{D71F6E24-9A5A-42DD-99CD-7B0CD256C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952750"/>
            <a:ext cx="57626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module-accent">
            <a:extLst xmlns:a="http://schemas.openxmlformats.org/drawingml/2006/main">
              <a:ext uri="{FF2B5EF4-FFF2-40B4-BE49-F238E27FC236}">
                <a16:creationId xmlns:a16="http://schemas.microsoft.com/office/drawing/2014/main" id="{C36EAF12-05A3-4C9D-AAFD-D5EE90592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952750"/>
            <a:ext cx="857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083DF475-DE2A-40D7-A5CC-43F612637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3086100"/>
            <a:ext cx="53054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7257A8"/>
                </a:solidFill>
              </a:defRPr>
            </a:pPr>
            <a:r>
              <a:rPr sz="1500" b="1" i="0">
                <a:solidFill>
                  <a:srgbClr val="7257A8"/>
                </a:solidFill>
              </a:rPr>
              <a:t>M4  Экономика, координация и устойчивость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F383ADE5-C0E2-461E-9B8B-82A9BE22A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3495675"/>
            <a:ext cx="53054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11827"/>
                </a:solidFill>
              </a:defRPr>
            </a:pPr>
            <a:r>
              <a:rPr sz="1050" b="1" i="0">
                <a:solidFill>
                  <a:srgbClr val="111827"/>
                </a:solidFill>
              </a:rPr>
              <a:t>13 Данные и ИИ • 14 Финансы • 15 Труд и бизнес • 16 Управление • 17 Непрерывность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DFE8E891-5D86-49E0-8456-87ADAE7FD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048000"/>
            <a:ext cx="1095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5 контура</a:t>
            </a:r>
          </a:p>
        </p:txBody>
      </p:sp>
      <p:sp>
        <p:nvSpPr>
          <p:cNvPr id="27" name="module-4">
            <a:extLst xmlns:a="http://schemas.openxmlformats.org/drawingml/2006/main">
              <a:ext uri="{FF2B5EF4-FFF2-40B4-BE49-F238E27FC236}">
                <a16:creationId xmlns:a16="http://schemas.microsoft.com/office/drawing/2014/main" id="{17566ED0-DA90-4C9A-8480-DB01318A3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4381500"/>
            <a:ext cx="762000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module-accent">
            <a:extLst xmlns:a="http://schemas.openxmlformats.org/drawingml/2006/main">
              <a:ext uri="{FF2B5EF4-FFF2-40B4-BE49-F238E27FC236}">
                <a16:creationId xmlns:a16="http://schemas.microsoft.com/office/drawing/2014/main" id="{F1CF89BA-D5BE-4336-BAE8-4BBA1A046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4381500"/>
            <a:ext cx="857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ABA72A91-F4EB-4B9A-B1AE-86220C754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05075" y="4514850"/>
            <a:ext cx="7162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B58B1B"/>
                </a:solidFill>
              </a:defRPr>
            </a:pPr>
            <a:r>
              <a:rPr sz="1500" b="1" i="0">
                <a:solidFill>
                  <a:srgbClr val="B58B1B"/>
                </a:solidFill>
              </a:rPr>
              <a:t>M5  Внешний и долгий горизонт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CAC6F988-D67E-45AF-A2D8-2B8247334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05075" y="4924425"/>
            <a:ext cx="71628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11827"/>
                </a:solidFill>
              </a:defRPr>
            </a:pPr>
            <a:r>
              <a:rPr sz="1050" b="1" i="0">
                <a:solidFill>
                  <a:srgbClr val="111827"/>
                </a:solidFill>
              </a:rPr>
              <a:t>18 Кооперация • 19 Долгий горизонт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CF2C20CD-E9C1-4B5E-9D5A-87F37C767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01075" y="4476750"/>
            <a:ext cx="1095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2 контура</a:t>
            </a:r>
          </a:p>
        </p:txBody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E0857A49-B628-41AE-B4B6-2840DCC63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962650"/>
            <a:ext cx="1133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A5E"/>
                </a:solidFill>
              </a:defRPr>
            </a:pPr>
            <a:r>
              <a:rPr sz="1275" b="1" i="0">
                <a:solidFill>
                  <a:srgbClr val="173A5E"/>
                </a:solidFill>
              </a:rPr>
              <a:t>Модуль — удобная навигация, не новая ведомственная граница</a:t>
            </a:r>
          </a:p>
        </p:txBody>
      </p:sp>
    </p:spTree>
    <p:extLst>
      <p:ext uri="{BB962C8B-B14F-4D97-AF65-F5344CB8AC3E}">
        <p14:creationId xmlns:p14="http://schemas.microsoft.com/office/powerpoint/2010/main" val="12021380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tatus">
            <a:extLst xmlns:a="http://schemas.openxmlformats.org/drawingml/2006/main">
              <a:ext uri="{FF2B5EF4-FFF2-40B4-BE49-F238E27FC236}">
                <a16:creationId xmlns:a16="http://schemas.microsoft.com/office/drawing/2014/main" id="{53137D19-076B-44DD-9C71-0E3C2CCB0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19 КОНТУРОВ • РЕЕСТР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81F3C70-D386-4515-AFD7-75EFCA623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827"/>
                </a:solidFill>
              </a:defRPr>
            </a:pPr>
            <a:r>
              <a:rPr sz="2850" b="1" i="0">
                <a:solidFill>
                  <a:srgbClr val="111827"/>
                </a:solidFill>
              </a:rPr>
              <a:t>Модуль I. Человек и культурное воспроизводство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81825789-3030-4958-A87A-D322EDC6E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15336AB3-8951-4BA6-AF2B-8598B0E9F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703720A6-DFC4-424D-BE95-1119A5E22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4B54D340-4514-4396-B9DA-1FBF6E8AB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07</a:t>
            </a:r>
          </a:p>
        </p:txBody>
      </p:sp>
      <p:sp>
        <p:nvSpPr>
          <p:cNvPr id="7" name="callout-bg">
            <a:extLst xmlns:a="http://schemas.openxmlformats.org/drawingml/2006/main">
              <a:ext uri="{FF2B5EF4-FFF2-40B4-BE49-F238E27FC236}">
                <a16:creationId xmlns:a16="http://schemas.microsoft.com/office/drawing/2014/main" id="{B3B55BEC-5D47-4E39-9B58-ABAA1570B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62075"/>
            <a:ext cx="11334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36C975A4-138F-46E8-B4B7-8E16BBF85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62075"/>
            <a:ext cx="762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13F27263-27A6-4A12-B144-A1DB3E065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1438275"/>
            <a:ext cx="10953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Здоровье, компетенции и культурная память — разные запасы, но один цикл межпоколенческого воспроизводства.</a:t>
            </a:r>
          </a:p>
        </p:txBody>
      </p:sp>
      <p:graphicFrame>
        <p:nvGraphicFramePr>
          <p:cNvPr id="21" name=""/>
          <p:cNvGraphicFramePr/>
          <p:nvPr/>
        </p:nvGraphicFramePr>
        <p:xfrm>
          <a:off xmlns:a="http://schemas.openxmlformats.org/drawingml/2006/main" x="428625" y="2143125"/>
          <a:ext xmlns:a="http://schemas.openxmlformats.org/drawingml/2006/main" cx="11334750" cy="3714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28750"/>
                <a:gridCol w="2952750"/>
                <a:gridCol w="3143250"/>
                <a:gridCol w="3810000"/>
              </a:tblGrid>
              <a:tr h="74295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Код / контур</a:t>
                      </a:r>
                    </a:p>
                  </a:txBody>
                  <a:tcPr marL="91440" marR="91440" marT="45720" marB="45720" anchor="ctr">
                    <a:solidFill>
                      <a:srgbClr val="2E74B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Ключевой запас</a:t>
                      </a:r>
                    </a:p>
                  </a:txBody>
                  <a:tcPr marL="91440" marR="91440" marT="45720" marB="45720" anchor="ctr">
                    <a:solidFill>
                      <a:srgbClr val="2E74B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Проверяемый результат</a:t>
                      </a:r>
                    </a:p>
                  </a:txBody>
                  <a:tcPr marL="91440" marR="91440" marT="45720" marB="45720" anchor="ctr">
                    <a:solidFill>
                      <a:srgbClr val="2E74B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Жёсткий предел</a:t>
                      </a:r>
                    </a:p>
                  </a:txBody>
                  <a:tcPr marL="91440" marR="91440" marT="45720" marB="45720" anchor="ctr">
                    <a:solidFill>
                      <a:srgbClr val="2E74B5"/>
                    </a:solidFill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C01</a:t>
                      </a:r>
                    </a:p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Демография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Население, здоровые годы жизни, семейный и человеческий капитал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Устойчивое воспроизводство здорового и благополучного населения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Рост предотвратимой смертности; устойчивая депопуляция; недоступность жизненно важных услуг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C02</a:t>
                      </a:r>
                    </a:p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Здоровье</a:t>
                      </a:r>
                    </a:p>
                  </a:txBody>
                  <a:tcPr marL="91440" marR="91440" marT="45720" marB="45720" anchor="ctr">
                    <a:solidFill>
                      <a:srgbClr val="E9F2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Здоровье населения, кадры, медицина, лекарства и реабилитационные мощности</a:t>
                      </a:r>
                    </a:p>
                  </a:txBody>
                  <a:tcPr marL="91440" marR="91440" marT="45720" marB="45720" anchor="ctr">
                    <a:solidFill>
                      <a:srgbClr val="E9F2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Снижение бремени болезней и восстановление функции человека</a:t>
                      </a:r>
                    </a:p>
                  </a:txBody>
                  <a:tcPr marL="91440" marR="91440" marT="45720" marB="45720" anchor="ctr">
                    <a:solidFill>
                      <a:srgbClr val="E9F2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Угроза безопасности пациента; отказ критической инфраструктуры; дефицит препаратов</a:t>
                      </a:r>
                    </a:p>
                  </a:txBody>
                  <a:tcPr marL="91440" marR="91440" marT="45720" marB="45720" anchor="ctr">
                    <a:solidFill>
                      <a:srgbClr val="E9F2FA"/>
                    </a:solidFill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C03</a:t>
                      </a:r>
                    </a:p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Образование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Компетенции, педагоги, школы, вузы, инженерные школы и кадровый резерв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Компетенции соответствуют задачам развития, таланты раскрываются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Утрата базовой грамотности; критический дефицит педагогов; массовый разрыв с трудом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C04</a:t>
                      </a:r>
                    </a:p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Культура</a:t>
                      </a:r>
                    </a:p>
                  </a:txBody>
                  <a:tcPr marL="91440" marR="91440" marT="45720" marB="45720" anchor="ctr">
                    <a:solidFill>
                      <a:srgbClr val="E9F2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Язык, историческая память, архивы, наследие и культурные компетенции</a:t>
                      </a:r>
                    </a:p>
                  </a:txBody>
                  <a:tcPr marL="91440" marR="91440" marT="45720" marB="45720" anchor="ctr">
                    <a:solidFill>
                      <a:srgbClr val="E9F2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Непрерывность культурной памяти при созидательном обновлении</a:t>
                      </a:r>
                    </a:p>
                  </a:txBody>
                  <a:tcPr marL="91440" marR="91440" marT="45720" marB="45720" anchor="ctr">
                    <a:solidFill>
                      <a:srgbClr val="E9F2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Необратимая утрата наследия или архивной первоосновы; разрыв передачи</a:t>
                      </a:r>
                    </a:p>
                  </a:txBody>
                  <a:tcPr marL="91440" marR="91440" marT="45720" marB="45720" anchor="ctr">
                    <a:solidFill>
                      <a:srgbClr val="E9F2FA"/>
                    </a:solidFill>
                  </a:tcPr>
                </a:tc>
              </a:tr>
            </a:tbl>
          </a:graphicData>
        </a:graphic>
      </p:graphicFrame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E57228D6-0ECB-4D7F-A589-E84226CEE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000750"/>
            <a:ext cx="8572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4 контура • цели различаются • паспорт и доказательства едины</a:t>
            </a:r>
          </a:p>
        </p:txBody>
      </p:sp>
    </p:spTree>
    <p:extLst>
      <p:ext uri="{BB962C8B-B14F-4D97-AF65-F5344CB8AC3E}">
        <p14:creationId xmlns:p14="http://schemas.microsoft.com/office/powerpoint/2010/main" val="208777368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tatus">
            <a:extLst xmlns:a="http://schemas.openxmlformats.org/drawingml/2006/main">
              <a:ext uri="{FF2B5EF4-FFF2-40B4-BE49-F238E27FC236}">
                <a16:creationId xmlns:a16="http://schemas.microsoft.com/office/drawing/2014/main" id="{9757B822-F18A-4833-9A8C-C6D36C707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19 КОНТУРОВ • РЕЕСТР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C1F93E6-0CF7-4928-8C61-4ABB5895E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827"/>
                </a:solidFill>
              </a:defRPr>
            </a:pPr>
            <a:r>
              <a:rPr sz="2850" b="1" i="0">
                <a:solidFill>
                  <a:srgbClr val="111827"/>
                </a:solidFill>
              </a:rPr>
              <a:t>Модуль II. Знание, производство и базовое обеспечение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7A95BF03-57E4-4A1E-8316-9DC12432B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EC9768C5-A79B-4CE4-B83F-EF5D93E53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2EF03CD6-34ED-4183-AA21-08EB4074E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9EF80881-1F90-40AB-A1F5-2114FC998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08</a:t>
            </a:r>
          </a:p>
        </p:txBody>
      </p:sp>
      <p:sp>
        <p:nvSpPr>
          <p:cNvPr id="7" name="callout-bg">
            <a:extLst xmlns:a="http://schemas.openxmlformats.org/drawingml/2006/main">
              <a:ext uri="{FF2B5EF4-FFF2-40B4-BE49-F238E27FC236}">
                <a16:creationId xmlns:a16="http://schemas.microsoft.com/office/drawing/2014/main" id="{4FAFBF62-0A26-45D3-B2C8-95E219DCA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62075"/>
            <a:ext cx="11334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87AB4A05-367C-4B1C-83DC-1957BDC84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62075"/>
            <a:ext cx="762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A06B8E13-387E-4EDB-9E8F-955E5E8C9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1438275"/>
            <a:ext cx="10953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Исследование становится общественным результатом только через испытание, производство, энергию и доступное питание.</a:t>
            </a:r>
          </a:p>
        </p:txBody>
      </p:sp>
      <p:graphicFrame>
        <p:nvGraphicFramePr>
          <p:cNvPr id="21" name=""/>
          <p:cNvGraphicFramePr/>
          <p:nvPr/>
        </p:nvGraphicFramePr>
        <p:xfrm>
          <a:off xmlns:a="http://schemas.openxmlformats.org/drawingml/2006/main" x="428625" y="2143125"/>
          <a:ext xmlns:a="http://schemas.openxmlformats.org/drawingml/2006/main" cx="11334750" cy="3714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28750"/>
                <a:gridCol w="2952750"/>
                <a:gridCol w="3143250"/>
                <a:gridCol w="3810000"/>
              </a:tblGrid>
              <a:tr h="74295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Код / контур</a:t>
                      </a:r>
                    </a:p>
                  </a:txBody>
                  <a:tcPr marL="91440" marR="91440" marT="45720" marB="45720" anchor="ctr">
                    <a:solidFill>
                      <a:srgbClr val="2E7D5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Ключевой запас</a:t>
                      </a:r>
                    </a:p>
                  </a:txBody>
                  <a:tcPr marL="91440" marR="91440" marT="45720" marB="45720" anchor="ctr">
                    <a:solidFill>
                      <a:srgbClr val="2E7D5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Проверяемый результат</a:t>
                      </a:r>
                    </a:p>
                  </a:txBody>
                  <a:tcPr marL="91440" marR="91440" marT="45720" marB="45720" anchor="ctr">
                    <a:solidFill>
                      <a:srgbClr val="2E7D5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Жёсткий предел</a:t>
                      </a:r>
                    </a:p>
                  </a:txBody>
                  <a:tcPr marL="91440" marR="91440" marT="45720" marB="45720" anchor="ctr">
                    <a:solidFill>
                      <a:srgbClr val="2E7D5A"/>
                    </a:solidFill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C05</a:t>
                      </a:r>
                    </a:p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Наука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Исследователи, знания, инфраструктура, интеллектуальная собственность, экспериментальная база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Независимо подтверждённые технологии доведены до применения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Внедрение без проверки безопасности; невоспроизводимость; утрата критической школы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C06</a:t>
                      </a:r>
                    </a:p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Промышленность</a:t>
                      </a:r>
                    </a:p>
                  </a:txBody>
                  <a:tcPr marL="91440" marR="91440" marT="45720" marB="45720" anchor="ctr">
                    <a:solidFill>
                      <a:srgbClr val="E7F3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Мощности, оборудование, материалы, технологические компетенции и ремонтная база</a:t>
                      </a:r>
                    </a:p>
                  </a:txBody>
                  <a:tcPr marL="91440" marR="91440" marT="45720" marB="45720" anchor="ctr">
                    <a:solidFill>
                      <a:srgbClr val="E7F3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Надёжные полные производственные цепочки</a:t>
                      </a:r>
                    </a:p>
                  </a:txBody>
                  <a:tcPr marL="91440" marR="91440" marT="45720" marB="45720" anchor="ctr">
                    <a:solidFill>
                      <a:srgbClr val="E7F3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Один незащищённый поставщик; нарушение промбезопасности; нет ремонта или материала</a:t>
                      </a:r>
                    </a:p>
                  </a:txBody>
                  <a:tcPr marL="91440" marR="91440" marT="45720" marB="45720" anchor="ctr">
                    <a:solidFill>
                      <a:srgbClr val="E7F3ED"/>
                    </a:solidFill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C07</a:t>
                      </a:r>
                    </a:p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Энергетика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Генерация, сети, накопители, топливные резервы и ремонтные мощности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Непрерывная, доступная и ресурсно эффективная энергия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Нарушено резервирование; риск крупной аварии; нет топлива или аварийного питания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C08</a:t>
                      </a:r>
                    </a:p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Продовольствие</a:t>
                      </a:r>
                    </a:p>
                  </a:txBody>
                  <a:tcPr marL="91440" marR="91440" marT="45720" marB="45720" anchor="ctr">
                    <a:solidFill>
                      <a:srgbClr val="E7F3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Почвы, генетические ресурсы, стада, семена, мощности и хранилища</a:t>
                      </a:r>
                    </a:p>
                  </a:txBody>
                  <a:tcPr marL="91440" marR="91440" marT="45720" marB="45720" anchor="ctr">
                    <a:solidFill>
                      <a:srgbClr val="E7F3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Доступное безопасное питание без истощения природной базы</a:t>
                      </a:r>
                    </a:p>
                  </a:txBody>
                  <a:tcPr marL="91440" marR="91440" marT="45720" marB="45720" anchor="ctr">
                    <a:solidFill>
                      <a:srgbClr val="E7F3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Опасное загрязнение; критическая зависимость по семенам; необратимая деградация почв</a:t>
                      </a:r>
                    </a:p>
                  </a:txBody>
                  <a:tcPr marL="91440" marR="91440" marT="45720" marB="45720" anchor="ctr">
                    <a:solidFill>
                      <a:srgbClr val="E7F3ED"/>
                    </a:solidFill>
                  </a:tcPr>
                </a:tc>
              </a:tr>
            </a:tbl>
          </a:graphicData>
        </a:graphic>
      </p:graphicFrame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4A09464C-D504-42A2-AEFC-F765B2F75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000750"/>
            <a:ext cx="8572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D5A"/>
                </a:solidFill>
              </a:defRPr>
            </a:pPr>
            <a:r>
              <a:rPr sz="1125" b="1" i="0">
                <a:solidFill>
                  <a:srgbClr val="2E7D5A"/>
                </a:solidFill>
              </a:rPr>
              <a:t>4 контура • цели различаются • паспорт и доказательства едины</a:t>
            </a:r>
          </a:p>
        </p:txBody>
      </p:sp>
    </p:spTree>
    <p:extLst>
      <p:ext uri="{BB962C8B-B14F-4D97-AF65-F5344CB8AC3E}">
        <p14:creationId xmlns:p14="http://schemas.microsoft.com/office/powerpoint/2010/main" val="73453916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tatus">
            <a:extLst xmlns:a="http://schemas.openxmlformats.org/drawingml/2006/main">
              <a:ext uri="{FF2B5EF4-FFF2-40B4-BE49-F238E27FC236}">
                <a16:creationId xmlns:a16="http://schemas.microsoft.com/office/drawing/2014/main" id="{8CB9B462-E2AE-4089-827B-A0E43AB17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6477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19 КОНТУРОВ • РЕЕСТР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CEC6360-CECB-46C2-BEE8-3EFA22C24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7675"/>
            <a:ext cx="1133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827"/>
                </a:solidFill>
              </a:defRPr>
            </a:pPr>
            <a:r>
              <a:rPr sz="2850" b="1" i="0">
                <a:solidFill>
                  <a:srgbClr val="111827"/>
                </a:solidFill>
              </a:rPr>
              <a:t>Модуль III. Природа, территория и инфраструктура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880CD316-C84B-4916-B777-103C82128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065BD6AD-3A44-4D68-ACCD-3B0CBF5EC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62C46202-E9FE-4A7D-AB59-DDEBD60A4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СВЯЗАННЫЕ 19 БАЛАНСОВ  |  19 × 13 × 3 = 741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14F899A6-2791-4A66-8990-24DD63F4E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09</a:t>
            </a:r>
          </a:p>
        </p:txBody>
      </p:sp>
      <p:sp>
        <p:nvSpPr>
          <p:cNvPr id="7" name="callout-bg">
            <a:extLst xmlns:a="http://schemas.openxmlformats.org/drawingml/2006/main">
              <a:ext uri="{FF2B5EF4-FFF2-40B4-BE49-F238E27FC236}">
                <a16:creationId xmlns:a16="http://schemas.microsoft.com/office/drawing/2014/main" id="{DF38565F-2AE3-45E3-B549-6BCBC0B0D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62075"/>
            <a:ext cx="11334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2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21E5179E-9AA3-4227-8838-F684F3E12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62075"/>
            <a:ext cx="762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8C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841BE59F-CF12-422F-BC1B-B042FDC54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1438275"/>
            <a:ext cx="10953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Территория жизнеспособна, когда вода, экосистемы, расселение и транспорт удерживаются как единый ресурсный контур.</a:t>
            </a:r>
          </a:p>
        </p:txBody>
      </p:sp>
      <p:graphicFrame>
        <p:nvGraphicFramePr>
          <p:cNvPr id="21" name=""/>
          <p:cNvGraphicFramePr/>
          <p:nvPr/>
        </p:nvGraphicFramePr>
        <p:xfrm>
          <a:off xmlns:a="http://schemas.openxmlformats.org/drawingml/2006/main" x="428625" y="2143125"/>
          <a:ext xmlns:a="http://schemas.openxmlformats.org/drawingml/2006/main" cx="11334750" cy="3714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28750"/>
                <a:gridCol w="2952750"/>
                <a:gridCol w="3143250"/>
                <a:gridCol w="3810000"/>
              </a:tblGrid>
              <a:tr h="74295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Код / контур</a:t>
                      </a:r>
                    </a:p>
                  </a:txBody>
                  <a:tcPr marL="91440" marR="91440" marT="45720" marB="45720" anchor="ctr">
                    <a:solidFill>
                      <a:srgbClr val="4D8C8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Ключевой запас</a:t>
                      </a:r>
                    </a:p>
                  </a:txBody>
                  <a:tcPr marL="91440" marR="91440" marT="45720" marB="45720" anchor="ctr">
                    <a:solidFill>
                      <a:srgbClr val="4D8C8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Проверяемый результат</a:t>
                      </a:r>
                    </a:p>
                  </a:txBody>
                  <a:tcPr marL="91440" marR="91440" marT="45720" marB="45720" anchor="ctr">
                    <a:solidFill>
                      <a:srgbClr val="4D8C8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Жёсткий предел</a:t>
                      </a:r>
                    </a:p>
                  </a:txBody>
                  <a:tcPr marL="91440" marR="91440" marT="45720" marB="45720" anchor="ctr">
                    <a:solidFill>
                      <a:srgbClr val="4D8C8A"/>
                    </a:solidFill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C09</a:t>
                      </a:r>
                    </a:p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Вода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Пресная вода, водные экосистемы, сети, очистные и гидротехнические сооружения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Надёжное водоснабжение в пределах воспроизводимости бассейна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Токсическое загрязнение; забор выше воспроизводимого уровня; аварийная гидросистема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C10</a:t>
                      </a:r>
                    </a:p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Экология</a:t>
                      </a:r>
                    </a:p>
                  </a:txBody>
                  <a:tcPr marL="91440" marR="91440" marT="45720" marB="45720" anchor="ctr">
                    <a:solidFill>
                      <a:srgbClr val="E7F2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Природный капитал, виды, местообитания, леса, почвы и восстановительная способность</a:t>
                      </a:r>
                    </a:p>
                  </a:txBody>
                  <a:tcPr marL="91440" marR="91440" marT="45720" marB="45720" anchor="ctr">
                    <a:solidFill>
                      <a:srgbClr val="E7F2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Хозяйственная деятельность остаётся в пределах допустимой нагрузки</a:t>
                      </a:r>
                    </a:p>
                  </a:txBody>
                  <a:tcPr marL="91440" marR="91440" marT="45720" marB="45720" anchor="ctr">
                    <a:solidFill>
                      <a:srgbClr val="E7F2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Необратимая потеря вида или местообитания; опасный порог загрязнения; сокрытие ущерба</a:t>
                      </a:r>
                    </a:p>
                  </a:txBody>
                  <a:tcPr marL="91440" marR="91440" marT="45720" marB="45720" anchor="ctr">
                    <a:solidFill>
                      <a:srgbClr val="E7F2F1"/>
                    </a:solidFill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C11</a:t>
                      </a:r>
                    </a:p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Территория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Жильё, коммунальная и социальная инфраструктура, пространства и природный каркас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Связная система безопасных поселений с равным базовым доступом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Строительство в зоне риска; рост аварийного фонда; развитие без инфраструктуры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C12</a:t>
                      </a:r>
                    </a:p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Транспорт</a:t>
                      </a:r>
                    </a:p>
                  </a:txBody>
                  <a:tcPr marL="91440" marR="91440" marT="45720" marB="45720" anchor="ctr">
                    <a:solidFill>
                      <a:srgbClr val="E7F2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Дороги, железные дороги, порты, флот, подвижной состав, узлы и склады</a:t>
                      </a:r>
                    </a:p>
                  </a:txBody>
                  <a:tcPr marL="91440" marR="91440" marT="45720" marB="45720" anchor="ctr">
                    <a:solidFill>
                      <a:srgbClr val="E7F2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Доступные непрерывные коридоры с предсказуемым сроком доставки</a:t>
                      </a:r>
                    </a:p>
                  </a:txBody>
                  <a:tcPr marL="91440" marR="91440" marT="45720" marB="45720" anchor="ctr">
                    <a:solidFill>
                      <a:srgbClr val="E7F2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25" b="0">
                          <a:solidFill>
                            <a:srgbClr val="111827"/>
                          </a:solidFill>
                        </a:rPr>
                        <a:t>Нет альтернативного маршрута критического груза; нарушение безопасности; разрыв коридора</a:t>
                      </a:r>
                    </a:p>
                  </a:txBody>
                  <a:tcPr marL="91440" marR="91440" marT="45720" marB="45720" anchor="ctr">
                    <a:solidFill>
                      <a:srgbClr val="E7F2F1"/>
                    </a:solidFill>
                  </a:tcPr>
                </a:tc>
              </a:tr>
            </a:tbl>
          </a:graphicData>
        </a:graphic>
      </p:graphicFrame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15A773BB-D1EE-4297-A842-A118CE399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000750"/>
            <a:ext cx="8572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4D8C8A"/>
                </a:solidFill>
              </a:defRPr>
            </a:pPr>
            <a:r>
              <a:rPr sz="1125" b="1" i="0">
                <a:solidFill>
                  <a:srgbClr val="4D8C8A"/>
                </a:solidFill>
              </a:rPr>
              <a:t>4 контура • цели различаются • паспорт и доказательства едины</a:t>
            </a:r>
          </a:p>
        </p:txBody>
      </p:sp>
    </p:spTree>
    <p:extLst>
      <p:ext uri="{BB962C8B-B14F-4D97-AF65-F5344CB8AC3E}">
        <p14:creationId xmlns:p14="http://schemas.microsoft.com/office/powerpoint/2010/main" val="150443701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2026-08-27T19:03:01.4400000Z</dcterms:created>
  <dcterms:modified xsi:type="dcterms:W3CDTF">2026-08-27T19:03:01.4400000Z</dcterms:modified>
</coreProperties>
</file>