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098280" y="914400"/>
            <a:ext cx="2103120" cy="2103120"/>
          </a:xfrm>
          <a:prstGeom prst="ellipse">
            <a:avLst/>
          </a:prstGeom>
          <a:noFill/>
          <a:ln w="38100">
            <a:solidFill>
              <a:srgbClr val="2D6E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63455" y="1179576"/>
            <a:ext cx="1572768" cy="1572768"/>
          </a:xfrm>
          <a:prstGeom prst="ellipse">
            <a:avLst/>
          </a:prstGeom>
          <a:noFill/>
          <a:ln w="38100">
            <a:solidFill>
              <a:srgbClr val="2D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637776" y="1453895"/>
            <a:ext cx="1024128" cy="1024128"/>
          </a:xfrm>
          <a:prstGeom prst="ellipse">
            <a:avLst/>
          </a:prstGeom>
          <a:noFill/>
          <a:ln w="38100">
            <a:solidFill>
              <a:srgbClr val="3D91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" name="Connector 4"/>
          <p:cNvCxnSpPr/>
          <p:nvPr/>
        </p:nvCxnSpPr>
        <p:spPr>
          <a:xfrm flipV="1">
            <a:off x="9052560" y="3383280"/>
            <a:ext cx="822960" cy="548640"/>
          </a:xfrm>
          <a:prstGeom prst="line">
            <a:avLst/>
          </a:prstGeom>
          <a:ln w="12700">
            <a:solidFill>
              <a:srgbClr val="E6EB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9875520" y="3383280"/>
            <a:ext cx="914400" cy="640080"/>
          </a:xfrm>
          <a:prstGeom prst="line">
            <a:avLst/>
          </a:prstGeom>
          <a:ln w="12700">
            <a:solidFill>
              <a:srgbClr val="E6EB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V="1">
            <a:off x="10789920" y="2926080"/>
            <a:ext cx="457200" cy="1097280"/>
          </a:xfrm>
          <a:prstGeom prst="line">
            <a:avLst/>
          </a:prstGeom>
          <a:ln w="12700">
            <a:solidFill>
              <a:srgbClr val="E6EB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 flipH="1" flipV="1">
            <a:off x="10332720" y="2560320"/>
            <a:ext cx="914400" cy="365760"/>
          </a:xfrm>
          <a:prstGeom prst="line">
            <a:avLst/>
          </a:prstGeom>
          <a:ln w="12700">
            <a:solidFill>
              <a:srgbClr val="E6EB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 flipH="1" flipV="1">
            <a:off x="9326880" y="2331720"/>
            <a:ext cx="1005840" cy="228600"/>
          </a:xfrm>
          <a:prstGeom prst="line">
            <a:avLst/>
          </a:prstGeom>
          <a:ln w="12700">
            <a:solidFill>
              <a:srgbClr val="E6EB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 flipH="1">
            <a:off x="9052560" y="2331720"/>
            <a:ext cx="274320" cy="1600200"/>
          </a:xfrm>
          <a:prstGeom prst="line">
            <a:avLst/>
          </a:prstGeom>
          <a:ln w="12700">
            <a:solidFill>
              <a:srgbClr val="E6EB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9052560" y="3931920"/>
            <a:ext cx="164592" cy="164592"/>
          </a:xfrm>
          <a:prstGeom prst="ellipse">
            <a:avLst/>
          </a:prstGeom>
          <a:solidFill>
            <a:srgbClr val="2D6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875520" y="3383280"/>
            <a:ext cx="164592" cy="164592"/>
          </a:xfrm>
          <a:prstGeom prst="ellipse">
            <a:avLst/>
          </a:prstGeom>
          <a:solidFill>
            <a:srgbClr val="2D9D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0789920" y="4023360"/>
            <a:ext cx="164592" cy="164592"/>
          </a:xfrm>
          <a:prstGeom prst="ellipse">
            <a:avLst/>
          </a:prstGeom>
          <a:solidFill>
            <a:srgbClr val="3D91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11247120" y="2926080"/>
            <a:ext cx="164592" cy="164592"/>
          </a:xfrm>
          <a:prstGeom prst="ellipse">
            <a:avLst/>
          </a:prstGeom>
          <a:solidFill>
            <a:srgbClr val="C090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0332720" y="2560320"/>
            <a:ext cx="164592" cy="164592"/>
          </a:xfrm>
          <a:prstGeom prst="ellipse">
            <a:avLst/>
          </a:prstGeom>
          <a:solidFill>
            <a:srgbClr val="705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9326880" y="2331720"/>
            <a:ext cx="164592" cy="164592"/>
          </a:xfrm>
          <a:prstGeom prst="ellipse">
            <a:avLst/>
          </a:prstGeom>
          <a:solidFill>
            <a:srgbClr val="BA4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114300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14294A"/>
                </a:solidFill>
                <a:latin typeface="Aptos Display"/>
              </a:defRPr>
            </a:pPr>
            <a:r>
              <a:t>СВЯЗАННОСТЬ</a:t>
            </a:r>
            <a:br/>
            <a:r>
              <a:t>ЛУЧШИХ ПРОЕКТОВ МИРА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8096" y="2743200"/>
            <a:ext cx="68580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5F6B7A"/>
                </a:solidFill>
                <a:latin typeface="Aptos"/>
              </a:defRPr>
            </a:pPr>
            <a:r>
              <a:t>30 глобальных проектов • 7 контуров • единая архитектура систем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8096" y="3840480"/>
            <a:ext cx="71323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2D6EBE"/>
                </a:solidFill>
                <a:latin typeface="Aptos"/>
              </a:defRPr>
            </a:pPr>
            <a:r>
              <a:t>ЭКВИЛИБРИУМ — интеграционный слой данных, доверия, совместимости и исполнения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720840"/>
            <a:ext cx="12191695" cy="137160"/>
          </a:xfrm>
          <a:prstGeom prst="rect">
            <a:avLst/>
          </a:prstGeom>
          <a:solidFill>
            <a:srgbClr val="1429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94A"/>
                </a:solidFill>
                <a:latin typeface="Aptos Display"/>
              </a:defRPr>
            </a:pPr>
            <a:r>
              <a:t>Цепочка 6. Цели → метрики → мониторинг → финансирование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2648" y="932688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5F6B7A"/>
                </a:solidFill>
                <a:latin typeface="Aptos"/>
              </a:defRPr>
            </a:pPr>
            <a:r>
              <a:t>Главный мировой разрыв — между заявленной целью и доказанным исполнением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47472"/>
            <a:ext cx="457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F6B7A"/>
                </a:solidFill>
                <a:latin typeface="Aptos"/>
              </a:defRPr>
            </a:pPr>
            <a:r>
              <a:t>10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1600200"/>
            <a:ext cx="1828800" cy="914400"/>
          </a:xfrm>
          <a:prstGeom prst="roundRect">
            <a:avLst/>
          </a:prstGeom>
          <a:solidFill>
            <a:srgbClr val="14294A"/>
          </a:solidFill>
          <a:ln>
            <a:solidFill>
              <a:srgbClr val="1429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ptos"/>
              </a:defRPr>
            </a:pPr>
            <a:r>
              <a:t>ЦЕЛИ</a:t>
            </a:r>
            <a:br/>
            <a:r>
              <a:t>ООН / ЦУР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749039" y="1600200"/>
            <a:ext cx="1828800" cy="914400"/>
          </a:xfrm>
          <a:prstGeom prst="roundRect">
            <a:avLst/>
          </a:prstGeom>
          <a:solidFill>
            <a:srgbClr val="2D6EBE"/>
          </a:solidFill>
          <a:ln>
            <a:solidFill>
              <a:srgbClr val="2D6E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ptos"/>
              </a:defRPr>
            </a:pPr>
            <a:r>
              <a:t>МЕТРИКИ</a:t>
            </a:r>
            <a:br/>
            <a:r>
              <a:t>стандарты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83680" y="1600200"/>
            <a:ext cx="1828800" cy="914400"/>
          </a:xfrm>
          <a:prstGeom prst="roundRect">
            <a:avLst/>
          </a:prstGeom>
          <a:solidFill>
            <a:srgbClr val="2D9DBE"/>
          </a:solidFill>
          <a:ln>
            <a:solidFill>
              <a:srgbClr val="2D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ptos"/>
              </a:defRPr>
            </a:pPr>
            <a:r>
              <a:t>МОНИТОРИНГ</a:t>
            </a:r>
            <a:br/>
            <a:r>
              <a:t>Copernicus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418320" y="1600200"/>
            <a:ext cx="1828800" cy="914400"/>
          </a:xfrm>
          <a:prstGeom prst="roundRect">
            <a:avLst/>
          </a:prstGeom>
          <a:solidFill>
            <a:srgbClr val="3D9164"/>
          </a:solidFill>
          <a:ln>
            <a:solidFill>
              <a:srgbClr val="3D91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ptos"/>
              </a:defRPr>
            </a:pPr>
            <a:r>
              <a:t>ФИНАНСИРОВАНИЕ</a:t>
            </a:r>
            <a:br/>
            <a:r>
              <a:t>World Bank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83680" y="3931920"/>
            <a:ext cx="1828800" cy="914400"/>
          </a:xfrm>
          <a:prstGeom prst="roundRect">
            <a:avLst/>
          </a:prstGeom>
          <a:solidFill>
            <a:srgbClr val="C09034"/>
          </a:solidFill>
          <a:ln>
            <a:solidFill>
              <a:srgbClr val="C090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ptos"/>
              </a:defRPr>
            </a:pPr>
            <a:r>
              <a:t>ИСПОЛНЕНИЕ</a:t>
            </a:r>
            <a:br/>
            <a:r>
              <a:t>проекты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749039" y="3931920"/>
            <a:ext cx="1828800" cy="914400"/>
          </a:xfrm>
          <a:prstGeom prst="roundRect">
            <a:avLst/>
          </a:prstGeom>
          <a:solidFill>
            <a:srgbClr val="7054A6"/>
          </a:solidFill>
          <a:ln>
            <a:solidFill>
              <a:srgbClr val="7054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ptos"/>
              </a:defRPr>
            </a:pPr>
            <a:r>
              <a:t>ВЕРИФИКАЦИЯ</a:t>
            </a:r>
            <a:br/>
            <a:r>
              <a:t>результата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2743200" y="2057400"/>
            <a:ext cx="1005839" cy="0"/>
          </a:xfrm>
          <a:prstGeom prst="line">
            <a:avLst/>
          </a:prstGeom>
          <a:ln w="2540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>
            <a:off x="5577840" y="2057400"/>
            <a:ext cx="1005840" cy="0"/>
          </a:xfrm>
          <a:prstGeom prst="line">
            <a:avLst/>
          </a:prstGeom>
          <a:ln w="2540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8412480" y="2057400"/>
            <a:ext cx="1005840" cy="0"/>
          </a:xfrm>
          <a:prstGeom prst="line">
            <a:avLst/>
          </a:prstGeom>
          <a:ln w="2540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 flipH="1">
            <a:off x="7498079" y="2514600"/>
            <a:ext cx="2834641" cy="1417320"/>
          </a:xfrm>
          <a:prstGeom prst="line">
            <a:avLst/>
          </a:prstGeom>
          <a:ln w="2540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 flipH="1">
            <a:off x="5577840" y="4389120"/>
            <a:ext cx="1005840" cy="0"/>
          </a:xfrm>
          <a:prstGeom prst="line">
            <a:avLst/>
          </a:prstGeom>
          <a:ln w="2540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 flipH="1" flipV="1">
            <a:off x="1828800" y="2514600"/>
            <a:ext cx="1920239" cy="1874520"/>
          </a:xfrm>
          <a:prstGeom prst="line">
            <a:avLst/>
          </a:prstGeom>
          <a:ln w="2540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0" y="6720840"/>
            <a:ext cx="12191695" cy="137160"/>
          </a:xfrm>
          <a:prstGeom prst="rect">
            <a:avLst/>
          </a:prstGeom>
          <a:solidFill>
            <a:srgbClr val="1429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94A"/>
                </a:solidFill>
                <a:latin typeface="Aptos Display"/>
              </a:defRPr>
            </a:pPr>
            <a:r>
              <a:t>Матрица критических взаимозависимостей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2648" y="932688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5F6B7A"/>
                </a:solidFill>
                <a:latin typeface="Aptos"/>
              </a:defRPr>
            </a:pPr>
            <a:r>
              <a:t>Где один контур физически или институционально зависит от другого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47472"/>
            <a:ext cx="457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F6B7A"/>
                </a:solidFill>
                <a:latin typeface="Aptos"/>
              </a:defRPr>
            </a:pPr>
            <a:r>
              <a:t>11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463040"/>
            <a:ext cx="2194560" cy="502920"/>
          </a:xfrm>
          <a:prstGeom prst="rect">
            <a:avLst/>
          </a:prstGeom>
          <a:solidFill>
            <a:srgbClr val="14294A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КОНТУР 1</a:t>
            </a:r>
          </a:p>
        </p:txBody>
      </p:sp>
      <p:sp>
        <p:nvSpPr>
          <p:cNvPr id="6" name="Rectangle 5"/>
          <p:cNvSpPr/>
          <p:nvPr/>
        </p:nvSpPr>
        <p:spPr>
          <a:xfrm>
            <a:off x="3108960" y="1463040"/>
            <a:ext cx="2926080" cy="502920"/>
          </a:xfrm>
          <a:prstGeom prst="rect">
            <a:avLst/>
          </a:prstGeom>
          <a:solidFill>
            <a:srgbClr val="14294A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КОНТУР 2</a:t>
            </a:r>
          </a:p>
        </p:txBody>
      </p:sp>
      <p:sp>
        <p:nvSpPr>
          <p:cNvPr id="7" name="Rectangle 6"/>
          <p:cNvSpPr/>
          <p:nvPr/>
        </p:nvSpPr>
        <p:spPr>
          <a:xfrm>
            <a:off x="6035040" y="1463040"/>
            <a:ext cx="1920240" cy="502920"/>
          </a:xfrm>
          <a:prstGeom prst="rect">
            <a:avLst/>
          </a:prstGeom>
          <a:solidFill>
            <a:srgbClr val="14294A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СВЯЗЬ</a:t>
            </a:r>
          </a:p>
        </p:txBody>
      </p:sp>
      <p:sp>
        <p:nvSpPr>
          <p:cNvPr id="8" name="Rectangle 7"/>
          <p:cNvSpPr/>
          <p:nvPr/>
        </p:nvSpPr>
        <p:spPr>
          <a:xfrm>
            <a:off x="7955279" y="1463040"/>
            <a:ext cx="3200400" cy="502920"/>
          </a:xfrm>
          <a:prstGeom prst="rect">
            <a:avLst/>
          </a:prstGeom>
          <a:solidFill>
            <a:srgbClr val="14294A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ПОЧЕМУ ЭТО ВАЖНО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1965960"/>
            <a:ext cx="219456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>
                <a:solidFill>
                  <a:srgbClr val="191E26"/>
                </a:solidFill>
                <a:latin typeface="Aptos"/>
              </a:defRPr>
            </a:pPr>
            <a:r>
              <a:t>ИИ</a:t>
            </a:r>
          </a:p>
        </p:txBody>
      </p:sp>
      <p:sp>
        <p:nvSpPr>
          <p:cNvPr id="10" name="Rectangle 9"/>
          <p:cNvSpPr/>
          <p:nvPr/>
        </p:nvSpPr>
        <p:spPr>
          <a:xfrm>
            <a:off x="3108960" y="1965960"/>
            <a:ext cx="292608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>
                <a:solidFill>
                  <a:srgbClr val="191E26"/>
                </a:solidFill>
                <a:latin typeface="Aptos"/>
              </a:defRPr>
            </a:pPr>
            <a:r>
              <a:t>Энергия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35040" y="1965960"/>
            <a:ext cx="192024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 b="1">
                <a:solidFill>
                  <a:srgbClr val="BA4A4A"/>
                </a:solidFill>
                <a:latin typeface="Aptos"/>
              </a:defRPr>
            </a:pPr>
            <a:r>
              <a:t>КРИТИЧЕСКАЯ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955279" y="1965960"/>
            <a:ext cx="320040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>
                <a:solidFill>
                  <a:srgbClr val="191E26"/>
                </a:solidFill>
                <a:latin typeface="Aptos"/>
              </a:defRPr>
            </a:pPr>
            <a:r>
              <a:t>Рост вычислений зависит от мощности и сетей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14400" y="2505456"/>
            <a:ext cx="219456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>
                <a:solidFill>
                  <a:srgbClr val="191E26"/>
                </a:solidFill>
                <a:latin typeface="Aptos"/>
              </a:defRPr>
            </a:pPr>
            <a:r>
              <a:t>ИИ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108960" y="2505456"/>
            <a:ext cx="292608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>
                <a:solidFill>
                  <a:srgbClr val="191E26"/>
                </a:solidFill>
                <a:latin typeface="Aptos"/>
              </a:defRPr>
            </a:pPr>
            <a:r>
              <a:t>Биотех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035040" y="2505456"/>
            <a:ext cx="192024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 b="1">
                <a:solidFill>
                  <a:srgbClr val="BA4A4A"/>
                </a:solidFill>
                <a:latin typeface="Aptos"/>
              </a:defRPr>
            </a:pPr>
            <a:r>
              <a:t>КРИТИЧЕСКАЯ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955279" y="2505456"/>
            <a:ext cx="320040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>
                <a:solidFill>
                  <a:srgbClr val="191E26"/>
                </a:solidFill>
                <a:latin typeface="Aptos"/>
              </a:defRPr>
            </a:pPr>
            <a:r>
              <a:t>Научный ИИ меняет скорость исследований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14400" y="3044952"/>
            <a:ext cx="219456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>
                <a:solidFill>
                  <a:srgbClr val="191E26"/>
                </a:solidFill>
                <a:latin typeface="Aptos"/>
              </a:defRPr>
            </a:pPr>
            <a:r>
              <a:t>Космос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108960" y="3044952"/>
            <a:ext cx="292608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>
                <a:solidFill>
                  <a:srgbClr val="191E26"/>
                </a:solidFill>
                <a:latin typeface="Aptos"/>
              </a:defRPr>
            </a:pPr>
            <a:r>
              <a:t>Экология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035040" y="3044952"/>
            <a:ext cx="192024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 b="1">
                <a:solidFill>
                  <a:srgbClr val="BA4A4A"/>
                </a:solidFill>
                <a:latin typeface="Aptos"/>
              </a:defRPr>
            </a:pPr>
            <a:r>
              <a:t>КРИТИЧЕСКАЯ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955279" y="3044952"/>
            <a:ext cx="320040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>
                <a:solidFill>
                  <a:srgbClr val="191E26"/>
                </a:solidFill>
                <a:latin typeface="Aptos"/>
              </a:defRPr>
            </a:pPr>
            <a:r>
              <a:t>Спутники дают планетарные измерения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14400" y="3584448"/>
            <a:ext cx="219456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>
                <a:solidFill>
                  <a:srgbClr val="191E26"/>
                </a:solidFill>
                <a:latin typeface="Aptos"/>
              </a:defRPr>
            </a:pPr>
            <a:r>
              <a:t>Финансы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108960" y="3584448"/>
            <a:ext cx="292608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>
                <a:solidFill>
                  <a:srgbClr val="191E26"/>
                </a:solidFill>
                <a:latin typeface="Aptos"/>
              </a:defRPr>
            </a:pPr>
            <a:r>
              <a:t>Инфраструктура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035040" y="3584448"/>
            <a:ext cx="192024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 b="1">
                <a:solidFill>
                  <a:srgbClr val="BA4A4A"/>
                </a:solidFill>
                <a:latin typeface="Aptos"/>
              </a:defRPr>
            </a:pPr>
            <a:r>
              <a:t>КРИТИЧЕСКАЯ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955279" y="3584448"/>
            <a:ext cx="320040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>
                <a:solidFill>
                  <a:srgbClr val="191E26"/>
                </a:solidFill>
                <a:latin typeface="Aptos"/>
              </a:defRPr>
            </a:pPr>
            <a:r>
              <a:t>Мегапроекты требуют долгого капитала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14400" y="4123944"/>
            <a:ext cx="219456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>
                <a:solidFill>
                  <a:srgbClr val="191E26"/>
                </a:solidFill>
                <a:latin typeface="Aptos"/>
              </a:defRPr>
            </a:pPr>
            <a:r>
              <a:t>Города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108960" y="4123944"/>
            <a:ext cx="292608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>
                <a:solidFill>
                  <a:srgbClr val="191E26"/>
                </a:solidFill>
                <a:latin typeface="Aptos"/>
              </a:defRPr>
            </a:pPr>
            <a:r>
              <a:t>Логистика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035040" y="4123944"/>
            <a:ext cx="192024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 b="1">
                <a:solidFill>
                  <a:srgbClr val="BA4A4A"/>
                </a:solidFill>
                <a:latin typeface="Aptos"/>
              </a:defRPr>
            </a:pPr>
            <a:r>
              <a:t>КРИТИЧЕСКАЯ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955279" y="4123944"/>
            <a:ext cx="320040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>
                <a:solidFill>
                  <a:srgbClr val="191E26"/>
                </a:solidFill>
                <a:latin typeface="Aptos"/>
              </a:defRPr>
            </a:pPr>
            <a:r>
              <a:t>Физические потоки определяют эффективность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14400" y="4663440"/>
            <a:ext cx="219456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>
                <a:solidFill>
                  <a:srgbClr val="191E26"/>
                </a:solidFill>
                <a:latin typeface="Aptos"/>
              </a:defRPr>
            </a:pPr>
            <a:r>
              <a:t>Биотех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108960" y="4663440"/>
            <a:ext cx="292608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>
                <a:solidFill>
                  <a:srgbClr val="191E26"/>
                </a:solidFill>
                <a:latin typeface="Aptos"/>
              </a:defRPr>
            </a:pPr>
            <a:r>
              <a:t>Регулирование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035040" y="4663440"/>
            <a:ext cx="192024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 b="1">
                <a:solidFill>
                  <a:srgbClr val="BA4A4A"/>
                </a:solidFill>
                <a:latin typeface="Aptos"/>
              </a:defRPr>
            </a:pPr>
            <a:r>
              <a:t>КРИТИЧЕСКАЯ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955279" y="4663440"/>
            <a:ext cx="320040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>
                <a:solidFill>
                  <a:srgbClr val="191E26"/>
                </a:solidFill>
                <a:latin typeface="Aptos"/>
              </a:defRPr>
            </a:pPr>
            <a:r>
              <a:t>Без стандартов нет безопасного масштаба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14400" y="5202936"/>
            <a:ext cx="219456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>
                <a:solidFill>
                  <a:srgbClr val="191E26"/>
                </a:solidFill>
                <a:latin typeface="Aptos"/>
              </a:defRPr>
            </a:pPr>
            <a:r>
              <a:t>ИИ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108960" y="5202936"/>
            <a:ext cx="292608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>
                <a:solidFill>
                  <a:srgbClr val="191E26"/>
                </a:solidFill>
                <a:latin typeface="Aptos"/>
              </a:defRPr>
            </a:pPr>
            <a:r>
              <a:t>Космос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035040" y="5202936"/>
            <a:ext cx="192024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 b="1">
                <a:solidFill>
                  <a:srgbClr val="C09034"/>
                </a:solidFill>
                <a:latin typeface="Aptos"/>
              </a:defRPr>
            </a:pPr>
            <a:r>
              <a:t>ВЫСОКАЯ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955279" y="5202936"/>
            <a:ext cx="320040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>
                <a:solidFill>
                  <a:srgbClr val="191E26"/>
                </a:solidFill>
                <a:latin typeface="Aptos"/>
              </a:defRPr>
            </a:pPr>
            <a:r>
              <a:t>Спутниковые данные становятся входом ИИ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14400" y="5742432"/>
            <a:ext cx="219456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>
                <a:solidFill>
                  <a:srgbClr val="191E26"/>
                </a:solidFill>
                <a:latin typeface="Aptos"/>
              </a:defRPr>
            </a:pPr>
            <a:r>
              <a:t>Управление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108960" y="5742432"/>
            <a:ext cx="292608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>
                <a:solidFill>
                  <a:srgbClr val="191E26"/>
                </a:solidFill>
                <a:latin typeface="Aptos"/>
              </a:defRPr>
            </a:pPr>
            <a:r>
              <a:t>Данные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035040" y="5742432"/>
            <a:ext cx="192024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 b="1">
                <a:solidFill>
                  <a:srgbClr val="C09034"/>
                </a:solidFill>
                <a:latin typeface="Aptos"/>
              </a:defRPr>
            </a:pPr>
            <a:r>
              <a:t>ВЫСОКАЯ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955279" y="5742432"/>
            <a:ext cx="3200400" cy="539496"/>
          </a:xfrm>
          <a:prstGeom prst="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50">
                <a:solidFill>
                  <a:srgbClr val="191E26"/>
                </a:solidFill>
                <a:latin typeface="Aptos"/>
              </a:defRPr>
            </a:pPr>
            <a:r>
              <a:t>Решения без доказательных данных слабы</a:t>
            </a:r>
          </a:p>
        </p:txBody>
      </p:sp>
      <p:sp>
        <p:nvSpPr>
          <p:cNvPr id="41" name="Rectangle 40"/>
          <p:cNvSpPr/>
          <p:nvPr/>
        </p:nvSpPr>
        <p:spPr>
          <a:xfrm>
            <a:off x="0" y="6720840"/>
            <a:ext cx="12191695" cy="137160"/>
          </a:xfrm>
          <a:prstGeom prst="rect">
            <a:avLst/>
          </a:prstGeom>
          <a:solidFill>
            <a:srgbClr val="1429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94A"/>
                </a:solidFill>
                <a:latin typeface="Aptos Display"/>
              </a:defRPr>
            </a:pPr>
            <a:r>
              <a:t>7 узлов мировой связанности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2648" y="932688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5F6B7A"/>
                </a:solidFill>
                <a:latin typeface="Aptos"/>
              </a:defRPr>
            </a:pPr>
            <a:r>
              <a:t>Именно в этих узлах рождается стратегическая сила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47472"/>
            <a:ext cx="457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F6B7A"/>
                </a:solidFill>
                <a:latin typeface="Aptos"/>
              </a:defRPr>
            </a:pPr>
            <a:r>
              <a:t>12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17320"/>
            <a:ext cx="2514600" cy="1481328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40080" y="1417320"/>
            <a:ext cx="82296" cy="1481328"/>
          </a:xfrm>
          <a:prstGeom prst="rect">
            <a:avLst/>
          </a:prstGeom>
          <a:solidFill>
            <a:srgbClr val="2D6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1247" y="1545336"/>
            <a:ext cx="2167128" cy="1298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Вычислительный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чипы • ЦОД • облака • ИИ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74720" y="1417320"/>
            <a:ext cx="2514600" cy="1481328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3474720" y="1417320"/>
            <a:ext cx="82296" cy="1481328"/>
          </a:xfrm>
          <a:prstGeom prst="rect">
            <a:avLst/>
          </a:prstGeom>
          <a:solidFill>
            <a:srgbClr val="2D9D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75887" y="1545336"/>
            <a:ext cx="2167128" cy="1298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Энергетический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генерация • сеть • накопители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09360" y="1417320"/>
            <a:ext cx="2514600" cy="1481328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309360" y="1417320"/>
            <a:ext cx="82296" cy="1481328"/>
          </a:xfrm>
          <a:prstGeom prst="rect">
            <a:avLst/>
          </a:prstGeom>
          <a:solidFill>
            <a:srgbClr val="3D91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510528" y="1545336"/>
            <a:ext cx="2167128" cy="1298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Планетарный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спутники • сенсоры • цифровые двойники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0" y="1417320"/>
            <a:ext cx="2514600" cy="1481328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9144000" y="1417320"/>
            <a:ext cx="82296" cy="1481328"/>
          </a:xfrm>
          <a:prstGeom prst="rect">
            <a:avLst/>
          </a:prstGeom>
          <a:solidFill>
            <a:srgbClr val="C090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345168" y="1545336"/>
            <a:ext cx="2167128" cy="1298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Финансовый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капитал • платежи • страхование • рейтинги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" y="3337560"/>
            <a:ext cx="2514600" cy="1481328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40080" y="3337560"/>
            <a:ext cx="82296" cy="1481328"/>
          </a:xfrm>
          <a:prstGeom prst="rect">
            <a:avLst/>
          </a:prstGeom>
          <a:solidFill>
            <a:srgbClr val="705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1247" y="3465576"/>
            <a:ext cx="2167128" cy="1298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Индустриальный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материалы • производство • роботизация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474720" y="3337560"/>
            <a:ext cx="2514600" cy="1481328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3474720" y="3337560"/>
            <a:ext cx="82296" cy="1481328"/>
          </a:xfrm>
          <a:prstGeom prst="rect">
            <a:avLst/>
          </a:prstGeom>
          <a:solidFill>
            <a:srgbClr val="BA4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675887" y="3465576"/>
            <a:ext cx="2167128" cy="1298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Человеческий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здоровье • образование • интерфейсы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309360" y="3337560"/>
            <a:ext cx="2514600" cy="1481328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309360" y="3337560"/>
            <a:ext cx="82296" cy="1481328"/>
          </a:xfrm>
          <a:prstGeom prst="rect">
            <a:avLst/>
          </a:prstGeom>
          <a:solidFill>
            <a:srgbClr val="1429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10528" y="3465576"/>
            <a:ext cx="2167128" cy="1298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Институциональный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правила • стандарты • реестры • ответственность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720840"/>
            <a:ext cx="12191695" cy="137160"/>
          </a:xfrm>
          <a:prstGeom prst="rect">
            <a:avLst/>
          </a:prstGeom>
          <a:solidFill>
            <a:srgbClr val="1429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94A"/>
                </a:solidFill>
                <a:latin typeface="Aptos Display"/>
              </a:defRPr>
            </a:pPr>
            <a:r>
              <a:t>Что отсутствует на мировом уровне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2648" y="932688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5F6B7A"/>
                </a:solidFill>
                <a:latin typeface="Aptos"/>
              </a:defRPr>
            </a:pPr>
            <a:r>
              <a:t>Технологии сильны; межсистемная управляемость остаётся фрагментированной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47472"/>
            <a:ext cx="457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F6B7A"/>
                </a:solidFill>
                <a:latin typeface="Aptos"/>
              </a:defRPr>
            </a:pPr>
            <a:r>
              <a:t>13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417320"/>
            <a:ext cx="516636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417320"/>
            <a:ext cx="82296" cy="1234440"/>
          </a:xfrm>
          <a:prstGeom prst="rect">
            <a:avLst/>
          </a:prstGeom>
          <a:solidFill>
            <a:srgbClr val="2D6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1545336"/>
            <a:ext cx="4818888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01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Единый доверенный слой «цель → факт → действие»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63640" y="1417320"/>
            <a:ext cx="516636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263640" y="1417320"/>
            <a:ext cx="82296" cy="1234440"/>
          </a:xfrm>
          <a:prstGeom prst="rect">
            <a:avLst/>
          </a:prstGeom>
          <a:solidFill>
            <a:srgbClr val="2D9D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64807" y="1545336"/>
            <a:ext cx="4818888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02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Межсекторный цифровой двойник планеты и территорий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2971800"/>
            <a:ext cx="516636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731520" y="2971800"/>
            <a:ext cx="82296" cy="1234440"/>
          </a:xfrm>
          <a:prstGeom prst="rect">
            <a:avLst/>
          </a:prstGeom>
          <a:solidFill>
            <a:srgbClr val="3D91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32688" y="3099816"/>
            <a:ext cx="4818888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03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Сопоставимая доказательность экологического, социального и экономического эффекта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2971800"/>
            <a:ext cx="516636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263640" y="2971800"/>
            <a:ext cx="82296" cy="1234440"/>
          </a:xfrm>
          <a:prstGeom prst="rect">
            <a:avLst/>
          </a:prstGeom>
          <a:solidFill>
            <a:srgbClr val="C090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64807" y="3099816"/>
            <a:ext cx="4818888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04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Раннее предупреждение, связанное с ресурсами и исполнителями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1520" y="4526280"/>
            <a:ext cx="516636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31520" y="4526280"/>
            <a:ext cx="82296" cy="1234440"/>
          </a:xfrm>
          <a:prstGeom prst="rect">
            <a:avLst/>
          </a:prstGeom>
          <a:solidFill>
            <a:srgbClr val="705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32688" y="4654296"/>
            <a:ext cx="4818888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05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Унифицированный язык проектов, активов, рисков и обязательств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63640" y="4526280"/>
            <a:ext cx="5166360" cy="123444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263640" y="4526280"/>
            <a:ext cx="82296" cy="1234440"/>
          </a:xfrm>
          <a:prstGeom prst="rect">
            <a:avLst/>
          </a:prstGeom>
          <a:solidFill>
            <a:srgbClr val="BA4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64807" y="4654296"/>
            <a:ext cx="4818888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06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Интеграция без необходимости заменять существующие платформы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6720840"/>
            <a:ext cx="12191695" cy="137160"/>
          </a:xfrm>
          <a:prstGeom prst="rect">
            <a:avLst/>
          </a:prstGeom>
          <a:solidFill>
            <a:srgbClr val="1429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94A"/>
                </a:solidFill>
                <a:latin typeface="Aptos Display"/>
              </a:defRPr>
            </a:pPr>
            <a:r>
              <a:t>ЭКВИЛИБРИУМ: не ещё один проект, а интеграционный слой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2648" y="932688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5F6B7A"/>
                </a:solidFill>
                <a:latin typeface="Aptos"/>
              </a:defRPr>
            </a:pPr>
            <a:r>
              <a:t>Позиция «система систем»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47472"/>
            <a:ext cx="457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F6B7A"/>
                </a:solidFill>
                <a:latin typeface="Aptos"/>
              </a:defRPr>
            </a:pPr>
            <a:r>
              <a:t>14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0" y="2331720"/>
            <a:ext cx="3017520" cy="1005840"/>
          </a:xfrm>
          <a:prstGeom prst="roundRect">
            <a:avLst/>
          </a:prstGeom>
          <a:solidFill>
            <a:srgbClr val="14294A"/>
          </a:solidFill>
          <a:ln>
            <a:solidFill>
              <a:srgbClr val="1429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300" b="1">
                <a:solidFill>
                  <a:srgbClr val="FFFFFF"/>
                </a:solidFill>
                <a:latin typeface="Aptos"/>
              </a:defRPr>
            </a:pPr>
            <a:r>
              <a:t>ЭКВИЛИБРИУМ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143000"/>
            <a:ext cx="2057400" cy="822960"/>
          </a:xfrm>
          <a:prstGeom prst="roundRect">
            <a:avLst/>
          </a:prstGeom>
          <a:solidFill>
            <a:srgbClr val="2D6EBE"/>
          </a:solidFill>
          <a:ln>
            <a:solidFill>
              <a:srgbClr val="2D6E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ptos"/>
              </a:defRPr>
            </a:pPr>
            <a:r>
              <a:t>Нейросвод</a:t>
            </a:r>
            <a:br/>
            <a:r>
              <a:t>и гиперграф</a:t>
            </a:r>
          </a:p>
        </p:txBody>
      </p:sp>
      <p:cxnSp>
        <p:nvCxnSpPr>
          <p:cNvPr id="7" name="Connector 6"/>
          <p:cNvCxnSpPr/>
          <p:nvPr/>
        </p:nvCxnSpPr>
        <p:spPr>
          <a:xfrm flipH="1" flipV="1">
            <a:off x="1714500" y="1554480"/>
            <a:ext cx="4366260" cy="1280160"/>
          </a:xfrm>
          <a:prstGeom prst="line">
            <a:avLst/>
          </a:prstGeom>
          <a:ln w="20320">
            <a:solidFill>
              <a:srgbClr val="E6EB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685800" y="4160520"/>
            <a:ext cx="2057400" cy="822960"/>
          </a:xfrm>
          <a:prstGeom prst="roundRect">
            <a:avLst/>
          </a:prstGeom>
          <a:solidFill>
            <a:srgbClr val="2D9DBE"/>
          </a:solidFill>
          <a:ln>
            <a:solidFill>
              <a:srgbClr val="2D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ptos"/>
              </a:defRPr>
            </a:pPr>
            <a:r>
              <a:t>ГАСМП</a:t>
            </a:r>
          </a:p>
        </p:txBody>
      </p:sp>
      <p:cxnSp>
        <p:nvCxnSpPr>
          <p:cNvPr id="9" name="Connector 8"/>
          <p:cNvCxnSpPr/>
          <p:nvPr/>
        </p:nvCxnSpPr>
        <p:spPr>
          <a:xfrm flipH="1">
            <a:off x="1714500" y="2834640"/>
            <a:ext cx="4366260" cy="1737360"/>
          </a:xfrm>
          <a:prstGeom prst="line">
            <a:avLst/>
          </a:prstGeom>
          <a:ln w="20320">
            <a:solidFill>
              <a:srgbClr val="E6EB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2926080" y="4846320"/>
            <a:ext cx="2057400" cy="822960"/>
          </a:xfrm>
          <a:prstGeom prst="roundRect">
            <a:avLst/>
          </a:prstGeom>
          <a:solidFill>
            <a:srgbClr val="3D9164"/>
          </a:solidFill>
          <a:ln>
            <a:solidFill>
              <a:srgbClr val="3D91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ptos"/>
              </a:defRPr>
            </a:pPr>
            <a:r>
              <a:t>СФЕРА</a:t>
            </a:r>
          </a:p>
        </p:txBody>
      </p:sp>
      <p:cxnSp>
        <p:nvCxnSpPr>
          <p:cNvPr id="11" name="Connector 10"/>
          <p:cNvCxnSpPr/>
          <p:nvPr/>
        </p:nvCxnSpPr>
        <p:spPr>
          <a:xfrm flipH="1">
            <a:off x="3954780" y="2834640"/>
            <a:ext cx="2125980" cy="2423160"/>
          </a:xfrm>
          <a:prstGeom prst="line">
            <a:avLst/>
          </a:prstGeom>
          <a:ln w="20320">
            <a:solidFill>
              <a:srgbClr val="E6EB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8183879" y="4846320"/>
            <a:ext cx="2057400" cy="822960"/>
          </a:xfrm>
          <a:prstGeom prst="roundRect">
            <a:avLst/>
          </a:prstGeom>
          <a:solidFill>
            <a:srgbClr val="C09034"/>
          </a:solidFill>
          <a:ln>
            <a:solidFill>
              <a:srgbClr val="C090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ptos"/>
              </a:defRPr>
            </a:pPr>
            <a:r>
              <a:t>ECO-PPA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080760" y="2834640"/>
            <a:ext cx="3131820" cy="2423160"/>
          </a:xfrm>
          <a:prstGeom prst="line">
            <a:avLst/>
          </a:prstGeom>
          <a:ln w="20320">
            <a:solidFill>
              <a:srgbClr val="E6EB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9326880" y="4160520"/>
            <a:ext cx="2057400" cy="822960"/>
          </a:xfrm>
          <a:prstGeom prst="roundRect">
            <a:avLst/>
          </a:prstGeom>
          <a:solidFill>
            <a:srgbClr val="BA4A4A"/>
          </a:solidFill>
          <a:ln>
            <a:solidFill>
              <a:srgbClr val="BA4A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ptos"/>
              </a:defRPr>
            </a:pPr>
            <a:r>
              <a:t>СПЕЦЗАЩИТА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6080760" y="2834640"/>
            <a:ext cx="4274820" cy="1737360"/>
          </a:xfrm>
          <a:prstGeom prst="line">
            <a:avLst/>
          </a:prstGeom>
          <a:ln w="20320">
            <a:solidFill>
              <a:srgbClr val="E6EB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9326880" y="1143000"/>
            <a:ext cx="2057400" cy="822960"/>
          </a:xfrm>
          <a:prstGeom prst="roundRect">
            <a:avLst/>
          </a:prstGeom>
          <a:solidFill>
            <a:srgbClr val="7054A6"/>
          </a:solidFill>
          <a:ln>
            <a:solidFill>
              <a:srgbClr val="7054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ptos"/>
              </a:defRPr>
            </a:pPr>
            <a:r>
              <a:t>ESG-IR</a:t>
            </a:r>
            <a:br/>
            <a:r>
              <a:t>валидация</a:t>
            </a:r>
          </a:p>
        </p:txBody>
      </p:sp>
      <p:cxnSp>
        <p:nvCxnSpPr>
          <p:cNvPr id="17" name="Connector 16"/>
          <p:cNvCxnSpPr/>
          <p:nvPr/>
        </p:nvCxnSpPr>
        <p:spPr>
          <a:xfrm flipV="1">
            <a:off x="6080760" y="1554480"/>
            <a:ext cx="4274820" cy="1280160"/>
          </a:xfrm>
          <a:prstGeom prst="line">
            <a:avLst/>
          </a:prstGeom>
          <a:ln w="20320">
            <a:solidFill>
              <a:srgbClr val="E6EB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2926080" y="731520"/>
            <a:ext cx="2057400" cy="822960"/>
          </a:xfrm>
          <a:prstGeom prst="roundRect">
            <a:avLst/>
          </a:prstGeom>
          <a:solidFill>
            <a:srgbClr val="14294A"/>
          </a:solidFill>
          <a:ln>
            <a:solidFill>
              <a:srgbClr val="1429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ptos"/>
              </a:defRPr>
            </a:pPr>
            <a:r>
              <a:t>ИАЦ</a:t>
            </a:r>
          </a:p>
        </p:txBody>
      </p:sp>
      <p:cxnSp>
        <p:nvCxnSpPr>
          <p:cNvPr id="19" name="Connector 18"/>
          <p:cNvCxnSpPr/>
          <p:nvPr/>
        </p:nvCxnSpPr>
        <p:spPr>
          <a:xfrm flipH="1" flipV="1">
            <a:off x="3954780" y="1143000"/>
            <a:ext cx="2125980" cy="1691640"/>
          </a:xfrm>
          <a:prstGeom prst="line">
            <a:avLst/>
          </a:prstGeom>
          <a:ln w="20320">
            <a:solidFill>
              <a:srgbClr val="E6EB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720840"/>
            <a:ext cx="12191695" cy="137160"/>
          </a:xfrm>
          <a:prstGeom prst="rect">
            <a:avLst/>
          </a:prstGeom>
          <a:solidFill>
            <a:srgbClr val="1429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94A"/>
                </a:solidFill>
                <a:latin typeface="Aptos Display"/>
              </a:defRPr>
            </a:pPr>
            <a:r>
              <a:t>Архитектура ЭКВИЛИБРИУМ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2648" y="932688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5F6B7A"/>
                </a:solidFill>
                <a:latin typeface="Aptos"/>
              </a:defRPr>
            </a:pPr>
            <a:r>
              <a:t>От наблюдения к исполнению и масштабированию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47472"/>
            <a:ext cx="457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F6B7A"/>
                </a:solidFill>
                <a:latin typeface="Aptos"/>
              </a:defRPr>
            </a:pPr>
            <a:r>
              <a:t>15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1325880"/>
            <a:ext cx="10058400" cy="54864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005840" y="1325880"/>
            <a:ext cx="164592" cy="548640"/>
          </a:xfrm>
          <a:prstGeom prst="rect">
            <a:avLst/>
          </a:prstGeom>
          <a:solidFill>
            <a:srgbClr val="2D9D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325880" y="1389888"/>
            <a:ext cx="30175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14294A"/>
                </a:solidFill>
              </a:defRPr>
            </a:pPr>
            <a:r>
              <a:t>1. НАБЛЮДЕНИЕ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97680" y="1389888"/>
            <a:ext cx="63093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5F6B7A"/>
                </a:solidFill>
              </a:defRPr>
            </a:pPr>
            <a:r>
              <a:t>ГАСМП • спутники • сенсоры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05840" y="2029967"/>
            <a:ext cx="10058400" cy="54864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05840" y="2029967"/>
            <a:ext cx="164592" cy="548640"/>
          </a:xfrm>
          <a:prstGeom prst="rect">
            <a:avLst/>
          </a:prstGeom>
          <a:solidFill>
            <a:srgbClr val="2D6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325880" y="2093975"/>
            <a:ext cx="30175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14294A"/>
                </a:solidFill>
              </a:defRPr>
            </a:pPr>
            <a:r>
              <a:t>2. СВЯЗНОСТЬ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97680" y="2093975"/>
            <a:ext cx="63093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5F6B7A"/>
                </a:solidFill>
              </a:defRPr>
            </a:pPr>
            <a:r>
              <a:t>Нейросвод • гиперграф • реестры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05840" y="2734056"/>
            <a:ext cx="10058400" cy="54864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1005840" y="2734056"/>
            <a:ext cx="164592" cy="548640"/>
          </a:xfrm>
          <a:prstGeom prst="rect">
            <a:avLst/>
          </a:prstGeom>
          <a:solidFill>
            <a:srgbClr val="705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325880" y="2798064"/>
            <a:ext cx="30175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14294A"/>
                </a:solidFill>
              </a:defRPr>
            </a:pPr>
            <a:r>
              <a:t>3. АНАЛИТИКА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80" y="2798064"/>
            <a:ext cx="63093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5F6B7A"/>
                </a:solidFill>
              </a:defRPr>
            </a:pPr>
            <a:r>
              <a:t>ИИ • риски • сценарии • прогноз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05840" y="3438144"/>
            <a:ext cx="10058400" cy="54864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1005840" y="3438144"/>
            <a:ext cx="164592" cy="548640"/>
          </a:xfrm>
          <a:prstGeom prst="rect">
            <a:avLst/>
          </a:prstGeom>
          <a:solidFill>
            <a:srgbClr val="1429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325880" y="3502151"/>
            <a:ext cx="30175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14294A"/>
                </a:solidFill>
              </a:defRPr>
            </a:pPr>
            <a:r>
              <a:t>4. РЕШЕНИЕ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97680" y="3502151"/>
            <a:ext cx="63093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5F6B7A"/>
                </a:solidFill>
              </a:defRPr>
            </a:pPr>
            <a:r>
              <a:t>ИАЦ • приоритеты • поручения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005840" y="4142232"/>
            <a:ext cx="10058400" cy="54864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05840" y="4142232"/>
            <a:ext cx="164592" cy="548640"/>
          </a:xfrm>
          <a:prstGeom prst="rect">
            <a:avLst/>
          </a:prstGeom>
          <a:solidFill>
            <a:srgbClr val="C090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325880" y="4206240"/>
            <a:ext cx="30175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14294A"/>
                </a:solidFill>
              </a:defRPr>
            </a:pPr>
            <a:r>
              <a:t>5. РЕСУРСЫ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97680" y="4206240"/>
            <a:ext cx="63093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5F6B7A"/>
                </a:solidFill>
              </a:defRPr>
            </a:pPr>
            <a:r>
              <a:t>ECO-PPA • финансы • обязательства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005840" y="4846320"/>
            <a:ext cx="10058400" cy="54864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1005840" y="4846320"/>
            <a:ext cx="164592" cy="548640"/>
          </a:xfrm>
          <a:prstGeom prst="rect">
            <a:avLst/>
          </a:prstGeom>
          <a:solidFill>
            <a:srgbClr val="BA4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325880" y="4910328"/>
            <a:ext cx="30175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14294A"/>
                </a:solidFill>
              </a:defRPr>
            </a:pPr>
            <a:r>
              <a:t>6. ИСПОЛНЕНИЕ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297680" y="4910328"/>
            <a:ext cx="63093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5F6B7A"/>
                </a:solidFill>
              </a:defRPr>
            </a:pPr>
            <a:r>
              <a:t>СПЕЦЗАЩИТА • консорциумы • пилоты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005840" y="5550408"/>
            <a:ext cx="10058400" cy="54864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1005840" y="5550408"/>
            <a:ext cx="164592" cy="548640"/>
          </a:xfrm>
          <a:prstGeom prst="rect">
            <a:avLst/>
          </a:prstGeom>
          <a:solidFill>
            <a:srgbClr val="3D91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325880" y="5614416"/>
            <a:ext cx="30175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14294A"/>
                </a:solidFill>
              </a:defRPr>
            </a:pPr>
            <a:r>
              <a:t>7. ДОКАЗАТЕЛЬНОСТЬ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297680" y="5614416"/>
            <a:ext cx="63093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5F6B7A"/>
                </a:solidFill>
              </a:defRPr>
            </a:pPr>
            <a:r>
              <a:t>ESG-IR • валидация • KPI</a:t>
            </a:r>
          </a:p>
        </p:txBody>
      </p:sp>
      <p:sp>
        <p:nvSpPr>
          <p:cNvPr id="33" name="Rectangle 32"/>
          <p:cNvSpPr/>
          <p:nvPr/>
        </p:nvSpPr>
        <p:spPr>
          <a:xfrm>
            <a:off x="0" y="6720840"/>
            <a:ext cx="12191695" cy="137160"/>
          </a:xfrm>
          <a:prstGeom prst="rect">
            <a:avLst/>
          </a:prstGeom>
          <a:solidFill>
            <a:srgbClr val="1429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94A"/>
                </a:solidFill>
                <a:latin typeface="Aptos Display"/>
              </a:defRPr>
            </a:pPr>
            <a:r>
              <a:t>Сценарий работы «системы систем»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2648" y="932688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5F6B7A"/>
                </a:solidFill>
                <a:latin typeface="Aptos"/>
              </a:defRPr>
            </a:pPr>
            <a:r>
              <a:t>Пример: планетарная экологическая или инфраструктурная угроза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47472"/>
            <a:ext cx="457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F6B7A"/>
                </a:solidFill>
                <a:latin typeface="Aptos"/>
              </a:defRPr>
            </a:pPr>
            <a:r>
              <a:t>16</a:t>
            </a:r>
          </a:p>
        </p:txBody>
      </p:sp>
      <p:sp>
        <p:nvSpPr>
          <p:cNvPr id="5" name="Oval 4"/>
          <p:cNvSpPr/>
          <p:nvPr/>
        </p:nvSpPr>
        <p:spPr>
          <a:xfrm>
            <a:off x="502920" y="2331720"/>
            <a:ext cx="594360" cy="594360"/>
          </a:xfrm>
          <a:prstGeom prst="ellipse">
            <a:avLst/>
          </a:prstGeom>
          <a:solidFill>
            <a:srgbClr val="2D6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" y="3063240"/>
            <a:ext cx="123444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50" b="1">
                <a:solidFill>
                  <a:srgbClr val="14294A"/>
                </a:solidFill>
              </a:defRPr>
            </a:pPr>
            <a:r>
              <a:t>Наблюдение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1097280" y="2633472"/>
            <a:ext cx="685800" cy="0"/>
          </a:xfrm>
          <a:prstGeom prst="line">
            <a:avLst/>
          </a:prstGeom>
          <a:ln w="25400">
            <a:solidFill>
              <a:srgbClr val="E6EB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1783080" y="2331720"/>
            <a:ext cx="594360" cy="594360"/>
          </a:xfrm>
          <a:prstGeom prst="ellipse">
            <a:avLst/>
          </a:prstGeom>
          <a:solidFill>
            <a:srgbClr val="2D9D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3063240"/>
            <a:ext cx="123444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50" b="1">
                <a:solidFill>
                  <a:srgbClr val="14294A"/>
                </a:solidFill>
              </a:defRPr>
            </a:pPr>
            <a:r>
              <a:t>Верификация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2377440" y="2633472"/>
            <a:ext cx="685799" cy="0"/>
          </a:xfrm>
          <a:prstGeom prst="line">
            <a:avLst/>
          </a:prstGeom>
          <a:ln w="25400">
            <a:solidFill>
              <a:srgbClr val="E6EB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3063239" y="2331720"/>
            <a:ext cx="594360" cy="594360"/>
          </a:xfrm>
          <a:prstGeom prst="ellipse">
            <a:avLst/>
          </a:prstGeom>
          <a:solidFill>
            <a:srgbClr val="3D91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43199" y="3063240"/>
            <a:ext cx="123444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50" b="1">
                <a:solidFill>
                  <a:srgbClr val="14294A"/>
                </a:solidFill>
              </a:defRPr>
            </a:pPr>
            <a:r>
              <a:t>ИИ-анализ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3657599" y="2633472"/>
            <a:ext cx="685801" cy="0"/>
          </a:xfrm>
          <a:prstGeom prst="line">
            <a:avLst/>
          </a:prstGeom>
          <a:ln w="25400">
            <a:solidFill>
              <a:srgbClr val="E6EB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343399" y="2331720"/>
            <a:ext cx="594360" cy="594360"/>
          </a:xfrm>
          <a:prstGeom prst="ellipse">
            <a:avLst/>
          </a:prstGeom>
          <a:solidFill>
            <a:srgbClr val="C090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23359" y="3063240"/>
            <a:ext cx="123444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50" b="1">
                <a:solidFill>
                  <a:srgbClr val="14294A"/>
                </a:solidFill>
              </a:defRPr>
            </a:pPr>
            <a:r>
              <a:t>Гиперграф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937759" y="2633472"/>
            <a:ext cx="685800" cy="0"/>
          </a:xfrm>
          <a:prstGeom prst="line">
            <a:avLst/>
          </a:prstGeom>
          <a:ln w="25400">
            <a:solidFill>
              <a:srgbClr val="E6EB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5623559" y="2331720"/>
            <a:ext cx="594360" cy="594360"/>
          </a:xfrm>
          <a:prstGeom prst="ellipse">
            <a:avLst/>
          </a:prstGeom>
          <a:solidFill>
            <a:srgbClr val="705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3520" y="3063240"/>
            <a:ext cx="123444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50" b="1">
                <a:solidFill>
                  <a:srgbClr val="14294A"/>
                </a:solidFill>
              </a:defRPr>
            </a:pPr>
            <a:r>
              <a:t>Финансирование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6217920" y="2633472"/>
            <a:ext cx="685799" cy="0"/>
          </a:xfrm>
          <a:prstGeom prst="line">
            <a:avLst/>
          </a:prstGeom>
          <a:ln w="25400">
            <a:solidFill>
              <a:srgbClr val="E6EB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6903720" y="2331720"/>
            <a:ext cx="594360" cy="594360"/>
          </a:xfrm>
          <a:prstGeom prst="ellipse">
            <a:avLst/>
          </a:prstGeom>
          <a:solidFill>
            <a:srgbClr val="BA4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83680" y="3063240"/>
            <a:ext cx="123444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50" b="1">
                <a:solidFill>
                  <a:srgbClr val="14294A"/>
                </a:solidFill>
              </a:defRPr>
            </a:pPr>
            <a:r>
              <a:t>Кооперация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7498079" y="2633472"/>
            <a:ext cx="685800" cy="0"/>
          </a:xfrm>
          <a:prstGeom prst="line">
            <a:avLst/>
          </a:prstGeom>
          <a:ln w="25400">
            <a:solidFill>
              <a:srgbClr val="E6EB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8183879" y="2331720"/>
            <a:ext cx="594360" cy="594360"/>
          </a:xfrm>
          <a:prstGeom prst="ellipse">
            <a:avLst/>
          </a:prstGeom>
          <a:solidFill>
            <a:srgbClr val="1429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863840" y="3063240"/>
            <a:ext cx="123444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50" b="1">
                <a:solidFill>
                  <a:srgbClr val="14294A"/>
                </a:solidFill>
              </a:defRPr>
            </a:pPr>
            <a:r>
              <a:t>Реализация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8778240" y="2633472"/>
            <a:ext cx="685800" cy="0"/>
          </a:xfrm>
          <a:prstGeom prst="line">
            <a:avLst/>
          </a:prstGeom>
          <a:ln w="25400">
            <a:solidFill>
              <a:srgbClr val="E6EB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9464040" y="2331720"/>
            <a:ext cx="594360" cy="594360"/>
          </a:xfrm>
          <a:prstGeom prst="ellipse">
            <a:avLst/>
          </a:prstGeom>
          <a:solidFill>
            <a:srgbClr val="2D6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144000" y="3063240"/>
            <a:ext cx="123444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50" b="1">
                <a:solidFill>
                  <a:srgbClr val="14294A"/>
                </a:solidFill>
              </a:defRPr>
            </a:pPr>
            <a:r>
              <a:t>Контроль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0058400" y="2633472"/>
            <a:ext cx="685800" cy="0"/>
          </a:xfrm>
          <a:prstGeom prst="line">
            <a:avLst/>
          </a:prstGeom>
          <a:ln w="25400">
            <a:solidFill>
              <a:srgbClr val="E6EB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10744200" y="2331720"/>
            <a:ext cx="594360" cy="594360"/>
          </a:xfrm>
          <a:prstGeom prst="ellipse">
            <a:avLst/>
          </a:prstGeom>
          <a:solidFill>
            <a:srgbClr val="2D9D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424160" y="3063240"/>
            <a:ext cx="123444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50" b="1">
                <a:solidFill>
                  <a:srgbClr val="14294A"/>
                </a:solidFill>
              </a:defRPr>
            </a:pPr>
            <a:r>
              <a:t>Масштабирование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914400" y="4617720"/>
            <a:ext cx="1033272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914400" y="4617720"/>
            <a:ext cx="82296" cy="1097280"/>
          </a:xfrm>
          <a:prstGeom prst="rect">
            <a:avLst/>
          </a:prstGeom>
          <a:solidFill>
            <a:srgbClr val="1429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115568" y="4745736"/>
            <a:ext cx="9985248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Ключевое отличие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Система не заканчивается аналитикой: она должна доводить сигнал до полномочия, ресурса, исполнителя и проверенного результата.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0" y="6720840"/>
            <a:ext cx="12191695" cy="137160"/>
          </a:xfrm>
          <a:prstGeom prst="rect">
            <a:avLst/>
          </a:prstGeom>
          <a:solidFill>
            <a:srgbClr val="1429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94A"/>
                </a:solidFill>
                <a:latin typeface="Aptos Display"/>
              </a:defRPr>
            </a:pPr>
            <a:r>
              <a:t>Как отбирать проекты для интеграции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2648" y="932688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5F6B7A"/>
                </a:solidFill>
                <a:latin typeface="Aptos"/>
              </a:defRPr>
            </a:pPr>
            <a:r>
              <a:t>Не «все со всеми», а только связи, создающие измеримую ценность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47472"/>
            <a:ext cx="457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F6B7A"/>
                </a:solidFill>
                <a:latin typeface="Aptos"/>
              </a:defRPr>
            </a:pPr>
            <a:r>
              <a:t>17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246888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508760"/>
            <a:ext cx="82296" cy="1417320"/>
          </a:xfrm>
          <a:prstGeom prst="rect">
            <a:avLst/>
          </a:prstGeom>
          <a:solidFill>
            <a:srgbClr val="2D6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1636776"/>
            <a:ext cx="2121408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01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Уникальный ресурс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547872" y="1508760"/>
            <a:ext cx="246888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3547872" y="1508760"/>
            <a:ext cx="82296" cy="1417320"/>
          </a:xfrm>
          <a:prstGeom prst="rect">
            <a:avLst/>
          </a:prstGeom>
          <a:solidFill>
            <a:srgbClr val="2D9D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749039" y="1636776"/>
            <a:ext cx="2121408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02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Техническая интегрируемость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64224" y="1508760"/>
            <a:ext cx="246888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364224" y="1508760"/>
            <a:ext cx="82296" cy="1417320"/>
          </a:xfrm>
          <a:prstGeom prst="rect">
            <a:avLst/>
          </a:prstGeom>
          <a:solidFill>
            <a:srgbClr val="3D91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565392" y="1636776"/>
            <a:ext cx="2121408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03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Проверяемый результат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80576" y="1508760"/>
            <a:ext cx="246888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9180576" y="1508760"/>
            <a:ext cx="82296" cy="1417320"/>
          </a:xfrm>
          <a:prstGeom prst="rect">
            <a:avLst/>
          </a:prstGeom>
          <a:solidFill>
            <a:srgbClr val="C090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381744" y="1636776"/>
            <a:ext cx="2121408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04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Пилотируемость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1520" y="3429000"/>
            <a:ext cx="246888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31520" y="3429000"/>
            <a:ext cx="82296" cy="1417320"/>
          </a:xfrm>
          <a:prstGeom prst="rect">
            <a:avLst/>
          </a:prstGeom>
          <a:solidFill>
            <a:srgbClr val="705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32688" y="3557016"/>
            <a:ext cx="2121408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05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Регуляторная совместимость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547872" y="3429000"/>
            <a:ext cx="246888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3547872" y="3429000"/>
            <a:ext cx="82296" cy="1417320"/>
          </a:xfrm>
          <a:prstGeom prst="rect">
            <a:avLst/>
          </a:prstGeom>
          <a:solidFill>
            <a:srgbClr val="BA4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749039" y="3557016"/>
            <a:ext cx="2121408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06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Безопасное масштабирование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364224" y="3429000"/>
            <a:ext cx="246888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364224" y="3429000"/>
            <a:ext cx="82296" cy="1417320"/>
          </a:xfrm>
          <a:prstGeom prst="rect">
            <a:avLst/>
          </a:prstGeom>
          <a:solidFill>
            <a:srgbClr val="1429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65392" y="3557016"/>
            <a:ext cx="2121408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07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Консорциумная модель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720840"/>
            <a:ext cx="12191695" cy="137160"/>
          </a:xfrm>
          <a:prstGeom prst="rect">
            <a:avLst/>
          </a:prstGeom>
          <a:solidFill>
            <a:srgbClr val="1429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94A"/>
                </a:solidFill>
                <a:latin typeface="Aptos Display"/>
              </a:defRPr>
            </a:pPr>
            <a:r>
              <a:t>Следующий класс глобальных проектов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2648" y="932688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5F6B7A"/>
                </a:solidFill>
                <a:latin typeface="Aptos"/>
              </a:defRPr>
            </a:pPr>
            <a:r>
              <a:t>Не отдельная технология, а управляемая связанность технологий, институтов и ресурсов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47472"/>
            <a:ext cx="457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F6B7A"/>
                </a:solidFill>
                <a:latin typeface="Aptos"/>
              </a:defRPr>
            </a:pPr>
            <a:r>
              <a:t>18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794760" y="1828800"/>
            <a:ext cx="4617720" cy="1005840"/>
          </a:xfrm>
          <a:prstGeom prst="roundRect">
            <a:avLst/>
          </a:prstGeom>
          <a:solidFill>
            <a:srgbClr val="14294A"/>
          </a:solidFill>
          <a:ln>
            <a:solidFill>
              <a:srgbClr val="1429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  <a:latin typeface="Aptos"/>
              </a:defRPr>
            </a:pPr>
            <a:r>
              <a:t>СИСТЕМА СИСТЕМ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840480"/>
            <a:ext cx="1325880" cy="685800"/>
          </a:xfrm>
          <a:prstGeom prst="roundRect">
            <a:avLst/>
          </a:prstGeom>
          <a:solidFill>
            <a:srgbClr val="2D6EBE"/>
          </a:solidFill>
          <a:ln>
            <a:solidFill>
              <a:srgbClr val="2D6E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50" b="1">
                <a:solidFill>
                  <a:srgbClr val="FFFFFF"/>
                </a:solidFill>
                <a:latin typeface="Aptos"/>
              </a:defRPr>
            </a:pPr>
            <a:r>
              <a:t>НАБЛЮДАТЬ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91840" y="3840480"/>
            <a:ext cx="1325880" cy="685800"/>
          </a:xfrm>
          <a:prstGeom prst="roundRect">
            <a:avLst/>
          </a:prstGeom>
          <a:solidFill>
            <a:srgbClr val="2D9DBE"/>
          </a:solidFill>
          <a:ln>
            <a:solidFill>
              <a:srgbClr val="2D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50" b="1">
                <a:solidFill>
                  <a:srgbClr val="FFFFFF"/>
                </a:solidFill>
                <a:latin typeface="Aptos"/>
              </a:defRPr>
            </a:pPr>
            <a:r>
              <a:t>ПОНИМАТЬ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69280" y="3840480"/>
            <a:ext cx="1325880" cy="685800"/>
          </a:xfrm>
          <a:prstGeom prst="roundRect">
            <a:avLst/>
          </a:prstGeom>
          <a:solidFill>
            <a:srgbClr val="7054A6"/>
          </a:solidFill>
          <a:ln>
            <a:solidFill>
              <a:srgbClr val="7054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50" b="1">
                <a:solidFill>
                  <a:srgbClr val="FFFFFF"/>
                </a:solidFill>
                <a:latin typeface="Aptos"/>
              </a:defRPr>
            </a:pPr>
            <a:r>
              <a:t>СВЯЗЫВАТЬ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046720" y="3840480"/>
            <a:ext cx="1325880" cy="685800"/>
          </a:xfrm>
          <a:prstGeom prst="roundRect">
            <a:avLst/>
          </a:prstGeom>
          <a:solidFill>
            <a:srgbClr val="C09034"/>
          </a:solidFill>
          <a:ln>
            <a:solidFill>
              <a:srgbClr val="C090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50" b="1">
                <a:solidFill>
                  <a:srgbClr val="FFFFFF"/>
                </a:solidFill>
                <a:latin typeface="Aptos"/>
              </a:defRPr>
            </a:pPr>
            <a:r>
              <a:t>ДЕЙСТВОВАТЬ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149840" y="3840480"/>
            <a:ext cx="1325880" cy="685800"/>
          </a:xfrm>
          <a:prstGeom prst="roundRect">
            <a:avLst/>
          </a:prstGeom>
          <a:solidFill>
            <a:srgbClr val="3D9164"/>
          </a:solidFill>
          <a:ln>
            <a:solidFill>
              <a:srgbClr val="3D91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50" b="1">
                <a:solidFill>
                  <a:srgbClr val="FFFFFF"/>
                </a:solidFill>
                <a:latin typeface="Aptos"/>
              </a:defRPr>
            </a:pPr>
            <a:r>
              <a:t>ДОКАЗЫВАТЬ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8720" y="4983480"/>
            <a:ext cx="97840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14294A"/>
                </a:solidFill>
                <a:latin typeface="Aptos"/>
              </a:defRPr>
            </a:pPr>
            <a:r>
              <a:t>ЭКВИЛИБРИУМ может занять сильную позицию не через замену существующих мировых платформ, а через создание их наблюдаемой, совместимой, доказательной и управляемой связанности.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720840"/>
            <a:ext cx="12191695" cy="137160"/>
          </a:xfrm>
          <a:prstGeom prst="rect">
            <a:avLst/>
          </a:prstGeom>
          <a:solidFill>
            <a:srgbClr val="1429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94A"/>
                </a:solidFill>
                <a:latin typeface="Aptos Display"/>
              </a:defRPr>
            </a:pPr>
            <a:r>
              <a:t>Главный тезис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2648" y="932688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5F6B7A"/>
                </a:solidFill>
                <a:latin typeface="Aptos"/>
              </a:defRPr>
            </a:pPr>
            <a:r>
              <a:t>Ценность возникает не только внутри проектов — она возникает между ними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47472"/>
            <a:ext cx="457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F6B7A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886200" y="1828800"/>
            <a:ext cx="4389120" cy="1051560"/>
          </a:xfrm>
          <a:prstGeom prst="roundRect">
            <a:avLst/>
          </a:prstGeom>
          <a:solidFill>
            <a:srgbClr val="14294A"/>
          </a:solidFill>
          <a:ln>
            <a:solidFill>
              <a:srgbClr val="1429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  <a:latin typeface="Aptos"/>
              </a:defRPr>
            </a:pPr>
            <a:r>
              <a:t>СВЯЗАННОСТЬ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1554480"/>
            <a:ext cx="2103120" cy="731520"/>
          </a:xfrm>
          <a:prstGeom prst="roundRect">
            <a:avLst/>
          </a:prstGeom>
          <a:solidFill>
            <a:srgbClr val="2D6EBE"/>
          </a:solidFill>
          <a:ln>
            <a:solidFill>
              <a:srgbClr val="2D6E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ДАННЫЕ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251960"/>
            <a:ext cx="2103120" cy="731520"/>
          </a:xfrm>
          <a:prstGeom prst="roundRect">
            <a:avLst/>
          </a:prstGeom>
          <a:solidFill>
            <a:srgbClr val="3D9164"/>
          </a:solidFill>
          <a:ln>
            <a:solidFill>
              <a:srgbClr val="3D91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ДОВЕРИЕ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052560" y="1554480"/>
            <a:ext cx="2103120" cy="731520"/>
          </a:xfrm>
          <a:prstGeom prst="roundRect">
            <a:avLst/>
          </a:prstGeom>
          <a:solidFill>
            <a:srgbClr val="7054A6"/>
          </a:solidFill>
          <a:ln>
            <a:solidFill>
              <a:srgbClr val="7054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СОВМЕСТИМОСТЬ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052560" y="4251960"/>
            <a:ext cx="2103120" cy="731520"/>
          </a:xfrm>
          <a:prstGeom prst="roundRect">
            <a:avLst/>
          </a:prstGeom>
          <a:solidFill>
            <a:srgbClr val="C09034"/>
          </a:solidFill>
          <a:ln>
            <a:solidFill>
              <a:srgbClr val="C090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ИСПОЛНЕНИЕ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3017520" y="1920240"/>
            <a:ext cx="868680" cy="320040"/>
          </a:xfrm>
          <a:prstGeom prst="line">
            <a:avLst/>
          </a:prstGeom>
          <a:ln w="25400">
            <a:solidFill>
              <a:srgbClr val="2D6E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 flipV="1">
            <a:off x="3017520" y="2423160"/>
            <a:ext cx="868680" cy="2194560"/>
          </a:xfrm>
          <a:prstGeom prst="line">
            <a:avLst/>
          </a:prstGeom>
          <a:ln w="25400">
            <a:solidFill>
              <a:srgbClr val="3D916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 flipV="1">
            <a:off x="8275320" y="1920240"/>
            <a:ext cx="777240" cy="320040"/>
          </a:xfrm>
          <a:prstGeom prst="line">
            <a:avLst/>
          </a:prstGeom>
          <a:ln w="25400">
            <a:solidFill>
              <a:srgbClr val="7054A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8275320" y="2423160"/>
            <a:ext cx="777240" cy="2194560"/>
          </a:xfrm>
          <a:prstGeom prst="line">
            <a:avLst/>
          </a:prstGeom>
          <a:ln w="25400">
            <a:solidFill>
              <a:srgbClr val="C090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880360" y="4251960"/>
            <a:ext cx="6400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700" b="1">
                <a:solidFill>
                  <a:srgbClr val="14294A"/>
                </a:solidFill>
                <a:latin typeface="Aptos"/>
              </a:defRPr>
            </a:pPr>
            <a:r>
              <a:t>СВЯЗАННОСТЬ = ДАННЫЕ × ДОВЕРИЕ × СОВМЕСТИМОСТЬ × ИСПОЛНЕНИЕ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720840"/>
            <a:ext cx="12191695" cy="137160"/>
          </a:xfrm>
          <a:prstGeom prst="rect">
            <a:avLst/>
          </a:prstGeom>
          <a:solidFill>
            <a:srgbClr val="1429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94A"/>
                </a:solidFill>
                <a:latin typeface="Aptos Display"/>
              </a:defRPr>
            </a:pPr>
            <a:r>
              <a:t>7 контуров мировой связанности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2648" y="932688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5F6B7A"/>
                </a:solidFill>
                <a:latin typeface="Aptos"/>
              </a:defRPr>
            </a:pPr>
            <a:r>
              <a:t>Каркас, на котором собираются крупнейшие проекты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47472"/>
            <a:ext cx="457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F6B7A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508760"/>
            <a:ext cx="2514600" cy="155448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40080" y="1508760"/>
            <a:ext cx="82296" cy="1554480"/>
          </a:xfrm>
          <a:prstGeom prst="rect">
            <a:avLst/>
          </a:prstGeom>
          <a:solidFill>
            <a:srgbClr val="2D6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1247" y="1636776"/>
            <a:ext cx="2167128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ИИ и вычисления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модели • облака • чипы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74720" y="1508760"/>
            <a:ext cx="2514600" cy="155448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3474720" y="1508760"/>
            <a:ext cx="82296" cy="1554480"/>
          </a:xfrm>
          <a:prstGeom prst="rect">
            <a:avLst/>
          </a:prstGeom>
          <a:solidFill>
            <a:srgbClr val="2D9D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75887" y="1636776"/>
            <a:ext cx="2167128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Энергия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генерация • сети • накопители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09360" y="1508760"/>
            <a:ext cx="2514600" cy="155448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309360" y="1508760"/>
            <a:ext cx="82296" cy="1554480"/>
          </a:xfrm>
          <a:prstGeom prst="rect">
            <a:avLst/>
          </a:prstGeom>
          <a:solidFill>
            <a:srgbClr val="3D91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510528" y="1636776"/>
            <a:ext cx="2167128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Космос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связь • навигация • наблюдение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0" y="1508760"/>
            <a:ext cx="2514600" cy="155448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9144000" y="1508760"/>
            <a:ext cx="82296" cy="1554480"/>
          </a:xfrm>
          <a:prstGeom prst="rect">
            <a:avLst/>
          </a:prstGeom>
          <a:solidFill>
            <a:srgbClr val="C090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345168" y="1636776"/>
            <a:ext cx="2167128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Финансы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капитал • платежи • токенизация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" y="3474720"/>
            <a:ext cx="2514600" cy="155448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40080" y="3474720"/>
            <a:ext cx="82296" cy="1554480"/>
          </a:xfrm>
          <a:prstGeom prst="rect">
            <a:avLst/>
          </a:prstGeom>
          <a:solidFill>
            <a:srgbClr val="705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1247" y="3602736"/>
            <a:ext cx="2167128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Человек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геномика • биомедицина • интерфейсы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474720" y="3474720"/>
            <a:ext cx="2514600" cy="155448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3474720" y="3474720"/>
            <a:ext cx="82296" cy="1554480"/>
          </a:xfrm>
          <a:prstGeom prst="rect">
            <a:avLst/>
          </a:prstGeom>
          <a:solidFill>
            <a:srgbClr val="BA4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675887" y="3602736"/>
            <a:ext cx="2167128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Города и индустрия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логистика • транспорт • производство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309360" y="3474720"/>
            <a:ext cx="2514600" cy="155448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309360" y="3474720"/>
            <a:ext cx="82296" cy="1554480"/>
          </a:xfrm>
          <a:prstGeom prst="rect">
            <a:avLst/>
          </a:prstGeom>
          <a:solidFill>
            <a:srgbClr val="1429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10528" y="3602736"/>
            <a:ext cx="2167128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Управление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цели • стандарты • развитие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720840"/>
            <a:ext cx="12191695" cy="137160"/>
          </a:xfrm>
          <a:prstGeom prst="rect">
            <a:avLst/>
          </a:prstGeom>
          <a:solidFill>
            <a:srgbClr val="1429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94A"/>
                </a:solidFill>
                <a:latin typeface="Aptos Display"/>
              </a:defRPr>
            </a:pPr>
            <a:r>
              <a:t>30 проектов как единая карта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2648" y="932688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5F6B7A"/>
                </a:solidFill>
                <a:latin typeface="Aptos"/>
              </a:defRPr>
            </a:pPr>
            <a:r>
              <a:t>Не рейтинг брендов, а архитектура взаимных зависимостей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47472"/>
            <a:ext cx="457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F6B7A"/>
                </a:solidFill>
                <a:latin typeface="Aptos"/>
              </a:defRPr>
            </a:pPr>
            <a:r>
              <a:t>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1417320"/>
            <a:ext cx="3474720" cy="205740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94360" y="1417320"/>
            <a:ext cx="82296" cy="2057400"/>
          </a:xfrm>
          <a:prstGeom prst="rect">
            <a:avLst/>
          </a:prstGeom>
          <a:solidFill>
            <a:srgbClr val="2D6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95528" y="1545336"/>
            <a:ext cx="3127248" cy="1874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ИИ и вычисления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OpenAI / Stargate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Google DeepMind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Microsoft Azure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NVIDIA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Amazon / AWS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53128" y="1417320"/>
            <a:ext cx="3474720" cy="205740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453128" y="1417320"/>
            <a:ext cx="82296" cy="2057400"/>
          </a:xfrm>
          <a:prstGeom prst="rect">
            <a:avLst/>
          </a:prstGeom>
          <a:solidFill>
            <a:srgbClr val="2D9D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54296" y="1545336"/>
            <a:ext cx="3127248" cy="1874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Космос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SpaceX / Starlink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NASA Artemis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ESA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Rocket Lab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Blue Origin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311896" y="1417320"/>
            <a:ext cx="3474720" cy="205740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8311896" y="1417320"/>
            <a:ext cx="82296" cy="2057400"/>
          </a:xfrm>
          <a:prstGeom prst="rect">
            <a:avLst/>
          </a:prstGeom>
          <a:solidFill>
            <a:srgbClr val="3D91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513064" y="1545336"/>
            <a:ext cx="3127248" cy="1874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Энергия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ITER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Tesla Energy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BYD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NextEra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Ørsted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94360" y="3904488"/>
            <a:ext cx="3474720" cy="205740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94360" y="3904488"/>
            <a:ext cx="82296" cy="2057400"/>
          </a:xfrm>
          <a:prstGeom prst="rect">
            <a:avLst/>
          </a:prstGeom>
          <a:solidFill>
            <a:srgbClr val="C090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95528" y="4032504"/>
            <a:ext cx="3127248" cy="1874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Финансы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Bitcoin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Ethereum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BlackRock / Aladdin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Stripe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Ant Group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453128" y="3904488"/>
            <a:ext cx="3474720" cy="205740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4453128" y="3904488"/>
            <a:ext cx="82296" cy="2057400"/>
          </a:xfrm>
          <a:prstGeom prst="rect">
            <a:avLst/>
          </a:prstGeom>
          <a:solidFill>
            <a:srgbClr val="705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654296" y="4032504"/>
            <a:ext cx="3127248" cy="1874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Человек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AlphaFold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Illumina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CRISPR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Moderna / mRNA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Neuralink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311896" y="3904488"/>
            <a:ext cx="3474720" cy="205740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8311896" y="3904488"/>
            <a:ext cx="82296" cy="2057400"/>
          </a:xfrm>
          <a:prstGeom prst="rect">
            <a:avLst/>
          </a:prstGeom>
          <a:solidFill>
            <a:srgbClr val="BA4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513064" y="4032504"/>
            <a:ext cx="3127248" cy="1874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Города и управление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NEOM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Singapore Smart Nation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ООН / ЦУР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Всемирный банк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Copernicus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6720840"/>
            <a:ext cx="12191695" cy="137160"/>
          </a:xfrm>
          <a:prstGeom prst="rect">
            <a:avLst/>
          </a:prstGeom>
          <a:solidFill>
            <a:srgbClr val="1429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94A"/>
                </a:solidFill>
                <a:latin typeface="Aptos Display"/>
              </a:defRPr>
            </a:pPr>
            <a:r>
              <a:t>Цепочка 1. ИИ становится индустриальной системой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2648" y="932688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5F6B7A"/>
                </a:solidFill>
                <a:latin typeface="Aptos"/>
              </a:defRPr>
            </a:pPr>
            <a:r>
              <a:t>Алгоритм больше не существует отдельно от энергии, земли, сетей и капитала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47472"/>
            <a:ext cx="457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F6B7A"/>
                </a:solidFill>
                <a:latin typeface="Aptos"/>
              </a:defRPr>
            </a:pPr>
            <a:r>
              <a:t>5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2377440"/>
            <a:ext cx="1828800" cy="1005840"/>
          </a:xfrm>
          <a:prstGeom prst="roundRect">
            <a:avLst/>
          </a:prstGeom>
          <a:solidFill>
            <a:srgbClr val="2D6EBE"/>
          </a:solidFill>
          <a:ln>
            <a:solidFill>
              <a:srgbClr val="2D6E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  <a:latin typeface="Aptos"/>
              </a:defRPr>
            </a:pPr>
            <a:r>
              <a:t>Чипы</a:t>
            </a:r>
            <a:br/>
            <a:r>
              <a:t>NVIDIA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2468880" y="2880360"/>
            <a:ext cx="365760" cy="0"/>
          </a:xfrm>
          <a:prstGeom prst="line">
            <a:avLst/>
          </a:prstGeom>
          <a:ln w="2540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2834640" y="2377440"/>
            <a:ext cx="1828800" cy="1005840"/>
          </a:xfrm>
          <a:prstGeom prst="roundRect">
            <a:avLst/>
          </a:prstGeom>
          <a:solidFill>
            <a:srgbClr val="2D9DBE"/>
          </a:solidFill>
          <a:ln>
            <a:solidFill>
              <a:srgbClr val="2D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  <a:latin typeface="Aptos"/>
              </a:defRPr>
            </a:pPr>
            <a:r>
              <a:t>Дата-центры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4663440" y="2880360"/>
            <a:ext cx="365760" cy="0"/>
          </a:xfrm>
          <a:prstGeom prst="line">
            <a:avLst/>
          </a:prstGeom>
          <a:ln w="2540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5029200" y="2377440"/>
            <a:ext cx="1828800" cy="1005840"/>
          </a:xfrm>
          <a:prstGeom prst="roundRect">
            <a:avLst/>
          </a:prstGeom>
          <a:solidFill>
            <a:srgbClr val="3D9164"/>
          </a:solidFill>
          <a:ln>
            <a:solidFill>
              <a:srgbClr val="3D91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  <a:latin typeface="Aptos"/>
              </a:defRPr>
            </a:pPr>
            <a:r>
              <a:t>Энергия</a:t>
            </a:r>
            <a:br/>
            <a:r>
              <a:t>и сети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6858000" y="2880360"/>
            <a:ext cx="365760" cy="0"/>
          </a:xfrm>
          <a:prstGeom prst="line">
            <a:avLst/>
          </a:prstGeom>
          <a:ln w="2540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7223760" y="2377440"/>
            <a:ext cx="1828800" cy="1005840"/>
          </a:xfrm>
          <a:prstGeom prst="roundRect">
            <a:avLst/>
          </a:prstGeom>
          <a:solidFill>
            <a:srgbClr val="7054A6"/>
          </a:solidFill>
          <a:ln>
            <a:solidFill>
              <a:srgbClr val="7054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  <a:latin typeface="Aptos"/>
              </a:defRPr>
            </a:pPr>
            <a:r>
              <a:t>Облака</a:t>
            </a:r>
            <a:br/>
            <a:r>
              <a:t>Azure / AWS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9052560" y="2880360"/>
            <a:ext cx="365760" cy="0"/>
          </a:xfrm>
          <a:prstGeom prst="line">
            <a:avLst/>
          </a:prstGeom>
          <a:ln w="2540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9418320" y="2377440"/>
            <a:ext cx="1828800" cy="1005840"/>
          </a:xfrm>
          <a:prstGeom prst="roundRect">
            <a:avLst/>
          </a:prstGeom>
          <a:solidFill>
            <a:srgbClr val="14294A"/>
          </a:solidFill>
          <a:ln>
            <a:solidFill>
              <a:srgbClr val="1429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  <a:latin typeface="Aptos"/>
              </a:defRPr>
            </a:pPr>
            <a:r>
              <a:t>Модели ИИ</a:t>
            </a:r>
            <a:br/>
            <a:r>
              <a:t>OpenAI / DeepMind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143000" y="4251960"/>
            <a:ext cx="9875520" cy="114300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1143000" y="4251960"/>
            <a:ext cx="82296" cy="1143000"/>
          </a:xfrm>
          <a:prstGeom prst="rect">
            <a:avLst/>
          </a:prstGeom>
          <a:solidFill>
            <a:srgbClr val="2D6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344168" y="4379976"/>
            <a:ext cx="9528048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Системный вывод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Рост ИИ ограничивается уже не только алгоритмами, но и энергетикой, инфраструктурой, цепочками поставок и стоимостью капитала.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720840"/>
            <a:ext cx="12191695" cy="137160"/>
          </a:xfrm>
          <a:prstGeom prst="rect">
            <a:avLst/>
          </a:prstGeom>
          <a:solidFill>
            <a:srgbClr val="1429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94A"/>
                </a:solidFill>
                <a:latin typeface="Aptos Display"/>
              </a:defRPr>
            </a:pPr>
            <a:r>
              <a:t>Цепочка 2. Космос → данные → управление территориями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2648" y="932688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5F6B7A"/>
                </a:solidFill>
                <a:latin typeface="Aptos"/>
              </a:defRPr>
            </a:pPr>
            <a:r>
              <a:t>Спутники становятся инфраструктурой повседневного управления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47472"/>
            <a:ext cx="457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F6B7A"/>
                </a:solidFill>
                <a:latin typeface="Aptos"/>
              </a:defRPr>
            </a:pPr>
            <a:r>
              <a:t>6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2286000"/>
            <a:ext cx="2011680" cy="914400"/>
          </a:xfrm>
          <a:prstGeom prst="roundRect">
            <a:avLst/>
          </a:prstGeom>
          <a:solidFill>
            <a:srgbClr val="14294A"/>
          </a:solidFill>
          <a:ln>
            <a:solidFill>
              <a:srgbClr val="1429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SPACE</a:t>
            </a:r>
            <a:br/>
            <a:r>
              <a:t>SpaceX • ESA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108960" y="1371600"/>
            <a:ext cx="2011680" cy="914400"/>
          </a:xfrm>
          <a:prstGeom prst="roundRect">
            <a:avLst/>
          </a:prstGeom>
          <a:solidFill>
            <a:srgbClr val="2D6EBE"/>
          </a:solidFill>
          <a:ln>
            <a:solidFill>
              <a:srgbClr val="2D6E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СВЯЗЬ</a:t>
            </a:r>
            <a:br/>
            <a:r>
              <a:t>Starlink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108960" y="3246120"/>
            <a:ext cx="2011680" cy="914400"/>
          </a:xfrm>
          <a:prstGeom prst="roundRect">
            <a:avLst/>
          </a:prstGeom>
          <a:solidFill>
            <a:srgbClr val="2D9DBE"/>
          </a:solidFill>
          <a:ln>
            <a:solidFill>
              <a:srgbClr val="2D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НАБЛЮДЕНИЕ</a:t>
            </a:r>
            <a:br/>
            <a:r>
              <a:t>Copernicus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69280" y="2286000"/>
            <a:ext cx="2011680" cy="914400"/>
          </a:xfrm>
          <a:prstGeom prst="roundRect">
            <a:avLst/>
          </a:prstGeom>
          <a:solidFill>
            <a:srgbClr val="7054A6"/>
          </a:solidFill>
          <a:ln>
            <a:solidFill>
              <a:srgbClr val="7054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ОБЛАКО + ИИ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29600" y="1371600"/>
            <a:ext cx="2468880" cy="914400"/>
          </a:xfrm>
          <a:prstGeom prst="roundRect">
            <a:avLst/>
          </a:prstGeom>
          <a:solidFill>
            <a:srgbClr val="C09034"/>
          </a:solidFill>
          <a:ln>
            <a:solidFill>
              <a:srgbClr val="C090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  <a:latin typeface="Aptos"/>
              </a:defRPr>
            </a:pPr>
            <a:r>
              <a:t>ГОРОДА И ЛОГИСТИКА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0" y="3246120"/>
            <a:ext cx="2468880" cy="914400"/>
          </a:xfrm>
          <a:prstGeom prst="roundRect">
            <a:avLst/>
          </a:prstGeom>
          <a:solidFill>
            <a:srgbClr val="3D9164"/>
          </a:solidFill>
          <a:ln>
            <a:solidFill>
              <a:srgbClr val="3D91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ptos"/>
              </a:defRPr>
            </a:pPr>
            <a:r>
              <a:t>ЭКОЛОГИЯ И БЕЗОПАСНОСТЬ</a:t>
            </a:r>
          </a:p>
        </p:txBody>
      </p:sp>
      <p:cxnSp>
        <p:nvCxnSpPr>
          <p:cNvPr id="11" name="Connector 10"/>
          <p:cNvCxnSpPr/>
          <p:nvPr/>
        </p:nvCxnSpPr>
        <p:spPr>
          <a:xfrm flipV="1">
            <a:off x="2743200" y="1828800"/>
            <a:ext cx="365760" cy="914400"/>
          </a:xfrm>
          <a:prstGeom prst="line">
            <a:avLst/>
          </a:prstGeom>
          <a:ln w="2540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>
            <a:off x="2743200" y="2743200"/>
            <a:ext cx="365760" cy="960120"/>
          </a:xfrm>
          <a:prstGeom prst="line">
            <a:avLst/>
          </a:prstGeom>
          <a:ln w="2540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5120640" y="1828800"/>
            <a:ext cx="548640" cy="914400"/>
          </a:xfrm>
          <a:prstGeom prst="line">
            <a:avLst/>
          </a:prstGeom>
          <a:ln w="2540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 flipV="1">
            <a:off x="5120640" y="2743200"/>
            <a:ext cx="548640" cy="960120"/>
          </a:xfrm>
          <a:prstGeom prst="line">
            <a:avLst/>
          </a:prstGeom>
          <a:ln w="2540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 flipV="1">
            <a:off x="7680960" y="1828800"/>
            <a:ext cx="548640" cy="914400"/>
          </a:xfrm>
          <a:prstGeom prst="line">
            <a:avLst/>
          </a:prstGeom>
          <a:ln w="2540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7680960" y="2743200"/>
            <a:ext cx="548640" cy="960120"/>
          </a:xfrm>
          <a:prstGeom prst="line">
            <a:avLst/>
          </a:prstGeom>
          <a:ln w="2540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0" y="6720840"/>
            <a:ext cx="12191695" cy="137160"/>
          </a:xfrm>
          <a:prstGeom prst="rect">
            <a:avLst/>
          </a:prstGeom>
          <a:solidFill>
            <a:srgbClr val="1429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94A"/>
                </a:solidFill>
                <a:latin typeface="Aptos Display"/>
              </a:defRPr>
            </a:pPr>
            <a:r>
              <a:t>Цепочка 3. Энергия → транспорт → город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2648" y="932688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5F6B7A"/>
                </a:solidFill>
                <a:latin typeface="Aptos"/>
              </a:defRPr>
            </a:pPr>
            <a:r>
              <a:t>Электрификация превращает транспорт и здания в элементы энергосистемы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47472"/>
            <a:ext cx="457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F6B7A"/>
                </a:solidFill>
                <a:latin typeface="Aptos"/>
              </a:defRPr>
            </a:pPr>
            <a:r>
              <a:t>7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2194560"/>
            <a:ext cx="1828800" cy="1051560"/>
          </a:xfrm>
          <a:prstGeom prst="roundRect">
            <a:avLst/>
          </a:prstGeom>
          <a:solidFill>
            <a:srgbClr val="3D9164"/>
          </a:solidFill>
          <a:ln>
            <a:solidFill>
              <a:srgbClr val="3D91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 b="1">
                <a:solidFill>
                  <a:srgbClr val="FFFFFF"/>
                </a:solidFill>
                <a:latin typeface="Aptos"/>
              </a:defRPr>
            </a:pPr>
            <a:r>
              <a:t>ВИЭ</a:t>
            </a:r>
            <a:br/>
            <a:r>
              <a:t>NextEra / Ørsted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2468880" y="2724912"/>
            <a:ext cx="457200" cy="0"/>
          </a:xfrm>
          <a:prstGeom prst="line">
            <a:avLst/>
          </a:prstGeom>
          <a:ln w="2540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2926080" y="2194560"/>
            <a:ext cx="1828800" cy="1051560"/>
          </a:xfrm>
          <a:prstGeom prst="roundRect">
            <a:avLst/>
          </a:prstGeom>
          <a:solidFill>
            <a:srgbClr val="14294A"/>
          </a:solidFill>
          <a:ln>
            <a:solidFill>
              <a:srgbClr val="1429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 b="1">
                <a:solidFill>
                  <a:srgbClr val="FFFFFF"/>
                </a:solidFill>
                <a:latin typeface="Aptos"/>
              </a:defRPr>
            </a:pPr>
            <a:r>
              <a:t>СЕТИ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4754880" y="2724912"/>
            <a:ext cx="457200" cy="0"/>
          </a:xfrm>
          <a:prstGeom prst="line">
            <a:avLst/>
          </a:prstGeom>
          <a:ln w="2540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5212080" y="2194560"/>
            <a:ext cx="1828800" cy="1051560"/>
          </a:xfrm>
          <a:prstGeom prst="roundRect">
            <a:avLst/>
          </a:prstGeom>
          <a:solidFill>
            <a:srgbClr val="2D6EBE"/>
          </a:solidFill>
          <a:ln>
            <a:solidFill>
              <a:srgbClr val="2D6E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 b="1">
                <a:solidFill>
                  <a:srgbClr val="FFFFFF"/>
                </a:solidFill>
                <a:latin typeface="Aptos"/>
              </a:defRPr>
            </a:pPr>
            <a:r>
              <a:t>НАКОПИТЕЛИ</a:t>
            </a:r>
            <a:br/>
            <a:r>
              <a:t>Tesla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7040880" y="2724912"/>
            <a:ext cx="457199" cy="0"/>
          </a:xfrm>
          <a:prstGeom prst="line">
            <a:avLst/>
          </a:prstGeom>
          <a:ln w="2540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7498079" y="2194560"/>
            <a:ext cx="1828800" cy="1051560"/>
          </a:xfrm>
          <a:prstGeom prst="roundRect">
            <a:avLst/>
          </a:prstGeom>
          <a:solidFill>
            <a:srgbClr val="C09034"/>
          </a:solidFill>
          <a:ln>
            <a:solidFill>
              <a:srgbClr val="C090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 b="1">
                <a:solidFill>
                  <a:srgbClr val="FFFFFF"/>
                </a:solidFill>
                <a:latin typeface="Aptos"/>
              </a:defRPr>
            </a:pPr>
            <a:r>
              <a:t>ЭЛЕКТРОТРАНСПОРТ</a:t>
            </a:r>
            <a:br/>
            <a:r>
              <a:t>BYD / Tesla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9326880" y="2724912"/>
            <a:ext cx="457200" cy="0"/>
          </a:xfrm>
          <a:prstGeom prst="line">
            <a:avLst/>
          </a:prstGeom>
          <a:ln w="2540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9784080" y="2194560"/>
            <a:ext cx="1828800" cy="1051560"/>
          </a:xfrm>
          <a:prstGeom prst="roundRect">
            <a:avLst/>
          </a:prstGeom>
          <a:solidFill>
            <a:srgbClr val="7054A6"/>
          </a:solidFill>
          <a:ln>
            <a:solidFill>
              <a:srgbClr val="7054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50" b="1">
                <a:solidFill>
                  <a:srgbClr val="FFFFFF"/>
                </a:solidFill>
                <a:latin typeface="Aptos"/>
              </a:defRPr>
            </a:pPr>
            <a:r>
              <a:t>SMART CITY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280160" y="4160520"/>
            <a:ext cx="960120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1280160" y="4160520"/>
            <a:ext cx="82296" cy="1280160"/>
          </a:xfrm>
          <a:prstGeom prst="rect">
            <a:avLst/>
          </a:prstGeom>
          <a:solidFill>
            <a:srgbClr val="3D91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81328" y="4288536"/>
            <a:ext cx="9253728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Новая логика города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Энергия, мобильность, здания, зарядная инфраструктура, цифровые тарифы и управление спросом объединяются в единую операционную систему территории.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720840"/>
            <a:ext cx="12191695" cy="137160"/>
          </a:xfrm>
          <a:prstGeom prst="rect">
            <a:avLst/>
          </a:prstGeom>
          <a:solidFill>
            <a:srgbClr val="1429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94A"/>
                </a:solidFill>
                <a:latin typeface="Aptos Display"/>
              </a:defRPr>
            </a:pPr>
            <a:r>
              <a:t>Цепочка 4. Геномика → ИИ → программируемая медицина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2648" y="932688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5F6B7A"/>
                </a:solidFill>
                <a:latin typeface="Aptos"/>
              </a:defRPr>
            </a:pPr>
            <a:r>
              <a:t>От чтения биологии — к вычислению и точечному воздействию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47472"/>
            <a:ext cx="457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F6B7A"/>
                </a:solidFill>
                <a:latin typeface="Aptos"/>
              </a:defRPr>
            </a:pPr>
            <a:r>
              <a:t>8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2240280"/>
            <a:ext cx="1417320" cy="1097280"/>
          </a:xfrm>
          <a:prstGeom prst="roundRect">
            <a:avLst/>
          </a:prstGeom>
          <a:solidFill>
            <a:srgbClr val="2D6EBE"/>
          </a:solidFill>
          <a:ln>
            <a:solidFill>
              <a:srgbClr val="2D6E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50" b="1">
                <a:solidFill>
                  <a:srgbClr val="FFFFFF"/>
                </a:solidFill>
                <a:latin typeface="Aptos"/>
              </a:defRPr>
            </a:pPr>
            <a:r>
              <a:t>ГЕНОМНЫЕ ДАННЫЕ</a:t>
            </a:r>
            <a:br/>
            <a:r>
              <a:t>Illumina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2148840" y="2788920"/>
            <a:ext cx="914400" cy="0"/>
          </a:xfrm>
          <a:prstGeom prst="line">
            <a:avLst/>
          </a:prstGeom>
          <a:ln w="2286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3063240" y="2240280"/>
            <a:ext cx="1417320" cy="1097280"/>
          </a:xfrm>
          <a:prstGeom prst="roundRect">
            <a:avLst/>
          </a:prstGeom>
          <a:solidFill>
            <a:srgbClr val="7054A6"/>
          </a:solidFill>
          <a:ln>
            <a:solidFill>
              <a:srgbClr val="7054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50" b="1">
                <a:solidFill>
                  <a:srgbClr val="FFFFFF"/>
                </a:solidFill>
                <a:latin typeface="Aptos"/>
              </a:defRPr>
            </a:pPr>
            <a:r>
              <a:t>НАУЧНЫЙ ИИ</a:t>
            </a:r>
            <a:br/>
            <a:r>
              <a:t>AlphaFold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4480560" y="2788920"/>
            <a:ext cx="914400" cy="0"/>
          </a:xfrm>
          <a:prstGeom prst="line">
            <a:avLst/>
          </a:prstGeom>
          <a:ln w="2286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5394960" y="2240280"/>
            <a:ext cx="1417320" cy="1097280"/>
          </a:xfrm>
          <a:prstGeom prst="roundRect">
            <a:avLst/>
          </a:prstGeom>
          <a:solidFill>
            <a:srgbClr val="3D9164"/>
          </a:solidFill>
          <a:ln>
            <a:solidFill>
              <a:srgbClr val="3D91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50" b="1">
                <a:solidFill>
                  <a:srgbClr val="FFFFFF"/>
                </a:solidFill>
                <a:latin typeface="Aptos"/>
              </a:defRPr>
            </a:pPr>
            <a:r>
              <a:t>РЕДАКТИРОВАНИЕ</a:t>
            </a:r>
            <a:br/>
            <a:r>
              <a:t>CRISPR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6812280" y="2788920"/>
            <a:ext cx="914399" cy="0"/>
          </a:xfrm>
          <a:prstGeom prst="line">
            <a:avLst/>
          </a:prstGeom>
          <a:ln w="2286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7726679" y="2240280"/>
            <a:ext cx="1417320" cy="1097280"/>
          </a:xfrm>
          <a:prstGeom prst="roundRect">
            <a:avLst/>
          </a:prstGeom>
          <a:solidFill>
            <a:srgbClr val="C09034"/>
          </a:solidFill>
          <a:ln>
            <a:solidFill>
              <a:srgbClr val="C090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50" b="1">
                <a:solidFill>
                  <a:srgbClr val="FFFFFF"/>
                </a:solidFill>
                <a:latin typeface="Aptos"/>
              </a:defRPr>
            </a:pPr>
            <a:r>
              <a:t>mRNA-ПЛАТФОРМЫ</a:t>
            </a:r>
            <a:br/>
            <a:r>
              <a:t>Moderna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9144000" y="2788920"/>
            <a:ext cx="914400" cy="0"/>
          </a:xfrm>
          <a:prstGeom prst="line">
            <a:avLst/>
          </a:prstGeom>
          <a:ln w="2286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10058400" y="2240280"/>
            <a:ext cx="1417320" cy="1097280"/>
          </a:xfrm>
          <a:prstGeom prst="roundRect">
            <a:avLst/>
          </a:prstGeom>
          <a:solidFill>
            <a:srgbClr val="14294A"/>
          </a:solidFill>
          <a:ln>
            <a:solidFill>
              <a:srgbClr val="1429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50" b="1">
                <a:solidFill>
                  <a:srgbClr val="FFFFFF"/>
                </a:solidFill>
                <a:latin typeface="Aptos"/>
              </a:defRPr>
            </a:pPr>
            <a:r>
              <a:t>ИНТЕРФЕЙСЫ</a:t>
            </a:r>
            <a:br/>
            <a:r>
              <a:t>Neuralink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51560" y="4297680"/>
            <a:ext cx="10058400" cy="1143000"/>
          </a:xfrm>
          <a:prstGeom prst="roundRect">
            <a:avLst/>
          </a:prstGeom>
          <a:solidFill>
            <a:srgbClr val="FFFFFF"/>
          </a:solidFill>
          <a:ln>
            <a:solidFill>
              <a:srgbClr val="E6EB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1051560" y="4297680"/>
            <a:ext cx="82296" cy="1143000"/>
          </a:xfrm>
          <a:prstGeom prst="rect">
            <a:avLst/>
          </a:prstGeom>
          <a:solidFill>
            <a:srgbClr val="705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252728" y="4425696"/>
            <a:ext cx="9710928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4294A"/>
                </a:solidFill>
                <a:latin typeface="Aptos"/>
              </a:defRPr>
            </a:pPr>
            <a:r>
              <a:t>Системный эффект</a:t>
            </a:r>
          </a:p>
          <a:p>
            <a:pPr>
              <a:spcBef>
                <a:spcPts val="300"/>
              </a:spcBef>
              <a:defRPr sz="1050">
                <a:solidFill>
                  <a:srgbClr val="191E26"/>
                </a:solidFill>
                <a:latin typeface="Aptos"/>
              </a:defRPr>
            </a:pPr>
            <a:r>
              <a:t>Биология становится всё более вычислимой: данные, модели, молекулярные инструменты и клинические платформы складываются в единый технологический конвейер.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720840"/>
            <a:ext cx="12191695" cy="137160"/>
          </a:xfrm>
          <a:prstGeom prst="rect">
            <a:avLst/>
          </a:prstGeom>
          <a:solidFill>
            <a:srgbClr val="1429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4294A"/>
                </a:solidFill>
                <a:latin typeface="Aptos Display"/>
              </a:defRPr>
            </a:pPr>
            <a:r>
              <a:t>Цепочка 5. Капитал ↔ инфраструктура ↔ данные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2648" y="932688"/>
            <a:ext cx="105156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5F6B7A"/>
                </a:solidFill>
                <a:latin typeface="Aptos"/>
              </a:defRPr>
            </a:pPr>
            <a:r>
              <a:t>Финансы становятся механизмом настройки и масштабирования систем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47472"/>
            <a:ext cx="4572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F6B7A"/>
                </a:solidFill>
                <a:latin typeface="Aptos"/>
              </a:defRPr>
            </a:pPr>
            <a:r>
              <a:t>9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423160"/>
            <a:ext cx="2286000" cy="914400"/>
          </a:xfrm>
          <a:prstGeom prst="roundRect">
            <a:avLst/>
          </a:prstGeom>
          <a:solidFill>
            <a:srgbClr val="14294A"/>
          </a:solidFill>
          <a:ln>
            <a:solidFill>
              <a:srgbClr val="1429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  <a:latin typeface="Aptos"/>
              </a:defRPr>
            </a:pPr>
            <a:r>
              <a:t>КАПИТАЛ</a:t>
            </a:r>
            <a:br/>
            <a:r>
              <a:t>BlackRock • World Bank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937760" y="1325880"/>
            <a:ext cx="2286000" cy="914400"/>
          </a:xfrm>
          <a:prstGeom prst="roundRect">
            <a:avLst/>
          </a:prstGeom>
          <a:solidFill>
            <a:srgbClr val="2D6EBE"/>
          </a:solidFill>
          <a:ln>
            <a:solidFill>
              <a:srgbClr val="2D6E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ИНФРАСТРУКТУРА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937760" y="3520440"/>
            <a:ext cx="2286000" cy="914400"/>
          </a:xfrm>
          <a:prstGeom prst="roundRect">
            <a:avLst/>
          </a:prstGeom>
          <a:solidFill>
            <a:srgbClr val="2D9DBE"/>
          </a:solidFill>
          <a:ln>
            <a:solidFill>
              <a:srgbClr val="2D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ДАННЫЕ + KPI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961120" y="2423160"/>
            <a:ext cx="2286000" cy="914400"/>
          </a:xfrm>
          <a:prstGeom prst="roundRect">
            <a:avLst/>
          </a:prstGeom>
          <a:solidFill>
            <a:srgbClr val="7054A6"/>
          </a:solidFill>
          <a:ln>
            <a:solidFill>
              <a:srgbClr val="7054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ptos"/>
              </a:defRPr>
            </a:pPr>
            <a:r>
              <a:t>ЦИФРОВАЯ ЭКОНОМИКА</a:t>
            </a:r>
            <a:br/>
            <a:r>
              <a:t>Stripe • Ethereum</a:t>
            </a:r>
          </a:p>
        </p:txBody>
      </p:sp>
      <p:cxnSp>
        <p:nvCxnSpPr>
          <p:cNvPr id="9" name="Connector 8"/>
          <p:cNvCxnSpPr/>
          <p:nvPr/>
        </p:nvCxnSpPr>
        <p:spPr>
          <a:xfrm flipV="1">
            <a:off x="3200400" y="1783080"/>
            <a:ext cx="1737360" cy="1097280"/>
          </a:xfrm>
          <a:prstGeom prst="line">
            <a:avLst/>
          </a:prstGeom>
          <a:ln w="2540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>
            <a:off x="7223760" y="1783080"/>
            <a:ext cx="1737360" cy="1097280"/>
          </a:xfrm>
          <a:prstGeom prst="line">
            <a:avLst/>
          </a:prstGeom>
          <a:ln w="2540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 flipH="1">
            <a:off x="7223760" y="3337560"/>
            <a:ext cx="1737360" cy="640079"/>
          </a:xfrm>
          <a:prstGeom prst="line">
            <a:avLst/>
          </a:prstGeom>
          <a:ln w="2540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 flipH="1" flipV="1">
            <a:off x="3200400" y="3337560"/>
            <a:ext cx="1737360" cy="640079"/>
          </a:xfrm>
          <a:prstGeom prst="line">
            <a:avLst/>
          </a:prstGeom>
          <a:ln w="25400">
            <a:solidFill>
              <a:srgbClr val="5F6B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6720840"/>
            <a:ext cx="12191695" cy="137160"/>
          </a:xfrm>
          <a:prstGeom prst="rect">
            <a:avLst/>
          </a:prstGeom>
          <a:solidFill>
            <a:srgbClr val="1429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Связанность лучших проектов мира — ЭКВИЛИБРИУМ</dc:title>
  <dc:subject>Системная карта 30 глобальных проектов и интеграционная архитектура ЭКВИЛИБРИУМ</dc:subject>
  <dc:creator>OpenAI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