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65392"/>
            <a:ext cx="5943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71808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SUR · Культура · Новый Уклад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05156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300" b="1" dirty="0">
                <a:solidFill>
                  <a:srgbClr val="17324D"/>
                </a:solidFill>
              </a:rPr>
              <a:t>SUR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713232" y="18745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2B5B84"/>
                </a:solidFill>
              </a:rPr>
              <a:t>КУЛЬТУРА · НОВЫЙ УКЛАД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731520" y="25420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3313D"/>
                </a:solidFill>
              </a:rPr>
              <a:t>Культура как инфраструктура смыслов, воспроизводства человека и управления развитием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31520" y="3703320"/>
            <a:ext cx="3429000" cy="1325880"/>
          </a:xfrm>
          <a:prstGeom prst="roundRect">
            <a:avLst>
              <a:gd name="adj" fmla="val 4138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3840480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SUR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96112" y="416052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Система управления развитием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4389120" y="3703320"/>
            <a:ext cx="3429000" cy="1325880"/>
          </a:xfrm>
          <a:prstGeom prst="roundRect">
            <a:avLst>
              <a:gd name="adj" fmla="val 4138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53712" y="3840480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КУЛЬТУРА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53712" y="416052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Смыслы, наследие, знание, творчество</a:t>
            </a:r>
            <a:endParaRPr lang="en-US" sz="980" dirty="0"/>
          </a:p>
        </p:txBody>
      </p:sp>
      <p:sp>
        <p:nvSpPr>
          <p:cNvPr id="11" name="Shape 9"/>
          <p:cNvSpPr/>
          <p:nvPr/>
        </p:nvSpPr>
        <p:spPr>
          <a:xfrm>
            <a:off x="8046720" y="3703320"/>
            <a:ext cx="3429000" cy="1325880"/>
          </a:xfrm>
          <a:prstGeom prst="roundRect">
            <a:avLst>
              <a:gd name="adj" fmla="val 4138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11312" y="3840480"/>
            <a:ext cx="3099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НОВЫЙ УКЛАД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11312" y="4160520"/>
            <a:ext cx="309981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Новая норма жизни, труда и кооперации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731520" y="5943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57482"/>
                </a:solidFill>
              </a:rPr>
              <a:t>Версия 1.0 · 29 августа 2026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Индекс Нового Уклада SUR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12648" y="89611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2"/>
                </a:solidFill>
              </a:rPr>
              <a:t>Не одна цифра, а профиль из семи измерений.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C1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5836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Наследие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219456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30428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C2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230428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Знание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84048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95020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C3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395020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Доверие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48640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9612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C4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559612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Творчество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13232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24204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C5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724204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Среда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778240" y="1828800"/>
            <a:ext cx="1417320" cy="224028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8796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C6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888796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Человеческое развитие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10424160" y="1828800"/>
            <a:ext cx="1417320" cy="2240280"/>
          </a:xfrm>
          <a:prstGeom prst="roundRect">
            <a:avLst/>
          </a:prstGeom>
          <a:solidFill>
            <a:srgbClr val="F1F5F2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533888" y="2084832"/>
            <a:ext cx="11978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B5B84"/>
                </a:solidFill>
              </a:rPr>
              <a:t>C7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10533888" y="2788920"/>
            <a:ext cx="1197864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Баланс с природой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1051560" y="4754880"/>
            <a:ext cx="101041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3313D"/>
                </a:solidFill>
              </a:rPr>
              <a:t>Принцип защиты от «средней температуры»: критический провал по одному измерению нельзя скрыть высоким общим средним.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Пилоты Нового Уклада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31520" y="1280160"/>
            <a:ext cx="5166360" cy="1207008"/>
          </a:xfrm>
          <a:prstGeom prst="roundRect">
            <a:avLst>
              <a:gd name="adj" fmla="val 454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96112" y="1417320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Территория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96112" y="1737360"/>
            <a:ext cx="48371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культурно-образовательный баланс + цифровой паспорт + фонд развития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6355080" y="1280160"/>
            <a:ext cx="5166360" cy="1207008"/>
          </a:xfrm>
          <a:prstGeom prst="roundRect">
            <a:avLst>
              <a:gd name="adj" fmla="val 454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19672" y="1417320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Школа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19672" y="1737360"/>
            <a:ext cx="48371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история места + наука + искусство + труд + природа + проектное обучение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731520" y="2761488"/>
            <a:ext cx="5166360" cy="1207008"/>
          </a:xfrm>
          <a:prstGeom prst="roundRect">
            <a:avLst>
              <a:gd name="adj" fmla="val 454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898648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Предприятие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96112" y="3218688"/>
            <a:ext cx="48371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наставничество + культура качества + корпоративное наследие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6355080" y="2761488"/>
            <a:ext cx="5166360" cy="1207008"/>
          </a:xfrm>
          <a:prstGeom prst="roundRect">
            <a:avLst>
              <a:gd name="adj" fmla="val 454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19672" y="2898648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Архив будущего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519672" y="3218688"/>
            <a:ext cx="48371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семейные и именные фонды + граф связей + долговременное хранение</a:t>
            </a:r>
            <a:endParaRPr lang="en-US" sz="980" dirty="0"/>
          </a:p>
        </p:txBody>
      </p:sp>
      <p:sp>
        <p:nvSpPr>
          <p:cNvPr id="15" name="Shape 13"/>
          <p:cNvSpPr/>
          <p:nvPr/>
        </p:nvSpPr>
        <p:spPr>
          <a:xfrm>
            <a:off x="731520" y="4242816"/>
            <a:ext cx="5166360" cy="1207008"/>
          </a:xfrm>
          <a:prstGeom prst="roundRect">
            <a:avLst>
              <a:gd name="adj" fmla="val 4545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6112" y="4379976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Биоценоз и культура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96112" y="4700016"/>
            <a:ext cx="4837176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природные показатели + образ жизни + архитектура + туризм + образование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Дорожная карта 2026–2030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85800" y="1280160"/>
            <a:ext cx="1920240" cy="658368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48132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0–3 мес.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2926080" y="1389888"/>
            <a:ext cx="8458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3313D"/>
                </a:solidFill>
              </a:rPr>
              <a:t>понятия · 7 измерений · владельцы · инвентаризация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85800" y="2194560"/>
            <a:ext cx="1920240" cy="658368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9572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3–9 мес.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926080" y="2304288"/>
            <a:ext cx="8458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3313D"/>
                </a:solidFill>
              </a:rPr>
              <a:t>цифровой прототип · 2–3 пилота · Совет · валидация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85800" y="3108960"/>
            <a:ext cx="1920240" cy="658368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31012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9–18 мес.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2926080" y="3218688"/>
            <a:ext cx="8458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3313D"/>
                </a:solidFill>
              </a:rPr>
              <a:t>система балансов · фондовый контур · межведомственные данные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85800" y="4023360"/>
            <a:ext cx="1920240" cy="658368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22452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18–36 мес.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926080" y="4133088"/>
            <a:ext cx="8458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3313D"/>
                </a:solidFill>
              </a:rPr>
              <a:t>масштабирование · совместимость регионов · публичный индекс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85800" y="4937760"/>
            <a:ext cx="1920240" cy="658368"/>
          </a:xfrm>
          <a:prstGeom prst="round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5138928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к 2030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2926080" y="5047488"/>
            <a:ext cx="8458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23313D"/>
                </a:solidFill>
              </a:rPr>
              <a:t>непрерывная система воспроизводства культурного и человеческого капитала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Контур управления — межведомственный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31520" y="1371600"/>
            <a:ext cx="3291840" cy="1097280"/>
          </a:xfrm>
          <a:prstGeom prst="roundRect">
            <a:avLst>
              <a:gd name="adj" fmla="val 5000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96112" y="1508760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ЦЕЛИ И БАЛАНСЫ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96112" y="1828800"/>
            <a:ext cx="2962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единый каталог целей, показателей и допустимых диапазонов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4443984" y="1371600"/>
            <a:ext cx="3291840" cy="1097280"/>
          </a:xfrm>
          <a:prstGeom prst="roundRect">
            <a:avLst>
              <a:gd name="adj" fmla="val 5000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08576" y="1508760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ОТВЕТСТВЕННОСТЬ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608576" y="1828800"/>
            <a:ext cx="2962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матрица ведомств, регионов, институтов и владельцев данных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8156448" y="1371600"/>
            <a:ext cx="3291840" cy="1097280"/>
          </a:xfrm>
          <a:prstGeom prst="roundRect">
            <a:avLst>
              <a:gd name="adj" fmla="val 5000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21040" y="1508760"/>
            <a:ext cx="2962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РЕСУРСЫ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21040" y="1828800"/>
            <a:ext cx="29626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связанные бюджеты, фонды, инфраструктура и компетенции</a:t>
            </a:r>
            <a:endParaRPr lang="en-US" sz="980" dirty="0"/>
          </a:p>
        </p:txBody>
      </p:sp>
      <p:sp>
        <p:nvSpPr>
          <p:cNvPr id="12" name="Text 10"/>
          <p:cNvSpPr/>
          <p:nvPr/>
        </p:nvSpPr>
        <p:spPr>
          <a:xfrm>
            <a:off x="914400" y="3246120"/>
            <a:ext cx="10332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2B5B84"/>
                </a:solidFill>
              </a:rPr>
              <a:t>ПЛАН  →  ДАННЫЕ  →  АНАЛИЗ  →  РЕШЕНИЕ  →  ИСПОЛНЕНИЕ  →  ОЦЕНКА ЭФФЕКТА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1188720" y="4251960"/>
            <a:ext cx="97840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23313D"/>
                </a:solidFill>
              </a:rPr>
              <a:t>Отчётность должна отвечать не только на вопрос «сколько освоено», но прежде всего «какой баланс изменился и какое общественное качество создано».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 принципов Нового Уклада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1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115568" y="126187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Преемственность без догматизма</a:t>
            </a:r>
            <a:endParaRPr lang="en-US" sz="1310" dirty="0"/>
          </a:p>
        </p:txBody>
      </p:sp>
      <p:sp>
        <p:nvSpPr>
          <p:cNvPr id="5" name="Text 3"/>
          <p:cNvSpPr/>
          <p:nvPr/>
        </p:nvSpPr>
        <p:spPr>
          <a:xfrm>
            <a:off x="4480560" y="1298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937760" y="126187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Развитие без разрушения наследия</a:t>
            </a:r>
            <a:endParaRPr lang="en-US" sz="1310" dirty="0"/>
          </a:p>
        </p:txBody>
      </p:sp>
      <p:sp>
        <p:nvSpPr>
          <p:cNvPr id="7" name="Text 5"/>
          <p:cNvSpPr/>
          <p:nvPr/>
        </p:nvSpPr>
        <p:spPr>
          <a:xfrm>
            <a:off x="8302752" y="1298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3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759952" y="126187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Единство без унификации культур</a:t>
            </a:r>
            <a:endParaRPr lang="en-US" sz="1310" dirty="0"/>
          </a:p>
        </p:txBody>
      </p:sp>
      <p:sp>
        <p:nvSpPr>
          <p:cNvPr id="9" name="Text 7"/>
          <p:cNvSpPr/>
          <p:nvPr/>
        </p:nvSpPr>
        <p:spPr>
          <a:xfrm>
            <a:off x="658368" y="2715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4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115568" y="267919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Технологичность без обезличивания</a:t>
            </a:r>
            <a:endParaRPr lang="en-US" sz="1310" dirty="0"/>
          </a:p>
        </p:txBody>
      </p:sp>
      <p:sp>
        <p:nvSpPr>
          <p:cNvPr id="11" name="Text 9"/>
          <p:cNvSpPr/>
          <p:nvPr/>
        </p:nvSpPr>
        <p:spPr>
          <a:xfrm>
            <a:off x="4480560" y="2715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5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937760" y="267919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Экономика как средство развития человека</a:t>
            </a:r>
            <a:endParaRPr lang="en-US" sz="1310" dirty="0"/>
          </a:p>
        </p:txBody>
      </p:sp>
      <p:sp>
        <p:nvSpPr>
          <p:cNvPr id="13" name="Text 11"/>
          <p:cNvSpPr/>
          <p:nvPr/>
        </p:nvSpPr>
        <p:spPr>
          <a:xfrm>
            <a:off x="8302752" y="271576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6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759952" y="267919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Свобода творчества + ответственность</a:t>
            </a:r>
            <a:endParaRPr lang="en-US" sz="1310" dirty="0"/>
          </a:p>
        </p:txBody>
      </p:sp>
      <p:sp>
        <p:nvSpPr>
          <p:cNvPr id="15" name="Text 13"/>
          <p:cNvSpPr/>
          <p:nvPr/>
        </p:nvSpPr>
        <p:spPr>
          <a:xfrm>
            <a:off x="658368" y="41330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7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115568" y="409651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Данные для понимания, не тотального контроля</a:t>
            </a:r>
            <a:endParaRPr lang="en-US" sz="1310" dirty="0"/>
          </a:p>
        </p:txBody>
      </p:sp>
      <p:sp>
        <p:nvSpPr>
          <p:cNvPr id="17" name="Text 15"/>
          <p:cNvSpPr/>
          <p:nvPr/>
        </p:nvSpPr>
        <p:spPr>
          <a:xfrm>
            <a:off x="4480560" y="41330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8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937760" y="409651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Решения ближе к человеку + общие стандарты</a:t>
            </a:r>
            <a:endParaRPr lang="en-US" sz="1310" dirty="0"/>
          </a:p>
        </p:txBody>
      </p:sp>
      <p:sp>
        <p:nvSpPr>
          <p:cNvPr id="19" name="Text 17"/>
          <p:cNvSpPr/>
          <p:nvPr/>
        </p:nvSpPr>
        <p:spPr>
          <a:xfrm>
            <a:off x="8302752" y="41330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9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8759952" y="4096512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b="1" dirty="0">
                <a:solidFill>
                  <a:srgbClr val="17324D"/>
                </a:solidFill>
              </a:rPr>
              <a:t>Баланс человека, общества, государства и биосферы</a:t>
            </a:r>
            <a:endParaRPr lang="en-US" sz="131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1097280"/>
            <a:ext cx="10789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500" b="1" dirty="0">
                <a:solidFill>
                  <a:srgbClr val="17324D"/>
                </a:solidFill>
              </a:rPr>
              <a:t>НОВЫЙ УКЛАД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1188720" y="2057400"/>
            <a:ext cx="978408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B5B84"/>
                </a:solidFill>
              </a:rPr>
              <a:t>культура, которая умеет сохранять прошлое, понимать настоящее и совместно проектировать будущее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834640" y="3703320"/>
            <a:ext cx="6492240" cy="0"/>
          </a:xfrm>
          <a:prstGeom prst="line">
            <a:avLst/>
          </a:prstGeom>
          <a:noFill/>
          <a:ln w="19050">
            <a:solidFill>
              <a:srgbClr val="A8BB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4160520"/>
            <a:ext cx="960120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700" dirty="0">
                <a:solidFill>
                  <a:srgbClr val="23313D"/>
                </a:solidFill>
              </a:rPr>
              <a:t>Критерий успеха SUR: развитие человека, семьи, территории и государства без разрушения связей, памяти, природы и будущих возможностей.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Главная идея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12648" y="89611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2"/>
                </a:solidFill>
              </a:rPr>
              <a:t>Культура — не отрасль мероприятий, а базовая система воспроизводства общества.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822960" y="1417320"/>
            <a:ext cx="105156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3313D"/>
                </a:solidFill>
              </a:rPr>
              <a:t>SUR переводит культуру из ведомственного сектора в межсистемный контур управления развитием.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2057400"/>
            <a:ext cx="105156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3313D"/>
                </a:solidFill>
              </a:rPr>
              <a:t>Главный объект — человек в связях: семья, территория, образование, труд, творчество, природа, государство.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697480"/>
            <a:ext cx="105156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3313D"/>
                </a:solidFill>
              </a:rPr>
              <a:t>Главный инструмент — взаимосвязанные балансы, а не один рейтинг или набор KPI.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3337560"/>
            <a:ext cx="1051560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3313D"/>
                </a:solidFill>
              </a:rPr>
              <a:t>Главный результат — способность общества обновляться, не разрушая наследие, доверие и будущие возможности.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60120" y="4663440"/>
            <a:ext cx="10241280" cy="960120"/>
          </a:xfrm>
          <a:prstGeom prst="round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4956048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</a:rPr>
              <a:t>Новый Уклад = преемственность + развитие + кооперация + измеримый общественный эффект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Цикл Нового Уклада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12648" y="89611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57482"/>
                </a:solidFill>
              </a:rPr>
              <a:t>Замкнутый контур воспроизводства культурного и человеческого капитала.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57200" y="2331720"/>
            <a:ext cx="1417320" cy="960120"/>
          </a:xfrm>
          <a:prstGeom prst="roundRect">
            <a:avLst/>
          </a:prstGeom>
          <a:solidFill>
            <a:srgbClr val="E4EDF5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НАСЛЕДИЕ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1874520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121408" y="2331720"/>
            <a:ext cx="1417320" cy="960120"/>
          </a:xfrm>
          <a:prstGeom prst="roundRect">
            <a:avLst/>
          </a:prstGeom>
          <a:solidFill>
            <a:srgbClr val="EEF3F7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194560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СМЫСЛ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538728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785616" y="2331720"/>
            <a:ext cx="1417320" cy="960120"/>
          </a:xfrm>
          <a:prstGeom prst="roundRect">
            <a:avLst/>
          </a:prstGeom>
          <a:solidFill>
            <a:srgbClr val="E4EDF5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58768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ЗНАНИЕ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202936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5449824" y="2331720"/>
            <a:ext cx="1417320" cy="960120"/>
          </a:xfrm>
          <a:prstGeom prst="roundRect">
            <a:avLst/>
          </a:prstGeom>
          <a:solidFill>
            <a:srgbClr val="EEF3F7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ДЕЙСТВИЕ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867144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7114032" y="2331720"/>
            <a:ext cx="1417320" cy="960120"/>
          </a:xfrm>
          <a:prstGeom prst="roundRect">
            <a:avLst/>
          </a:prstGeom>
          <a:solidFill>
            <a:srgbClr val="E4EDF5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87184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КООПЕРАЦИЯ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531352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8778240" y="2331720"/>
            <a:ext cx="1417320" cy="960120"/>
          </a:xfrm>
          <a:prstGeom prst="roundRect">
            <a:avLst/>
          </a:prstGeom>
          <a:solidFill>
            <a:srgbClr val="EEF3F7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51392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РЕЗУЛЬТАТ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0195560" y="2587752"/>
            <a:ext cx="246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B5B84"/>
                </a:solidFill>
              </a:rPr>
              <a:t>→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0442448" y="2331720"/>
            <a:ext cx="1417320" cy="960120"/>
          </a:xfrm>
          <a:prstGeom prst="roundRect">
            <a:avLst/>
          </a:prstGeom>
          <a:solidFill>
            <a:srgbClr val="E4EDF5"/>
          </a:solidFill>
          <a:ln w="12700">
            <a:solidFill>
              <a:srgbClr val="CAD8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515600" y="2624328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</a:rPr>
              <a:t>НОВОЕ НАСЛЕДИЕ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051560" y="3977640"/>
            <a:ext cx="10104120" cy="9144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23313D"/>
                </a:solidFill>
              </a:rPr>
              <a:t>Культура хранит и осмысляет → образование переводит в компетенции → институты организуют действие → экономика и управление создают результат → результат становится наследием следующего цикла.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 контуров культурной архитектуры SUR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94360" y="1325880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58952" y="14630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Наследие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58952" y="1783080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архивы, музеи, фонды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4434840" y="1325880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99432" y="14630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Смыслы и язык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99432" y="1783080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ценности, память, символы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8275320" y="1325880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39912" y="14630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Образование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439912" y="1783080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школа, вузы, наставничество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594360" y="2862072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8952" y="2999232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Творчество и медиа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58952" y="3319272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кино, музыка, литература, игры</a:t>
            </a:r>
            <a:endParaRPr lang="en-US" sz="980" dirty="0"/>
          </a:p>
        </p:txBody>
      </p:sp>
      <p:sp>
        <p:nvSpPr>
          <p:cNvPr id="15" name="Shape 13"/>
          <p:cNvSpPr/>
          <p:nvPr/>
        </p:nvSpPr>
        <p:spPr>
          <a:xfrm>
            <a:off x="4434840" y="2862072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99432" y="2999232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Среда жизни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99432" y="3319272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города, сёла, парки, архитектура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8275320" y="2862072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39912" y="2999232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Труд и кооперация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439912" y="3319272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профессии, ремёсла, предприятия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594360" y="4398264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8952" y="4535424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Институты и право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58952" y="4855464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стандарты, фонды, валидация</a:t>
            </a:r>
            <a:endParaRPr lang="en-US" sz="980" dirty="0"/>
          </a:p>
        </p:txBody>
      </p:sp>
      <p:sp>
        <p:nvSpPr>
          <p:cNvPr id="24" name="Shape 22"/>
          <p:cNvSpPr/>
          <p:nvPr/>
        </p:nvSpPr>
        <p:spPr>
          <a:xfrm>
            <a:off x="4434840" y="4398264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99432" y="4535424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Цифровой контур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99432" y="4855464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реестры, граф знаний, ИИ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8275320" y="4398264"/>
            <a:ext cx="3474720" cy="1234440"/>
          </a:xfrm>
          <a:prstGeom prst="roundRect">
            <a:avLst>
              <a:gd name="adj" fmla="val 4444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4535424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Балансы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8439912" y="4855464"/>
            <a:ext cx="31455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человек, территория, государство, биосфера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Управляем не мероприятиями, а балансами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58368" y="1417320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719072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Наследие ↔ обновление</a:t>
            </a:r>
            <a:endParaRPr lang="en-US" sz="1420" dirty="0"/>
          </a:p>
        </p:txBody>
      </p:sp>
      <p:sp>
        <p:nvSpPr>
          <p:cNvPr id="5" name="Shape 3"/>
          <p:cNvSpPr/>
          <p:nvPr/>
        </p:nvSpPr>
        <p:spPr>
          <a:xfrm>
            <a:off x="4480560" y="1417320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45152" y="1719072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Единство ↔ многообразие</a:t>
            </a:r>
            <a:endParaRPr lang="en-US" sz="1420" dirty="0"/>
          </a:p>
        </p:txBody>
      </p:sp>
      <p:sp>
        <p:nvSpPr>
          <p:cNvPr id="7" name="Shape 5"/>
          <p:cNvSpPr/>
          <p:nvPr/>
        </p:nvSpPr>
        <p:spPr>
          <a:xfrm>
            <a:off x="8302752" y="1417320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67344" y="1719072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Права ↔ ответственность</a:t>
            </a:r>
            <a:endParaRPr lang="en-US" sz="1420" dirty="0"/>
          </a:p>
        </p:txBody>
      </p:sp>
      <p:sp>
        <p:nvSpPr>
          <p:cNvPr id="9" name="Shape 7"/>
          <p:cNvSpPr/>
          <p:nvPr/>
        </p:nvSpPr>
        <p:spPr>
          <a:xfrm>
            <a:off x="658368" y="2679192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980944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Личное развитие ↔ общественное благо</a:t>
            </a:r>
            <a:endParaRPr lang="en-US" sz="1420" dirty="0"/>
          </a:p>
        </p:txBody>
      </p:sp>
      <p:sp>
        <p:nvSpPr>
          <p:cNvPr id="11" name="Shape 9"/>
          <p:cNvSpPr/>
          <p:nvPr/>
        </p:nvSpPr>
        <p:spPr>
          <a:xfrm>
            <a:off x="4480560" y="2679192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45152" y="2980944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Цифровое ↔ живое общение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8302752" y="2679192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67344" y="2980944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Труд ↔ творчество и свободное время</a:t>
            </a:r>
            <a:endParaRPr lang="en-US" sz="1420" dirty="0"/>
          </a:p>
        </p:txBody>
      </p:sp>
      <p:sp>
        <p:nvSpPr>
          <p:cNvPr id="15" name="Shape 13"/>
          <p:cNvSpPr/>
          <p:nvPr/>
        </p:nvSpPr>
        <p:spPr>
          <a:xfrm>
            <a:off x="658368" y="3941064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242816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Центр ↔ территории</a:t>
            </a: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4480560" y="3941064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45152" y="4242816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Экономическая ↔ культурная ценность</a:t>
            </a:r>
            <a:endParaRPr lang="en-US" sz="1420" dirty="0"/>
          </a:p>
        </p:txBody>
      </p:sp>
      <p:sp>
        <p:nvSpPr>
          <p:cNvPr id="19" name="Shape 17"/>
          <p:cNvSpPr/>
          <p:nvPr/>
        </p:nvSpPr>
        <p:spPr>
          <a:xfrm>
            <a:off x="8302752" y="3941064"/>
            <a:ext cx="3474720" cy="960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67344" y="4242816"/>
            <a:ext cx="31455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20" b="1" dirty="0">
                <a:solidFill>
                  <a:srgbClr val="17324D"/>
                </a:solidFill>
              </a:rPr>
              <a:t>Человек ↔ биосфера</a:t>
            </a:r>
            <a:endParaRPr lang="en-US" sz="1420" dirty="0"/>
          </a:p>
        </p:txBody>
      </p:sp>
      <p:sp>
        <p:nvSpPr>
          <p:cNvPr id="21" name="Text 19"/>
          <p:cNvSpPr/>
          <p:nvPr/>
        </p:nvSpPr>
        <p:spPr>
          <a:xfrm>
            <a:off x="1097280" y="553212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B5B84"/>
                </a:solidFill>
              </a:rPr>
              <a:t>Каждый баланс: объект → показатели → допустимый диапазон → источники данных → владелец → сценарий коррекции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Человек — центральная единица системы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663440" y="2240280"/>
            <a:ext cx="2834640" cy="1463040"/>
          </a:xfrm>
          <a:prstGeom prst="ellipse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846320" y="260604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ЧЕЛОВЕК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</a:rPr>
              <a:t>в системе связей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914400" y="132588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05840" y="155448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Здоровье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297680" y="100584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89120" y="123444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Образование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8321040" y="132588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0" y="155448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Семья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732520" y="329184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23960" y="352044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Труд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046720" y="480060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38160" y="502920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Творчество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4343400" y="507492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34840" y="530352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Природа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1051560" y="457200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Кооперация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94360" y="2926080"/>
            <a:ext cx="2331720" cy="731520"/>
          </a:xfrm>
          <a:prstGeom prst="roundRect">
            <a:avLst/>
          </a:prstGeom>
          <a:solidFill>
            <a:srgbClr val="EAF1F7"/>
          </a:solidFill>
          <a:ln w="12700">
            <a:solidFill>
              <a:srgbClr val="CBD8E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154680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7324D"/>
                </a:solidFill>
              </a:rPr>
              <a:t>Цифровая грамотность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Институциональная модель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129844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234440" y="129844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Совет культурного развития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983480" y="1298448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цели, приоритеты, целевые балансы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58368" y="19659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234440" y="196596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Архив сохранения наследия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983480" y="196596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долговременное хранение и происхождение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58368" y="263347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03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234440" y="263347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Академические и культурные реестры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983480" y="2633472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проверяемые знания, персоналии, школы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58368" y="330098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04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234440" y="330098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Система фондов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983480" y="3300984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долгосрочное финансирование миссий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8368" y="396849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05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234440" y="396849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Центры валидации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4983480" y="3968496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проверка данных, методик и эффектов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58368" y="463600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06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234440" y="463600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Культурные лаборатории территорий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983480" y="4636008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пилоты в городах, сёлах, школах, предприятиях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58368" y="530352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B84"/>
                </a:solidFill>
              </a:rPr>
              <a:t>07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234440" y="53035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Портал SUR / СФЕРА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983480" y="5303520"/>
            <a:ext cx="6492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3313D"/>
                </a:solidFill>
              </a:rPr>
              <a:t>единый доступ к знаниям, проектам и результатам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Цифровой контур: федеративная модель, а не монолит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338328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" y="1554480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ИСТОЧНИКИ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04672" y="1874520"/>
            <a:ext cx="30540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музеи · архивы · библиотеки · вузы · регионы · фонды · учреждения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4407408" y="1417320"/>
            <a:ext cx="3383280" cy="1234440"/>
          </a:xfrm>
          <a:prstGeom prst="roundRect">
            <a:avLst>
              <a:gd name="adj" fmla="val 4444"/>
            </a:avLst>
          </a:prstGeom>
          <a:solidFill>
            <a:srgbClr val="E4EDF5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0" y="1554480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SUR CORE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0" y="1874520"/>
            <a:ext cx="30540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идентификация · происхождение · версии · связи · права доступа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8174736" y="1417320"/>
            <a:ext cx="3383280" cy="1234440"/>
          </a:xfrm>
          <a:prstGeom prst="roundRect">
            <a:avLst>
              <a:gd name="adj" fmla="val 4444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339328" y="1554480"/>
            <a:ext cx="3054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СЕРВИСЫ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339328" y="1874520"/>
            <a:ext cx="30540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граф знаний · аналитика · ИИ-помощники · персональные маршруты</a:t>
            </a:r>
            <a:endParaRPr lang="en-US" sz="980" dirty="0"/>
          </a:p>
        </p:txBody>
      </p:sp>
      <p:sp>
        <p:nvSpPr>
          <p:cNvPr id="12" name="Text 10"/>
          <p:cNvSpPr/>
          <p:nvPr/>
        </p:nvSpPr>
        <p:spPr>
          <a:xfrm>
            <a:off x="4041648" y="1810512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B5B84"/>
                </a:solidFill>
              </a:rPr>
              <a:t>→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808976" y="1810512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B5B84"/>
                </a:solidFill>
              </a:rPr>
              <a:t>→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097280" y="33375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наследие и цифровые копии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097280" y="3913632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персоналии и школы преемственности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097280" y="4489704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культурные практики и методики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97280" y="5065776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проекты, события и инфраструктура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583680" y="333756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фонды и финансирование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583680" y="3913632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показатели культурных балансов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583680" y="4489704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3313D"/>
                </a:solidFill>
              </a:rPr>
              <a:t>• граф смыслов и связей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38912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культуры: от расходов к капиталу развития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04672" y="155448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Человеческий капитал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04672" y="187452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компетенции, здоровье, созидательность</a:t>
            </a:r>
            <a:endParaRPr lang="en-US" sz="980" dirty="0"/>
          </a:p>
        </p:txBody>
      </p:sp>
      <p:sp>
        <p:nvSpPr>
          <p:cNvPr id="6" name="Shape 4"/>
          <p:cNvSpPr/>
          <p:nvPr/>
        </p:nvSpPr>
        <p:spPr>
          <a:xfrm>
            <a:off x="4480560" y="141732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645152" y="155448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Социальный капитал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645152" y="187452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доверие, участие, кооперация</a:t>
            </a:r>
            <a:endParaRPr lang="en-US" sz="980" dirty="0"/>
          </a:p>
        </p:txBody>
      </p:sp>
      <p:sp>
        <p:nvSpPr>
          <p:cNvPr id="9" name="Shape 7"/>
          <p:cNvSpPr/>
          <p:nvPr/>
        </p:nvSpPr>
        <p:spPr>
          <a:xfrm>
            <a:off x="8321040" y="141732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EAF1F7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85632" y="155448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Интеллектуальный капитал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485632" y="187452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знания, школы, методики, права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640080" y="292608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4672" y="30632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Репутационный капитал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04672" y="338328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образ страны, территории, организации</a:t>
            </a:r>
            <a:endParaRPr lang="en-US" sz="980" dirty="0"/>
          </a:p>
        </p:txBody>
      </p:sp>
      <p:sp>
        <p:nvSpPr>
          <p:cNvPr id="15" name="Shape 13"/>
          <p:cNvSpPr/>
          <p:nvPr/>
        </p:nvSpPr>
        <p:spPr>
          <a:xfrm>
            <a:off x="4480560" y="292608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45152" y="30632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Территориальный капитал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645152" y="338328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среда, идентичность, привлекательность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8321040" y="2926080"/>
            <a:ext cx="3474720" cy="1188720"/>
          </a:xfrm>
          <a:prstGeom prst="roundRect">
            <a:avLst>
              <a:gd name="adj" fmla="val 4615"/>
            </a:avLst>
          </a:prstGeom>
          <a:solidFill>
            <a:srgbClr val="F1F5F2"/>
          </a:solidFill>
          <a:ln w="12700">
            <a:solidFill>
              <a:srgbClr val="D5E0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85632" y="3063240"/>
            <a:ext cx="31455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</a:rPr>
              <a:t>Природный капитал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485632" y="3383280"/>
            <a:ext cx="314553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23313D"/>
                </a:solidFill>
              </a:rPr>
              <a:t>экологическая культура и качество среды</a:t>
            </a:r>
            <a:endParaRPr lang="en-US" sz="980" dirty="0"/>
          </a:p>
        </p:txBody>
      </p:sp>
      <p:sp>
        <p:nvSpPr>
          <p:cNvPr id="21" name="Text 19"/>
          <p:cNvSpPr/>
          <p:nvPr/>
        </p:nvSpPr>
        <p:spPr>
          <a:xfrm>
            <a:off x="914400" y="4800600"/>
            <a:ext cx="103327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7324D"/>
                </a:solidFill>
              </a:rPr>
              <a:t>Инструменты: бюджет · гранты · именные фонды · ГЧП · креативная экономика · кооперативы · социальные инвестиции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519672"/>
            <a:ext cx="4114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00">
                <a:solidFill>
                  <a:srgbClr val="71808E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SUR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 — Культура — Новый Уклад</dc:title>
  <dc:subject>SUR — Культура — Новый Уклад</dc:subject>
  <dc:creator>OpenAI</dc:creator>
  <cp:lastModifiedBy>OpenAI</cp:lastModifiedBy>
  <cp:revision>1</cp:revision>
  <dcterms:created xsi:type="dcterms:W3CDTF">2026-08-29T15:32:24Z</dcterms:created>
  <dcterms:modified xsi:type="dcterms:W3CDTF">2026-08-29T15:32:24Z</dcterms:modified>
</cp:coreProperties>
</file>