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ae2984274b0d4d34" /><Relationship Type="http://schemas.openxmlformats.org/officeDocument/2006/relationships/extended-properties" Target="/docProps/app.xml" Id="Rb31f5af115d24992" /><Relationship Type="http://schemas.openxmlformats.org/officeDocument/2006/relationships/officeDocument" Target="/ppt/presentation.xml" Id="R904427e1e60643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3b1fb17d9d48e3"/>
  </p:sldMasterIdLst>
  <p:notesMasterIdLst>
    <p:notesMasterId xmlns:r="http://schemas.openxmlformats.org/officeDocument/2006/relationships" r:id="R955b2b137ee743b8"/>
  </p:notesMasterIdLst>
  <p:sldIdLst>
    <p:sldId xmlns:r="http://schemas.openxmlformats.org/officeDocument/2006/relationships" id="256" r:id="Rebf32190bf3948b0"/>
    <p:sldId xmlns:r="http://schemas.openxmlformats.org/officeDocument/2006/relationships" id="257" r:id="R14458fd3641e452a"/>
    <p:sldId xmlns:r="http://schemas.openxmlformats.org/officeDocument/2006/relationships" id="258" r:id="Rae46b598cef94848"/>
    <p:sldId xmlns:r="http://schemas.openxmlformats.org/officeDocument/2006/relationships" id="259" r:id="Rc027bb81a37847b2"/>
    <p:sldId xmlns:r="http://schemas.openxmlformats.org/officeDocument/2006/relationships" id="260" r:id="Rd9f9fe7df8694477"/>
    <p:sldId xmlns:r="http://schemas.openxmlformats.org/officeDocument/2006/relationships" id="261" r:id="R952c9f3b60a941e4"/>
    <p:sldId xmlns:r="http://schemas.openxmlformats.org/officeDocument/2006/relationships" id="262" r:id="R878c826f3e984886"/>
    <p:sldId xmlns:r="http://schemas.openxmlformats.org/officeDocument/2006/relationships" id="263" r:id="R75844cbb3dde4247"/>
    <p:sldId xmlns:r="http://schemas.openxmlformats.org/officeDocument/2006/relationships" id="264" r:id="R31a647d1149d4936"/>
    <p:sldId xmlns:r="http://schemas.openxmlformats.org/officeDocument/2006/relationships" id="265" r:id="R8f8b50ac74544b76"/>
    <p:sldId xmlns:r="http://schemas.openxmlformats.org/officeDocument/2006/relationships" id="266" r:id="Rf278a6c308c54b9e"/>
    <p:sldId xmlns:r="http://schemas.openxmlformats.org/officeDocument/2006/relationships" id="267" r:id="R49f8c7ce6b5e425b"/>
    <p:sldId xmlns:r="http://schemas.openxmlformats.org/officeDocument/2006/relationships" id="268" r:id="Rcb387dcb37ff49f4"/>
    <p:sldId xmlns:r="http://schemas.openxmlformats.org/officeDocument/2006/relationships" id="269" r:id="R7e6a70edaefa4b8a"/>
    <p:sldId xmlns:r="http://schemas.openxmlformats.org/officeDocument/2006/relationships" id="270" r:id="Rbafb3aa3b5f04d63"/>
    <p:sldId xmlns:r="http://schemas.openxmlformats.org/officeDocument/2006/relationships" id="271" r:id="Rd0cbd50d68b84b9b"/>
    <p:sldId xmlns:r="http://schemas.openxmlformats.org/officeDocument/2006/relationships" id="272" r:id="R783fe785b0eb44c6"/>
    <p:sldId xmlns:r="http://schemas.openxmlformats.org/officeDocument/2006/relationships" id="273" r:id="R75cccea2e7ae4c80"/>
    <p:sldId xmlns:r="http://schemas.openxmlformats.org/officeDocument/2006/relationships" id="274" r:id="R60ebe162bf9f44d3"/>
    <p:sldId xmlns:r="http://schemas.openxmlformats.org/officeDocument/2006/relationships" id="275" r:id="Rb56be1dcbec24660"/>
    <p:sldId xmlns:r="http://schemas.openxmlformats.org/officeDocument/2006/relationships" id="276" r:id="R4d291ff867de45b2"/>
    <p:sldId xmlns:r="http://schemas.openxmlformats.org/officeDocument/2006/relationships" id="277" r:id="Rd943af708c35420e"/>
    <p:sldId xmlns:r="http://schemas.openxmlformats.org/officeDocument/2006/relationships" id="278" r:id="R0eb4533d333d4e50"/>
    <p:sldId xmlns:r="http://schemas.openxmlformats.org/officeDocument/2006/relationships" id="279" r:id="R7b8940c712e24088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2dfeb9e971604038" /><Relationship Type="http://schemas.openxmlformats.org/officeDocument/2006/relationships/slideMaster" Target="/ppt/slideMasters/slideMaster1.xml" Id="R8f3b1fb17d9d48e3" /><Relationship Type="http://schemas.openxmlformats.org/officeDocument/2006/relationships/notesMaster" Target="/ppt/notesMasters/notesMaster1.xml" Id="R955b2b137ee743b8" /><Relationship Type="http://schemas.openxmlformats.org/officeDocument/2006/relationships/presProps" Target="/ppt/presProps.xml" Id="R55ea2b175feb4bc0" /><Relationship Type="http://schemas.openxmlformats.org/officeDocument/2006/relationships/tableStyles" Target="/ppt/tableStyles.xml" Id="R4f0a9335e15a405a" /><Relationship Type="http://schemas.openxmlformats.org/officeDocument/2006/relationships/slide" Target="/ppt/slides/slide1.xml" Id="Rebf32190bf3948b0" /><Relationship Type="http://schemas.openxmlformats.org/officeDocument/2006/relationships/slide" Target="/ppt/slides/slide2.xml" Id="R14458fd3641e452a" /><Relationship Type="http://schemas.openxmlformats.org/officeDocument/2006/relationships/slide" Target="/ppt/slides/slide3.xml" Id="Rae46b598cef94848" /><Relationship Type="http://schemas.openxmlformats.org/officeDocument/2006/relationships/slide" Target="/ppt/slides/slide4.xml" Id="Rc027bb81a37847b2" /><Relationship Type="http://schemas.openxmlformats.org/officeDocument/2006/relationships/slide" Target="/ppt/slides/slide5.xml" Id="Rd9f9fe7df8694477" /><Relationship Type="http://schemas.openxmlformats.org/officeDocument/2006/relationships/slide" Target="/ppt/slides/slide6.xml" Id="R952c9f3b60a941e4" /><Relationship Type="http://schemas.openxmlformats.org/officeDocument/2006/relationships/slide" Target="/ppt/slides/slide7.xml" Id="R878c826f3e984886" /><Relationship Type="http://schemas.openxmlformats.org/officeDocument/2006/relationships/slide" Target="/ppt/slides/slide8.xml" Id="R75844cbb3dde4247" /><Relationship Type="http://schemas.openxmlformats.org/officeDocument/2006/relationships/slide" Target="/ppt/slides/slide9.xml" Id="R31a647d1149d4936" /><Relationship Type="http://schemas.openxmlformats.org/officeDocument/2006/relationships/slide" Target="/ppt/slides/slide10.xml" Id="R8f8b50ac74544b76" /><Relationship Type="http://schemas.openxmlformats.org/officeDocument/2006/relationships/slide" Target="/ppt/slides/slide11.xml" Id="Rf278a6c308c54b9e" /><Relationship Type="http://schemas.openxmlformats.org/officeDocument/2006/relationships/slide" Target="/ppt/slides/slide12.xml" Id="R49f8c7ce6b5e425b" /><Relationship Type="http://schemas.openxmlformats.org/officeDocument/2006/relationships/slide" Target="/ppt/slides/slide13.xml" Id="Rcb387dcb37ff49f4" /><Relationship Type="http://schemas.openxmlformats.org/officeDocument/2006/relationships/slide" Target="/ppt/slides/slide14.xml" Id="R7e6a70edaefa4b8a" /><Relationship Type="http://schemas.openxmlformats.org/officeDocument/2006/relationships/slide" Target="/ppt/slides/slide15.xml" Id="Rbafb3aa3b5f04d63" /><Relationship Type="http://schemas.openxmlformats.org/officeDocument/2006/relationships/slide" Target="/ppt/slides/slide16.xml" Id="Rd0cbd50d68b84b9b" /><Relationship Type="http://schemas.openxmlformats.org/officeDocument/2006/relationships/slide" Target="/ppt/slides/slide17.xml" Id="R783fe785b0eb44c6" /><Relationship Type="http://schemas.openxmlformats.org/officeDocument/2006/relationships/slide" Target="/ppt/slides/slide18.xml" Id="R75cccea2e7ae4c80" /><Relationship Type="http://schemas.openxmlformats.org/officeDocument/2006/relationships/slide" Target="/ppt/slides/slide19.xml" Id="R60ebe162bf9f44d3" /><Relationship Type="http://schemas.openxmlformats.org/officeDocument/2006/relationships/slide" Target="/ppt/slides/slide20.xml" Id="Rb56be1dcbec24660" /><Relationship Type="http://schemas.openxmlformats.org/officeDocument/2006/relationships/slide" Target="/ppt/slides/slide21.xml" Id="R4d291ff867de45b2" /><Relationship Type="http://schemas.openxmlformats.org/officeDocument/2006/relationships/slide" Target="/ppt/slides/slide22.xml" Id="Rd943af708c35420e" /><Relationship Type="http://schemas.openxmlformats.org/officeDocument/2006/relationships/slide" Target="/ppt/slides/slide23.xml" Id="R0eb4533d333d4e50" /><Relationship Type="http://schemas.openxmlformats.org/officeDocument/2006/relationships/slide" Target="/ppt/slides/slide24.xml" Id="R7b8940c712e24088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1e1dddf4038844bd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0b45162d370b4442" /><Relationship Type="http://schemas.openxmlformats.org/officeDocument/2006/relationships/notesMaster" Target="/ppt/notesMasters/notesMaster1.xml" Id="Rd92234a36f314b2a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4db078900c7a43a7" /><Relationship Type="http://schemas.openxmlformats.org/officeDocument/2006/relationships/notesMaster" Target="/ppt/notesMasters/notesMaster1.xml" Id="R0d5ad9aa96534ff7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76d298c5d6d44308" /><Relationship Type="http://schemas.openxmlformats.org/officeDocument/2006/relationships/notesMaster" Target="/ppt/notesMasters/notesMaster1.xml" Id="R6e180e8cc77b4a84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d90a4e6716624b4b" /><Relationship Type="http://schemas.openxmlformats.org/officeDocument/2006/relationships/notesMaster" Target="/ppt/notesMasters/notesMaster1.xml" Id="Re3858f276ee140c6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a6dc8b3b89ba4261" /><Relationship Type="http://schemas.openxmlformats.org/officeDocument/2006/relationships/notesMaster" Target="/ppt/notesMasters/notesMaster1.xml" Id="Rdeb4f71353b24b4f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9b338f493255404e" /><Relationship Type="http://schemas.openxmlformats.org/officeDocument/2006/relationships/notesMaster" Target="/ppt/notesMasters/notesMaster1.xml" Id="R38f226fd68c84952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4ed96f6d621b4079" /><Relationship Type="http://schemas.openxmlformats.org/officeDocument/2006/relationships/notesMaster" Target="/ppt/notesMasters/notesMaster1.xml" Id="Rac22e2ffffb9414d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649d7b02ef1e4555" /><Relationship Type="http://schemas.openxmlformats.org/officeDocument/2006/relationships/notesMaster" Target="/ppt/notesMasters/notesMaster1.xml" Id="Rc6abb12969e3468d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8a3355025aea4cb3" /><Relationship Type="http://schemas.openxmlformats.org/officeDocument/2006/relationships/notesMaster" Target="/ppt/notesMasters/notesMaster1.xml" Id="R147f20537741468c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1816363947334dff" /><Relationship Type="http://schemas.openxmlformats.org/officeDocument/2006/relationships/notesMaster" Target="/ppt/notesMasters/notesMaster1.xml" Id="Rb99ea9a5effa4118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42999965b72b4145" /><Relationship Type="http://schemas.openxmlformats.org/officeDocument/2006/relationships/notesMaster" Target="/ppt/notesMasters/notesMaster1.xml" Id="R9ec6eda373fd42de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d91dfdbca5fd4fa9" /><Relationship Type="http://schemas.openxmlformats.org/officeDocument/2006/relationships/notesMaster" Target="/ppt/notesMasters/notesMaster1.xml" Id="R3338b84ad99d4b1c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bedf197ee6604c48" /><Relationship Type="http://schemas.openxmlformats.org/officeDocument/2006/relationships/notesMaster" Target="/ppt/notesMasters/notesMaster1.xml" Id="R0cb86c692cc840aa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d4a40c1e7af04abf" /><Relationship Type="http://schemas.openxmlformats.org/officeDocument/2006/relationships/notesMaster" Target="/ppt/notesMasters/notesMaster1.xml" Id="R7cf727a0332b42ae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6be0f338962340ed" /><Relationship Type="http://schemas.openxmlformats.org/officeDocument/2006/relationships/notesMaster" Target="/ppt/notesMasters/notesMaster1.xml" Id="R57bf6b46c7e8446a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d5f2ba5ad4d342f9" /><Relationship Type="http://schemas.openxmlformats.org/officeDocument/2006/relationships/notesMaster" Target="/ppt/notesMasters/notesMaster1.xml" Id="R82d5927bf9314283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d7f0cdf3e17242a5" /><Relationship Type="http://schemas.openxmlformats.org/officeDocument/2006/relationships/notesMaster" Target="/ppt/notesMasters/notesMaster1.xml" Id="R6b9a91dc91b046ac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6b3a35714a7943d7" /><Relationship Type="http://schemas.openxmlformats.org/officeDocument/2006/relationships/notesMaster" Target="/ppt/notesMasters/notesMaster1.xml" Id="R1ef9b1faf87e449b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e085aa2610204476" /><Relationship Type="http://schemas.openxmlformats.org/officeDocument/2006/relationships/notesMaster" Target="/ppt/notesMasters/notesMaster1.xml" Id="R33c9ce83d4ed4094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a699471679f0416c" /><Relationship Type="http://schemas.openxmlformats.org/officeDocument/2006/relationships/notesMaster" Target="/ppt/notesMasters/notesMaster1.xml" Id="Raf65f159c57c4105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a125ccf2eb5f46d3" /><Relationship Type="http://schemas.openxmlformats.org/officeDocument/2006/relationships/notesMaster" Target="/ppt/notesMasters/notesMaster1.xml" Id="R35493065df57475a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d3b831f9566144d7" /><Relationship Type="http://schemas.openxmlformats.org/officeDocument/2006/relationships/notesMaster" Target="/ppt/notesMasters/notesMaster1.xml" Id="R517ee2834e0b498c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8138a691e8254c15" /><Relationship Type="http://schemas.openxmlformats.org/officeDocument/2006/relationships/notesMaster" Target="/ppt/notesMasters/notesMaster1.xml" Id="R34fcc08ed7254993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f5af5443153a4f7c" /><Relationship Type="http://schemas.openxmlformats.org/officeDocument/2006/relationships/notesMaster" Target="/ppt/notesMasters/notesMaster1.xml" Id="Rf849c2874c62407a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Открыть с принципиального разграничения: СУР — управленческая система; 810 — исторический код и проектное имя реестра, не действующая валюта.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Авторская концепция СУР, Соколов Сергей Леонидович, версия 1.0, 27.08.2026.</a:t>
            </a:r>
          </a:p>
          <a:p xmlns:a="http://schemas.openxmlformats.org/drawingml/2006/main">
            <a:r>
              <a:t>- https://www.cbr.ru/explan/acts_bko/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СУР не создаёт денежную единицу. Концепция исходит из конституционной модели рубля и исключительной эмиссионной компетенции Банка России.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https://kremlin.ru/acts/constitution/item</a:t>
            </a:r>
          </a:p>
          <a:p xmlns:a="http://schemas.openxmlformats.org/drawingml/2006/main">
            <a:r>
              <a:t>- https://www.cbr.ru/finm_infrastructure/digital_oper/</a:t>
            </a:r>
          </a:p>
          <a:p xmlns:a="http://schemas.openxmlformats.org/drawingml/2006/main">
            <a:r>
              <a:t>- https://www.cbr.ru/PSystem/dr/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Разделить допустимое имя/индекс и регулируемые финансовые функции. Любая договорная единица требует отдельной правовой, бухгалтерской и налоговой модели.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https://www.cbr.ru/finm_infrastructure/digital_oper/</a:t>
            </a:r>
          </a:p>
          <a:p xmlns:a="http://schemas.openxmlformats.org/drawingml/2006/main">
            <a:r>
              <a:t>- https://pravo.gov.ru/proxy/ips/?doc_itself=&amp;fulltext=1&amp;nd=102033239&amp;page=1&amp;rdk=155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Трёхслойность позволяет сохранить исторические и аналитические данные, не смешивая их с юридическим денежным реестром.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https://www.cbr.ru/explan/acts_bko/</a:t>
            </a:r>
          </a:p>
          <a:p xmlns:a="http://schemas.openxmlformats.org/drawingml/2006/main">
            <a:r>
              <a:t>- Авторская модель SUR-810, версия 1.0, 27.08.2026.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Показать разделение денежного потока и информационного следа. SUR-810 готовит и сверяет доказательства, но не становится банком или платёжным оператором.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Авторская модель SUR-810, версия 1.0, 27.08.2026.</a:t>
            </a:r>
          </a:p>
          <a:p xmlns:a="http://schemas.openxmlformats.org/drawingml/2006/main">
            <a:r>
              <a:t>- https://www.cbr.ru/explan/acts_bko/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Не использовать среднее арифметическое. Правовая проблема, отсутствие полномочий или критическая уязвимость являются барьерами и не компенсируются другими успехами.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Авторская модель финансовой готовности SUR-810, версия 1.0, 27.08.2026.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Формула 741 строится на новой трактовке балансов как систем управления. Каждая комбинация получает паспорт, владельца и доказательный след.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Авторская модель КРИСТАЛЛ 741, версия 1.0, 27.08.2026.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Жизненный цикл одинаков для каждой из 19 балансовых систем. Это обеспечивает сопоставимость процессов и позволяет адресовать узкое место.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Авторская модель КРИСТАЛЛ 741, версия 1.0, 27.08.2026.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Один и тот же баланс управляется на разных уровнях без смешения полномочий. Сквозной код связывает масштаб, фазу и систему управления балансом.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Авторская модель КРИСТАЛЛ 741, версия 1.0, 27.08.2026.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Пояснить роли без дублирования. Компоненты образуют последовательный, но циклический маршрут: результат валидации становится новым сигналом.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Авторская архитектура экосистемы СУР, версия 1.0, 27.08.2026.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Главное институциональное обещание — неподмена. В отношении Банка России корректная формулировка: предложить участие в пределах установленной компетенции.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https://kremlin.ru/acts/constitution/item</a:t>
            </a:r>
          </a:p>
          <a:p xmlns:a="http://schemas.openxmlformats.org/drawingml/2006/main">
            <a:r>
              <a:t>- https://publication.pravo.gov.ru/Document/View/0001202102220029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Разделить два решения. Управленческую архитектуру СУР можно проверять без выпуска денежных инструментов. 810 остаётся историко-проектным обозначением.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Авторская концепция СУР, версия 1.0, 27.08.2026.</a:t>
            </a:r>
          </a:p>
          <a:p xmlns:a="http://schemas.openxmlformats.org/drawingml/2006/main">
            <a:r>
              <a:t>- https://kremlin.ru/acts/constitution/item</a:t>
            </a:r>
          </a:p>
          <a:p xmlns:a="http://schemas.openxmlformats.org/drawingml/2006/main">
            <a:r>
              <a:t>- https://www.cbr.ru/explan/acts_bko/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Пилот начинается с правовой и организационной подготовки. Модельные параметры [М] уточняются после выбора объекта и базовой линии.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Авторский план пилота СУР, версия 1.0, 27.08.2026.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Разделить стоп-показатели и модельные операционные KPI. Экономический эффект заявляется только после базовой линии, контрольного периода и независимой валидации.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Авторский реестр KPI пилота SUR-810, версия 1.0, 27.08.2026.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Перечислить условия немедленной остановки. Решение о продолжении принимается только после закрытия блокирующих замечаний.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Авторская матрица рисков СУР, версия 1.0, 27.08.2026.</a:t>
            </a:r>
          </a:p>
          <a:p xmlns:a="http://schemas.openxmlformats.org/drawingml/2006/main">
            <a:r>
              <a:t>- https://www.cbr.ru/counteraction_m_ter/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Календарь задаёт направление, но не автоматическое право на масштабирование. Каждый этап открывается только после правовой, организационной, финансовой и кибернетической проверки.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https://kremlin.ru/events/president/news/73986</a:t>
            </a:r>
          </a:p>
          <a:p xmlns:a="http://schemas.openxmlformats.org/drawingml/2006/main">
            <a:r>
              <a:t>- Авторская дорожная карта СУР, версия 1.0, 27.08.2026.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Завершить конкретным решением. Пилот немонетарный: никаких заявлений о второй валюте, эмиссии или пересчёте 1000:1.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Авторская концепция СУР, Соколов Сергей Леонидович, версия 1.0, 27.08.2026.</a:t>
            </a:r>
          </a:p>
          <a:p xmlns:a="http://schemas.openxmlformats.org/drawingml/2006/main">
            <a:r>
              <a:t>- https://www.cbr.ru/explan/acts_bko/</a:t>
            </a:r>
          </a:p>
          <a:p xmlns:a="http://schemas.openxmlformats.org/drawingml/2006/main">
            <a:r>
              <a:t>- https://kremlin.ru/acts/constitution/item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Показать разрыв между стратегической целью и подтверждённым результатом. СУР закрывает цикл, сохраняя полномочия действующих институтов.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https://kremlin.ru/events/president/news/73986</a:t>
            </a:r>
          </a:p>
          <a:p xmlns:a="http://schemas.openxmlformats.org/drawingml/2006/main">
            <a:r>
              <a:t>- https://publication.pravo.gov.ru/Document/View/0001201406300016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Это центральная формула концепции. Каждый баланс имеет объект управления, целевой коридор, владельца решения, инструменты воздействия и измеримую обратную связь.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Авторская концепция СУР: «Балансы как системы управления», Соколов Сергей Леонидович, 27.08.2026.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Подчеркнуть: это 19 сквозных управленческих систем, а не 19 новых органов. Границы пересекаются, поэтому межбалансовые зависимости являются частью модели.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Авторская классификация КРИСТАЛЛ 741, версия 1.0, 27.08.2026.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Цикл проходит внутри каждой балансовой системы управления. Автоматизация поддерживает диагностику, маршрутизацию и контроль, но не подменяет полномочие.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Авторская концепция СУР, версия 1.0, 27.08.2026.</a:t>
            </a:r>
          </a:p>
          <a:p xmlns:a="http://schemas.openxmlformats.org/drawingml/2006/main">
            <a:r>
              <a:t>- https://publication.pravo.gov.ru/Document/View/0001201406300016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Зафиксировать разные роли трёх идентификаторов. 810 не является коэффициентом стоимости; 741 не означает число органов; 260 — версионируемый каталог, а не навсегда фиксированный набор.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Авторская концепция СУР и КРИСТАЛЛ 741, версия 1.0, 27.08.2026.</a:t>
            </a:r>
          </a:p>
          <a:p xmlns:a="http://schemas.openxmlformats.org/drawingml/2006/main">
            <a:r>
              <a:t>- https://www.cbr.ru/explan/acts_bko/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Хронология исключает двусмысленность. Один и тот же цифровой код 810 использовался исторически для SUR и затем RUR. С 1998 года действующее обозначение — RUB/643.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https://www.six-group.com/en/products-services/financial-information/market-reference-data/data-standards.html</a:t>
            </a:r>
          </a:p>
          <a:p xmlns:a="http://schemas.openxmlformats.org/drawingml/2006/main">
            <a:r>
              <a:t>- https://www.kremlin.ru/acts/bank/11299/print</a:t>
            </a:r>
          </a:p>
          <a:p xmlns:a="http://schemas.openxmlformats.org/drawingml/2006/main">
            <a:r>
              <a:t>- https://www.cbr.ru/explan/acts_bko/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Этот слайд должен снять псевдоюридические интерпретации. Особенно важно: признак 810 в выданном банком номере счёта нельзя самостоятельно заменять.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https://www.cbr.ru/explan/acts_bko/</a:t>
            </a:r>
          </a:p>
          <a:p xmlns:a="http://schemas.openxmlformats.org/drawingml/2006/main">
            <a:r>
              <a:t>- https://www.cbr.ru/Queries/XsltBlock/File/144005/-1/2400-2401</a:t>
            </a:r>
          </a:p>
          <a:p xmlns:a="http://schemas.openxmlformats.org/drawingml/2006/main">
            <a:r>
              <a:t>- https://www.kremlin.ru/acts/bank/11299/print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e6e8314e5b437f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931e77833a864c79" /><Relationship Type="http://schemas.openxmlformats.org/officeDocument/2006/relationships/slideLayout" Target="/ppt/slideLayouts/slideLayout1.xml" Id="R3bff9b5b351941db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ff9b5b351941db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15f6b41e44563" /><Relationship Type="http://schemas.openxmlformats.org/officeDocument/2006/relationships/notesSlide" Target="/ppt/notesSlides/notesSlide1.xml" Id="R8ac4a0f6b93e4485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fa2033e8c4100" /><Relationship Type="http://schemas.openxmlformats.org/officeDocument/2006/relationships/notesSlide" Target="/ppt/notesSlides/notesSlide10.xml" Id="Rbe80ce1f074e496d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a56b84cae4590" /><Relationship Type="http://schemas.openxmlformats.org/officeDocument/2006/relationships/notesSlide" Target="/ppt/notesSlides/notesSlide11.xml" Id="R949617f731824236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2df1b5d884edc" /><Relationship Type="http://schemas.openxmlformats.org/officeDocument/2006/relationships/notesSlide" Target="/ppt/notesSlides/notesSlide12.xml" Id="R2687c27d4ad84949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12ff8ea69403d" /><Relationship Type="http://schemas.openxmlformats.org/officeDocument/2006/relationships/notesSlide" Target="/ppt/notesSlides/notesSlide13.xml" Id="R63d4f8edfaa141d7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1de293e214e05" /><Relationship Type="http://schemas.openxmlformats.org/officeDocument/2006/relationships/notesSlide" Target="/ppt/notesSlides/notesSlide14.xml" Id="R0820334b4d0e426c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e03bb01074b33" /><Relationship Type="http://schemas.openxmlformats.org/officeDocument/2006/relationships/notesSlide" Target="/ppt/notesSlides/notesSlide15.xml" Id="R4816d89ef2694130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24be522d3467b" /><Relationship Type="http://schemas.openxmlformats.org/officeDocument/2006/relationships/notesSlide" Target="/ppt/notesSlides/notesSlide16.xml" Id="R4dddb8f83db940f6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adc6755864cb8" /><Relationship Type="http://schemas.openxmlformats.org/officeDocument/2006/relationships/notesSlide" Target="/ppt/notesSlides/notesSlide17.xml" Id="R3cf4b3a0efac4195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51ad9553e4e98" /><Relationship Type="http://schemas.openxmlformats.org/officeDocument/2006/relationships/notesSlide" Target="/ppt/notesSlides/notesSlide18.xml" Id="R33c9c28cdb664568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7a7dbb1d34aaf" /><Relationship Type="http://schemas.openxmlformats.org/officeDocument/2006/relationships/notesSlide" Target="/ppt/notesSlides/notesSlide19.xml" Id="Racdc9635e85d4e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a30d0ac724d61" /><Relationship Type="http://schemas.openxmlformats.org/officeDocument/2006/relationships/notesSlide" Target="/ppt/notesSlides/notesSlide2.xml" Id="R9913e6c586b54f1b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28d654d154e95" /><Relationship Type="http://schemas.openxmlformats.org/officeDocument/2006/relationships/notesSlide" Target="/ppt/notesSlides/notesSlide20.xml" Id="R46596ddc9d1247c0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0b47077a34769" /><Relationship Type="http://schemas.openxmlformats.org/officeDocument/2006/relationships/notesSlide" Target="/ppt/notesSlides/notesSlide21.xml" Id="R583f1ec1b06c435c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f322ceeeb4dd5" /><Relationship Type="http://schemas.openxmlformats.org/officeDocument/2006/relationships/notesSlide" Target="/ppt/notesSlides/notesSlide22.xml" Id="R19b86a79034d4ca5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c64abf0ae4c4d" /><Relationship Type="http://schemas.openxmlformats.org/officeDocument/2006/relationships/notesSlide" Target="/ppt/notesSlides/notesSlide23.xml" Id="R36f09a59973e4ac8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0cb8df07c4980" /><Relationship Type="http://schemas.openxmlformats.org/officeDocument/2006/relationships/notesSlide" Target="/ppt/notesSlides/notesSlide24.xml" Id="Re9899973199d49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4431e12fa42b3" /><Relationship Type="http://schemas.openxmlformats.org/officeDocument/2006/relationships/notesSlide" Target="/ppt/notesSlides/notesSlide3.xml" Id="R28067af84bac4b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d1f1a6668d4e80" /><Relationship Type="http://schemas.openxmlformats.org/officeDocument/2006/relationships/notesSlide" Target="/ppt/notesSlides/notesSlide4.xml" Id="R872cabb5fb504f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fe10ee84247e6" /><Relationship Type="http://schemas.openxmlformats.org/officeDocument/2006/relationships/notesSlide" Target="/ppt/notesSlides/notesSlide5.xml" Id="R00bf074e0e3847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ab13ca5a748cc" /><Relationship Type="http://schemas.openxmlformats.org/officeDocument/2006/relationships/notesSlide" Target="/ppt/notesSlides/notesSlide6.xml" Id="Reeb37209e2224d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7d1a366e844e1" /><Relationship Type="http://schemas.openxmlformats.org/officeDocument/2006/relationships/notesSlide" Target="/ppt/notesSlides/notesSlide7.xml" Id="R2741ce1453274ba6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93715bfcd424f" /><Relationship Type="http://schemas.openxmlformats.org/officeDocument/2006/relationships/notesSlide" Target="/ppt/notesSlides/notesSlide8.xml" Id="R2082ab2c68184aa6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d27290f3f4b69" /><Relationship Type="http://schemas.openxmlformats.org/officeDocument/2006/relationships/notesSlide" Target="/ppt/notesSlides/notesSlide9.xml" Id="Rea2984e3461c48eb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shape-1">
            <a:extLst xmlns:a="http://schemas.openxmlformats.org/drawingml/2006/main">
              <a:ext uri="{FF2B5EF4-FFF2-40B4-BE49-F238E27FC236}">
                <a16:creationId xmlns:a16="http://schemas.microsoft.com/office/drawing/2014/main" id="{DD5F8AF2-122C-4014-9269-DE746DA8E9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286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hape-2">
            <a:extLst xmlns:a="http://schemas.openxmlformats.org/drawingml/2006/main">
              <a:ext uri="{FF2B5EF4-FFF2-40B4-BE49-F238E27FC236}">
                <a16:creationId xmlns:a16="http://schemas.microsoft.com/office/drawing/2014/main" id="{76028B37-2FA2-405B-8CA6-5A9EB288BD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СТРАТЕГИЧЕСКАЯ КОНЦЕПЦИЯ</a:t>
            </a:r>
          </a:p>
        </p:txBody>
      </p:sp>
      <p:sp>
        <p:nvSpPr>
          <p:cNvPr id="3" name="shape-3">
            <a:extLst xmlns:a="http://schemas.openxmlformats.org/drawingml/2006/main">
              <a:ext uri="{FF2B5EF4-FFF2-40B4-BE49-F238E27FC236}">
                <a16:creationId xmlns:a16="http://schemas.microsoft.com/office/drawing/2014/main" id="{40D04453-605D-46D3-A7C0-204AB4E359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123950"/>
            <a:ext cx="47625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66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66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SUR</a:t>
            </a:r>
          </a:p>
        </p:txBody>
      </p:sp>
      <p:sp>
        <p:nvSpPr>
          <p:cNvPr id="4" name="shape-4">
            <a:extLst xmlns:a="http://schemas.openxmlformats.org/drawingml/2006/main">
              <a:ext uri="{FF2B5EF4-FFF2-40B4-BE49-F238E27FC236}">
                <a16:creationId xmlns:a16="http://schemas.microsoft.com/office/drawing/2014/main" id="{94C45BCA-E15F-46C4-A5F8-BFF6C79CB6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33625"/>
            <a:ext cx="723900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345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345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Система управления</a:t>
            </a:r>
          </a:p>
          <a:p xmlns:a="http://schemas.openxmlformats.org/drawingml/2006/main">
            <a:pPr algn="l">
              <a:lnSpc>
                <a:spcPct val="95000"/>
              </a:lnSpc>
              <a:buNone/>
              <a:defRPr sz="345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345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развитием России</a:t>
            </a:r>
          </a:p>
        </p:txBody>
      </p:sp>
      <p:sp>
        <p:nvSpPr>
          <p:cNvPr id="5" name="shape-5">
            <a:extLst xmlns:a="http://schemas.openxmlformats.org/drawingml/2006/main">
              <a:ext uri="{FF2B5EF4-FFF2-40B4-BE49-F238E27FC236}">
                <a16:creationId xmlns:a16="http://schemas.microsoft.com/office/drawing/2014/main" id="{EF4F2B0D-318B-4E2A-87E0-2800DFE4EA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848100"/>
            <a:ext cx="7810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2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72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19 балансовых систем управления  •  КРИСТАЛЛ 741</a:t>
            </a:r>
          </a:p>
          <a:p xmlns:a="http://schemas.openxmlformats.org/drawingml/2006/main">
            <a:pPr algn="l">
              <a:lnSpc>
                <a:spcPct val="108000"/>
              </a:lnSpc>
              <a:buNone/>
              <a:defRPr sz="172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72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Стандарты 260  •  денежно-расчётный контур SUR-810</a:t>
            </a:r>
          </a:p>
        </p:txBody>
      </p:sp>
      <p:sp>
        <p:nvSpPr>
          <p:cNvPr id="6" name="shape-6">
            <a:extLst xmlns:a="http://schemas.openxmlformats.org/drawingml/2006/main">
              <a:ext uri="{FF2B5EF4-FFF2-40B4-BE49-F238E27FC236}">
                <a16:creationId xmlns:a16="http://schemas.microsoft.com/office/drawing/2014/main" id="{EBD9A726-A207-4E60-90EE-ECAF69473A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1047750"/>
            <a:ext cx="2209800" cy="2209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F0DF"/>
          </a:solidFill>
          <a:ln xmlns:a="http://schemas.openxmlformats.org/drawingml/2006/main" w="38100">
            <a:solidFill>
              <a:srgbClr val="C5A253"/>
            </a:solidFill>
            <a:prstDash val="solid"/>
          </a:ln>
        </p:spPr>
      </p:sp>
      <p:sp>
        <p:nvSpPr>
          <p:cNvPr id="7" name="shape-7">
            <a:extLst xmlns:a="http://schemas.openxmlformats.org/drawingml/2006/main">
              <a:ext uri="{FF2B5EF4-FFF2-40B4-BE49-F238E27FC236}">
                <a16:creationId xmlns:a16="http://schemas.microsoft.com/office/drawing/2014/main" id="{4332D740-D6F2-40B7-9FF3-6FB11E895B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10675" y="1390650"/>
            <a:ext cx="17335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4575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4575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810</a:t>
            </a:r>
          </a:p>
        </p:txBody>
      </p:sp>
      <p:sp>
        <p:nvSpPr>
          <p:cNvPr id="8" name="shape-8">
            <a:extLst xmlns:a="http://schemas.openxmlformats.org/drawingml/2006/main">
              <a:ext uri="{FF2B5EF4-FFF2-40B4-BE49-F238E27FC236}">
                <a16:creationId xmlns:a16="http://schemas.microsoft.com/office/drawing/2014/main" id="{BDDA808A-BC2F-45FD-A9A3-C56EC1CCE6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05925" y="2114550"/>
            <a:ext cx="15621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95000"/>
              </a:lnSpc>
              <a:buNone/>
              <a:defRPr sz="127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ИСТОРИЧЕСКИЙ</a:t>
            </a:r>
          </a:p>
          <a:p xmlns:a="http://schemas.openxmlformats.org/drawingml/2006/main">
            <a:pPr algn="ctr">
              <a:lnSpc>
                <a:spcPct val="95000"/>
              </a:lnSpc>
              <a:buNone/>
              <a:defRPr sz="127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КОД</a:t>
            </a:r>
          </a:p>
        </p:txBody>
      </p:sp>
      <p:sp>
        <p:nvSpPr>
          <p:cNvPr id="9" name="shape-9">
            <a:extLst xmlns:a="http://schemas.openxmlformats.org/drawingml/2006/main">
              <a:ext uri="{FF2B5EF4-FFF2-40B4-BE49-F238E27FC236}">
                <a16:creationId xmlns:a16="http://schemas.microsoft.com/office/drawing/2014/main" id="{5E8939C5-2AAC-48B3-9341-3169DEA11A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048250"/>
            <a:ext cx="10477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5A2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shape-10">
            <a:extLst xmlns:a="http://schemas.openxmlformats.org/drawingml/2006/main">
              <a:ext uri="{FF2B5EF4-FFF2-40B4-BE49-F238E27FC236}">
                <a16:creationId xmlns:a16="http://schemas.microsoft.com/office/drawing/2014/main" id="{68563FF6-3C56-4208-807D-8CA9D3BEA7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286375"/>
            <a:ext cx="5715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Проект для межведомственного рассмотрения</a:t>
            </a:r>
          </a:p>
        </p:txBody>
      </p:sp>
      <p:sp>
        <p:nvSpPr>
          <p:cNvPr id="11" name="shape-11">
            <a:extLst xmlns:a="http://schemas.openxmlformats.org/drawingml/2006/main">
              <a:ext uri="{FF2B5EF4-FFF2-40B4-BE49-F238E27FC236}">
                <a16:creationId xmlns:a16="http://schemas.microsoft.com/office/drawing/2014/main" id="{931CA2D9-54AD-4F2C-B612-273AFB185E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676900"/>
            <a:ext cx="8286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Автор: Соколов Сергей Леонидович  |  версия 1.0  |  27 августа 2026 года</a:t>
            </a:r>
          </a:p>
        </p:txBody>
      </p:sp>
      <p:sp>
        <p:nvSpPr>
          <p:cNvPr id="12" name="shape-12">
            <a:extLst xmlns:a="http://schemas.openxmlformats.org/drawingml/2006/main">
              <a:ext uri="{FF2B5EF4-FFF2-40B4-BE49-F238E27FC236}">
                <a16:creationId xmlns:a16="http://schemas.microsoft.com/office/drawing/2014/main" id="{92D5FF4C-B75F-4B55-94DC-DA10C343F1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5381625"/>
            <a:ext cx="2209800" cy="419100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EAF3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shape-13">
            <a:extLst xmlns:a="http://schemas.openxmlformats.org/drawingml/2006/main">
              <a:ext uri="{FF2B5EF4-FFF2-40B4-BE49-F238E27FC236}">
                <a16:creationId xmlns:a16="http://schemas.microsoft.com/office/drawing/2014/main" id="{60D65635-50DF-4C63-9BB7-8E476411A1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5381625"/>
            <a:ext cx="22098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76200" tIns="19050" rIns="762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810 — не валюта пилота</a:t>
            </a:r>
          </a:p>
        </p:txBody>
      </p:sp>
    </p:spTree>
    <p:extLst>
      <p:ext uri="{BB962C8B-B14F-4D97-AF65-F5344CB8AC3E}">
        <p14:creationId xmlns:p14="http://schemas.microsoft.com/office/powerpoint/2010/main" val="724097450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shape-306">
            <a:extLst xmlns:a="http://schemas.openxmlformats.org/drawingml/2006/main">
              <a:ext uri="{FF2B5EF4-FFF2-40B4-BE49-F238E27FC236}">
                <a16:creationId xmlns:a16="http://schemas.microsoft.com/office/drawing/2014/main" id="{68F291E8-B36D-462F-8800-29EBBDC0B3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hape-307">
            <a:extLst xmlns:a="http://schemas.openxmlformats.org/drawingml/2006/main">
              <a:ext uri="{FF2B5EF4-FFF2-40B4-BE49-F238E27FC236}">
                <a16:creationId xmlns:a16="http://schemas.microsoft.com/office/drawing/2014/main" id="{CAE31268-26EF-477D-94CB-5A5B652D4C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809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ПРАВОВАЯ ГРАНИЦА</a:t>
            </a:r>
          </a:p>
        </p:txBody>
      </p:sp>
      <p:sp>
        <p:nvSpPr>
          <p:cNvPr id="3" name="shape-308">
            <a:extLst xmlns:a="http://schemas.openxmlformats.org/drawingml/2006/main">
              <a:ext uri="{FF2B5EF4-FFF2-40B4-BE49-F238E27FC236}">
                <a16:creationId xmlns:a16="http://schemas.microsoft.com/office/drawing/2014/main" id="{8229E088-5B54-4542-B368-8877F66B7E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304800"/>
            <a:ext cx="762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350" b="1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4" name="shape-309">
            <a:extLst xmlns:a="http://schemas.openxmlformats.org/drawingml/2006/main">
              <a:ext uri="{FF2B5EF4-FFF2-40B4-BE49-F238E27FC236}">
                <a16:creationId xmlns:a16="http://schemas.microsoft.com/office/drawing/2014/main" id="{3C3461DD-AB81-4C3C-900E-A249D71239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287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6000"/>
              </a:lnSpc>
              <a:buNone/>
              <a:defRPr sz="30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30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Денежная система пилота остаётся действующей</a:t>
            </a:r>
          </a:p>
        </p:txBody>
      </p:sp>
      <p:sp>
        <p:nvSpPr>
          <p:cNvPr id="5" name="shape-310">
            <a:extLst xmlns:a="http://schemas.openxmlformats.org/drawingml/2006/main">
              <a:ext uri="{FF2B5EF4-FFF2-40B4-BE49-F238E27FC236}">
                <a16:creationId xmlns:a16="http://schemas.microsoft.com/office/drawing/2014/main" id="{A98FB045-EB50-4F4D-A62C-DEA3EBF502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34125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5E9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shape-311">
            <a:extLst xmlns:a="http://schemas.openxmlformats.org/drawingml/2006/main">
              <a:ext uri="{FF2B5EF4-FFF2-40B4-BE49-F238E27FC236}">
                <a16:creationId xmlns:a16="http://schemas.microsoft.com/office/drawing/2014/main" id="{55F16444-8029-4BDD-A0EA-A165A8C16D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3890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82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SUR 810  •  версия 1.0  •  27.08.2026</a:t>
            </a:r>
          </a:p>
        </p:txBody>
      </p:sp>
      <p:sp>
        <p:nvSpPr>
          <p:cNvPr id="7" name="shape-312">
            <a:extLst xmlns:a="http://schemas.openxmlformats.org/drawingml/2006/main">
              <a:ext uri="{FF2B5EF4-FFF2-40B4-BE49-F238E27FC236}">
                <a16:creationId xmlns:a16="http://schemas.microsoft.com/office/drawing/2014/main" id="{5F21B957-B869-492E-9066-63C234D9C7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6438900"/>
            <a:ext cx="3981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82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8" name="shape-313">
            <a:extLst xmlns:a="http://schemas.openxmlformats.org/drawingml/2006/main">
              <a:ext uri="{FF2B5EF4-FFF2-40B4-BE49-F238E27FC236}">
                <a16:creationId xmlns:a16="http://schemas.microsoft.com/office/drawing/2014/main" id="{F588254A-2015-4071-94C2-C49E0A09E6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809750"/>
            <a:ext cx="5334000" cy="1409700"/>
          </a:xfrm>
          <a:prstGeom xmlns:a="http://schemas.openxmlformats.org/drawingml/2006/main" prst="roundRect">
            <a:avLst>
              <a:gd name="adj" fmla="val 540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2E74B5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9" name="shape-314">
            <a:extLst xmlns:a="http://schemas.openxmlformats.org/drawingml/2006/main">
              <a:ext uri="{FF2B5EF4-FFF2-40B4-BE49-F238E27FC236}">
                <a16:creationId xmlns:a16="http://schemas.microsoft.com/office/drawing/2014/main" id="{567EF16E-33EA-4C02-979F-E1A5B9DCF5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028825"/>
            <a:ext cx="438150" cy="438150"/>
          </a:xfrm>
          <a:prstGeom xmlns:a="http://schemas.openxmlformats.org/drawingml/2006/main" prst="roundRect">
            <a:avLst>
              <a:gd name="adj" fmla="val 17391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shape-315">
            <a:extLst xmlns:a="http://schemas.openxmlformats.org/drawingml/2006/main">
              <a:ext uri="{FF2B5EF4-FFF2-40B4-BE49-F238E27FC236}">
                <a16:creationId xmlns:a16="http://schemas.microsoft.com/office/drawing/2014/main" id="{4DB12392-ACDC-4399-A366-738B1033A1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028825"/>
            <a:ext cx="43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76200" tIns="19050" rIns="762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3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1" name="shape-316">
            <a:extLst xmlns:a="http://schemas.openxmlformats.org/drawingml/2006/main">
              <a:ext uri="{FF2B5EF4-FFF2-40B4-BE49-F238E27FC236}">
                <a16:creationId xmlns:a16="http://schemas.microsoft.com/office/drawing/2014/main" id="{025C6EB6-3F9A-46CC-A849-0699A38FEE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2000250"/>
            <a:ext cx="4095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Рубль</a:t>
            </a:r>
          </a:p>
        </p:txBody>
      </p:sp>
      <p:sp>
        <p:nvSpPr>
          <p:cNvPr id="12" name="shape-317">
            <a:extLst xmlns:a="http://schemas.openxmlformats.org/drawingml/2006/main">
              <a:ext uri="{FF2B5EF4-FFF2-40B4-BE49-F238E27FC236}">
                <a16:creationId xmlns:a16="http://schemas.microsoft.com/office/drawing/2014/main" id="{95049FC3-EFE3-463E-BABC-10B4E9E1A4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2476500"/>
            <a:ext cx="4095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42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42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Денежная единица Российской Федерации</a:t>
            </a:r>
          </a:p>
        </p:txBody>
      </p:sp>
      <p:sp>
        <p:nvSpPr>
          <p:cNvPr id="13" name="shape-318">
            <a:extLst xmlns:a="http://schemas.openxmlformats.org/drawingml/2006/main">
              <a:ext uri="{FF2B5EF4-FFF2-40B4-BE49-F238E27FC236}">
                <a16:creationId xmlns:a16="http://schemas.microsoft.com/office/drawing/2014/main" id="{68A4585E-B456-4F56-B32A-2356341128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1809750"/>
            <a:ext cx="5334000" cy="1409700"/>
          </a:xfrm>
          <a:prstGeom xmlns:a="http://schemas.openxmlformats.org/drawingml/2006/main" prst="roundRect">
            <a:avLst>
              <a:gd name="adj" fmla="val 540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2E74B5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4" name="shape-319">
            <a:extLst xmlns:a="http://schemas.openxmlformats.org/drawingml/2006/main">
              <a:ext uri="{FF2B5EF4-FFF2-40B4-BE49-F238E27FC236}">
                <a16:creationId xmlns:a16="http://schemas.microsoft.com/office/drawing/2014/main" id="{626304D0-43C6-43C6-B3B0-DB8A976A8B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2028825"/>
            <a:ext cx="438150" cy="438150"/>
          </a:xfrm>
          <a:prstGeom xmlns:a="http://schemas.openxmlformats.org/drawingml/2006/main" prst="roundRect">
            <a:avLst>
              <a:gd name="adj" fmla="val 17391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shape-320">
            <a:extLst xmlns:a="http://schemas.openxmlformats.org/drawingml/2006/main">
              <a:ext uri="{FF2B5EF4-FFF2-40B4-BE49-F238E27FC236}">
                <a16:creationId xmlns:a16="http://schemas.microsoft.com/office/drawing/2014/main" id="{7A9E2A3C-6303-4F30-87DB-AE779BDECC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2028825"/>
            <a:ext cx="43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76200" tIns="19050" rIns="762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3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6" name="shape-321">
            <a:extLst xmlns:a="http://schemas.openxmlformats.org/drawingml/2006/main">
              <a:ext uri="{FF2B5EF4-FFF2-40B4-BE49-F238E27FC236}">
                <a16:creationId xmlns:a16="http://schemas.microsoft.com/office/drawing/2014/main" id="{B8065BFD-6A69-45E0-98E8-A462173082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2000250"/>
            <a:ext cx="4095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Эмиссия</a:t>
            </a:r>
          </a:p>
        </p:txBody>
      </p:sp>
      <p:sp>
        <p:nvSpPr>
          <p:cNvPr id="17" name="shape-322">
            <a:extLst xmlns:a="http://schemas.openxmlformats.org/drawingml/2006/main">
              <a:ext uri="{FF2B5EF4-FFF2-40B4-BE49-F238E27FC236}">
                <a16:creationId xmlns:a16="http://schemas.microsoft.com/office/drawing/2014/main" id="{732C9FCE-7C7D-4790-8557-1ED91951F8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2476500"/>
            <a:ext cx="4095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42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42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Исключительная компетенция Банка России</a:t>
            </a:r>
          </a:p>
        </p:txBody>
      </p:sp>
      <p:sp>
        <p:nvSpPr>
          <p:cNvPr id="18" name="shape-323">
            <a:extLst xmlns:a="http://schemas.openxmlformats.org/drawingml/2006/main">
              <a:ext uri="{FF2B5EF4-FFF2-40B4-BE49-F238E27FC236}">
                <a16:creationId xmlns:a16="http://schemas.microsoft.com/office/drawing/2014/main" id="{ED5248C1-FDC0-4ACD-9279-A0C9E1456B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505200"/>
            <a:ext cx="5334000" cy="1409700"/>
          </a:xfrm>
          <a:prstGeom xmlns:a="http://schemas.openxmlformats.org/drawingml/2006/main" prst="roundRect">
            <a:avLst>
              <a:gd name="adj" fmla="val 540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C5A253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9" name="shape-324">
            <a:extLst xmlns:a="http://schemas.openxmlformats.org/drawingml/2006/main">
              <a:ext uri="{FF2B5EF4-FFF2-40B4-BE49-F238E27FC236}">
                <a16:creationId xmlns:a16="http://schemas.microsoft.com/office/drawing/2014/main" id="{31E00880-3E85-4C8A-B2BF-FFB320C64E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724275"/>
            <a:ext cx="438150" cy="438150"/>
          </a:xfrm>
          <a:prstGeom xmlns:a="http://schemas.openxmlformats.org/drawingml/2006/main" prst="roundRect">
            <a:avLst>
              <a:gd name="adj" fmla="val 17391"/>
            </a:avLst>
          </a:prstGeom>
          <a:solidFill xmlns:a="http://schemas.openxmlformats.org/drawingml/2006/main">
            <a:srgbClr val="C5A2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shape-325">
            <a:extLst xmlns:a="http://schemas.openxmlformats.org/drawingml/2006/main">
              <a:ext uri="{FF2B5EF4-FFF2-40B4-BE49-F238E27FC236}">
                <a16:creationId xmlns:a16="http://schemas.microsoft.com/office/drawing/2014/main" id="{DBD44973-2C1E-4D11-B7AA-EC1EAB6341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724275"/>
            <a:ext cx="43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76200" tIns="19050" rIns="762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3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21" name="shape-326">
            <a:extLst xmlns:a="http://schemas.openxmlformats.org/drawingml/2006/main">
              <a:ext uri="{FF2B5EF4-FFF2-40B4-BE49-F238E27FC236}">
                <a16:creationId xmlns:a16="http://schemas.microsoft.com/office/drawing/2014/main" id="{5F6EE3F2-D688-49C2-A066-F6B58D793D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695700"/>
            <a:ext cx="4095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ЦФА</a:t>
            </a:r>
          </a:p>
        </p:txBody>
      </p:sp>
      <p:sp>
        <p:nvSpPr>
          <p:cNvPr id="22" name="shape-327">
            <a:extLst xmlns:a="http://schemas.openxmlformats.org/drawingml/2006/main">
              <a:ext uri="{FF2B5EF4-FFF2-40B4-BE49-F238E27FC236}">
                <a16:creationId xmlns:a16="http://schemas.microsoft.com/office/drawing/2014/main" id="{66122136-1475-4B5F-94F4-62EB19CF0B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171950"/>
            <a:ext cx="4095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42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42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Не являются средством платежа</a:t>
            </a:r>
          </a:p>
        </p:txBody>
      </p:sp>
      <p:sp>
        <p:nvSpPr>
          <p:cNvPr id="23" name="shape-328">
            <a:extLst xmlns:a="http://schemas.openxmlformats.org/drawingml/2006/main">
              <a:ext uri="{FF2B5EF4-FFF2-40B4-BE49-F238E27FC236}">
                <a16:creationId xmlns:a16="http://schemas.microsoft.com/office/drawing/2014/main" id="{A8D01427-067C-4700-AB84-62C39570AA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3505200"/>
            <a:ext cx="5334000" cy="1409700"/>
          </a:xfrm>
          <a:prstGeom xmlns:a="http://schemas.openxmlformats.org/drawingml/2006/main" prst="roundRect">
            <a:avLst>
              <a:gd name="adj" fmla="val 540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C5A253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4" name="shape-329">
            <a:extLst xmlns:a="http://schemas.openxmlformats.org/drawingml/2006/main">
              <a:ext uri="{FF2B5EF4-FFF2-40B4-BE49-F238E27FC236}">
                <a16:creationId xmlns:a16="http://schemas.microsoft.com/office/drawing/2014/main" id="{2ED7BC56-53DA-49A8-90CD-ED78B1B2F9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3724275"/>
            <a:ext cx="438150" cy="438150"/>
          </a:xfrm>
          <a:prstGeom xmlns:a="http://schemas.openxmlformats.org/drawingml/2006/main" prst="roundRect">
            <a:avLst>
              <a:gd name="adj" fmla="val 17391"/>
            </a:avLst>
          </a:prstGeom>
          <a:solidFill xmlns:a="http://schemas.openxmlformats.org/drawingml/2006/main">
            <a:srgbClr val="C5A2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shape-330">
            <a:extLst xmlns:a="http://schemas.openxmlformats.org/drawingml/2006/main">
              <a:ext uri="{FF2B5EF4-FFF2-40B4-BE49-F238E27FC236}">
                <a16:creationId xmlns:a16="http://schemas.microsoft.com/office/drawing/2014/main" id="{A4B3178D-8040-483A-965D-80D6D21546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3724275"/>
            <a:ext cx="43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76200" tIns="19050" rIns="762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3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26" name="shape-331">
            <a:extLst xmlns:a="http://schemas.openxmlformats.org/drawingml/2006/main">
              <a:ext uri="{FF2B5EF4-FFF2-40B4-BE49-F238E27FC236}">
                <a16:creationId xmlns:a16="http://schemas.microsoft.com/office/drawing/2014/main" id="{B4F8F730-6124-4BA6-B55D-20739688CE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3695700"/>
            <a:ext cx="4095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Цифровой рубль</a:t>
            </a:r>
          </a:p>
        </p:txBody>
      </p:sp>
      <p:sp>
        <p:nvSpPr>
          <p:cNvPr id="27" name="shape-332">
            <a:extLst xmlns:a="http://schemas.openxmlformats.org/drawingml/2006/main">
              <a:ext uri="{FF2B5EF4-FFF2-40B4-BE49-F238E27FC236}">
                <a16:creationId xmlns:a16="http://schemas.microsoft.com/office/drawing/2014/main" id="{DD187372-CC97-4E3C-B03B-04D6D4608B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4171950"/>
            <a:ext cx="4095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42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42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Форма национальной валюты, выпускаемая Банком России</a:t>
            </a:r>
          </a:p>
        </p:txBody>
      </p:sp>
      <p:sp>
        <p:nvSpPr>
          <p:cNvPr id="28" name="shape-333">
            <a:extLst xmlns:a="http://schemas.openxmlformats.org/drawingml/2006/main">
              <a:ext uri="{FF2B5EF4-FFF2-40B4-BE49-F238E27FC236}">
                <a16:creationId xmlns:a16="http://schemas.microsoft.com/office/drawing/2014/main" id="{3EBDE120-7F9A-4511-A330-3B9C843DF4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314950"/>
            <a:ext cx="9334500" cy="723900"/>
          </a:xfrm>
          <a:prstGeom xmlns:a="http://schemas.openxmlformats.org/drawingml/2006/main" prst="roundRect">
            <a:avLst>
              <a:gd name="adj" fmla="val 10526"/>
            </a:avLst>
          </a:prstGeom>
          <a:solidFill xmlns:a="http://schemas.openxmlformats.org/drawingml/2006/main">
            <a:srgbClr val="0B25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shape-334">
            <a:extLst xmlns:a="http://schemas.openxmlformats.org/drawingml/2006/main">
              <a:ext uri="{FF2B5EF4-FFF2-40B4-BE49-F238E27FC236}">
                <a16:creationId xmlns:a16="http://schemas.microsoft.com/office/drawing/2014/main" id="{33058E8A-8BC4-492E-A3FD-A4B02CCF89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5476875"/>
            <a:ext cx="86868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92402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6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Пилот: без эмиссии, продажи, обмена, кошельков и обещания государственной гарантии</a:t>
            </a:r>
          </a:p>
        </p:txBody>
      </p:sp>
    </p:spTree>
    <p:extLst>
      <p:ext uri="{BB962C8B-B14F-4D97-AF65-F5344CB8AC3E}">
        <p14:creationId xmlns:p14="http://schemas.microsoft.com/office/powerpoint/2010/main" val="257377432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9" name="shape-335">
            <a:extLst xmlns:a="http://schemas.openxmlformats.org/drawingml/2006/main">
              <a:ext uri="{FF2B5EF4-FFF2-40B4-BE49-F238E27FC236}">
                <a16:creationId xmlns:a16="http://schemas.microsoft.com/office/drawing/2014/main" id="{2B3EDFA1-CD07-4C6B-9618-85B3F0D72D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hape-336">
            <a:extLst xmlns:a="http://schemas.openxmlformats.org/drawingml/2006/main">
              <a:ext uri="{FF2B5EF4-FFF2-40B4-BE49-F238E27FC236}">
                <a16:creationId xmlns:a16="http://schemas.microsoft.com/office/drawing/2014/main" id="{999772B1-3CF8-45BC-8846-99AEC3B422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809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СЦЕНАРИИ 810</a:t>
            </a:r>
          </a:p>
        </p:txBody>
      </p:sp>
      <p:sp>
        <p:nvSpPr>
          <p:cNvPr id="3" name="shape-337">
            <a:extLst xmlns:a="http://schemas.openxmlformats.org/drawingml/2006/main">
              <a:ext uri="{FF2B5EF4-FFF2-40B4-BE49-F238E27FC236}">
                <a16:creationId xmlns:a16="http://schemas.microsoft.com/office/drawing/2014/main" id="{19CA85D2-00F3-49D7-8DF9-9E8AB10EC1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304800"/>
            <a:ext cx="762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350" b="1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sp>
        <p:nvSpPr>
          <p:cNvPr id="4" name="shape-338">
            <a:extLst xmlns:a="http://schemas.openxmlformats.org/drawingml/2006/main">
              <a:ext uri="{FF2B5EF4-FFF2-40B4-BE49-F238E27FC236}">
                <a16:creationId xmlns:a16="http://schemas.microsoft.com/office/drawing/2014/main" id="{6130F4FE-D3CB-4E69-A419-7AEAEF3964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287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6000"/>
              </a:lnSpc>
              <a:buNone/>
              <a:defRPr sz="30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30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Что допустимо сейчас, что условно, что исключается</a:t>
            </a:r>
          </a:p>
        </p:txBody>
      </p:sp>
      <p:sp>
        <p:nvSpPr>
          <p:cNvPr id="5" name="shape-339">
            <a:extLst xmlns:a="http://schemas.openxmlformats.org/drawingml/2006/main">
              <a:ext uri="{FF2B5EF4-FFF2-40B4-BE49-F238E27FC236}">
                <a16:creationId xmlns:a16="http://schemas.microsoft.com/office/drawing/2014/main" id="{6D016B52-0DE8-412F-B82C-F25BFC2E85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34125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5E9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shape-340">
            <a:extLst xmlns:a="http://schemas.openxmlformats.org/drawingml/2006/main">
              <a:ext uri="{FF2B5EF4-FFF2-40B4-BE49-F238E27FC236}">
                <a16:creationId xmlns:a16="http://schemas.microsoft.com/office/drawing/2014/main" id="{936931EB-F84C-43F5-BCD9-CB0F851746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3890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82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SUR 810  •  версия 1.0  •  27.08.2026</a:t>
            </a:r>
          </a:p>
        </p:txBody>
      </p:sp>
      <p:sp>
        <p:nvSpPr>
          <p:cNvPr id="7" name="shape-341">
            <a:extLst xmlns:a="http://schemas.openxmlformats.org/drawingml/2006/main">
              <a:ext uri="{FF2B5EF4-FFF2-40B4-BE49-F238E27FC236}">
                <a16:creationId xmlns:a16="http://schemas.microsoft.com/office/drawing/2014/main" id="{1A6E9003-E279-4D66-994E-E7EA1675B1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6438900"/>
            <a:ext cx="3981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82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8" name="shape-342">
            <a:extLst xmlns:a="http://schemas.openxmlformats.org/drawingml/2006/main">
              <a:ext uri="{FF2B5EF4-FFF2-40B4-BE49-F238E27FC236}">
                <a16:creationId xmlns:a16="http://schemas.microsoft.com/office/drawing/2014/main" id="{04D89A91-231B-4BD1-BD20-3890DF997A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790700"/>
            <a:ext cx="3390900" cy="3543300"/>
          </a:xfrm>
          <a:prstGeom xmlns:a="http://schemas.openxmlformats.org/drawingml/2006/main" prst="roundRect">
            <a:avLst>
              <a:gd name="adj" fmla="val 2247"/>
            </a:avLst>
          </a:prstGeom>
          <a:solidFill xmlns:a="http://schemas.openxmlformats.org/drawingml/2006/main">
            <a:srgbClr val="E9F4EE"/>
          </a:solidFill>
          <a:ln xmlns:a="http://schemas.openxmlformats.org/drawingml/2006/main" w="19050">
            <a:solidFill>
              <a:srgbClr val="2D6A4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9" name="shape-343">
            <a:extLst xmlns:a="http://schemas.openxmlformats.org/drawingml/2006/main">
              <a:ext uri="{FF2B5EF4-FFF2-40B4-BE49-F238E27FC236}">
                <a16:creationId xmlns:a16="http://schemas.microsoft.com/office/drawing/2014/main" id="{3408B567-2B5B-4C1B-9086-F0AA628A75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2038350"/>
            <a:ext cx="762000" cy="762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D6A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shape-344">
            <a:extLst xmlns:a="http://schemas.openxmlformats.org/drawingml/2006/main">
              <a:ext uri="{FF2B5EF4-FFF2-40B4-BE49-F238E27FC236}">
                <a16:creationId xmlns:a16="http://schemas.microsoft.com/office/drawing/2014/main" id="{AE5CB9C8-2490-4717-81C3-3FE83C092B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2209800"/>
            <a:ext cx="762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6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GO</a:t>
            </a:r>
          </a:p>
        </p:txBody>
      </p:sp>
      <p:sp>
        <p:nvSpPr>
          <p:cNvPr id="11" name="shape-345">
            <a:extLst xmlns:a="http://schemas.openxmlformats.org/drawingml/2006/main">
              <a:ext uri="{FF2B5EF4-FFF2-40B4-BE49-F238E27FC236}">
                <a16:creationId xmlns:a16="http://schemas.microsoft.com/office/drawing/2014/main" id="{0822C5FF-1857-48F0-9630-AC247F6638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028950"/>
            <a:ext cx="2857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3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МОЖНО СЕЙЧАС</a:t>
            </a:r>
          </a:p>
        </p:txBody>
      </p:sp>
      <p:sp>
        <p:nvSpPr>
          <p:cNvPr id="12" name="shape-346">
            <a:extLst xmlns:a="http://schemas.openxmlformats.org/drawingml/2006/main">
              <a:ext uri="{FF2B5EF4-FFF2-40B4-BE49-F238E27FC236}">
                <a16:creationId xmlns:a16="http://schemas.microsoft.com/office/drawing/2014/main" id="{1625223C-D278-4C01-AE50-44E8AF2668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72745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D6A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shape-347">
            <a:extLst xmlns:a="http://schemas.openxmlformats.org/drawingml/2006/main">
              <a:ext uri="{FF2B5EF4-FFF2-40B4-BE49-F238E27FC236}">
                <a16:creationId xmlns:a16="http://schemas.microsoft.com/office/drawing/2014/main" id="{6559309A-1901-4C92-8C24-CC6D793B0C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581400"/>
            <a:ext cx="2552700" cy="387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3000"/>
              </a:lnSpc>
              <a:buNone/>
              <a:defRPr sz="1350" b="0" i="0">
                <a:solidFill>
                  <a:srgbClr val="1D2730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1D2730"/>
                </a:solidFill>
                <a:latin typeface="Arial"/>
                <a:ea typeface="Arial"/>
                <a:cs typeface="Arial"/>
              </a:rPr>
              <a:t>исторический символ</a:t>
            </a:r>
          </a:p>
        </p:txBody>
      </p:sp>
      <p:sp>
        <p:nvSpPr>
          <p:cNvPr id="14" name="shape-348">
            <a:extLst xmlns:a="http://schemas.openxmlformats.org/drawingml/2006/main">
              <a:ext uri="{FF2B5EF4-FFF2-40B4-BE49-F238E27FC236}">
                <a16:creationId xmlns:a16="http://schemas.microsoft.com/office/drawing/2014/main" id="{56CD3EE3-2C20-41C5-98E4-7FFCBF9DE3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21005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D6A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shape-349">
            <a:extLst xmlns:a="http://schemas.openxmlformats.org/drawingml/2006/main">
              <a:ext uri="{FF2B5EF4-FFF2-40B4-BE49-F238E27FC236}">
                <a16:creationId xmlns:a16="http://schemas.microsoft.com/office/drawing/2014/main" id="{BF549BED-553C-44A5-BE47-7B82A3878C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064000"/>
            <a:ext cx="2552700" cy="387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3000"/>
              </a:lnSpc>
              <a:buNone/>
              <a:defRPr sz="1350" b="0" i="0">
                <a:solidFill>
                  <a:srgbClr val="1D2730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1D2730"/>
                </a:solidFill>
                <a:latin typeface="Arial"/>
                <a:ea typeface="Arial"/>
                <a:cs typeface="Arial"/>
              </a:rPr>
              <a:t>имя реестра SUR-810</a:t>
            </a:r>
          </a:p>
        </p:txBody>
      </p:sp>
      <p:sp>
        <p:nvSpPr>
          <p:cNvPr id="16" name="shape-350">
            <a:extLst xmlns:a="http://schemas.openxmlformats.org/drawingml/2006/main">
              <a:ext uri="{FF2B5EF4-FFF2-40B4-BE49-F238E27FC236}">
                <a16:creationId xmlns:a16="http://schemas.microsoft.com/office/drawing/2014/main" id="{FD9D46B9-2933-4320-B3B3-F296F07C53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69265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D6A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shape-351">
            <a:extLst xmlns:a="http://schemas.openxmlformats.org/drawingml/2006/main">
              <a:ext uri="{FF2B5EF4-FFF2-40B4-BE49-F238E27FC236}">
                <a16:creationId xmlns:a16="http://schemas.microsoft.com/office/drawing/2014/main" id="{E87CD035-C1D9-49A6-9327-9B2519BCA1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546600"/>
            <a:ext cx="2552700" cy="387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91394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3000"/>
              </a:lnSpc>
              <a:buNone/>
              <a:defRPr sz="1350" b="0" i="0">
                <a:solidFill>
                  <a:srgbClr val="1D2730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1D2730"/>
                </a:solidFill>
                <a:latin typeface="Arial"/>
                <a:ea typeface="Arial"/>
                <a:cs typeface="Arial"/>
              </a:rPr>
              <a:t>непередаваемый аналитический индекс</a:t>
            </a:r>
          </a:p>
        </p:txBody>
      </p:sp>
      <p:sp>
        <p:nvSpPr>
          <p:cNvPr id="18" name="shape-352">
            <a:extLst xmlns:a="http://schemas.openxmlformats.org/drawingml/2006/main">
              <a:ext uri="{FF2B5EF4-FFF2-40B4-BE49-F238E27FC236}">
                <a16:creationId xmlns:a16="http://schemas.microsoft.com/office/drawing/2014/main" id="{E17FD441-F46E-415D-9927-69537A6361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1790700"/>
            <a:ext cx="3390900" cy="3543300"/>
          </a:xfrm>
          <a:prstGeom xmlns:a="http://schemas.openxmlformats.org/drawingml/2006/main" prst="roundRect">
            <a:avLst>
              <a:gd name="adj" fmla="val 2247"/>
            </a:avLst>
          </a:prstGeom>
          <a:solidFill xmlns:a="http://schemas.openxmlformats.org/drawingml/2006/main">
            <a:srgbClr val="F7F0DF"/>
          </a:solidFill>
          <a:ln xmlns:a="http://schemas.openxmlformats.org/drawingml/2006/main" w="19050">
            <a:solidFill>
              <a:srgbClr val="C5A253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9" name="shape-353">
            <a:extLst xmlns:a="http://schemas.openxmlformats.org/drawingml/2006/main">
              <a:ext uri="{FF2B5EF4-FFF2-40B4-BE49-F238E27FC236}">
                <a16:creationId xmlns:a16="http://schemas.microsoft.com/office/drawing/2014/main" id="{BF2DEF84-5D0E-4FAC-8FE6-D057B7CADC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38800" y="2038350"/>
            <a:ext cx="762000" cy="762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5A2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shape-354">
            <a:extLst xmlns:a="http://schemas.openxmlformats.org/drawingml/2006/main">
              <a:ext uri="{FF2B5EF4-FFF2-40B4-BE49-F238E27FC236}">
                <a16:creationId xmlns:a16="http://schemas.microsoft.com/office/drawing/2014/main" id="{663B2D22-D79A-4EC8-AA35-DB4F376036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38800" y="2209800"/>
            <a:ext cx="762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5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5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?</a:t>
            </a:r>
          </a:p>
        </p:txBody>
      </p:sp>
      <p:sp>
        <p:nvSpPr>
          <p:cNvPr id="21" name="shape-355">
            <a:extLst xmlns:a="http://schemas.openxmlformats.org/drawingml/2006/main">
              <a:ext uri="{FF2B5EF4-FFF2-40B4-BE49-F238E27FC236}">
                <a16:creationId xmlns:a16="http://schemas.microsoft.com/office/drawing/2014/main" id="{A9AF715D-9FBF-4C57-9819-BBCC185319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3028950"/>
            <a:ext cx="2857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3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ПОСЛЕ ЭКСПЕРТИЗЫ</a:t>
            </a:r>
          </a:p>
        </p:txBody>
      </p:sp>
      <p:sp>
        <p:nvSpPr>
          <p:cNvPr id="22" name="shape-356">
            <a:extLst xmlns:a="http://schemas.openxmlformats.org/drawingml/2006/main">
              <a:ext uri="{FF2B5EF4-FFF2-40B4-BE49-F238E27FC236}">
                <a16:creationId xmlns:a16="http://schemas.microsoft.com/office/drawing/2014/main" id="{FA3EAFBC-6561-4DFA-9D5E-4EE7F9B804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9150" y="372745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5A2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shape-357">
            <a:extLst xmlns:a="http://schemas.openxmlformats.org/drawingml/2006/main">
              <a:ext uri="{FF2B5EF4-FFF2-40B4-BE49-F238E27FC236}">
                <a16:creationId xmlns:a16="http://schemas.microsoft.com/office/drawing/2014/main" id="{BD2B4F8F-E8AB-4911-9C2D-766949BB4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3581400"/>
            <a:ext cx="2552700" cy="387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3000"/>
              </a:lnSpc>
              <a:buNone/>
              <a:defRPr sz="1350" b="0" i="0">
                <a:solidFill>
                  <a:srgbClr val="1D2730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1D2730"/>
                </a:solidFill>
                <a:latin typeface="Arial"/>
                <a:ea typeface="Arial"/>
                <a:cs typeface="Arial"/>
              </a:rPr>
              <a:t>договорная условная единица</a:t>
            </a:r>
          </a:p>
        </p:txBody>
      </p:sp>
      <p:sp>
        <p:nvSpPr>
          <p:cNvPr id="24" name="shape-358">
            <a:extLst xmlns:a="http://schemas.openxmlformats.org/drawingml/2006/main">
              <a:ext uri="{FF2B5EF4-FFF2-40B4-BE49-F238E27FC236}">
                <a16:creationId xmlns:a16="http://schemas.microsoft.com/office/drawing/2014/main" id="{E8D26DAB-BA30-4149-BDBC-80E384D864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9150" y="421005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5A2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shape-359">
            <a:extLst xmlns:a="http://schemas.openxmlformats.org/drawingml/2006/main">
              <a:ext uri="{FF2B5EF4-FFF2-40B4-BE49-F238E27FC236}">
                <a16:creationId xmlns:a16="http://schemas.microsoft.com/office/drawing/2014/main" id="{FEE86F9D-2372-4886-A108-1B974BF545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4064000"/>
            <a:ext cx="2552700" cy="387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91394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3000"/>
              </a:lnSpc>
              <a:buNone/>
              <a:defRPr sz="1350" b="0" i="0">
                <a:solidFill>
                  <a:srgbClr val="1D2730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1D2730"/>
                </a:solidFill>
                <a:latin typeface="Arial"/>
                <a:ea typeface="Arial"/>
                <a:cs typeface="Arial"/>
              </a:rPr>
              <a:t>определимый рублёвый эквивалент</a:t>
            </a:r>
          </a:p>
        </p:txBody>
      </p:sp>
      <p:sp>
        <p:nvSpPr>
          <p:cNvPr id="26" name="shape-360">
            <a:extLst xmlns:a="http://schemas.openxmlformats.org/drawingml/2006/main">
              <a:ext uri="{FF2B5EF4-FFF2-40B4-BE49-F238E27FC236}">
                <a16:creationId xmlns:a16="http://schemas.microsoft.com/office/drawing/2014/main" id="{E735727C-5B83-4CB5-AC32-CE77A1BB84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9150" y="469265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5A2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shape-361">
            <a:extLst xmlns:a="http://schemas.openxmlformats.org/drawingml/2006/main">
              <a:ext uri="{FF2B5EF4-FFF2-40B4-BE49-F238E27FC236}">
                <a16:creationId xmlns:a16="http://schemas.microsoft.com/office/drawing/2014/main" id="{901A6383-7CDA-4504-B711-2621836634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4546600"/>
            <a:ext cx="2552700" cy="387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3000"/>
              </a:lnSpc>
              <a:buNone/>
              <a:defRPr sz="1350" b="0" i="0">
                <a:solidFill>
                  <a:srgbClr val="1D2730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1D2730"/>
                </a:solidFill>
                <a:latin typeface="Arial"/>
                <a:ea typeface="Arial"/>
                <a:cs typeface="Arial"/>
              </a:rPr>
              <a:t>типовой договор и методика</a:t>
            </a:r>
          </a:p>
        </p:txBody>
      </p:sp>
      <p:sp>
        <p:nvSpPr>
          <p:cNvPr id="28" name="shape-362">
            <a:extLst xmlns:a="http://schemas.openxmlformats.org/drawingml/2006/main">
              <a:ext uri="{FF2B5EF4-FFF2-40B4-BE49-F238E27FC236}">
                <a16:creationId xmlns:a16="http://schemas.microsoft.com/office/drawing/2014/main" id="{C492BB18-C824-4A93-8038-2CB0CE5962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1790700"/>
            <a:ext cx="3390900" cy="3543300"/>
          </a:xfrm>
          <a:prstGeom xmlns:a="http://schemas.openxmlformats.org/drawingml/2006/main" prst="roundRect">
            <a:avLst>
              <a:gd name="adj" fmla="val 2247"/>
            </a:avLst>
          </a:prstGeom>
          <a:solidFill xmlns:a="http://schemas.openxmlformats.org/drawingml/2006/main">
            <a:srgbClr val="FBEAEA"/>
          </a:solidFill>
          <a:ln xmlns:a="http://schemas.openxmlformats.org/drawingml/2006/main" w="19050">
            <a:solidFill>
              <a:srgbClr val="9B1C1C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9" name="shape-363">
            <a:extLst xmlns:a="http://schemas.openxmlformats.org/drawingml/2006/main">
              <a:ext uri="{FF2B5EF4-FFF2-40B4-BE49-F238E27FC236}">
                <a16:creationId xmlns:a16="http://schemas.microsoft.com/office/drawing/2014/main" id="{B741F780-B75A-46E3-BE92-37D4A53DB0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53550" y="2038350"/>
            <a:ext cx="762000" cy="762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9B1C1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shape-364">
            <a:extLst xmlns:a="http://schemas.openxmlformats.org/drawingml/2006/main">
              <a:ext uri="{FF2B5EF4-FFF2-40B4-BE49-F238E27FC236}">
                <a16:creationId xmlns:a16="http://schemas.microsoft.com/office/drawing/2014/main" id="{CDD02ECA-6EC7-4E15-92D7-10BD4422AE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53550" y="2209800"/>
            <a:ext cx="762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6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STOP</a:t>
            </a:r>
          </a:p>
        </p:txBody>
      </p:sp>
      <p:sp>
        <p:nvSpPr>
          <p:cNvPr id="31" name="shape-365">
            <a:extLst xmlns:a="http://schemas.openxmlformats.org/drawingml/2006/main">
              <a:ext uri="{FF2B5EF4-FFF2-40B4-BE49-F238E27FC236}">
                <a16:creationId xmlns:a16="http://schemas.microsoft.com/office/drawing/2014/main" id="{33F2D9C6-7016-4DAE-91AF-13020687AA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3028950"/>
            <a:ext cx="2857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3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НЕ В БАЗОВЫЙ ПИЛОТ</a:t>
            </a:r>
          </a:p>
        </p:txBody>
      </p:sp>
      <p:sp>
        <p:nvSpPr>
          <p:cNvPr id="32" name="shape-366">
            <a:extLst xmlns:a="http://schemas.openxmlformats.org/drawingml/2006/main">
              <a:ext uri="{FF2B5EF4-FFF2-40B4-BE49-F238E27FC236}">
                <a16:creationId xmlns:a16="http://schemas.microsoft.com/office/drawing/2014/main" id="{13C42BF5-4171-487B-8DCF-037F05E07D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372745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9B1C1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shape-367">
            <a:extLst xmlns:a="http://schemas.openxmlformats.org/drawingml/2006/main">
              <a:ext uri="{FF2B5EF4-FFF2-40B4-BE49-F238E27FC236}">
                <a16:creationId xmlns:a16="http://schemas.microsoft.com/office/drawing/2014/main" id="{8219834A-538B-412D-AD08-89C67F59CC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3581400"/>
            <a:ext cx="2552700" cy="387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3000"/>
              </a:lnSpc>
              <a:buNone/>
              <a:defRPr sz="1350" b="0" i="0">
                <a:solidFill>
                  <a:srgbClr val="1D2730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1D2730"/>
                </a:solidFill>
                <a:latin typeface="Arial"/>
                <a:ea typeface="Arial"/>
                <a:cs typeface="Arial"/>
              </a:rPr>
              <a:t>параллельная валюта</a:t>
            </a:r>
          </a:p>
        </p:txBody>
      </p:sp>
      <p:sp>
        <p:nvSpPr>
          <p:cNvPr id="34" name="shape-368">
            <a:extLst xmlns:a="http://schemas.openxmlformats.org/drawingml/2006/main">
              <a:ext uri="{FF2B5EF4-FFF2-40B4-BE49-F238E27FC236}">
                <a16:creationId xmlns:a16="http://schemas.microsoft.com/office/drawing/2014/main" id="{44971405-4B4C-4FD2-81E3-98A21BA866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421005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9B1C1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shape-369">
            <a:extLst xmlns:a="http://schemas.openxmlformats.org/drawingml/2006/main">
              <a:ext uri="{FF2B5EF4-FFF2-40B4-BE49-F238E27FC236}">
                <a16:creationId xmlns:a16="http://schemas.microsoft.com/office/drawing/2014/main" id="{77DCBC3C-94B2-42F4-9D74-C423B771C9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4064000"/>
            <a:ext cx="2552700" cy="387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3000"/>
              </a:lnSpc>
              <a:buNone/>
              <a:defRPr sz="1350" b="0" i="0">
                <a:solidFill>
                  <a:srgbClr val="1D2730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1D2730"/>
                </a:solidFill>
                <a:latin typeface="Arial"/>
                <a:ea typeface="Arial"/>
                <a:cs typeface="Arial"/>
              </a:rPr>
              <a:t>публичный токен или клиринг</a:t>
            </a:r>
          </a:p>
        </p:txBody>
      </p:sp>
      <p:sp>
        <p:nvSpPr>
          <p:cNvPr id="36" name="shape-370">
            <a:extLst xmlns:a="http://schemas.openxmlformats.org/drawingml/2006/main">
              <a:ext uri="{FF2B5EF4-FFF2-40B4-BE49-F238E27FC236}">
                <a16:creationId xmlns:a16="http://schemas.microsoft.com/office/drawing/2014/main" id="{490D0469-6428-40CF-A84B-214C7C2725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469265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9B1C1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shape-371">
            <a:extLst xmlns:a="http://schemas.openxmlformats.org/drawingml/2006/main">
              <a:ext uri="{FF2B5EF4-FFF2-40B4-BE49-F238E27FC236}">
                <a16:creationId xmlns:a16="http://schemas.microsoft.com/office/drawing/2014/main" id="{566848C5-6902-47B3-A0CF-0D61F45FBA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4546600"/>
            <a:ext cx="2552700" cy="387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99131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3000"/>
              </a:lnSpc>
              <a:buNone/>
              <a:defRPr sz="1350" b="0" i="0">
                <a:solidFill>
                  <a:srgbClr val="1D2730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1D2730"/>
                </a:solidFill>
                <a:latin typeface="Arial"/>
                <a:ea typeface="Arial"/>
                <a:cs typeface="Arial"/>
              </a:rPr>
              <a:t>обещание обмена и доходности</a:t>
            </a:r>
          </a:p>
        </p:txBody>
      </p:sp>
      <p:sp>
        <p:nvSpPr>
          <p:cNvPr id="38" name="shape-372">
            <a:extLst xmlns:a="http://schemas.openxmlformats.org/drawingml/2006/main">
              <a:ext uri="{FF2B5EF4-FFF2-40B4-BE49-F238E27FC236}">
                <a16:creationId xmlns:a16="http://schemas.microsoft.com/office/drawing/2014/main" id="{C7B09375-F0C0-4F46-9990-BBEFA77DE9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5667375"/>
            <a:ext cx="1009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9142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0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Рекомендуемый маршрут: исторический знак → аналитический индекс → только затем отдельная договорная модель</a:t>
            </a:r>
          </a:p>
        </p:txBody>
      </p:sp>
    </p:spTree>
    <p:extLst>
      <p:ext uri="{BB962C8B-B14F-4D97-AF65-F5344CB8AC3E}">
        <p14:creationId xmlns:p14="http://schemas.microsoft.com/office/powerpoint/2010/main" val="1332575004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shape-373">
            <a:extLst xmlns:a="http://schemas.openxmlformats.org/drawingml/2006/main">
              <a:ext uri="{FF2B5EF4-FFF2-40B4-BE49-F238E27FC236}">
                <a16:creationId xmlns:a16="http://schemas.microsoft.com/office/drawing/2014/main" id="{86FBFC64-5FFD-48E6-BFE3-0AA12DF33E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hape-374">
            <a:extLst xmlns:a="http://schemas.openxmlformats.org/drawingml/2006/main">
              <a:ext uri="{FF2B5EF4-FFF2-40B4-BE49-F238E27FC236}">
                <a16:creationId xmlns:a16="http://schemas.microsoft.com/office/drawing/2014/main" id="{90C78E77-5D85-4B7F-B6AE-7AEA6D92C3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809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SUR-810</a:t>
            </a:r>
          </a:p>
        </p:txBody>
      </p:sp>
      <p:sp>
        <p:nvSpPr>
          <p:cNvPr id="3" name="shape-375">
            <a:extLst xmlns:a="http://schemas.openxmlformats.org/drawingml/2006/main">
              <a:ext uri="{FF2B5EF4-FFF2-40B4-BE49-F238E27FC236}">
                <a16:creationId xmlns:a16="http://schemas.microsoft.com/office/drawing/2014/main" id="{51FE4BED-2F9F-4B7E-A627-2E87B6A8A0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304800"/>
            <a:ext cx="762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350" b="1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  <p:sp>
        <p:nvSpPr>
          <p:cNvPr id="4" name="shape-376">
            <a:extLst xmlns:a="http://schemas.openxmlformats.org/drawingml/2006/main">
              <a:ext uri="{FF2B5EF4-FFF2-40B4-BE49-F238E27FC236}">
                <a16:creationId xmlns:a16="http://schemas.microsoft.com/office/drawing/2014/main" id="{39579F0C-2C49-4B55-BC4D-F2B517847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287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6000"/>
              </a:lnSpc>
              <a:buNone/>
              <a:defRPr sz="30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30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Три слоя — один приоритет юридической истины</a:t>
            </a:r>
          </a:p>
        </p:txBody>
      </p:sp>
      <p:sp>
        <p:nvSpPr>
          <p:cNvPr id="5" name="shape-377">
            <a:extLst xmlns:a="http://schemas.openxmlformats.org/drawingml/2006/main">
              <a:ext uri="{FF2B5EF4-FFF2-40B4-BE49-F238E27FC236}">
                <a16:creationId xmlns:a16="http://schemas.microsoft.com/office/drawing/2014/main" id="{8F865D18-5347-4D45-9204-7B072CC8C8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34125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5E9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shape-378">
            <a:extLst xmlns:a="http://schemas.openxmlformats.org/drawingml/2006/main">
              <a:ext uri="{FF2B5EF4-FFF2-40B4-BE49-F238E27FC236}">
                <a16:creationId xmlns:a16="http://schemas.microsoft.com/office/drawing/2014/main" id="{DF0675D5-6335-46AD-811D-E100D1D803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3890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82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SUR 810  •  версия 1.0  •  27.08.2026</a:t>
            </a:r>
          </a:p>
        </p:txBody>
      </p:sp>
      <p:sp>
        <p:nvSpPr>
          <p:cNvPr id="7" name="shape-379">
            <a:extLst xmlns:a="http://schemas.openxmlformats.org/drawingml/2006/main">
              <a:ext uri="{FF2B5EF4-FFF2-40B4-BE49-F238E27FC236}">
                <a16:creationId xmlns:a16="http://schemas.microsoft.com/office/drawing/2014/main" id="{56107EA3-349E-47F1-9E94-B1DEF14762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6438900"/>
            <a:ext cx="3981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82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8" name="shape-380">
            <a:extLst xmlns:a="http://schemas.openxmlformats.org/drawingml/2006/main">
              <a:ext uri="{FF2B5EF4-FFF2-40B4-BE49-F238E27FC236}">
                <a16:creationId xmlns:a16="http://schemas.microsoft.com/office/drawing/2014/main" id="{68CB338C-E8A9-46D2-807B-C04CED254F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752600"/>
            <a:ext cx="7258050" cy="1028700"/>
          </a:xfrm>
          <a:prstGeom xmlns:a="http://schemas.openxmlformats.org/drawingml/2006/main" prst="roundRect">
            <a:avLst>
              <a:gd name="adj" fmla="val 7407"/>
            </a:avLst>
          </a:prstGeom>
          <a:solidFill xmlns:a="http://schemas.openxmlformats.org/drawingml/2006/main">
            <a:srgbClr val="F7F0DF"/>
          </a:solidFill>
          <a:ln xmlns:a="http://schemas.openxmlformats.org/drawingml/2006/main" w="19050">
            <a:solidFill>
              <a:srgbClr val="C5A253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9" name="shape-381">
            <a:extLst xmlns:a="http://schemas.openxmlformats.org/drawingml/2006/main">
              <a:ext uri="{FF2B5EF4-FFF2-40B4-BE49-F238E27FC236}">
                <a16:creationId xmlns:a16="http://schemas.microsoft.com/office/drawing/2014/main" id="{E6180391-C12F-4741-ACC4-A87AB5F9BD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1924050"/>
            <a:ext cx="1333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550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2550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H-810</a:t>
            </a:r>
          </a:p>
        </p:txBody>
      </p:sp>
      <p:sp>
        <p:nvSpPr>
          <p:cNvPr id="10" name="shape-382">
            <a:extLst xmlns:a="http://schemas.openxmlformats.org/drawingml/2006/main">
              <a:ext uri="{FF2B5EF4-FFF2-40B4-BE49-F238E27FC236}">
                <a16:creationId xmlns:a16="http://schemas.microsoft.com/office/drawing/2014/main" id="{92EBE7CC-F74D-43AD-A078-295E64E9E3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19240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42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ИСТОРИЧЕСКИЙ РЕЕСТР</a:t>
            </a:r>
          </a:p>
        </p:txBody>
      </p:sp>
      <p:sp>
        <p:nvSpPr>
          <p:cNvPr id="11" name="shape-383">
            <a:extLst xmlns:a="http://schemas.openxmlformats.org/drawingml/2006/main">
              <a:ext uri="{FF2B5EF4-FFF2-40B4-BE49-F238E27FC236}">
                <a16:creationId xmlns:a16="http://schemas.microsoft.com/office/drawing/2014/main" id="{493156FA-0210-4D28-A4A5-00D6D31E7F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2247900"/>
            <a:ext cx="4953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93137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0" i="0">
                <a:solidFill>
                  <a:srgbClr val="1D2730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1D2730"/>
                </a:solidFill>
                <a:latin typeface="Arial"/>
                <a:ea typeface="Arial"/>
                <a:cs typeface="Arial"/>
              </a:rPr>
              <a:t>архив SUR/RUR • сопоставление рядов • документирование деноминации</a:t>
            </a:r>
          </a:p>
        </p:txBody>
      </p:sp>
      <p:sp>
        <p:nvSpPr>
          <p:cNvPr id="12" name="shape-384">
            <a:extLst xmlns:a="http://schemas.openxmlformats.org/drawingml/2006/main">
              <a:ext uri="{FF2B5EF4-FFF2-40B4-BE49-F238E27FC236}">
                <a16:creationId xmlns:a16="http://schemas.microsoft.com/office/drawing/2014/main" id="{A6028945-90AE-45B1-B226-024BE1EF84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09900"/>
            <a:ext cx="7258050" cy="1028700"/>
          </a:xfrm>
          <a:prstGeom xmlns:a="http://schemas.openxmlformats.org/drawingml/2006/main" prst="roundRect">
            <a:avLst>
              <a:gd name="adj" fmla="val 7407"/>
            </a:avLst>
          </a:prstGeom>
          <a:solidFill xmlns:a="http://schemas.openxmlformats.org/drawingml/2006/main">
            <a:srgbClr val="E9F4EE"/>
          </a:solidFill>
          <a:ln xmlns:a="http://schemas.openxmlformats.org/drawingml/2006/main" w="19050">
            <a:solidFill>
              <a:srgbClr val="2D6A4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3" name="shape-385">
            <a:extLst xmlns:a="http://schemas.openxmlformats.org/drawingml/2006/main">
              <a:ext uri="{FF2B5EF4-FFF2-40B4-BE49-F238E27FC236}">
                <a16:creationId xmlns:a16="http://schemas.microsoft.com/office/drawing/2014/main" id="{03AC5F67-0947-4801-8FE3-465623F6D7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181350"/>
            <a:ext cx="1333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550" b="1" i="0">
                <a:solidFill>
                  <a:srgbClr val="2D6A4F"/>
                </a:solidFill>
                <a:latin typeface="Arial"/>
                <a:ea typeface="Arial"/>
                <a:cs typeface="Arial"/>
              </a:defRPr>
            </a:pPr>
            <a:r>
              <a:rPr sz="2550" b="1" i="0">
                <a:solidFill>
                  <a:srgbClr val="2D6A4F"/>
                </a:solidFill>
                <a:latin typeface="Arial"/>
                <a:ea typeface="Arial"/>
                <a:cs typeface="Arial"/>
              </a:rPr>
              <a:t>L-643</a:t>
            </a:r>
          </a:p>
        </p:txBody>
      </p:sp>
      <p:sp>
        <p:nvSpPr>
          <p:cNvPr id="14" name="shape-386">
            <a:extLst xmlns:a="http://schemas.openxmlformats.org/drawingml/2006/main">
              <a:ext uri="{FF2B5EF4-FFF2-40B4-BE49-F238E27FC236}">
                <a16:creationId xmlns:a16="http://schemas.microsoft.com/office/drawing/2014/main" id="{66B43CDC-D075-493F-AE13-79B06CE476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31813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42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ЮРИДИЧЕСКИЙ РЕЕСТР</a:t>
            </a:r>
          </a:p>
        </p:txBody>
      </p:sp>
      <p:sp>
        <p:nvSpPr>
          <p:cNvPr id="15" name="shape-387">
            <a:extLst xmlns:a="http://schemas.openxmlformats.org/drawingml/2006/main">
              <a:ext uri="{FF2B5EF4-FFF2-40B4-BE49-F238E27FC236}">
                <a16:creationId xmlns:a16="http://schemas.microsoft.com/office/drawing/2014/main" id="{9DD3C2AE-BEE8-4DD0-A0DB-17BB49085A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3505200"/>
            <a:ext cx="4953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93137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0" i="0">
                <a:solidFill>
                  <a:srgbClr val="1D2730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1D2730"/>
                </a:solidFill>
                <a:latin typeface="Arial"/>
                <a:ea typeface="Arial"/>
                <a:cs typeface="Arial"/>
              </a:rPr>
              <a:t>договоры • бюджет • обязательства • банковские и казначейские платежи в RUB</a:t>
            </a:r>
          </a:p>
        </p:txBody>
      </p:sp>
      <p:sp>
        <p:nvSpPr>
          <p:cNvPr id="16" name="shape-388">
            <a:extLst xmlns:a="http://schemas.openxmlformats.org/drawingml/2006/main">
              <a:ext uri="{FF2B5EF4-FFF2-40B4-BE49-F238E27FC236}">
                <a16:creationId xmlns:a16="http://schemas.microsoft.com/office/drawing/2014/main" id="{7019431E-EF4A-4E9F-9E27-56F7303B37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67200"/>
            <a:ext cx="7258050" cy="1028700"/>
          </a:xfrm>
          <a:prstGeom xmlns:a="http://schemas.openxmlformats.org/drawingml/2006/main" prst="roundRect">
            <a:avLst>
              <a:gd name="adj" fmla="val 7407"/>
            </a:avLst>
          </a:prstGeom>
          <a:solidFill xmlns:a="http://schemas.openxmlformats.org/drawingml/2006/main">
            <a:srgbClr val="EAF3FA"/>
          </a:solidFill>
          <a:ln xmlns:a="http://schemas.openxmlformats.org/drawingml/2006/main" w="19050">
            <a:solidFill>
              <a:srgbClr val="2E74B5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7" name="shape-389">
            <a:extLst xmlns:a="http://schemas.openxmlformats.org/drawingml/2006/main">
              <a:ext uri="{FF2B5EF4-FFF2-40B4-BE49-F238E27FC236}">
                <a16:creationId xmlns:a16="http://schemas.microsoft.com/office/drawing/2014/main" id="{5076FB86-36E3-4B4F-A438-B48B32E5E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438650"/>
            <a:ext cx="1333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55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255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U-SUR</a:t>
            </a:r>
          </a:p>
        </p:txBody>
      </p:sp>
      <p:sp>
        <p:nvSpPr>
          <p:cNvPr id="18" name="shape-390">
            <a:extLst xmlns:a="http://schemas.openxmlformats.org/drawingml/2006/main">
              <a:ext uri="{FF2B5EF4-FFF2-40B4-BE49-F238E27FC236}">
                <a16:creationId xmlns:a16="http://schemas.microsoft.com/office/drawing/2014/main" id="{E2B97541-56B5-46B5-A531-15A1B17969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44386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42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АНАЛИТИЧЕСКИЙ СЛОЙ</a:t>
            </a:r>
          </a:p>
        </p:txBody>
      </p:sp>
      <p:sp>
        <p:nvSpPr>
          <p:cNvPr id="19" name="shape-391">
            <a:extLst xmlns:a="http://schemas.openxmlformats.org/drawingml/2006/main">
              <a:ext uri="{FF2B5EF4-FFF2-40B4-BE49-F238E27FC236}">
                <a16:creationId xmlns:a16="http://schemas.microsoft.com/office/drawing/2014/main" id="{F4CFA9B1-A6A5-40FE-A0F3-08268DFB71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4762500"/>
            <a:ext cx="4953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93137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0" i="0">
                <a:solidFill>
                  <a:srgbClr val="1D2730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1D2730"/>
                </a:solidFill>
                <a:latin typeface="Arial"/>
                <a:ea typeface="Arial"/>
                <a:cs typeface="Arial"/>
              </a:rPr>
              <a:t>индексы стоимости, устойчивости или результата • только по утверждённой методике</a:t>
            </a:r>
          </a:p>
        </p:txBody>
      </p:sp>
      <p:sp>
        <p:nvSpPr>
          <p:cNvPr id="20" name="shape-392">
            <a:extLst xmlns:a="http://schemas.openxmlformats.org/drawingml/2006/main">
              <a:ext uri="{FF2B5EF4-FFF2-40B4-BE49-F238E27FC236}">
                <a16:creationId xmlns:a16="http://schemas.microsoft.com/office/drawing/2014/main" id="{897C6682-8811-47BC-840A-98734D16FF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1752600"/>
            <a:ext cx="3276600" cy="3543300"/>
          </a:xfrm>
          <a:prstGeom xmlns:a="http://schemas.openxmlformats.org/drawingml/2006/main" prst="roundRect">
            <a:avLst>
              <a:gd name="adj" fmla="val 2326"/>
            </a:avLst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1" name="shape-393">
            <a:extLst xmlns:a="http://schemas.openxmlformats.org/drawingml/2006/main">
              <a:ext uri="{FF2B5EF4-FFF2-40B4-BE49-F238E27FC236}">
                <a16:creationId xmlns:a16="http://schemas.microsoft.com/office/drawing/2014/main" id="{ECEBFDA6-C00F-47BA-B31C-6C781011DB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2095500"/>
            <a:ext cx="25908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95000"/>
              </a:lnSpc>
              <a:buNone/>
              <a:defRPr sz="1875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1875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ПРАВИЛО</a:t>
            </a:r>
          </a:p>
          <a:p xmlns:a="http://schemas.openxmlformats.org/drawingml/2006/main">
            <a:pPr algn="ctr">
              <a:lnSpc>
                <a:spcPct val="95000"/>
              </a:lnSpc>
              <a:buNone/>
              <a:defRPr sz="1875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1875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ПРИОРИТЕТА</a:t>
            </a:r>
          </a:p>
        </p:txBody>
      </p:sp>
      <p:sp>
        <p:nvSpPr>
          <p:cNvPr id="22" name="shape-394">
            <a:extLst xmlns:a="http://schemas.openxmlformats.org/drawingml/2006/main">
              <a:ext uri="{FF2B5EF4-FFF2-40B4-BE49-F238E27FC236}">
                <a16:creationId xmlns:a16="http://schemas.microsoft.com/office/drawing/2014/main" id="{B70A3C2A-BBEF-4AA2-B0F1-D780431870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3048000"/>
            <a:ext cx="2590800" cy="1676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83707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75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При расхождении данных приоритет имеют закон, договор, банк или Казначейство в RUB.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ctr">
              <a:lnSpc>
                <a:spcPct val="108000"/>
              </a:lnSpc>
              <a:buNone/>
              <a:defRPr sz="1575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Аналитическая запись SUR не изменяет денежного обязательства.</a:t>
            </a:r>
          </a:p>
        </p:txBody>
      </p:sp>
      <p:sp>
        <p:nvSpPr>
          <p:cNvPr id="23" name="shape-395">
            <a:extLst xmlns:a="http://schemas.openxmlformats.org/drawingml/2006/main">
              <a:ext uri="{FF2B5EF4-FFF2-40B4-BE49-F238E27FC236}">
                <a16:creationId xmlns:a16="http://schemas.microsoft.com/office/drawing/2014/main" id="{F2B8D2B5-13BE-4B80-A6D9-34BF15F2A0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86175" y="5619750"/>
            <a:ext cx="4819650" cy="419100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F7F0D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shape-396">
            <a:extLst xmlns:a="http://schemas.openxmlformats.org/drawingml/2006/main">
              <a:ext uri="{FF2B5EF4-FFF2-40B4-BE49-F238E27FC236}">
                <a16:creationId xmlns:a16="http://schemas.microsoft.com/office/drawing/2014/main" id="{4A746342-05B3-4E6D-A6BB-FAD0D09795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86175" y="5619750"/>
            <a:ext cx="48196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76200" tIns="19050" rIns="762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42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810 — память  •  643 — исполнение</a:t>
            </a:r>
          </a:p>
        </p:txBody>
      </p:sp>
    </p:spTree>
    <p:extLst>
      <p:ext uri="{BB962C8B-B14F-4D97-AF65-F5344CB8AC3E}">
        <p14:creationId xmlns:p14="http://schemas.microsoft.com/office/powerpoint/2010/main" val="1261843221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6" name="shape-397">
            <a:extLst xmlns:a="http://schemas.openxmlformats.org/drawingml/2006/main">
              <a:ext uri="{FF2B5EF4-FFF2-40B4-BE49-F238E27FC236}">
                <a16:creationId xmlns:a16="http://schemas.microsoft.com/office/drawing/2014/main" id="{E6EB4ED9-5AE4-41F5-A0C5-5B7C72ADAC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hape-398">
            <a:extLst xmlns:a="http://schemas.openxmlformats.org/drawingml/2006/main">
              <a:ext uri="{FF2B5EF4-FFF2-40B4-BE49-F238E27FC236}">
                <a16:creationId xmlns:a16="http://schemas.microsoft.com/office/drawing/2014/main" id="{E52CE00C-B2D2-42BF-AE14-4FCC1A942A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809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ДЕНЕЖНО-РАСЧЁТНЫЙ КОНТУР</a:t>
            </a:r>
          </a:p>
        </p:txBody>
      </p:sp>
      <p:sp>
        <p:nvSpPr>
          <p:cNvPr id="3" name="shape-399">
            <a:extLst xmlns:a="http://schemas.openxmlformats.org/drawingml/2006/main">
              <a:ext uri="{FF2B5EF4-FFF2-40B4-BE49-F238E27FC236}">
                <a16:creationId xmlns:a16="http://schemas.microsoft.com/office/drawing/2014/main" id="{D6D65D9B-31FB-4E4E-9407-C5C465D377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304800"/>
            <a:ext cx="762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350" b="1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13</a:t>
            </a:r>
          </a:p>
        </p:txBody>
      </p:sp>
      <p:sp>
        <p:nvSpPr>
          <p:cNvPr id="4" name="shape-400">
            <a:extLst xmlns:a="http://schemas.openxmlformats.org/drawingml/2006/main">
              <a:ext uri="{FF2B5EF4-FFF2-40B4-BE49-F238E27FC236}">
                <a16:creationId xmlns:a16="http://schemas.microsoft.com/office/drawing/2014/main" id="{BEB95255-67B9-4CA8-9B3A-8F5F93F2F3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287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6000"/>
              </a:lnSpc>
              <a:buNone/>
              <a:defRPr sz="30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30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Деньги движутся в RUB; СУР движет доказательства</a:t>
            </a:r>
          </a:p>
        </p:txBody>
      </p:sp>
      <p:sp>
        <p:nvSpPr>
          <p:cNvPr id="5" name="shape-401">
            <a:extLst xmlns:a="http://schemas.openxmlformats.org/drawingml/2006/main">
              <a:ext uri="{FF2B5EF4-FFF2-40B4-BE49-F238E27FC236}">
                <a16:creationId xmlns:a16="http://schemas.microsoft.com/office/drawing/2014/main" id="{0D6B8391-E968-4BA7-BE16-EF19B51F76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34125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5E9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shape-402">
            <a:extLst xmlns:a="http://schemas.openxmlformats.org/drawingml/2006/main">
              <a:ext uri="{FF2B5EF4-FFF2-40B4-BE49-F238E27FC236}">
                <a16:creationId xmlns:a16="http://schemas.microsoft.com/office/drawing/2014/main" id="{609B5E88-E761-4FFB-A51A-D524F92B08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3890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82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SUR 810  •  версия 1.0  •  27.08.2026</a:t>
            </a:r>
          </a:p>
        </p:txBody>
      </p:sp>
      <p:sp>
        <p:nvSpPr>
          <p:cNvPr id="7" name="shape-403">
            <a:extLst xmlns:a="http://schemas.openxmlformats.org/drawingml/2006/main">
              <a:ext uri="{FF2B5EF4-FFF2-40B4-BE49-F238E27FC236}">
                <a16:creationId xmlns:a16="http://schemas.microsoft.com/office/drawing/2014/main" id="{1E893E86-D086-48CE-9FF6-660B636F21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6438900"/>
            <a:ext cx="3981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82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8" name="shape-404">
            <a:extLst xmlns:a="http://schemas.openxmlformats.org/drawingml/2006/main">
              <a:ext uri="{FF2B5EF4-FFF2-40B4-BE49-F238E27FC236}">
                <a16:creationId xmlns:a16="http://schemas.microsoft.com/office/drawing/2014/main" id="{D4C4518A-9377-4122-B51C-2271629100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3028950"/>
            <a:ext cx="266700" cy="1714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BFD2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shape-405">
            <a:extLst xmlns:a="http://schemas.openxmlformats.org/drawingml/2006/main">
              <a:ext uri="{FF2B5EF4-FFF2-40B4-BE49-F238E27FC236}">
                <a16:creationId xmlns:a16="http://schemas.microsoft.com/office/drawing/2014/main" id="{E7B396AC-32F0-4852-9229-302D06062E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419350"/>
            <a:ext cx="1123950" cy="1409700"/>
          </a:xfrm>
          <a:prstGeom xmlns:a="http://schemas.openxmlformats.org/drawingml/2006/main" prst="roundRect">
            <a:avLst>
              <a:gd name="adj" fmla="val 678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5E9ED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0" name="shape-406">
            <a:extLst xmlns:a="http://schemas.openxmlformats.org/drawingml/2006/main">
              <a:ext uri="{FF2B5EF4-FFF2-40B4-BE49-F238E27FC236}">
                <a16:creationId xmlns:a16="http://schemas.microsoft.com/office/drawing/2014/main" id="{68F4C5F9-3A45-47CC-887F-0249657EE4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571750"/>
            <a:ext cx="361950" cy="26670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shape-407">
            <a:extLst xmlns:a="http://schemas.openxmlformats.org/drawingml/2006/main">
              <a:ext uri="{FF2B5EF4-FFF2-40B4-BE49-F238E27FC236}">
                <a16:creationId xmlns:a16="http://schemas.microsoft.com/office/drawing/2014/main" id="{EA112467-CF51-479E-ABB1-9CCA649F08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571750"/>
            <a:ext cx="361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76200" tIns="19050" rIns="762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2" name="shape-408">
            <a:extLst xmlns:a="http://schemas.openxmlformats.org/drawingml/2006/main">
              <a:ext uri="{FF2B5EF4-FFF2-40B4-BE49-F238E27FC236}">
                <a16:creationId xmlns:a16="http://schemas.microsoft.com/office/drawing/2014/main" id="{99E8E40D-9E4D-4518-8277-C28A78C481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009900"/>
            <a:ext cx="9334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95000"/>
              </a:lnSpc>
              <a:buNone/>
              <a:defRPr sz="127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Источник</a:t>
            </a:r>
          </a:p>
        </p:txBody>
      </p:sp>
      <p:sp>
        <p:nvSpPr>
          <p:cNvPr id="13" name="shape-409">
            <a:extLst xmlns:a="http://schemas.openxmlformats.org/drawingml/2006/main">
              <a:ext uri="{FF2B5EF4-FFF2-40B4-BE49-F238E27FC236}">
                <a16:creationId xmlns:a16="http://schemas.microsoft.com/office/drawing/2014/main" id="{7A48C936-A438-4C2E-8069-EC88AC23B9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05150" y="3028950"/>
            <a:ext cx="266700" cy="1714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BFD2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shape-410">
            <a:extLst xmlns:a="http://schemas.openxmlformats.org/drawingml/2006/main">
              <a:ext uri="{FF2B5EF4-FFF2-40B4-BE49-F238E27FC236}">
                <a16:creationId xmlns:a16="http://schemas.microsoft.com/office/drawing/2014/main" id="{1E2A19EF-2540-4B0B-B41E-22C5A86FE0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81200" y="2419350"/>
            <a:ext cx="1123950" cy="1409700"/>
          </a:xfrm>
          <a:prstGeom xmlns:a="http://schemas.openxmlformats.org/drawingml/2006/main" prst="roundRect">
            <a:avLst>
              <a:gd name="adj" fmla="val 6780"/>
            </a:avLst>
          </a:prstGeom>
          <a:solidFill xmlns:a="http://schemas.openxmlformats.org/drawingml/2006/main">
            <a:srgbClr val="F7F0DF"/>
          </a:solidFill>
          <a:ln xmlns:a="http://schemas.openxmlformats.org/drawingml/2006/main" w="9525">
            <a:solidFill>
              <a:srgbClr val="C5A253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5" name="shape-411">
            <a:extLst xmlns:a="http://schemas.openxmlformats.org/drawingml/2006/main">
              <a:ext uri="{FF2B5EF4-FFF2-40B4-BE49-F238E27FC236}">
                <a16:creationId xmlns:a16="http://schemas.microsoft.com/office/drawing/2014/main" id="{CF0CF33E-03B6-4FE1-BA17-79CFD413D2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2200" y="2571750"/>
            <a:ext cx="361950" cy="26670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C5A2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shape-412">
            <a:extLst xmlns:a="http://schemas.openxmlformats.org/drawingml/2006/main">
              <a:ext uri="{FF2B5EF4-FFF2-40B4-BE49-F238E27FC236}">
                <a16:creationId xmlns:a16="http://schemas.microsoft.com/office/drawing/2014/main" id="{C95F1870-7294-43C1-B3A1-631DBC79BE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2200" y="2571750"/>
            <a:ext cx="361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76200" tIns="19050" rIns="762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7" name="shape-413">
            <a:extLst xmlns:a="http://schemas.openxmlformats.org/drawingml/2006/main">
              <a:ext uri="{FF2B5EF4-FFF2-40B4-BE49-F238E27FC236}">
                <a16:creationId xmlns:a16="http://schemas.microsoft.com/office/drawing/2014/main" id="{3AC1EDAB-805A-4F40-8966-509CC07D7A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3009900"/>
            <a:ext cx="9334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85385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95000"/>
              </a:lnSpc>
              <a:buNone/>
              <a:defRPr sz="127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Банк /</a:t>
            </a:r>
          </a:p>
          <a:p xmlns:a="http://schemas.openxmlformats.org/drawingml/2006/main">
            <a:pPr algn="ctr">
              <a:lnSpc>
                <a:spcPct val="95000"/>
              </a:lnSpc>
              <a:buNone/>
              <a:defRPr sz="127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казначейский</a:t>
            </a:r>
          </a:p>
          <a:p xmlns:a="http://schemas.openxmlformats.org/drawingml/2006/main">
            <a:pPr algn="ctr">
              <a:lnSpc>
                <a:spcPct val="95000"/>
              </a:lnSpc>
              <a:buNone/>
              <a:defRPr sz="127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контур</a:t>
            </a:r>
          </a:p>
        </p:txBody>
      </p:sp>
      <p:sp>
        <p:nvSpPr>
          <p:cNvPr id="18" name="shape-414">
            <a:extLst xmlns:a="http://schemas.openxmlformats.org/drawingml/2006/main">
              <a:ext uri="{FF2B5EF4-FFF2-40B4-BE49-F238E27FC236}">
                <a16:creationId xmlns:a16="http://schemas.microsoft.com/office/drawing/2014/main" id="{B74CE1A0-D2F9-42E7-BE5A-31B53CADD7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3028950"/>
            <a:ext cx="266700" cy="1714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BFD2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shape-415">
            <a:extLst xmlns:a="http://schemas.openxmlformats.org/drawingml/2006/main">
              <a:ext uri="{FF2B5EF4-FFF2-40B4-BE49-F238E27FC236}">
                <a16:creationId xmlns:a16="http://schemas.microsoft.com/office/drawing/2014/main" id="{D58F84B5-A1B9-497E-BDE5-D3038C1722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9950" y="2419350"/>
            <a:ext cx="1123950" cy="1409700"/>
          </a:xfrm>
          <a:prstGeom xmlns:a="http://schemas.openxmlformats.org/drawingml/2006/main" prst="roundRect">
            <a:avLst>
              <a:gd name="adj" fmla="val 678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5E9ED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0" name="shape-416">
            <a:extLst xmlns:a="http://schemas.openxmlformats.org/drawingml/2006/main">
              <a:ext uri="{FF2B5EF4-FFF2-40B4-BE49-F238E27FC236}">
                <a16:creationId xmlns:a16="http://schemas.microsoft.com/office/drawing/2014/main" id="{EC2A3669-1293-40CD-8CD4-E3CD9F5466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90950" y="2571750"/>
            <a:ext cx="361950" cy="26670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shape-417">
            <a:extLst xmlns:a="http://schemas.openxmlformats.org/drawingml/2006/main">
              <a:ext uri="{FF2B5EF4-FFF2-40B4-BE49-F238E27FC236}">
                <a16:creationId xmlns:a16="http://schemas.microsoft.com/office/drawing/2014/main" id="{6CDB53E1-81C7-4717-B061-D39F75E925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90950" y="2571750"/>
            <a:ext cx="361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76200" tIns="19050" rIns="762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22" name="shape-418">
            <a:extLst xmlns:a="http://schemas.openxmlformats.org/drawingml/2006/main">
              <a:ext uri="{FF2B5EF4-FFF2-40B4-BE49-F238E27FC236}">
                <a16:creationId xmlns:a16="http://schemas.microsoft.com/office/drawing/2014/main" id="{A63A3CB4-5A12-45A4-80AC-7ED3B88B07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3009900"/>
            <a:ext cx="9334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95000"/>
              </a:lnSpc>
              <a:buNone/>
              <a:defRPr sz="127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Проектный</a:t>
            </a:r>
          </a:p>
          <a:p xmlns:a="http://schemas.openxmlformats.org/drawingml/2006/main">
            <a:pPr algn="ctr">
              <a:lnSpc>
                <a:spcPct val="95000"/>
              </a:lnSpc>
              <a:buNone/>
              <a:defRPr sz="127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счёт</a:t>
            </a:r>
          </a:p>
        </p:txBody>
      </p:sp>
      <p:sp>
        <p:nvSpPr>
          <p:cNvPr id="23" name="shape-419">
            <a:extLst xmlns:a="http://schemas.openxmlformats.org/drawingml/2006/main">
              <a:ext uri="{FF2B5EF4-FFF2-40B4-BE49-F238E27FC236}">
                <a16:creationId xmlns:a16="http://schemas.microsoft.com/office/drawing/2014/main" id="{BE8D5120-2D22-4B59-B391-A49D9858DD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62650" y="3028950"/>
            <a:ext cx="266700" cy="1714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BFD2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shape-420">
            <a:extLst xmlns:a="http://schemas.openxmlformats.org/drawingml/2006/main">
              <a:ext uri="{FF2B5EF4-FFF2-40B4-BE49-F238E27FC236}">
                <a16:creationId xmlns:a16="http://schemas.microsoft.com/office/drawing/2014/main" id="{104CF042-FA51-4BBE-9F91-5A3601B01A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8700" y="2419350"/>
            <a:ext cx="1123950" cy="1409700"/>
          </a:xfrm>
          <a:prstGeom xmlns:a="http://schemas.openxmlformats.org/drawingml/2006/main" prst="roundRect">
            <a:avLst>
              <a:gd name="adj" fmla="val 678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5E9ED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5" name="shape-421">
            <a:extLst xmlns:a="http://schemas.openxmlformats.org/drawingml/2006/main">
              <a:ext uri="{FF2B5EF4-FFF2-40B4-BE49-F238E27FC236}">
                <a16:creationId xmlns:a16="http://schemas.microsoft.com/office/drawing/2014/main" id="{1880BEF6-AD25-412A-A708-8B6F1509F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2571750"/>
            <a:ext cx="361950" cy="26670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shape-422">
            <a:extLst xmlns:a="http://schemas.openxmlformats.org/drawingml/2006/main">
              <a:ext uri="{FF2B5EF4-FFF2-40B4-BE49-F238E27FC236}">
                <a16:creationId xmlns:a16="http://schemas.microsoft.com/office/drawing/2014/main" id="{7B0DD7FB-57E3-46DA-B26E-34C52307D9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2571750"/>
            <a:ext cx="361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76200" tIns="19050" rIns="762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27" name="shape-423">
            <a:extLst xmlns:a="http://schemas.openxmlformats.org/drawingml/2006/main">
              <a:ext uri="{FF2B5EF4-FFF2-40B4-BE49-F238E27FC236}">
                <a16:creationId xmlns:a16="http://schemas.microsoft.com/office/drawing/2014/main" id="{6E1C0789-BAB6-44D6-B82E-EF2D54DDEA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33950" y="3009900"/>
            <a:ext cx="9334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95000"/>
              </a:lnSpc>
              <a:buNone/>
              <a:defRPr sz="127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Приёмка</a:t>
            </a:r>
          </a:p>
        </p:txBody>
      </p:sp>
      <p:sp>
        <p:nvSpPr>
          <p:cNvPr id="28" name="shape-424">
            <a:extLst xmlns:a="http://schemas.openxmlformats.org/drawingml/2006/main">
              <a:ext uri="{FF2B5EF4-FFF2-40B4-BE49-F238E27FC236}">
                <a16:creationId xmlns:a16="http://schemas.microsoft.com/office/drawing/2014/main" id="{20668BE8-115B-4A25-8BB4-BB4B214AE0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91400" y="3028950"/>
            <a:ext cx="266700" cy="1714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C5A2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shape-425">
            <a:extLst xmlns:a="http://schemas.openxmlformats.org/drawingml/2006/main">
              <a:ext uri="{FF2B5EF4-FFF2-40B4-BE49-F238E27FC236}">
                <a16:creationId xmlns:a16="http://schemas.microsoft.com/office/drawing/2014/main" id="{4ED1162D-8313-4FD8-802D-EA9A0E8526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2419350"/>
            <a:ext cx="1123950" cy="1409700"/>
          </a:xfrm>
          <a:prstGeom xmlns:a="http://schemas.openxmlformats.org/drawingml/2006/main" prst="roundRect">
            <a:avLst>
              <a:gd name="adj" fmla="val 678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5E9ED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30" name="shape-426">
            <a:extLst xmlns:a="http://schemas.openxmlformats.org/drawingml/2006/main">
              <a:ext uri="{FF2B5EF4-FFF2-40B4-BE49-F238E27FC236}">
                <a16:creationId xmlns:a16="http://schemas.microsoft.com/office/drawing/2014/main" id="{B48ECE8E-4E40-4741-B6E7-E1802B2A48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571750"/>
            <a:ext cx="361950" cy="26670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shape-427">
            <a:extLst xmlns:a="http://schemas.openxmlformats.org/drawingml/2006/main">
              <a:ext uri="{FF2B5EF4-FFF2-40B4-BE49-F238E27FC236}">
                <a16:creationId xmlns:a16="http://schemas.microsoft.com/office/drawing/2014/main" id="{F99B73FE-CA36-499E-89EA-6EFCEAD8CB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571750"/>
            <a:ext cx="361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76200" tIns="19050" rIns="762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32" name="shape-428">
            <a:extLst xmlns:a="http://schemas.openxmlformats.org/drawingml/2006/main">
              <a:ext uri="{FF2B5EF4-FFF2-40B4-BE49-F238E27FC236}">
                <a16:creationId xmlns:a16="http://schemas.microsoft.com/office/drawing/2014/main" id="{C6CC741C-AF70-4AE6-AF49-7FB972BCA6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3009900"/>
            <a:ext cx="9334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95000"/>
              </a:lnSpc>
              <a:buNone/>
              <a:defRPr sz="127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Решение</a:t>
            </a:r>
          </a:p>
        </p:txBody>
      </p:sp>
      <p:sp>
        <p:nvSpPr>
          <p:cNvPr id="33" name="shape-429">
            <a:extLst xmlns:a="http://schemas.openxmlformats.org/drawingml/2006/main">
              <a:ext uri="{FF2B5EF4-FFF2-40B4-BE49-F238E27FC236}">
                <a16:creationId xmlns:a16="http://schemas.microsoft.com/office/drawing/2014/main" id="{3676DC94-E60D-4648-9BD6-720E1B11F2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028950"/>
            <a:ext cx="266700" cy="1714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BFD2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shape-430">
            <a:extLst xmlns:a="http://schemas.openxmlformats.org/drawingml/2006/main">
              <a:ext uri="{FF2B5EF4-FFF2-40B4-BE49-F238E27FC236}">
                <a16:creationId xmlns:a16="http://schemas.microsoft.com/office/drawing/2014/main" id="{588CBADB-6BB2-4204-B08B-3C5DA40433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2419350"/>
            <a:ext cx="1123950" cy="1409700"/>
          </a:xfrm>
          <a:prstGeom xmlns:a="http://schemas.openxmlformats.org/drawingml/2006/main" prst="roundRect">
            <a:avLst>
              <a:gd name="adj" fmla="val 6780"/>
            </a:avLst>
          </a:prstGeom>
          <a:solidFill xmlns:a="http://schemas.openxmlformats.org/drawingml/2006/main">
            <a:srgbClr val="F7F0DF"/>
          </a:solidFill>
          <a:ln xmlns:a="http://schemas.openxmlformats.org/drawingml/2006/main" w="9525">
            <a:solidFill>
              <a:srgbClr val="C5A253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35" name="shape-431">
            <a:extLst xmlns:a="http://schemas.openxmlformats.org/drawingml/2006/main">
              <a:ext uri="{FF2B5EF4-FFF2-40B4-BE49-F238E27FC236}">
                <a16:creationId xmlns:a16="http://schemas.microsoft.com/office/drawing/2014/main" id="{0A3B3B6B-8F1C-4EAA-86C1-BB7BE24C29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571750"/>
            <a:ext cx="361950" cy="26670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C5A2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shape-432">
            <a:extLst xmlns:a="http://schemas.openxmlformats.org/drawingml/2006/main">
              <a:ext uri="{FF2B5EF4-FFF2-40B4-BE49-F238E27FC236}">
                <a16:creationId xmlns:a16="http://schemas.microsoft.com/office/drawing/2014/main" id="{3A690C2B-059E-4ED5-B37A-C2ECE69CEB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571750"/>
            <a:ext cx="361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76200" tIns="19050" rIns="762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6</a:t>
            </a:r>
          </a:p>
        </p:txBody>
      </p:sp>
      <p:sp>
        <p:nvSpPr>
          <p:cNvPr id="37" name="shape-433">
            <a:extLst xmlns:a="http://schemas.openxmlformats.org/drawingml/2006/main">
              <a:ext uri="{FF2B5EF4-FFF2-40B4-BE49-F238E27FC236}">
                <a16:creationId xmlns:a16="http://schemas.microsoft.com/office/drawing/2014/main" id="{324C1E30-AD1E-47CE-AEB9-13E2650DCC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3009900"/>
            <a:ext cx="9334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95000"/>
              </a:lnSpc>
              <a:buNone/>
              <a:defRPr sz="127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Платёж</a:t>
            </a:r>
          </a:p>
          <a:p xmlns:a="http://schemas.openxmlformats.org/drawingml/2006/main">
            <a:pPr algn="ctr">
              <a:lnSpc>
                <a:spcPct val="95000"/>
              </a:lnSpc>
              <a:buNone/>
              <a:defRPr sz="127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в RUB</a:t>
            </a:r>
          </a:p>
        </p:txBody>
      </p:sp>
      <p:sp>
        <p:nvSpPr>
          <p:cNvPr id="38" name="shape-434">
            <a:extLst xmlns:a="http://schemas.openxmlformats.org/drawingml/2006/main">
              <a:ext uri="{FF2B5EF4-FFF2-40B4-BE49-F238E27FC236}">
                <a16:creationId xmlns:a16="http://schemas.microsoft.com/office/drawing/2014/main" id="{0B14D561-6CA5-463D-959A-6DEB1BF224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48900" y="3028950"/>
            <a:ext cx="266700" cy="1714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BFD2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shape-435">
            <a:extLst xmlns:a="http://schemas.openxmlformats.org/drawingml/2006/main">
              <a:ext uri="{FF2B5EF4-FFF2-40B4-BE49-F238E27FC236}">
                <a16:creationId xmlns:a16="http://schemas.microsoft.com/office/drawing/2014/main" id="{A445EE7C-953A-42D9-ADF1-8DD8DC558C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2419350"/>
            <a:ext cx="1123950" cy="1409700"/>
          </a:xfrm>
          <a:prstGeom xmlns:a="http://schemas.openxmlformats.org/drawingml/2006/main" prst="roundRect">
            <a:avLst>
              <a:gd name="adj" fmla="val 678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5E9ED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40" name="shape-436">
            <a:extLst xmlns:a="http://schemas.openxmlformats.org/drawingml/2006/main">
              <a:ext uri="{FF2B5EF4-FFF2-40B4-BE49-F238E27FC236}">
                <a16:creationId xmlns:a16="http://schemas.microsoft.com/office/drawing/2014/main" id="{25B2D92F-DD63-4474-A15D-A6FEF35E09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05950" y="2571750"/>
            <a:ext cx="361950" cy="26670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shape-437">
            <a:extLst xmlns:a="http://schemas.openxmlformats.org/drawingml/2006/main">
              <a:ext uri="{FF2B5EF4-FFF2-40B4-BE49-F238E27FC236}">
                <a16:creationId xmlns:a16="http://schemas.microsoft.com/office/drawing/2014/main" id="{F3F99AA0-51C0-4D7B-8801-8F8CF59A7D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05950" y="2571750"/>
            <a:ext cx="361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76200" tIns="19050" rIns="762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7</a:t>
            </a:r>
          </a:p>
        </p:txBody>
      </p:sp>
      <p:sp>
        <p:nvSpPr>
          <p:cNvPr id="42" name="shape-438">
            <a:extLst xmlns:a="http://schemas.openxmlformats.org/drawingml/2006/main">
              <a:ext uri="{FF2B5EF4-FFF2-40B4-BE49-F238E27FC236}">
                <a16:creationId xmlns:a16="http://schemas.microsoft.com/office/drawing/2014/main" id="{AA72A873-F75D-49D5-A64C-CE11012A33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0200" y="3009900"/>
            <a:ext cx="9334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95000"/>
              </a:lnSpc>
              <a:buNone/>
              <a:defRPr sz="127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Сверка</a:t>
            </a:r>
          </a:p>
        </p:txBody>
      </p:sp>
      <p:sp>
        <p:nvSpPr>
          <p:cNvPr id="43" name="shape-439">
            <a:extLst xmlns:a="http://schemas.openxmlformats.org/drawingml/2006/main">
              <a:ext uri="{FF2B5EF4-FFF2-40B4-BE49-F238E27FC236}">
                <a16:creationId xmlns:a16="http://schemas.microsoft.com/office/drawing/2014/main" id="{0EAD02D6-5DB7-487E-AEA0-6BC52BC508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53700" y="2419350"/>
            <a:ext cx="1123950" cy="1409700"/>
          </a:xfrm>
          <a:prstGeom xmlns:a="http://schemas.openxmlformats.org/drawingml/2006/main" prst="roundRect">
            <a:avLst>
              <a:gd name="adj" fmla="val 678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5E9ED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44" name="shape-440">
            <a:extLst xmlns:a="http://schemas.openxmlformats.org/drawingml/2006/main">
              <a:ext uri="{FF2B5EF4-FFF2-40B4-BE49-F238E27FC236}">
                <a16:creationId xmlns:a16="http://schemas.microsoft.com/office/drawing/2014/main" id="{3F7869C0-E537-44D5-9E5F-54C07C2BBE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34700" y="2571750"/>
            <a:ext cx="361950" cy="26670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5" name="shape-441">
            <a:extLst xmlns:a="http://schemas.openxmlformats.org/drawingml/2006/main">
              <a:ext uri="{FF2B5EF4-FFF2-40B4-BE49-F238E27FC236}">
                <a16:creationId xmlns:a16="http://schemas.microsoft.com/office/drawing/2014/main" id="{AF93FBC8-E6F0-40CC-869D-1E5DD2A229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34700" y="2571750"/>
            <a:ext cx="361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76200" tIns="19050" rIns="762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8</a:t>
            </a:r>
          </a:p>
        </p:txBody>
      </p:sp>
      <p:sp>
        <p:nvSpPr>
          <p:cNvPr id="46" name="shape-442">
            <a:extLst xmlns:a="http://schemas.openxmlformats.org/drawingml/2006/main">
              <a:ext uri="{FF2B5EF4-FFF2-40B4-BE49-F238E27FC236}">
                <a16:creationId xmlns:a16="http://schemas.microsoft.com/office/drawing/2014/main" id="{BDBA5D6D-A491-4A68-B888-BF2653FF3B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48950" y="3009900"/>
            <a:ext cx="9334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95000"/>
              </a:lnSpc>
              <a:buNone/>
              <a:defRPr sz="127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ESG-IR</a:t>
            </a:r>
          </a:p>
          <a:p xmlns:a="http://schemas.openxmlformats.org/drawingml/2006/main">
            <a:pPr algn="ctr">
              <a:lnSpc>
                <a:spcPct val="95000"/>
              </a:lnSpc>
              <a:buNone/>
              <a:defRPr sz="127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результат</a:t>
            </a:r>
          </a:p>
        </p:txBody>
      </p:sp>
      <p:sp>
        <p:nvSpPr>
          <p:cNvPr id="47" name="shape-443">
            <a:extLst xmlns:a="http://schemas.openxmlformats.org/drawingml/2006/main">
              <a:ext uri="{FF2B5EF4-FFF2-40B4-BE49-F238E27FC236}">
                <a16:creationId xmlns:a16="http://schemas.microsoft.com/office/drawing/2014/main" id="{221724F3-2A96-4C49-B6AE-327D9306F9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4333875"/>
            <a:ext cx="4762500" cy="10668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EAF3FA"/>
          </a:solidFill>
          <a:ln xmlns:a="http://schemas.openxmlformats.org/drawingml/2006/main" w="9525">
            <a:solidFill>
              <a:srgbClr val="BCD2E2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48" name="shape-444">
            <a:extLst xmlns:a="http://schemas.openxmlformats.org/drawingml/2006/main">
              <a:ext uri="{FF2B5EF4-FFF2-40B4-BE49-F238E27FC236}">
                <a16:creationId xmlns:a16="http://schemas.microsoft.com/office/drawing/2014/main" id="{952387B4-8A04-4B9E-9A4D-488674A845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4333875"/>
            <a:ext cx="76200" cy="1066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9" name="shape-445">
            <a:extLst xmlns:a="http://schemas.openxmlformats.org/drawingml/2006/main">
              <a:ext uri="{FF2B5EF4-FFF2-40B4-BE49-F238E27FC236}">
                <a16:creationId xmlns:a16="http://schemas.microsoft.com/office/drawing/2014/main" id="{F37A2C3A-F3F7-4783-ADF5-0BBD4F1871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4505325"/>
            <a:ext cx="43053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СУР регистрирует</a:t>
            </a:r>
          </a:p>
        </p:txBody>
      </p:sp>
      <p:sp>
        <p:nvSpPr>
          <p:cNvPr id="50" name="shape-446">
            <a:extLst xmlns:a="http://schemas.openxmlformats.org/drawingml/2006/main">
              <a:ext uri="{FF2B5EF4-FFF2-40B4-BE49-F238E27FC236}">
                <a16:creationId xmlns:a16="http://schemas.microsoft.com/office/drawing/2014/main" id="{AF52AFAD-E742-43AB-86DB-A3FCFA71F8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4943475"/>
            <a:ext cx="4305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341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основание • обязательство • этап • решение • статус • результат</a:t>
            </a:r>
          </a:p>
        </p:txBody>
      </p:sp>
      <p:sp>
        <p:nvSpPr>
          <p:cNvPr id="51" name="shape-447">
            <a:extLst xmlns:a="http://schemas.openxmlformats.org/drawingml/2006/main">
              <a:ext uri="{FF2B5EF4-FFF2-40B4-BE49-F238E27FC236}">
                <a16:creationId xmlns:a16="http://schemas.microsoft.com/office/drawing/2014/main" id="{8038A5D6-0922-4F0E-92CB-2BDB104C36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4333875"/>
            <a:ext cx="4762500" cy="10668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FBEAEA"/>
          </a:solidFill>
          <a:ln xmlns:a="http://schemas.openxmlformats.org/drawingml/2006/main" w="9525">
            <a:solidFill>
              <a:srgbClr val="E4B7B7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52" name="shape-448">
            <a:extLst xmlns:a="http://schemas.openxmlformats.org/drawingml/2006/main">
              <a:ext uri="{FF2B5EF4-FFF2-40B4-BE49-F238E27FC236}">
                <a16:creationId xmlns:a16="http://schemas.microsoft.com/office/drawing/2014/main" id="{C5BDC0E0-BC6B-4690-9514-CF28DA4443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4333875"/>
            <a:ext cx="76200" cy="1066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B1C1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3" name="shape-449">
            <a:extLst xmlns:a="http://schemas.openxmlformats.org/drawingml/2006/main">
              <a:ext uri="{FF2B5EF4-FFF2-40B4-BE49-F238E27FC236}">
                <a16:creationId xmlns:a16="http://schemas.microsoft.com/office/drawing/2014/main" id="{BC90404C-0205-4B02-AEB0-A934CEB781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4505325"/>
            <a:ext cx="43053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1" i="0">
                <a:solidFill>
                  <a:srgbClr val="9B1C1C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9B1C1C"/>
                </a:solidFill>
                <a:latin typeface="Arial"/>
                <a:ea typeface="Arial"/>
                <a:cs typeface="Arial"/>
              </a:rPr>
              <a:t>СУР не выполняет</a:t>
            </a:r>
          </a:p>
        </p:txBody>
      </p:sp>
      <p:sp>
        <p:nvSpPr>
          <p:cNvPr id="54" name="shape-450">
            <a:extLst xmlns:a="http://schemas.openxmlformats.org/drawingml/2006/main">
              <a:ext uri="{FF2B5EF4-FFF2-40B4-BE49-F238E27FC236}">
                <a16:creationId xmlns:a16="http://schemas.microsoft.com/office/drawing/2014/main" id="{153EC0F8-1D32-46DF-BB0D-220FCDE7FC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4943475"/>
            <a:ext cx="4305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463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не хранит средства • не открывает счета • не переводит деньги</a:t>
            </a:r>
          </a:p>
        </p:txBody>
      </p:sp>
      <p:sp>
        <p:nvSpPr>
          <p:cNvPr id="55" name="shape-451">
            <a:extLst xmlns:a="http://schemas.openxmlformats.org/drawingml/2006/main">
              <a:ext uri="{FF2B5EF4-FFF2-40B4-BE49-F238E27FC236}">
                <a16:creationId xmlns:a16="http://schemas.microsoft.com/office/drawing/2014/main" id="{1758D517-1BCD-413A-9FB3-0C6DBC9C01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24125" y="5715000"/>
            <a:ext cx="7143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Оператор перевода — только регулируемый банк или Казначейство</a:t>
            </a:r>
          </a:p>
        </p:txBody>
      </p:sp>
    </p:spTree>
    <p:extLst>
      <p:ext uri="{BB962C8B-B14F-4D97-AF65-F5344CB8AC3E}">
        <p14:creationId xmlns:p14="http://schemas.microsoft.com/office/powerpoint/2010/main" val="744350543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0" name="shape-452">
            <a:extLst xmlns:a="http://schemas.openxmlformats.org/drawingml/2006/main">
              <a:ext uri="{FF2B5EF4-FFF2-40B4-BE49-F238E27FC236}">
                <a16:creationId xmlns:a16="http://schemas.microsoft.com/office/drawing/2014/main" id="{AD5D6030-6BEE-4C23-B707-5A912FDB6B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hape-453">
            <a:extLst xmlns:a="http://schemas.openxmlformats.org/drawingml/2006/main">
              <a:ext uri="{FF2B5EF4-FFF2-40B4-BE49-F238E27FC236}">
                <a16:creationId xmlns:a16="http://schemas.microsoft.com/office/drawing/2014/main" id="{1697C03D-D52C-4FB6-8F8D-EEF7381F16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809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КОНТРОЛЬ</a:t>
            </a:r>
          </a:p>
        </p:txBody>
      </p:sp>
      <p:sp>
        <p:nvSpPr>
          <p:cNvPr id="3" name="shape-454">
            <a:extLst xmlns:a="http://schemas.openxmlformats.org/drawingml/2006/main">
              <a:ext uri="{FF2B5EF4-FFF2-40B4-BE49-F238E27FC236}">
                <a16:creationId xmlns:a16="http://schemas.microsoft.com/office/drawing/2014/main" id="{CA11FED2-4E14-49DF-A14F-6C5E2F7C01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304800"/>
            <a:ext cx="762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350" b="1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14</a:t>
            </a:r>
          </a:p>
        </p:txBody>
      </p:sp>
      <p:sp>
        <p:nvSpPr>
          <p:cNvPr id="4" name="shape-455">
            <a:extLst xmlns:a="http://schemas.openxmlformats.org/drawingml/2006/main">
              <a:ext uri="{FF2B5EF4-FFF2-40B4-BE49-F238E27FC236}">
                <a16:creationId xmlns:a16="http://schemas.microsoft.com/office/drawing/2014/main" id="{2345E734-6FA5-433A-B5E8-C020BCC708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287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7774"/>
          </a:bodyPr>
          <a:lstStyle xmlns:a="http://schemas.openxmlformats.org/drawingml/2006/main"/>
          <a:p xmlns:a="http://schemas.openxmlformats.org/drawingml/2006/main">
            <a:pPr algn="l">
              <a:lnSpc>
                <a:spcPct val="96000"/>
              </a:lnSpc>
              <a:buNone/>
              <a:defRPr sz="30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30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Готовность равна слабейшему обязательному контуру</a:t>
            </a:r>
          </a:p>
        </p:txBody>
      </p:sp>
      <p:sp>
        <p:nvSpPr>
          <p:cNvPr id="5" name="shape-456">
            <a:extLst xmlns:a="http://schemas.openxmlformats.org/drawingml/2006/main">
              <a:ext uri="{FF2B5EF4-FFF2-40B4-BE49-F238E27FC236}">
                <a16:creationId xmlns:a16="http://schemas.microsoft.com/office/drawing/2014/main" id="{A213486F-8EC5-4029-9601-8B2F8AE179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34125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5E9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shape-457">
            <a:extLst xmlns:a="http://schemas.openxmlformats.org/drawingml/2006/main">
              <a:ext uri="{FF2B5EF4-FFF2-40B4-BE49-F238E27FC236}">
                <a16:creationId xmlns:a16="http://schemas.microsoft.com/office/drawing/2014/main" id="{372FCFC3-7401-4887-AB0C-C3BE255639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3890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82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SUR 810  •  версия 1.0  •  27.08.2026</a:t>
            </a:r>
          </a:p>
        </p:txBody>
      </p:sp>
      <p:sp>
        <p:nvSpPr>
          <p:cNvPr id="7" name="shape-458">
            <a:extLst xmlns:a="http://schemas.openxmlformats.org/drawingml/2006/main">
              <a:ext uri="{FF2B5EF4-FFF2-40B4-BE49-F238E27FC236}">
                <a16:creationId xmlns:a16="http://schemas.microsoft.com/office/drawing/2014/main" id="{9528B1B1-F303-4CAE-8F2D-B298035132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6438900"/>
            <a:ext cx="3981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82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8" name="shape-459">
            <a:extLst xmlns:a="http://schemas.openxmlformats.org/drawingml/2006/main">
              <a:ext uri="{FF2B5EF4-FFF2-40B4-BE49-F238E27FC236}">
                <a16:creationId xmlns:a16="http://schemas.microsoft.com/office/drawing/2014/main" id="{10614231-37A3-468C-8267-55164503C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790700"/>
            <a:ext cx="2476500" cy="1314450"/>
          </a:xfrm>
          <a:prstGeom xmlns:a="http://schemas.openxmlformats.org/drawingml/2006/main" prst="roundRect">
            <a:avLst>
              <a:gd name="adj" fmla="val 5797"/>
            </a:avLst>
          </a:prstGeom>
          <a:solidFill xmlns:a="http://schemas.openxmlformats.org/drawingml/2006/main">
            <a:srgbClr val="F3F7FB"/>
          </a:solidFill>
          <a:ln xmlns:a="http://schemas.openxmlformats.org/drawingml/2006/main" w="9525">
            <a:solidFill>
              <a:srgbClr val="C9DCEB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9" name="shape-460">
            <a:extLst xmlns:a="http://schemas.openxmlformats.org/drawingml/2006/main">
              <a:ext uri="{FF2B5EF4-FFF2-40B4-BE49-F238E27FC236}">
                <a16:creationId xmlns:a16="http://schemas.microsoft.com/office/drawing/2014/main" id="{CB0EC7B8-683E-4757-A844-F09C154AE3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962150"/>
            <a:ext cx="59055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shape-461">
            <a:extLst xmlns:a="http://schemas.openxmlformats.org/drawingml/2006/main">
              <a:ext uri="{FF2B5EF4-FFF2-40B4-BE49-F238E27FC236}">
                <a16:creationId xmlns:a16="http://schemas.microsoft.com/office/drawing/2014/main" id="{2A1205CF-C0EF-401D-99D5-F15CC2EDDC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962150"/>
            <a:ext cx="5905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76200" tIns="19050" rIns="762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LEG</a:t>
            </a:r>
          </a:p>
        </p:txBody>
      </p:sp>
      <p:sp>
        <p:nvSpPr>
          <p:cNvPr id="11" name="shape-462">
            <a:extLst xmlns:a="http://schemas.openxmlformats.org/drawingml/2006/main">
              <a:ext uri="{FF2B5EF4-FFF2-40B4-BE49-F238E27FC236}">
                <a16:creationId xmlns:a16="http://schemas.microsoft.com/office/drawing/2014/main" id="{8D7037DB-4E07-4D61-8BA6-1336A51F35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1943100"/>
            <a:ext cx="13716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Право</a:t>
            </a:r>
          </a:p>
        </p:txBody>
      </p:sp>
      <p:sp>
        <p:nvSpPr>
          <p:cNvPr id="12" name="shape-463">
            <a:extLst xmlns:a="http://schemas.openxmlformats.org/drawingml/2006/main">
              <a:ext uri="{FF2B5EF4-FFF2-40B4-BE49-F238E27FC236}">
                <a16:creationId xmlns:a16="http://schemas.microsoft.com/office/drawing/2014/main" id="{E24B891C-4284-400C-8199-18B088F2C9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476500"/>
            <a:ext cx="2095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7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правовая квалификация</a:t>
            </a:r>
          </a:p>
        </p:txBody>
      </p:sp>
      <p:sp>
        <p:nvSpPr>
          <p:cNvPr id="13" name="shape-464">
            <a:extLst xmlns:a="http://schemas.openxmlformats.org/drawingml/2006/main">
              <a:ext uri="{FF2B5EF4-FFF2-40B4-BE49-F238E27FC236}">
                <a16:creationId xmlns:a16="http://schemas.microsoft.com/office/drawing/2014/main" id="{92BF404E-F203-4991-8467-18B29C50A1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1790700"/>
            <a:ext cx="2476500" cy="1314450"/>
          </a:xfrm>
          <a:prstGeom xmlns:a="http://schemas.openxmlformats.org/drawingml/2006/main" prst="roundRect">
            <a:avLst>
              <a:gd name="adj" fmla="val 5797"/>
            </a:avLst>
          </a:prstGeom>
          <a:solidFill xmlns:a="http://schemas.openxmlformats.org/drawingml/2006/main">
            <a:srgbClr val="F3F7FB"/>
          </a:solidFill>
          <a:ln xmlns:a="http://schemas.openxmlformats.org/drawingml/2006/main" w="9525">
            <a:solidFill>
              <a:srgbClr val="C9DCEB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4" name="shape-465">
            <a:extLst xmlns:a="http://schemas.openxmlformats.org/drawingml/2006/main">
              <a:ext uri="{FF2B5EF4-FFF2-40B4-BE49-F238E27FC236}">
                <a16:creationId xmlns:a16="http://schemas.microsoft.com/office/drawing/2014/main" id="{67CAE560-34C7-42E5-AAAB-2EE7DA14D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1962150"/>
            <a:ext cx="59055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shape-466">
            <a:extLst xmlns:a="http://schemas.openxmlformats.org/drawingml/2006/main">
              <a:ext uri="{FF2B5EF4-FFF2-40B4-BE49-F238E27FC236}">
                <a16:creationId xmlns:a16="http://schemas.microsoft.com/office/drawing/2014/main" id="{A275694B-CAB6-4482-9D0C-E3CF3FDD96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1962150"/>
            <a:ext cx="5905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76200" tIns="19050" rIns="762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PAY</a:t>
            </a:r>
          </a:p>
        </p:txBody>
      </p:sp>
      <p:sp>
        <p:nvSpPr>
          <p:cNvPr id="16" name="shape-467">
            <a:extLst xmlns:a="http://schemas.openxmlformats.org/drawingml/2006/main">
              <a:ext uri="{FF2B5EF4-FFF2-40B4-BE49-F238E27FC236}">
                <a16:creationId xmlns:a16="http://schemas.microsoft.com/office/drawing/2014/main" id="{0508513A-DDFE-4B2B-AF43-05BEA07939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1943100"/>
            <a:ext cx="13716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Платёж</a:t>
            </a:r>
          </a:p>
        </p:txBody>
      </p:sp>
      <p:sp>
        <p:nvSpPr>
          <p:cNvPr id="17" name="shape-468">
            <a:extLst xmlns:a="http://schemas.openxmlformats.org/drawingml/2006/main">
              <a:ext uri="{FF2B5EF4-FFF2-40B4-BE49-F238E27FC236}">
                <a16:creationId xmlns:a16="http://schemas.microsoft.com/office/drawing/2014/main" id="{B477C36F-1B5E-4022-86AA-21AC20EFDB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476500"/>
            <a:ext cx="2095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7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регулируемый маршрут</a:t>
            </a:r>
          </a:p>
        </p:txBody>
      </p:sp>
      <p:sp>
        <p:nvSpPr>
          <p:cNvPr id="18" name="shape-469">
            <a:extLst xmlns:a="http://schemas.openxmlformats.org/drawingml/2006/main">
              <a:ext uri="{FF2B5EF4-FFF2-40B4-BE49-F238E27FC236}">
                <a16:creationId xmlns:a16="http://schemas.microsoft.com/office/drawing/2014/main" id="{D0C32383-18B2-4F53-B0A0-C134BBFE7C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1790700"/>
            <a:ext cx="2476500" cy="1314450"/>
          </a:xfrm>
          <a:prstGeom xmlns:a="http://schemas.openxmlformats.org/drawingml/2006/main" prst="roundRect">
            <a:avLst>
              <a:gd name="adj" fmla="val 5797"/>
            </a:avLst>
          </a:prstGeom>
          <a:solidFill xmlns:a="http://schemas.openxmlformats.org/drawingml/2006/main">
            <a:srgbClr val="F3F7FB"/>
          </a:solidFill>
          <a:ln xmlns:a="http://schemas.openxmlformats.org/drawingml/2006/main" w="9525">
            <a:solidFill>
              <a:srgbClr val="C9DCEB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9" name="shape-470">
            <a:extLst xmlns:a="http://schemas.openxmlformats.org/drawingml/2006/main">
              <a:ext uri="{FF2B5EF4-FFF2-40B4-BE49-F238E27FC236}">
                <a16:creationId xmlns:a16="http://schemas.microsoft.com/office/drawing/2014/main" id="{BC3AA351-149B-4CB0-9F3F-C0CE84DFB7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1962150"/>
            <a:ext cx="59055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shape-471">
            <a:extLst xmlns:a="http://schemas.openxmlformats.org/drawingml/2006/main">
              <a:ext uri="{FF2B5EF4-FFF2-40B4-BE49-F238E27FC236}">
                <a16:creationId xmlns:a16="http://schemas.microsoft.com/office/drawing/2014/main" id="{4F4D6A39-3844-487A-8857-18D95AB55E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1962150"/>
            <a:ext cx="5905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76200" tIns="19050" rIns="762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BUD</a:t>
            </a:r>
          </a:p>
        </p:txBody>
      </p:sp>
      <p:sp>
        <p:nvSpPr>
          <p:cNvPr id="21" name="shape-472">
            <a:extLst xmlns:a="http://schemas.openxmlformats.org/drawingml/2006/main">
              <a:ext uri="{FF2B5EF4-FFF2-40B4-BE49-F238E27FC236}">
                <a16:creationId xmlns:a16="http://schemas.microsoft.com/office/drawing/2014/main" id="{DDD1FE42-09FF-4C8E-B2A6-5E2374EE4B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1943100"/>
            <a:ext cx="13716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Бюджет</a:t>
            </a:r>
          </a:p>
        </p:txBody>
      </p:sp>
      <p:sp>
        <p:nvSpPr>
          <p:cNvPr id="22" name="shape-473">
            <a:extLst xmlns:a="http://schemas.openxmlformats.org/drawingml/2006/main">
              <a:ext uri="{FF2B5EF4-FFF2-40B4-BE49-F238E27FC236}">
                <a16:creationId xmlns:a16="http://schemas.microsoft.com/office/drawing/2014/main" id="{2260602E-FC2A-4975-A1CE-DB57F4EFFD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76500"/>
            <a:ext cx="2095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7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лимит и основание</a:t>
            </a:r>
          </a:p>
        </p:txBody>
      </p:sp>
      <p:sp>
        <p:nvSpPr>
          <p:cNvPr id="23" name="shape-474">
            <a:extLst xmlns:a="http://schemas.openxmlformats.org/drawingml/2006/main">
              <a:ext uri="{FF2B5EF4-FFF2-40B4-BE49-F238E27FC236}">
                <a16:creationId xmlns:a16="http://schemas.microsoft.com/office/drawing/2014/main" id="{34B16608-1F52-4D1B-BF55-C0B3253FB8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1790700"/>
            <a:ext cx="2476500" cy="1314450"/>
          </a:xfrm>
          <a:prstGeom xmlns:a="http://schemas.openxmlformats.org/drawingml/2006/main" prst="roundRect">
            <a:avLst>
              <a:gd name="adj" fmla="val 5797"/>
            </a:avLst>
          </a:prstGeom>
          <a:solidFill xmlns:a="http://schemas.openxmlformats.org/drawingml/2006/main">
            <a:srgbClr val="F3F7FB"/>
          </a:solidFill>
          <a:ln xmlns:a="http://schemas.openxmlformats.org/drawingml/2006/main" w="9525">
            <a:solidFill>
              <a:srgbClr val="C9DCEB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4" name="shape-475">
            <a:extLst xmlns:a="http://schemas.openxmlformats.org/drawingml/2006/main">
              <a:ext uri="{FF2B5EF4-FFF2-40B4-BE49-F238E27FC236}">
                <a16:creationId xmlns:a16="http://schemas.microsoft.com/office/drawing/2014/main" id="{752B15E8-44B7-4998-8643-41DA0F3A27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1962150"/>
            <a:ext cx="59055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shape-476">
            <a:extLst xmlns:a="http://schemas.openxmlformats.org/drawingml/2006/main">
              <a:ext uri="{FF2B5EF4-FFF2-40B4-BE49-F238E27FC236}">
                <a16:creationId xmlns:a16="http://schemas.microsoft.com/office/drawing/2014/main" id="{1776E1AA-57A1-4825-AF93-DF3A1F9C71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1962150"/>
            <a:ext cx="5905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76200" tIns="19050" rIns="762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TRC</a:t>
            </a:r>
          </a:p>
        </p:txBody>
      </p:sp>
      <p:sp>
        <p:nvSpPr>
          <p:cNvPr id="26" name="shape-477">
            <a:extLst xmlns:a="http://schemas.openxmlformats.org/drawingml/2006/main">
              <a:ext uri="{FF2B5EF4-FFF2-40B4-BE49-F238E27FC236}">
                <a16:creationId xmlns:a16="http://schemas.microsoft.com/office/drawing/2014/main" id="{5436DAF6-6BC7-48CF-9FD6-767DA92B50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77400" y="1943100"/>
            <a:ext cx="13716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След</a:t>
            </a:r>
          </a:p>
        </p:txBody>
      </p:sp>
      <p:sp>
        <p:nvSpPr>
          <p:cNvPr id="27" name="shape-478">
            <a:extLst xmlns:a="http://schemas.openxmlformats.org/drawingml/2006/main">
              <a:ext uri="{FF2B5EF4-FFF2-40B4-BE49-F238E27FC236}">
                <a16:creationId xmlns:a16="http://schemas.microsoft.com/office/drawing/2014/main" id="{8E488F4D-B5F8-4860-8C60-A814D5A753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2476500"/>
            <a:ext cx="2095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7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сквозная прослеживаемость</a:t>
            </a:r>
          </a:p>
        </p:txBody>
      </p:sp>
      <p:sp>
        <p:nvSpPr>
          <p:cNvPr id="28" name="shape-479">
            <a:extLst xmlns:a="http://schemas.openxmlformats.org/drawingml/2006/main">
              <a:ext uri="{FF2B5EF4-FFF2-40B4-BE49-F238E27FC236}">
                <a16:creationId xmlns:a16="http://schemas.microsoft.com/office/drawing/2014/main" id="{20A3F88C-35B6-4455-AE77-F9ACC4DC6B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09950"/>
            <a:ext cx="2476500" cy="1314450"/>
          </a:xfrm>
          <a:prstGeom xmlns:a="http://schemas.openxmlformats.org/drawingml/2006/main" prst="roundRect">
            <a:avLst>
              <a:gd name="adj" fmla="val 5797"/>
            </a:avLst>
          </a:prstGeom>
          <a:solidFill xmlns:a="http://schemas.openxmlformats.org/drawingml/2006/main">
            <a:srgbClr val="F7F0DF"/>
          </a:solidFill>
          <a:ln xmlns:a="http://schemas.openxmlformats.org/drawingml/2006/main" w="9525">
            <a:solidFill>
              <a:srgbClr val="E1D1A8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9" name="shape-480">
            <a:extLst xmlns:a="http://schemas.openxmlformats.org/drawingml/2006/main">
              <a:ext uri="{FF2B5EF4-FFF2-40B4-BE49-F238E27FC236}">
                <a16:creationId xmlns:a16="http://schemas.microsoft.com/office/drawing/2014/main" id="{86EDA222-FC29-4B66-8AA3-10FCA31F5F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581400"/>
            <a:ext cx="59055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C5A2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shape-481">
            <a:extLst xmlns:a="http://schemas.openxmlformats.org/drawingml/2006/main">
              <a:ext uri="{FF2B5EF4-FFF2-40B4-BE49-F238E27FC236}">
                <a16:creationId xmlns:a16="http://schemas.microsoft.com/office/drawing/2014/main" id="{11064891-FF36-4241-9099-03A574B47C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581400"/>
            <a:ext cx="5905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76200" tIns="19050" rIns="762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RES</a:t>
            </a:r>
          </a:p>
        </p:txBody>
      </p:sp>
      <p:sp>
        <p:nvSpPr>
          <p:cNvPr id="31" name="shape-482">
            <a:extLst xmlns:a="http://schemas.openxmlformats.org/drawingml/2006/main">
              <a:ext uri="{FF2B5EF4-FFF2-40B4-BE49-F238E27FC236}">
                <a16:creationId xmlns:a16="http://schemas.microsoft.com/office/drawing/2014/main" id="{82F89812-D3A4-432C-8970-21F7809BA4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3562350"/>
            <a:ext cx="13716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Резерв</a:t>
            </a:r>
          </a:p>
        </p:txBody>
      </p:sp>
      <p:sp>
        <p:nvSpPr>
          <p:cNvPr id="32" name="shape-483">
            <a:extLst xmlns:a="http://schemas.openxmlformats.org/drawingml/2006/main">
              <a:ext uri="{FF2B5EF4-FFF2-40B4-BE49-F238E27FC236}">
                <a16:creationId xmlns:a16="http://schemas.microsoft.com/office/drawing/2014/main" id="{D06724D2-6071-43BA-B613-00AFDD7B98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095750"/>
            <a:ext cx="2095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7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покрытие обязательств</a:t>
            </a:r>
          </a:p>
        </p:txBody>
      </p:sp>
      <p:sp>
        <p:nvSpPr>
          <p:cNvPr id="33" name="shape-484">
            <a:extLst xmlns:a="http://schemas.openxmlformats.org/drawingml/2006/main">
              <a:ext uri="{FF2B5EF4-FFF2-40B4-BE49-F238E27FC236}">
                <a16:creationId xmlns:a16="http://schemas.microsoft.com/office/drawing/2014/main" id="{52A51BD3-9354-406E-860F-868CFB991D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3409950"/>
            <a:ext cx="2476500" cy="1314450"/>
          </a:xfrm>
          <a:prstGeom xmlns:a="http://schemas.openxmlformats.org/drawingml/2006/main" prst="roundRect">
            <a:avLst>
              <a:gd name="adj" fmla="val 5797"/>
            </a:avLst>
          </a:prstGeom>
          <a:solidFill xmlns:a="http://schemas.openxmlformats.org/drawingml/2006/main">
            <a:srgbClr val="F7F0DF"/>
          </a:solidFill>
          <a:ln xmlns:a="http://schemas.openxmlformats.org/drawingml/2006/main" w="9525">
            <a:solidFill>
              <a:srgbClr val="E1D1A8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34" name="shape-485">
            <a:extLst xmlns:a="http://schemas.openxmlformats.org/drawingml/2006/main">
              <a:ext uri="{FF2B5EF4-FFF2-40B4-BE49-F238E27FC236}">
                <a16:creationId xmlns:a16="http://schemas.microsoft.com/office/drawing/2014/main" id="{CB9B7CF3-5B0F-4D28-8E21-D33F66DE7D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3581400"/>
            <a:ext cx="59055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C5A2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shape-486">
            <a:extLst xmlns:a="http://schemas.openxmlformats.org/drawingml/2006/main">
              <a:ext uri="{FF2B5EF4-FFF2-40B4-BE49-F238E27FC236}">
                <a16:creationId xmlns:a16="http://schemas.microsoft.com/office/drawing/2014/main" id="{1872EEB6-B618-4D5C-9B03-D663F1E552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3581400"/>
            <a:ext cx="5905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76200" tIns="19050" rIns="762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AML</a:t>
            </a:r>
          </a:p>
        </p:txBody>
      </p:sp>
      <p:sp>
        <p:nvSpPr>
          <p:cNvPr id="36" name="shape-487">
            <a:extLst xmlns:a="http://schemas.openxmlformats.org/drawingml/2006/main">
              <a:ext uri="{FF2B5EF4-FFF2-40B4-BE49-F238E27FC236}">
                <a16:creationId xmlns:a16="http://schemas.microsoft.com/office/drawing/2014/main" id="{5A0225D7-E139-427D-9A4E-12A2DE449F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3562350"/>
            <a:ext cx="13716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ПОД/ФТ</a:t>
            </a:r>
          </a:p>
        </p:txBody>
      </p:sp>
      <p:sp>
        <p:nvSpPr>
          <p:cNvPr id="37" name="shape-488">
            <a:extLst xmlns:a="http://schemas.openxmlformats.org/drawingml/2006/main">
              <a:ext uri="{FF2B5EF4-FFF2-40B4-BE49-F238E27FC236}">
                <a16:creationId xmlns:a16="http://schemas.microsoft.com/office/drawing/2014/main" id="{A1BDFFCF-FA8E-40FA-AD5D-8FFD98C906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4095750"/>
            <a:ext cx="2095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7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KYB/KYC и сигналы</a:t>
            </a:r>
          </a:p>
        </p:txBody>
      </p:sp>
      <p:sp>
        <p:nvSpPr>
          <p:cNvPr id="38" name="shape-489">
            <a:extLst xmlns:a="http://schemas.openxmlformats.org/drawingml/2006/main">
              <a:ext uri="{FF2B5EF4-FFF2-40B4-BE49-F238E27FC236}">
                <a16:creationId xmlns:a16="http://schemas.microsoft.com/office/drawing/2014/main" id="{69BE560A-4B2F-464C-B62E-416613318D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3409950"/>
            <a:ext cx="2476500" cy="1314450"/>
          </a:xfrm>
          <a:prstGeom xmlns:a="http://schemas.openxmlformats.org/drawingml/2006/main" prst="roundRect">
            <a:avLst>
              <a:gd name="adj" fmla="val 5797"/>
            </a:avLst>
          </a:prstGeom>
          <a:solidFill xmlns:a="http://schemas.openxmlformats.org/drawingml/2006/main">
            <a:srgbClr val="F7F0DF"/>
          </a:solidFill>
          <a:ln xmlns:a="http://schemas.openxmlformats.org/drawingml/2006/main" w="9525">
            <a:solidFill>
              <a:srgbClr val="E1D1A8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39" name="shape-490">
            <a:extLst xmlns:a="http://schemas.openxmlformats.org/drawingml/2006/main">
              <a:ext uri="{FF2B5EF4-FFF2-40B4-BE49-F238E27FC236}">
                <a16:creationId xmlns:a16="http://schemas.microsoft.com/office/drawing/2014/main" id="{F603B671-18AC-4738-90F4-9A28336BC8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3581400"/>
            <a:ext cx="59055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C5A2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shape-491">
            <a:extLst xmlns:a="http://schemas.openxmlformats.org/drawingml/2006/main">
              <a:ext uri="{FF2B5EF4-FFF2-40B4-BE49-F238E27FC236}">
                <a16:creationId xmlns:a16="http://schemas.microsoft.com/office/drawing/2014/main" id="{5807A9E3-93BB-4584-A116-9D94CFE877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3581400"/>
            <a:ext cx="5905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76200" tIns="19050" rIns="762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CYB</a:t>
            </a:r>
          </a:p>
        </p:txBody>
      </p:sp>
      <p:sp>
        <p:nvSpPr>
          <p:cNvPr id="41" name="shape-492">
            <a:extLst xmlns:a="http://schemas.openxmlformats.org/drawingml/2006/main">
              <a:ext uri="{FF2B5EF4-FFF2-40B4-BE49-F238E27FC236}">
                <a16:creationId xmlns:a16="http://schemas.microsoft.com/office/drawing/2014/main" id="{E6EC3022-24C2-4E41-9312-E5E6511776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3562350"/>
            <a:ext cx="13716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Кибер</a:t>
            </a:r>
          </a:p>
        </p:txBody>
      </p:sp>
      <p:sp>
        <p:nvSpPr>
          <p:cNvPr id="42" name="shape-493">
            <a:extLst xmlns:a="http://schemas.openxmlformats.org/drawingml/2006/main">
              <a:ext uri="{FF2B5EF4-FFF2-40B4-BE49-F238E27FC236}">
                <a16:creationId xmlns:a16="http://schemas.microsoft.com/office/drawing/2014/main" id="{160FECED-38C4-4FAE-975C-1589FDF7DF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4095750"/>
            <a:ext cx="2095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7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целостность и доступ</a:t>
            </a:r>
          </a:p>
        </p:txBody>
      </p:sp>
      <p:sp>
        <p:nvSpPr>
          <p:cNvPr id="43" name="shape-494">
            <a:extLst xmlns:a="http://schemas.openxmlformats.org/drawingml/2006/main">
              <a:ext uri="{FF2B5EF4-FFF2-40B4-BE49-F238E27FC236}">
                <a16:creationId xmlns:a16="http://schemas.microsoft.com/office/drawing/2014/main" id="{DB86D6B0-44CC-4F5C-AE64-F7554B74A9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3409950"/>
            <a:ext cx="2476500" cy="1314450"/>
          </a:xfrm>
          <a:prstGeom xmlns:a="http://schemas.openxmlformats.org/drawingml/2006/main" prst="roundRect">
            <a:avLst>
              <a:gd name="adj" fmla="val 5797"/>
            </a:avLst>
          </a:prstGeom>
          <a:solidFill xmlns:a="http://schemas.openxmlformats.org/drawingml/2006/main">
            <a:srgbClr val="F7F0DF"/>
          </a:solidFill>
          <a:ln xmlns:a="http://schemas.openxmlformats.org/drawingml/2006/main" w="9525">
            <a:solidFill>
              <a:srgbClr val="E1D1A8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44" name="shape-495">
            <a:extLst xmlns:a="http://schemas.openxmlformats.org/drawingml/2006/main">
              <a:ext uri="{FF2B5EF4-FFF2-40B4-BE49-F238E27FC236}">
                <a16:creationId xmlns:a16="http://schemas.microsoft.com/office/drawing/2014/main" id="{1C083866-EE45-4594-86C0-A79F77254B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3581400"/>
            <a:ext cx="59055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C5A2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5" name="shape-496">
            <a:extLst xmlns:a="http://schemas.openxmlformats.org/drawingml/2006/main">
              <a:ext uri="{FF2B5EF4-FFF2-40B4-BE49-F238E27FC236}">
                <a16:creationId xmlns:a16="http://schemas.microsoft.com/office/drawing/2014/main" id="{12B1D0E2-911C-4E0A-86E6-94A0EDABEE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3581400"/>
            <a:ext cx="5905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76200" tIns="19050" rIns="762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CNV</a:t>
            </a:r>
          </a:p>
        </p:txBody>
      </p:sp>
      <p:sp>
        <p:nvSpPr>
          <p:cNvPr id="46" name="shape-497">
            <a:extLst xmlns:a="http://schemas.openxmlformats.org/drawingml/2006/main">
              <a:ext uri="{FF2B5EF4-FFF2-40B4-BE49-F238E27FC236}">
                <a16:creationId xmlns:a16="http://schemas.microsoft.com/office/drawing/2014/main" id="{32184CF1-8750-40E1-A591-E2E7F84956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77400" y="3562350"/>
            <a:ext cx="13716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Оценка</a:t>
            </a:r>
          </a:p>
        </p:txBody>
      </p:sp>
      <p:sp>
        <p:nvSpPr>
          <p:cNvPr id="47" name="shape-498">
            <a:extLst xmlns:a="http://schemas.openxmlformats.org/drawingml/2006/main">
              <a:ext uri="{FF2B5EF4-FFF2-40B4-BE49-F238E27FC236}">
                <a16:creationId xmlns:a16="http://schemas.microsoft.com/office/drawing/2014/main" id="{0D992D79-6815-4659-9506-6763F8E063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4095750"/>
            <a:ext cx="2095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7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утверждённая методика</a:t>
            </a:r>
          </a:p>
        </p:txBody>
      </p:sp>
      <p:sp>
        <p:nvSpPr>
          <p:cNvPr id="48" name="shape-499">
            <a:extLst xmlns:a="http://schemas.openxmlformats.org/drawingml/2006/main">
              <a:ext uri="{FF2B5EF4-FFF2-40B4-BE49-F238E27FC236}">
                <a16:creationId xmlns:a16="http://schemas.microsoft.com/office/drawing/2014/main" id="{DC261FD4-77E7-4C8F-A1CE-F2706E6C15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5267325"/>
            <a:ext cx="876300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0B25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9" name="shape-500">
            <a:extLst xmlns:a="http://schemas.openxmlformats.org/drawingml/2006/main">
              <a:ext uri="{FF2B5EF4-FFF2-40B4-BE49-F238E27FC236}">
                <a16:creationId xmlns:a16="http://schemas.microsoft.com/office/drawing/2014/main" id="{727C8244-730A-4288-8271-D99A399206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81200" y="5400675"/>
            <a:ext cx="82296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87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7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Readiness SUR = min ( LEG, PAY, BUD, TRC, RES, AML, CYB, CNV )</a:t>
            </a:r>
          </a:p>
        </p:txBody>
      </p:sp>
    </p:spTree>
    <p:extLst>
      <p:ext uri="{BB962C8B-B14F-4D97-AF65-F5344CB8AC3E}">
        <p14:creationId xmlns:p14="http://schemas.microsoft.com/office/powerpoint/2010/main" val="1289938006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shape-501">
            <a:extLst xmlns:a="http://schemas.openxmlformats.org/drawingml/2006/main">
              <a:ext uri="{FF2B5EF4-FFF2-40B4-BE49-F238E27FC236}">
                <a16:creationId xmlns:a16="http://schemas.microsoft.com/office/drawing/2014/main" id="{3E76B7F0-970C-4E15-AFA5-2897D4DDD9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hape-502">
            <a:extLst xmlns:a="http://schemas.openxmlformats.org/drawingml/2006/main">
              <a:ext uri="{FF2B5EF4-FFF2-40B4-BE49-F238E27FC236}">
                <a16:creationId xmlns:a16="http://schemas.microsoft.com/office/drawing/2014/main" id="{2808D87F-0391-40CB-AD37-A761DAC255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809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КРИСТАЛЛ 741</a:t>
            </a:r>
          </a:p>
        </p:txBody>
      </p:sp>
      <p:sp>
        <p:nvSpPr>
          <p:cNvPr id="3" name="shape-503">
            <a:extLst xmlns:a="http://schemas.openxmlformats.org/drawingml/2006/main">
              <a:ext uri="{FF2B5EF4-FFF2-40B4-BE49-F238E27FC236}">
                <a16:creationId xmlns:a16="http://schemas.microsoft.com/office/drawing/2014/main" id="{EB784BF3-9411-45BB-A129-F22E58F3B0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304800"/>
            <a:ext cx="762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350" b="1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15</a:t>
            </a:r>
          </a:p>
        </p:txBody>
      </p:sp>
      <p:sp>
        <p:nvSpPr>
          <p:cNvPr id="4" name="shape-504">
            <a:extLst xmlns:a="http://schemas.openxmlformats.org/drawingml/2006/main">
              <a:ext uri="{FF2B5EF4-FFF2-40B4-BE49-F238E27FC236}">
                <a16:creationId xmlns:a16="http://schemas.microsoft.com/office/drawing/2014/main" id="{A9AF1957-C6DD-4D8C-B69E-3CA26D8735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287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6000"/>
              </a:lnSpc>
              <a:buNone/>
              <a:defRPr sz="30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30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Адрес каждой управленческой задачи</a:t>
            </a:r>
          </a:p>
        </p:txBody>
      </p:sp>
      <p:sp>
        <p:nvSpPr>
          <p:cNvPr id="5" name="shape-505">
            <a:extLst xmlns:a="http://schemas.openxmlformats.org/drawingml/2006/main">
              <a:ext uri="{FF2B5EF4-FFF2-40B4-BE49-F238E27FC236}">
                <a16:creationId xmlns:a16="http://schemas.microsoft.com/office/drawing/2014/main" id="{C53CB448-7D80-4C7E-BADB-D5F618F766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34125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5E9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shape-506">
            <a:extLst xmlns:a="http://schemas.openxmlformats.org/drawingml/2006/main">
              <a:ext uri="{FF2B5EF4-FFF2-40B4-BE49-F238E27FC236}">
                <a16:creationId xmlns:a16="http://schemas.microsoft.com/office/drawing/2014/main" id="{3291F1D2-59C8-425C-97F1-5B028C6DD0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3890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82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SUR 810  •  версия 1.0  •  27.08.2026</a:t>
            </a:r>
          </a:p>
        </p:txBody>
      </p:sp>
      <p:sp>
        <p:nvSpPr>
          <p:cNvPr id="7" name="shape-507">
            <a:extLst xmlns:a="http://schemas.openxmlformats.org/drawingml/2006/main">
              <a:ext uri="{FF2B5EF4-FFF2-40B4-BE49-F238E27FC236}">
                <a16:creationId xmlns:a16="http://schemas.microsoft.com/office/drawing/2014/main" id="{6D193D13-7798-41D4-B06E-14B3642D3F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6438900"/>
            <a:ext cx="3981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82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8" name="shape-508">
            <a:extLst xmlns:a="http://schemas.openxmlformats.org/drawingml/2006/main">
              <a:ext uri="{FF2B5EF4-FFF2-40B4-BE49-F238E27FC236}">
                <a16:creationId xmlns:a16="http://schemas.microsoft.com/office/drawing/2014/main" id="{E64DC4B1-D086-4539-B500-9EC5DF95A5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809750"/>
            <a:ext cx="3238500" cy="2857500"/>
          </a:xfrm>
          <a:prstGeom xmlns:a="http://schemas.openxmlformats.org/drawingml/2006/main" prst="roundRect">
            <a:avLst>
              <a:gd name="adj" fmla="val 2667"/>
            </a:avLst>
          </a:prstGeom>
          <a:solidFill xmlns:a="http://schemas.openxmlformats.org/drawingml/2006/main">
            <a:srgbClr val="EAF3FA"/>
          </a:solidFill>
          <a:ln xmlns:a="http://schemas.openxmlformats.org/drawingml/2006/main" w="19050">
            <a:solidFill>
              <a:srgbClr val="2E74B5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9" name="shape-509">
            <a:extLst xmlns:a="http://schemas.openxmlformats.org/drawingml/2006/main">
              <a:ext uri="{FF2B5EF4-FFF2-40B4-BE49-F238E27FC236}">
                <a16:creationId xmlns:a16="http://schemas.microsoft.com/office/drawing/2014/main" id="{BEB414A1-A132-4A90-988E-3E26B9BEFE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2076450"/>
            <a:ext cx="24765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540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540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19</a:t>
            </a:r>
          </a:p>
        </p:txBody>
      </p:sp>
      <p:sp>
        <p:nvSpPr>
          <p:cNvPr id="10" name="shape-510">
            <a:extLst xmlns:a="http://schemas.openxmlformats.org/drawingml/2006/main">
              <a:ext uri="{FF2B5EF4-FFF2-40B4-BE49-F238E27FC236}">
                <a16:creationId xmlns:a16="http://schemas.microsoft.com/office/drawing/2014/main" id="{7E5CFD04-C7EA-411B-9CEA-D8017E5787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105150"/>
            <a:ext cx="27051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92000"/>
              </a:lnSpc>
              <a:buNone/>
              <a:defRPr sz="142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СИСТЕМ УПРАВЛЕНИЯ</a:t>
            </a:r>
          </a:p>
          <a:p xmlns:a="http://schemas.openxmlformats.org/drawingml/2006/main">
            <a:pPr algn="ctr">
              <a:lnSpc>
                <a:spcPct val="92000"/>
              </a:lnSpc>
              <a:buNone/>
              <a:defRPr sz="142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БАЛАНСАМИ</a:t>
            </a:r>
          </a:p>
        </p:txBody>
      </p:sp>
      <p:sp>
        <p:nvSpPr>
          <p:cNvPr id="11" name="shape-511">
            <a:extLst xmlns:a="http://schemas.openxmlformats.org/drawingml/2006/main">
              <a:ext uri="{FF2B5EF4-FFF2-40B4-BE49-F238E27FC236}">
                <a16:creationId xmlns:a16="http://schemas.microsoft.com/office/drawing/2014/main" id="{CC8E02BA-39E9-44DF-98F3-602FCC0C93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905250"/>
            <a:ext cx="2590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7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объект и целевое состояние</a:t>
            </a:r>
          </a:p>
        </p:txBody>
      </p:sp>
      <p:sp>
        <p:nvSpPr>
          <p:cNvPr id="12" name="shape-512">
            <a:extLst xmlns:a="http://schemas.openxmlformats.org/drawingml/2006/main">
              <a:ext uri="{FF2B5EF4-FFF2-40B4-BE49-F238E27FC236}">
                <a16:creationId xmlns:a16="http://schemas.microsoft.com/office/drawing/2014/main" id="{5337EF95-8B05-43EA-B46C-98403AC194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2781300"/>
            <a:ext cx="4191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3150" b="1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3150" b="1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×</a:t>
            </a:r>
          </a:p>
        </p:txBody>
      </p:sp>
      <p:sp>
        <p:nvSpPr>
          <p:cNvPr id="13" name="shape-513">
            <a:extLst xmlns:a="http://schemas.openxmlformats.org/drawingml/2006/main">
              <a:ext uri="{FF2B5EF4-FFF2-40B4-BE49-F238E27FC236}">
                <a16:creationId xmlns:a16="http://schemas.microsoft.com/office/drawing/2014/main" id="{5313D3D6-9742-40F1-8D5C-FF9FEC3E04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1809750"/>
            <a:ext cx="3238500" cy="2857500"/>
          </a:xfrm>
          <a:prstGeom xmlns:a="http://schemas.openxmlformats.org/drawingml/2006/main" prst="roundRect">
            <a:avLst>
              <a:gd name="adj" fmla="val 2667"/>
            </a:avLst>
          </a:prstGeom>
          <a:solidFill xmlns:a="http://schemas.openxmlformats.org/drawingml/2006/main">
            <a:srgbClr val="F7F0DF"/>
          </a:solidFill>
          <a:ln xmlns:a="http://schemas.openxmlformats.org/drawingml/2006/main" w="19050">
            <a:solidFill>
              <a:srgbClr val="C5A253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4" name="shape-514">
            <a:extLst xmlns:a="http://schemas.openxmlformats.org/drawingml/2006/main">
              <a:ext uri="{FF2B5EF4-FFF2-40B4-BE49-F238E27FC236}">
                <a16:creationId xmlns:a16="http://schemas.microsoft.com/office/drawing/2014/main" id="{076E6BF2-9812-4759-8FB6-2CB74AAB36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2076450"/>
            <a:ext cx="24765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5400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5400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13</a:t>
            </a:r>
          </a:p>
        </p:txBody>
      </p:sp>
      <p:sp>
        <p:nvSpPr>
          <p:cNvPr id="15" name="shape-515">
            <a:extLst xmlns:a="http://schemas.openxmlformats.org/drawingml/2006/main">
              <a:ext uri="{FF2B5EF4-FFF2-40B4-BE49-F238E27FC236}">
                <a16:creationId xmlns:a16="http://schemas.microsoft.com/office/drawing/2014/main" id="{60F961E1-B304-48AF-9F33-F26977D439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43450" y="3105150"/>
            <a:ext cx="27051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92000"/>
              </a:lnSpc>
              <a:buNone/>
              <a:defRPr sz="142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ФАЗ ЖИЗНЕННОГО</a:t>
            </a:r>
          </a:p>
          <a:p xmlns:a="http://schemas.openxmlformats.org/drawingml/2006/main">
            <a:pPr algn="ctr">
              <a:lnSpc>
                <a:spcPct val="92000"/>
              </a:lnSpc>
              <a:buNone/>
              <a:defRPr sz="142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ЦИКЛА</a:t>
            </a:r>
          </a:p>
        </p:txBody>
      </p:sp>
      <p:sp>
        <p:nvSpPr>
          <p:cNvPr id="16" name="shape-516">
            <a:extLst xmlns:a="http://schemas.openxmlformats.org/drawingml/2006/main">
              <a:ext uri="{FF2B5EF4-FFF2-40B4-BE49-F238E27FC236}">
                <a16:creationId xmlns:a16="http://schemas.microsoft.com/office/drawing/2014/main" id="{D74AA378-B308-43A9-B529-9C9E658ED7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0600" y="3905250"/>
            <a:ext cx="2590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7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от сигнала до корректировки</a:t>
            </a:r>
          </a:p>
        </p:txBody>
      </p:sp>
      <p:sp>
        <p:nvSpPr>
          <p:cNvPr id="17" name="shape-517">
            <a:extLst xmlns:a="http://schemas.openxmlformats.org/drawingml/2006/main">
              <a:ext uri="{FF2B5EF4-FFF2-40B4-BE49-F238E27FC236}">
                <a16:creationId xmlns:a16="http://schemas.microsoft.com/office/drawing/2014/main" id="{424E30F1-2BF0-4073-A42D-0CA7BC9BD2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53350" y="2781300"/>
            <a:ext cx="4191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3150" b="1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3150" b="1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×</a:t>
            </a:r>
          </a:p>
        </p:txBody>
      </p:sp>
      <p:sp>
        <p:nvSpPr>
          <p:cNvPr id="18" name="shape-518">
            <a:extLst xmlns:a="http://schemas.openxmlformats.org/drawingml/2006/main">
              <a:ext uri="{FF2B5EF4-FFF2-40B4-BE49-F238E27FC236}">
                <a16:creationId xmlns:a16="http://schemas.microsoft.com/office/drawing/2014/main" id="{B0966884-B972-4C3F-8EF4-47504F8A23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1809750"/>
            <a:ext cx="3238500" cy="2857500"/>
          </a:xfrm>
          <a:prstGeom xmlns:a="http://schemas.openxmlformats.org/drawingml/2006/main" prst="roundRect">
            <a:avLst>
              <a:gd name="adj" fmla="val 2667"/>
            </a:avLst>
          </a:prstGeom>
          <a:solidFill xmlns:a="http://schemas.openxmlformats.org/drawingml/2006/main">
            <a:srgbClr val="E9F4EE"/>
          </a:solidFill>
          <a:ln xmlns:a="http://schemas.openxmlformats.org/drawingml/2006/main" w="19050">
            <a:solidFill>
              <a:srgbClr val="2D6A4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9" name="shape-519">
            <a:extLst xmlns:a="http://schemas.openxmlformats.org/drawingml/2006/main">
              <a:ext uri="{FF2B5EF4-FFF2-40B4-BE49-F238E27FC236}">
                <a16:creationId xmlns:a16="http://schemas.microsoft.com/office/drawing/2014/main" id="{B594B72C-8AA6-4974-AEE1-D5CB960EFD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2076450"/>
            <a:ext cx="24765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5400" b="1" i="0">
                <a:solidFill>
                  <a:srgbClr val="2D6A4F"/>
                </a:solidFill>
                <a:latin typeface="Arial"/>
                <a:ea typeface="Arial"/>
                <a:cs typeface="Arial"/>
              </a:defRPr>
            </a:pPr>
            <a:r>
              <a:rPr sz="5400" b="1" i="0">
                <a:solidFill>
                  <a:srgbClr val="2D6A4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20" name="shape-520">
            <a:extLst xmlns:a="http://schemas.openxmlformats.org/drawingml/2006/main">
              <a:ext uri="{FF2B5EF4-FFF2-40B4-BE49-F238E27FC236}">
                <a16:creationId xmlns:a16="http://schemas.microsoft.com/office/drawing/2014/main" id="{5E64CBC1-690E-48DA-A9AD-489D4CD9E4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3105150"/>
            <a:ext cx="27051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92000"/>
              </a:lnSpc>
              <a:buNone/>
              <a:defRPr sz="142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МАСШТАБА</a:t>
            </a:r>
          </a:p>
          <a:p xmlns:a="http://schemas.openxmlformats.org/drawingml/2006/main">
            <a:pPr algn="ctr">
              <a:lnSpc>
                <a:spcPct val="92000"/>
              </a:lnSpc>
              <a:buNone/>
              <a:defRPr sz="142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УПРАВЛЕНИЯ</a:t>
            </a:r>
          </a:p>
        </p:txBody>
      </p:sp>
      <p:sp>
        <p:nvSpPr>
          <p:cNvPr id="21" name="shape-521">
            <a:extLst xmlns:a="http://schemas.openxmlformats.org/drawingml/2006/main">
              <a:ext uri="{FF2B5EF4-FFF2-40B4-BE49-F238E27FC236}">
                <a16:creationId xmlns:a16="http://schemas.microsoft.com/office/drawing/2014/main" id="{13B7EABA-1C7D-4EFC-9AAF-1C63960BA2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53450" y="3905250"/>
            <a:ext cx="2590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7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федеральный • региональный • проектный</a:t>
            </a:r>
          </a:p>
        </p:txBody>
      </p:sp>
      <p:sp>
        <p:nvSpPr>
          <p:cNvPr id="22" name="shape-522">
            <a:extLst xmlns:a="http://schemas.openxmlformats.org/drawingml/2006/main">
              <a:ext uri="{FF2B5EF4-FFF2-40B4-BE49-F238E27FC236}">
                <a16:creationId xmlns:a16="http://schemas.microsoft.com/office/drawing/2014/main" id="{E07D3210-328D-49C0-A401-9019FD2FDA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4933950"/>
            <a:ext cx="5238750" cy="723900"/>
          </a:xfrm>
          <a:prstGeom xmlns:a="http://schemas.openxmlformats.org/drawingml/2006/main" prst="roundRect">
            <a:avLst>
              <a:gd name="adj" fmla="val 10526"/>
            </a:avLst>
          </a:prstGeom>
          <a:solidFill xmlns:a="http://schemas.openxmlformats.org/drawingml/2006/main">
            <a:srgbClr val="0B25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shape-523">
            <a:extLst xmlns:a="http://schemas.openxmlformats.org/drawingml/2006/main">
              <a:ext uri="{FF2B5EF4-FFF2-40B4-BE49-F238E27FC236}">
                <a16:creationId xmlns:a16="http://schemas.microsoft.com/office/drawing/2014/main" id="{5CBCE031-386A-4269-AA5F-994A0BC83E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5048250"/>
            <a:ext cx="4762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8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8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19 × 13 × 3 = 741</a:t>
            </a:r>
          </a:p>
        </p:txBody>
      </p:sp>
      <p:sp>
        <p:nvSpPr>
          <p:cNvPr id="24" name="shape-524">
            <a:extLst xmlns:a="http://schemas.openxmlformats.org/drawingml/2006/main">
              <a:ext uri="{FF2B5EF4-FFF2-40B4-BE49-F238E27FC236}">
                <a16:creationId xmlns:a16="http://schemas.microsoft.com/office/drawing/2014/main" id="{C67C4621-5AB8-4BED-B4A4-F9370F6A68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43125" y="5810250"/>
            <a:ext cx="7905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42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42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741 — не число органов или ИТ-систем; это число адресуемых модулей управления</a:t>
            </a:r>
          </a:p>
        </p:txBody>
      </p:sp>
    </p:spTree>
    <p:extLst>
      <p:ext uri="{BB962C8B-B14F-4D97-AF65-F5344CB8AC3E}">
        <p14:creationId xmlns:p14="http://schemas.microsoft.com/office/powerpoint/2010/main" val="314013667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4" name="shape-525">
            <a:extLst xmlns:a="http://schemas.openxmlformats.org/drawingml/2006/main">
              <a:ext uri="{FF2B5EF4-FFF2-40B4-BE49-F238E27FC236}">
                <a16:creationId xmlns:a16="http://schemas.microsoft.com/office/drawing/2014/main" id="{885C4620-291E-43DA-AA19-A2942F9E2A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hape-526">
            <a:extLst xmlns:a="http://schemas.openxmlformats.org/drawingml/2006/main">
              <a:ext uri="{FF2B5EF4-FFF2-40B4-BE49-F238E27FC236}">
                <a16:creationId xmlns:a16="http://schemas.microsoft.com/office/drawing/2014/main" id="{AA2A27FA-6FAF-4010-AE91-2316C1B557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809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КРИСТАЛЛ 741</a:t>
            </a:r>
          </a:p>
        </p:txBody>
      </p:sp>
      <p:sp>
        <p:nvSpPr>
          <p:cNvPr id="3" name="shape-527">
            <a:extLst xmlns:a="http://schemas.openxmlformats.org/drawingml/2006/main">
              <a:ext uri="{FF2B5EF4-FFF2-40B4-BE49-F238E27FC236}">
                <a16:creationId xmlns:a16="http://schemas.microsoft.com/office/drawing/2014/main" id="{98A87744-D928-46FF-8FB5-2845095FD4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304800"/>
            <a:ext cx="762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350" b="1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16</a:t>
            </a:r>
          </a:p>
        </p:txBody>
      </p:sp>
      <p:sp>
        <p:nvSpPr>
          <p:cNvPr id="4" name="shape-528">
            <a:extLst xmlns:a="http://schemas.openxmlformats.org/drawingml/2006/main">
              <a:ext uri="{FF2B5EF4-FFF2-40B4-BE49-F238E27FC236}">
                <a16:creationId xmlns:a16="http://schemas.microsoft.com/office/drawing/2014/main" id="{57AF6749-D83D-4C29-A2B9-D8B3FD9BE0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287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3516"/>
          </a:bodyPr>
          <a:lstStyle xmlns:a="http://schemas.openxmlformats.org/drawingml/2006/main"/>
          <a:p xmlns:a="http://schemas.openxmlformats.org/drawingml/2006/main">
            <a:pPr algn="l">
              <a:lnSpc>
                <a:spcPct val="96000"/>
              </a:lnSpc>
              <a:buNone/>
              <a:defRPr sz="30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30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Тринадцать фаз превращают сигнал в обучение системы</a:t>
            </a:r>
          </a:p>
        </p:txBody>
      </p:sp>
      <p:sp>
        <p:nvSpPr>
          <p:cNvPr id="5" name="shape-529">
            <a:extLst xmlns:a="http://schemas.openxmlformats.org/drawingml/2006/main">
              <a:ext uri="{FF2B5EF4-FFF2-40B4-BE49-F238E27FC236}">
                <a16:creationId xmlns:a16="http://schemas.microsoft.com/office/drawing/2014/main" id="{A2C01B7F-1131-45E9-ADAC-63E830E4DE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34125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5E9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shape-530">
            <a:extLst xmlns:a="http://schemas.openxmlformats.org/drawingml/2006/main">
              <a:ext uri="{FF2B5EF4-FFF2-40B4-BE49-F238E27FC236}">
                <a16:creationId xmlns:a16="http://schemas.microsoft.com/office/drawing/2014/main" id="{19BC669B-16E3-4631-9975-D4ED1DA290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3890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82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SUR 810  •  версия 1.0  •  27.08.2026</a:t>
            </a:r>
          </a:p>
        </p:txBody>
      </p:sp>
      <p:sp>
        <p:nvSpPr>
          <p:cNvPr id="7" name="shape-531">
            <a:extLst xmlns:a="http://schemas.openxmlformats.org/drawingml/2006/main">
              <a:ext uri="{FF2B5EF4-FFF2-40B4-BE49-F238E27FC236}">
                <a16:creationId xmlns:a16="http://schemas.microsoft.com/office/drawing/2014/main" id="{796CE2BD-4E6F-4BDD-BFE3-CB8F4DDAFE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6438900"/>
            <a:ext cx="3981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82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8" name="shape-532">
            <a:extLst xmlns:a="http://schemas.openxmlformats.org/drawingml/2006/main">
              <a:ext uri="{FF2B5EF4-FFF2-40B4-BE49-F238E27FC236}">
                <a16:creationId xmlns:a16="http://schemas.microsoft.com/office/drawing/2014/main" id="{E9C5E816-90AF-409A-A176-3B7202F1D4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762125"/>
            <a:ext cx="10896600" cy="1104900"/>
          </a:xfrm>
          <a:prstGeom xmlns:a="http://schemas.openxmlformats.org/drawingml/2006/main" prst="roundRect">
            <a:avLst>
              <a:gd name="adj" fmla="val 6897"/>
            </a:avLst>
          </a:prstGeom>
          <a:solidFill xmlns:a="http://schemas.openxmlformats.org/drawingml/2006/main">
            <a:srgbClr val="EAF3FA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9" name="shape-533">
            <a:extLst xmlns:a="http://schemas.openxmlformats.org/drawingml/2006/main">
              <a:ext uri="{FF2B5EF4-FFF2-40B4-BE49-F238E27FC236}">
                <a16:creationId xmlns:a16="http://schemas.microsoft.com/office/drawing/2014/main" id="{D601F3D9-419B-49E8-86F2-93C3D4A7C4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124075"/>
            <a:ext cx="20193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shape-534">
            <a:extLst xmlns:a="http://schemas.openxmlformats.org/drawingml/2006/main">
              <a:ext uri="{FF2B5EF4-FFF2-40B4-BE49-F238E27FC236}">
                <a16:creationId xmlns:a16="http://schemas.microsoft.com/office/drawing/2014/main" id="{C40DFED6-1464-494F-9895-F643E9C5E4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124075"/>
            <a:ext cx="20193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76200" tIns="19050" rIns="762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НАБЛЮДАТЬ</a:t>
            </a:r>
          </a:p>
        </p:txBody>
      </p:sp>
      <p:sp>
        <p:nvSpPr>
          <p:cNvPr id="11" name="shape-535">
            <a:extLst xmlns:a="http://schemas.openxmlformats.org/drawingml/2006/main">
              <a:ext uri="{FF2B5EF4-FFF2-40B4-BE49-F238E27FC236}">
                <a16:creationId xmlns:a16="http://schemas.microsoft.com/office/drawing/2014/main" id="{FB9BD8D4-A93B-432F-8EE0-3D6A935D82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009775"/>
            <a:ext cx="1914525" cy="62865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shape-536">
            <a:extLst xmlns:a="http://schemas.openxmlformats.org/drawingml/2006/main">
              <a:ext uri="{FF2B5EF4-FFF2-40B4-BE49-F238E27FC236}">
                <a16:creationId xmlns:a16="http://schemas.microsoft.com/office/drawing/2014/main" id="{2A4B2DC1-E0B9-4F46-9F2A-C065B1BAC5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19450" y="2066925"/>
            <a:ext cx="17621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95000"/>
              </a:lnSpc>
              <a:buNone/>
              <a:defRPr sz="12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L01 Сигнал</a:t>
            </a:r>
          </a:p>
        </p:txBody>
      </p:sp>
      <p:sp>
        <p:nvSpPr>
          <p:cNvPr id="13" name="shape-537">
            <a:extLst xmlns:a="http://schemas.openxmlformats.org/drawingml/2006/main">
              <a:ext uri="{FF2B5EF4-FFF2-40B4-BE49-F238E27FC236}">
                <a16:creationId xmlns:a16="http://schemas.microsoft.com/office/drawing/2014/main" id="{33E75783-5FE8-4F6C-895E-74C29666B7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72075" y="2009775"/>
            <a:ext cx="1914525" cy="62865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shape-538">
            <a:extLst xmlns:a="http://schemas.openxmlformats.org/drawingml/2006/main">
              <a:ext uri="{FF2B5EF4-FFF2-40B4-BE49-F238E27FC236}">
                <a16:creationId xmlns:a16="http://schemas.microsoft.com/office/drawing/2014/main" id="{3837D87C-985C-492E-A1CB-E70343E0CA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48275" y="2066925"/>
            <a:ext cx="17621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95000"/>
              </a:lnSpc>
              <a:buNone/>
              <a:defRPr sz="12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L02 Источники</a:t>
            </a:r>
          </a:p>
        </p:txBody>
      </p:sp>
      <p:sp>
        <p:nvSpPr>
          <p:cNvPr id="15" name="shape-539">
            <a:extLst xmlns:a="http://schemas.openxmlformats.org/drawingml/2006/main">
              <a:ext uri="{FF2B5EF4-FFF2-40B4-BE49-F238E27FC236}">
                <a16:creationId xmlns:a16="http://schemas.microsoft.com/office/drawing/2014/main" id="{2CB234CE-1256-4FF3-9FF0-2D334632BD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0900" y="2009775"/>
            <a:ext cx="1914525" cy="62865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shape-540">
            <a:extLst xmlns:a="http://schemas.openxmlformats.org/drawingml/2006/main">
              <a:ext uri="{FF2B5EF4-FFF2-40B4-BE49-F238E27FC236}">
                <a16:creationId xmlns:a16="http://schemas.microsoft.com/office/drawing/2014/main" id="{34B0711F-38C5-4A4B-A750-725C528C15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2066925"/>
            <a:ext cx="17621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95000"/>
              </a:lnSpc>
              <a:buNone/>
              <a:defRPr sz="12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L03 Проверка</a:t>
            </a:r>
          </a:p>
        </p:txBody>
      </p:sp>
      <p:sp>
        <p:nvSpPr>
          <p:cNvPr id="17" name="shape-541">
            <a:extLst xmlns:a="http://schemas.openxmlformats.org/drawingml/2006/main">
              <a:ext uri="{FF2B5EF4-FFF2-40B4-BE49-F238E27FC236}">
                <a16:creationId xmlns:a16="http://schemas.microsoft.com/office/drawing/2014/main" id="{230E2CBA-A1BF-4970-A6CD-EC36ECEC3F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9725" y="2009775"/>
            <a:ext cx="1914525" cy="62865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shape-542">
            <a:extLst xmlns:a="http://schemas.openxmlformats.org/drawingml/2006/main">
              <a:ext uri="{FF2B5EF4-FFF2-40B4-BE49-F238E27FC236}">
                <a16:creationId xmlns:a16="http://schemas.microsoft.com/office/drawing/2014/main" id="{E2F18DA0-3CE5-47C4-99F4-170E1642B8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05925" y="2066925"/>
            <a:ext cx="17621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95000"/>
              </a:lnSpc>
              <a:buNone/>
              <a:defRPr sz="12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L04 Базовая линия</a:t>
            </a:r>
          </a:p>
        </p:txBody>
      </p:sp>
      <p:sp>
        <p:nvSpPr>
          <p:cNvPr id="19" name="shape-543">
            <a:extLst xmlns:a="http://schemas.openxmlformats.org/drawingml/2006/main">
              <a:ext uri="{FF2B5EF4-FFF2-40B4-BE49-F238E27FC236}">
                <a16:creationId xmlns:a16="http://schemas.microsoft.com/office/drawing/2014/main" id="{8E03B451-B493-4725-AF90-71F149D2C2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14675"/>
            <a:ext cx="10896600" cy="1104900"/>
          </a:xfrm>
          <a:prstGeom xmlns:a="http://schemas.openxmlformats.org/drawingml/2006/main" prst="roundRect">
            <a:avLst>
              <a:gd name="adj" fmla="val 6897"/>
            </a:avLst>
          </a:prstGeom>
          <a:solidFill xmlns:a="http://schemas.openxmlformats.org/drawingml/2006/main">
            <a:srgbClr val="F7F0DF"/>
          </a:solidFill>
          <a:ln xmlns:a="http://schemas.openxmlformats.org/drawingml/2006/main" w="9525">
            <a:solidFill>
              <a:srgbClr val="C5A253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0" name="shape-544">
            <a:extLst xmlns:a="http://schemas.openxmlformats.org/drawingml/2006/main">
              <a:ext uri="{FF2B5EF4-FFF2-40B4-BE49-F238E27FC236}">
                <a16:creationId xmlns:a16="http://schemas.microsoft.com/office/drawing/2014/main" id="{D16E2F12-C801-46B3-ABFC-A416D0667A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476625"/>
            <a:ext cx="20193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C5A2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shape-545">
            <a:extLst xmlns:a="http://schemas.openxmlformats.org/drawingml/2006/main">
              <a:ext uri="{FF2B5EF4-FFF2-40B4-BE49-F238E27FC236}">
                <a16:creationId xmlns:a16="http://schemas.microsoft.com/office/drawing/2014/main" id="{E906A60F-C239-4128-87F2-C9FFF5B83C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476625"/>
            <a:ext cx="20193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76200" tIns="19050" rIns="762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РЕШИТЬ</a:t>
            </a:r>
          </a:p>
        </p:txBody>
      </p:sp>
      <p:sp>
        <p:nvSpPr>
          <p:cNvPr id="22" name="shape-546">
            <a:extLst xmlns:a="http://schemas.openxmlformats.org/drawingml/2006/main">
              <a:ext uri="{FF2B5EF4-FFF2-40B4-BE49-F238E27FC236}">
                <a16:creationId xmlns:a16="http://schemas.microsoft.com/office/drawing/2014/main" id="{C419B551-79BB-480C-8C34-15EF45FD8D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362325"/>
            <a:ext cx="1508760" cy="62865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shape-547">
            <a:extLst xmlns:a="http://schemas.openxmlformats.org/drawingml/2006/main">
              <a:ext uri="{FF2B5EF4-FFF2-40B4-BE49-F238E27FC236}">
                <a16:creationId xmlns:a16="http://schemas.microsoft.com/office/drawing/2014/main" id="{904E3551-A00E-4EDE-9DDB-9E509CBF42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19450" y="3419475"/>
            <a:ext cx="135636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95000"/>
              </a:lnSpc>
              <a:buNone/>
              <a:defRPr sz="12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L05 Диагностика</a:t>
            </a:r>
          </a:p>
        </p:txBody>
      </p:sp>
      <p:sp>
        <p:nvSpPr>
          <p:cNvPr id="24" name="shape-548">
            <a:extLst xmlns:a="http://schemas.openxmlformats.org/drawingml/2006/main">
              <a:ext uri="{FF2B5EF4-FFF2-40B4-BE49-F238E27FC236}">
                <a16:creationId xmlns:a16="http://schemas.microsoft.com/office/drawing/2014/main" id="{3297E681-BFD0-4359-95B9-FC239B2850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6310" y="3362325"/>
            <a:ext cx="1508760" cy="62865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shape-549">
            <a:extLst xmlns:a="http://schemas.openxmlformats.org/drawingml/2006/main">
              <a:ext uri="{FF2B5EF4-FFF2-40B4-BE49-F238E27FC236}">
                <a16:creationId xmlns:a16="http://schemas.microsoft.com/office/drawing/2014/main" id="{7B1ED967-6346-4381-A90C-89E1135D23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2510" y="3419475"/>
            <a:ext cx="135636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95000"/>
              </a:lnSpc>
              <a:buNone/>
              <a:defRPr sz="12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L06 Сценарии</a:t>
            </a:r>
          </a:p>
        </p:txBody>
      </p:sp>
      <p:sp>
        <p:nvSpPr>
          <p:cNvPr id="26" name="shape-550">
            <a:extLst xmlns:a="http://schemas.openxmlformats.org/drawingml/2006/main">
              <a:ext uri="{FF2B5EF4-FFF2-40B4-BE49-F238E27FC236}">
                <a16:creationId xmlns:a16="http://schemas.microsoft.com/office/drawing/2014/main" id="{B6423139-E789-436F-BAE4-223FCF5401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9370" y="3362325"/>
            <a:ext cx="1508760" cy="62865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shape-551">
            <a:extLst xmlns:a="http://schemas.openxmlformats.org/drawingml/2006/main">
              <a:ext uri="{FF2B5EF4-FFF2-40B4-BE49-F238E27FC236}">
                <a16:creationId xmlns:a16="http://schemas.microsoft.com/office/drawing/2014/main" id="{388F0BEA-2673-4B6A-A1BE-FFC9900334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65570" y="3419475"/>
            <a:ext cx="135636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95000"/>
              </a:lnSpc>
              <a:buNone/>
              <a:defRPr sz="12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L07 Цель / стандарт</a:t>
            </a:r>
          </a:p>
        </p:txBody>
      </p:sp>
      <p:sp>
        <p:nvSpPr>
          <p:cNvPr id="28" name="shape-552">
            <a:extLst xmlns:a="http://schemas.openxmlformats.org/drawingml/2006/main">
              <a:ext uri="{FF2B5EF4-FFF2-40B4-BE49-F238E27FC236}">
                <a16:creationId xmlns:a16="http://schemas.microsoft.com/office/drawing/2014/main" id="{FFAC6E02-F85C-4F71-9437-E181F725D6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2430" y="3362325"/>
            <a:ext cx="1508760" cy="62865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shape-553">
            <a:extLst xmlns:a="http://schemas.openxmlformats.org/drawingml/2006/main">
              <a:ext uri="{FF2B5EF4-FFF2-40B4-BE49-F238E27FC236}">
                <a16:creationId xmlns:a16="http://schemas.microsoft.com/office/drawing/2014/main" id="{DF290F10-7DF0-4351-87A4-BB1685CE37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88630" y="3419475"/>
            <a:ext cx="135636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95000"/>
              </a:lnSpc>
              <a:buNone/>
              <a:defRPr sz="12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L08 Варианты</a:t>
            </a:r>
          </a:p>
        </p:txBody>
      </p:sp>
      <p:sp>
        <p:nvSpPr>
          <p:cNvPr id="30" name="shape-554">
            <a:extLst xmlns:a="http://schemas.openxmlformats.org/drawingml/2006/main">
              <a:ext uri="{FF2B5EF4-FFF2-40B4-BE49-F238E27FC236}">
                <a16:creationId xmlns:a16="http://schemas.microsoft.com/office/drawing/2014/main" id="{2118F4D7-DAA9-4E3F-99BC-7A0D47E0A9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35490" y="3362325"/>
            <a:ext cx="1508760" cy="62865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shape-555">
            <a:extLst xmlns:a="http://schemas.openxmlformats.org/drawingml/2006/main">
              <a:ext uri="{FF2B5EF4-FFF2-40B4-BE49-F238E27FC236}">
                <a16:creationId xmlns:a16="http://schemas.microsoft.com/office/drawing/2014/main" id="{A5FC0B01-E309-4D9C-B6E9-8B11D4CC08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1690" y="3419475"/>
            <a:ext cx="135636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95000"/>
              </a:lnSpc>
              <a:buNone/>
              <a:defRPr sz="12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L09 Право / безопасность</a:t>
            </a:r>
          </a:p>
        </p:txBody>
      </p:sp>
      <p:sp>
        <p:nvSpPr>
          <p:cNvPr id="32" name="shape-556">
            <a:extLst xmlns:a="http://schemas.openxmlformats.org/drawingml/2006/main">
              <a:ext uri="{FF2B5EF4-FFF2-40B4-BE49-F238E27FC236}">
                <a16:creationId xmlns:a16="http://schemas.microsoft.com/office/drawing/2014/main" id="{EBBE8771-2D5E-4025-BFBA-3D636DFE7C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67225"/>
            <a:ext cx="10896600" cy="1104900"/>
          </a:xfrm>
          <a:prstGeom xmlns:a="http://schemas.openxmlformats.org/drawingml/2006/main" prst="roundRect">
            <a:avLst>
              <a:gd name="adj" fmla="val 6897"/>
            </a:avLst>
          </a:prstGeom>
          <a:solidFill xmlns:a="http://schemas.openxmlformats.org/drawingml/2006/main">
            <a:srgbClr val="E9F4EE"/>
          </a:solidFill>
          <a:ln xmlns:a="http://schemas.openxmlformats.org/drawingml/2006/main" w="9525">
            <a:solidFill>
              <a:srgbClr val="2D6A4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33" name="shape-557">
            <a:extLst xmlns:a="http://schemas.openxmlformats.org/drawingml/2006/main">
              <a:ext uri="{FF2B5EF4-FFF2-40B4-BE49-F238E27FC236}">
                <a16:creationId xmlns:a16="http://schemas.microsoft.com/office/drawing/2014/main" id="{2125668C-F7C2-4A69-90F8-4BFF1780CE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829175"/>
            <a:ext cx="20193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2D6A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shape-558">
            <a:extLst xmlns:a="http://schemas.openxmlformats.org/drawingml/2006/main">
              <a:ext uri="{FF2B5EF4-FFF2-40B4-BE49-F238E27FC236}">
                <a16:creationId xmlns:a16="http://schemas.microsoft.com/office/drawing/2014/main" id="{EE92C6D8-4018-4853-8D59-002419C11E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829175"/>
            <a:ext cx="20193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76200" tIns="19050" rIns="762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ИСПОЛНИТЬ И УЧИТЬСЯ</a:t>
            </a:r>
          </a:p>
        </p:txBody>
      </p:sp>
      <p:sp>
        <p:nvSpPr>
          <p:cNvPr id="35" name="shape-559">
            <a:extLst xmlns:a="http://schemas.openxmlformats.org/drawingml/2006/main">
              <a:ext uri="{FF2B5EF4-FFF2-40B4-BE49-F238E27FC236}">
                <a16:creationId xmlns:a16="http://schemas.microsoft.com/office/drawing/2014/main" id="{7EADA3F4-3176-4C6F-803D-9F7F779D68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714875"/>
            <a:ext cx="1914525" cy="62865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shape-560">
            <a:extLst xmlns:a="http://schemas.openxmlformats.org/drawingml/2006/main">
              <a:ext uri="{FF2B5EF4-FFF2-40B4-BE49-F238E27FC236}">
                <a16:creationId xmlns:a16="http://schemas.microsoft.com/office/drawing/2014/main" id="{C6911210-F4AF-4AB7-8D35-F698881954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19450" y="4772025"/>
            <a:ext cx="17621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95000"/>
              </a:lnSpc>
              <a:buNone/>
              <a:defRPr sz="12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L10 Ресурсная модель</a:t>
            </a:r>
          </a:p>
        </p:txBody>
      </p:sp>
      <p:sp>
        <p:nvSpPr>
          <p:cNvPr id="37" name="shape-561">
            <a:extLst xmlns:a="http://schemas.openxmlformats.org/drawingml/2006/main">
              <a:ext uri="{FF2B5EF4-FFF2-40B4-BE49-F238E27FC236}">
                <a16:creationId xmlns:a16="http://schemas.microsoft.com/office/drawing/2014/main" id="{31FB8931-61D4-41CF-ACA3-0EAC38306A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72075" y="4714875"/>
            <a:ext cx="1914525" cy="62865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shape-562">
            <a:extLst xmlns:a="http://schemas.openxmlformats.org/drawingml/2006/main">
              <a:ext uri="{FF2B5EF4-FFF2-40B4-BE49-F238E27FC236}">
                <a16:creationId xmlns:a16="http://schemas.microsoft.com/office/drawing/2014/main" id="{5E91AA78-A508-47C1-84DD-37FC939379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48275" y="4772025"/>
            <a:ext cx="17621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95000"/>
              </a:lnSpc>
              <a:buNone/>
              <a:defRPr sz="12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L11 Исполнение</a:t>
            </a:r>
          </a:p>
        </p:txBody>
      </p:sp>
      <p:sp>
        <p:nvSpPr>
          <p:cNvPr id="39" name="shape-563">
            <a:extLst xmlns:a="http://schemas.openxmlformats.org/drawingml/2006/main">
              <a:ext uri="{FF2B5EF4-FFF2-40B4-BE49-F238E27FC236}">
                <a16:creationId xmlns:a16="http://schemas.microsoft.com/office/drawing/2014/main" id="{EA8A55B5-EAC1-473F-B95A-9ACF2A3DD6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0900" y="4714875"/>
            <a:ext cx="1914525" cy="62865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shape-564">
            <a:extLst xmlns:a="http://schemas.openxmlformats.org/drawingml/2006/main">
              <a:ext uri="{FF2B5EF4-FFF2-40B4-BE49-F238E27FC236}">
                <a16:creationId xmlns:a16="http://schemas.microsoft.com/office/drawing/2014/main" id="{53D50450-7EF9-4165-9691-8D86595DB3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4772025"/>
            <a:ext cx="17621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95000"/>
              </a:lnSpc>
              <a:buNone/>
              <a:defRPr sz="12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L12 Валидация</a:t>
            </a:r>
          </a:p>
        </p:txBody>
      </p:sp>
      <p:sp>
        <p:nvSpPr>
          <p:cNvPr id="41" name="shape-565">
            <a:extLst xmlns:a="http://schemas.openxmlformats.org/drawingml/2006/main">
              <a:ext uri="{FF2B5EF4-FFF2-40B4-BE49-F238E27FC236}">
                <a16:creationId xmlns:a16="http://schemas.microsoft.com/office/drawing/2014/main" id="{A0C2494F-1047-4712-A57F-335E752CDB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9725" y="4714875"/>
            <a:ext cx="1914525" cy="62865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shape-566">
            <a:extLst xmlns:a="http://schemas.openxmlformats.org/drawingml/2006/main">
              <a:ext uri="{FF2B5EF4-FFF2-40B4-BE49-F238E27FC236}">
                <a16:creationId xmlns:a16="http://schemas.microsoft.com/office/drawing/2014/main" id="{DE928905-A1E0-4B31-B69D-3F97645731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05925" y="4772025"/>
            <a:ext cx="17621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95000"/>
              </a:lnSpc>
              <a:buNone/>
              <a:defRPr sz="12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L13 Корректировка</a:t>
            </a:r>
          </a:p>
        </p:txBody>
      </p:sp>
      <p:sp>
        <p:nvSpPr>
          <p:cNvPr id="43" name="shape-567">
            <a:extLst xmlns:a="http://schemas.openxmlformats.org/drawingml/2006/main">
              <a:ext uri="{FF2B5EF4-FFF2-40B4-BE49-F238E27FC236}">
                <a16:creationId xmlns:a16="http://schemas.microsoft.com/office/drawing/2014/main" id="{C12B5436-137D-4F15-B6F1-EDAB4CD969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857875"/>
            <a:ext cx="8953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425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Фаза L13 возвращает подтверждённый результат в L01 — система становится адаптивной</a:t>
            </a:r>
          </a:p>
        </p:txBody>
      </p:sp>
    </p:spTree>
    <p:extLst>
      <p:ext uri="{BB962C8B-B14F-4D97-AF65-F5344CB8AC3E}">
        <p14:creationId xmlns:p14="http://schemas.microsoft.com/office/powerpoint/2010/main" val="1192725315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shape-568">
            <a:extLst xmlns:a="http://schemas.openxmlformats.org/drawingml/2006/main">
              <a:ext uri="{FF2B5EF4-FFF2-40B4-BE49-F238E27FC236}">
                <a16:creationId xmlns:a16="http://schemas.microsoft.com/office/drawing/2014/main" id="{975435A7-C73A-475C-AAC9-54D90E6ED0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hape-569">
            <a:extLst xmlns:a="http://schemas.openxmlformats.org/drawingml/2006/main">
              <a:ext uri="{FF2B5EF4-FFF2-40B4-BE49-F238E27FC236}">
                <a16:creationId xmlns:a16="http://schemas.microsoft.com/office/drawing/2014/main" id="{3D1A393E-4720-4730-BE93-747796F2F1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809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КРИСТАЛЛ 741</a:t>
            </a:r>
          </a:p>
        </p:txBody>
      </p:sp>
      <p:sp>
        <p:nvSpPr>
          <p:cNvPr id="3" name="shape-570">
            <a:extLst xmlns:a="http://schemas.openxmlformats.org/drawingml/2006/main">
              <a:ext uri="{FF2B5EF4-FFF2-40B4-BE49-F238E27FC236}">
                <a16:creationId xmlns:a16="http://schemas.microsoft.com/office/drawing/2014/main" id="{49D68248-DCE8-45A5-8882-F5CA9223E9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304800"/>
            <a:ext cx="762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350" b="1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17</a:t>
            </a:r>
          </a:p>
        </p:txBody>
      </p:sp>
      <p:sp>
        <p:nvSpPr>
          <p:cNvPr id="4" name="shape-571">
            <a:extLst xmlns:a="http://schemas.openxmlformats.org/drawingml/2006/main">
              <a:ext uri="{FF2B5EF4-FFF2-40B4-BE49-F238E27FC236}">
                <a16:creationId xmlns:a16="http://schemas.microsoft.com/office/drawing/2014/main" id="{F73FE343-400D-4A09-A3C9-DA587DFA22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287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6000"/>
              </a:lnSpc>
              <a:buNone/>
              <a:defRPr sz="30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30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Одна балансовая система — три масштаба решения</a:t>
            </a:r>
          </a:p>
        </p:txBody>
      </p:sp>
      <p:sp>
        <p:nvSpPr>
          <p:cNvPr id="5" name="shape-572">
            <a:extLst xmlns:a="http://schemas.openxmlformats.org/drawingml/2006/main">
              <a:ext uri="{FF2B5EF4-FFF2-40B4-BE49-F238E27FC236}">
                <a16:creationId xmlns:a16="http://schemas.microsoft.com/office/drawing/2014/main" id="{9F524EE0-D878-4C7A-BA51-57BD1D191D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34125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5E9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shape-573">
            <a:extLst xmlns:a="http://schemas.openxmlformats.org/drawingml/2006/main">
              <a:ext uri="{FF2B5EF4-FFF2-40B4-BE49-F238E27FC236}">
                <a16:creationId xmlns:a16="http://schemas.microsoft.com/office/drawing/2014/main" id="{6336F2E2-CB94-435C-B21E-F9F97FB75B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3890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82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SUR 810  •  версия 1.0  •  27.08.2026</a:t>
            </a:r>
          </a:p>
        </p:txBody>
      </p:sp>
      <p:sp>
        <p:nvSpPr>
          <p:cNvPr id="7" name="shape-574">
            <a:extLst xmlns:a="http://schemas.openxmlformats.org/drawingml/2006/main">
              <a:ext uri="{FF2B5EF4-FFF2-40B4-BE49-F238E27FC236}">
                <a16:creationId xmlns:a16="http://schemas.microsoft.com/office/drawing/2014/main" id="{B6ECCBD2-7DEC-4107-AF7B-2A2CE6B020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6438900"/>
            <a:ext cx="3981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82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8" name="shape-575">
            <a:extLst xmlns:a="http://schemas.openxmlformats.org/drawingml/2006/main">
              <a:ext uri="{FF2B5EF4-FFF2-40B4-BE49-F238E27FC236}">
                <a16:creationId xmlns:a16="http://schemas.microsoft.com/office/drawing/2014/main" id="{6328F6E5-49F5-4C52-B56E-000BB745BF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38275" y="1809750"/>
            <a:ext cx="9239250" cy="819150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EAF3FA"/>
          </a:solidFill>
          <a:ln xmlns:a="http://schemas.openxmlformats.org/drawingml/2006/main" w="19050">
            <a:solidFill>
              <a:srgbClr val="2E74B5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9" name="shape-576">
            <a:extLst xmlns:a="http://schemas.openxmlformats.org/drawingml/2006/main">
              <a:ext uri="{FF2B5EF4-FFF2-40B4-BE49-F238E27FC236}">
                <a16:creationId xmlns:a16="http://schemas.microsoft.com/office/drawing/2014/main" id="{4D0E40F4-3F0F-4F8E-ABAD-4EDC3C0F27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9725" y="2028825"/>
            <a:ext cx="59055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shape-577">
            <a:extLst xmlns:a="http://schemas.openxmlformats.org/drawingml/2006/main">
              <a:ext uri="{FF2B5EF4-FFF2-40B4-BE49-F238E27FC236}">
                <a16:creationId xmlns:a16="http://schemas.microsoft.com/office/drawing/2014/main" id="{6CA95564-E385-4B10-9272-EBD1642C09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9725" y="2028825"/>
            <a:ext cx="5905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76200" tIns="19050" rIns="762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7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S1</a:t>
            </a:r>
          </a:p>
        </p:txBody>
      </p:sp>
      <p:sp>
        <p:nvSpPr>
          <p:cNvPr id="11" name="shape-578">
            <a:extLst xmlns:a="http://schemas.openxmlformats.org/drawingml/2006/main">
              <a:ext uri="{FF2B5EF4-FFF2-40B4-BE49-F238E27FC236}">
                <a16:creationId xmlns:a16="http://schemas.microsoft.com/office/drawing/2014/main" id="{D9A48ED4-EA0B-4AE7-A847-A518283D6C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90775" y="1943100"/>
            <a:ext cx="2476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42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ФЕДЕРАЛЬНЫЙ</a:t>
            </a:r>
          </a:p>
        </p:txBody>
      </p:sp>
      <p:sp>
        <p:nvSpPr>
          <p:cNvPr id="12" name="shape-579">
            <a:extLst xmlns:a="http://schemas.openxmlformats.org/drawingml/2006/main">
              <a:ext uri="{FF2B5EF4-FFF2-40B4-BE49-F238E27FC236}">
                <a16:creationId xmlns:a16="http://schemas.microsoft.com/office/drawing/2014/main" id="{A8F5DDD5-3A2D-4FCB-A3CF-7F0A1BEEA5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90775" y="2238375"/>
            <a:ext cx="802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национальная цель • межотраслевой баланс • федеральный ресурс</a:t>
            </a:r>
          </a:p>
        </p:txBody>
      </p:sp>
      <p:sp>
        <p:nvSpPr>
          <p:cNvPr id="13" name="shape-580">
            <a:extLst xmlns:a="http://schemas.openxmlformats.org/drawingml/2006/main">
              <a:ext uri="{FF2B5EF4-FFF2-40B4-BE49-F238E27FC236}">
                <a16:creationId xmlns:a16="http://schemas.microsoft.com/office/drawing/2014/main" id="{C8588AF2-E11E-46B4-A51A-EDFFB2C699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86025" y="2857500"/>
            <a:ext cx="7143750" cy="819150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F7F0DF"/>
          </a:solidFill>
          <a:ln xmlns:a="http://schemas.openxmlformats.org/drawingml/2006/main" w="19050">
            <a:solidFill>
              <a:srgbClr val="C5A253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4" name="shape-581">
            <a:extLst xmlns:a="http://schemas.openxmlformats.org/drawingml/2006/main">
              <a:ext uri="{FF2B5EF4-FFF2-40B4-BE49-F238E27FC236}">
                <a16:creationId xmlns:a16="http://schemas.microsoft.com/office/drawing/2014/main" id="{BECD987D-46C8-47B0-86BD-A99796BF6C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57475" y="3076575"/>
            <a:ext cx="59055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C5A2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shape-582">
            <a:extLst xmlns:a="http://schemas.openxmlformats.org/drawingml/2006/main">
              <a:ext uri="{FF2B5EF4-FFF2-40B4-BE49-F238E27FC236}">
                <a16:creationId xmlns:a16="http://schemas.microsoft.com/office/drawing/2014/main" id="{F9D2F3C2-77C5-4530-BA86-7F2DC1BE15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57475" y="3076575"/>
            <a:ext cx="5905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76200" tIns="19050" rIns="762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7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S2</a:t>
            </a:r>
          </a:p>
        </p:txBody>
      </p:sp>
      <p:sp>
        <p:nvSpPr>
          <p:cNvPr id="16" name="shape-583">
            <a:extLst xmlns:a="http://schemas.openxmlformats.org/drawingml/2006/main">
              <a:ext uri="{FF2B5EF4-FFF2-40B4-BE49-F238E27FC236}">
                <a16:creationId xmlns:a16="http://schemas.microsoft.com/office/drawing/2014/main" id="{C5241D93-13FD-46A7-8E50-96576A1301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38525" y="2990850"/>
            <a:ext cx="2476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42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РЕГИОНАЛЬНЫЙ</a:t>
            </a:r>
          </a:p>
        </p:txBody>
      </p:sp>
      <p:sp>
        <p:nvSpPr>
          <p:cNvPr id="17" name="shape-584">
            <a:extLst xmlns:a="http://schemas.openxmlformats.org/drawingml/2006/main">
              <a:ext uri="{FF2B5EF4-FFF2-40B4-BE49-F238E27FC236}">
                <a16:creationId xmlns:a16="http://schemas.microsoft.com/office/drawing/2014/main" id="{14B418AA-B4C0-490F-9FEB-32A086BC50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38525" y="3286125"/>
            <a:ext cx="5924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территориальный сценарий • межведомственный портфель</a:t>
            </a:r>
          </a:p>
        </p:txBody>
      </p:sp>
      <p:sp>
        <p:nvSpPr>
          <p:cNvPr id="18" name="shape-585">
            <a:extLst xmlns:a="http://schemas.openxmlformats.org/drawingml/2006/main">
              <a:ext uri="{FF2B5EF4-FFF2-40B4-BE49-F238E27FC236}">
                <a16:creationId xmlns:a16="http://schemas.microsoft.com/office/drawing/2014/main" id="{7B5DAEFC-8913-4635-BCD0-E0969F754B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33775" y="3905250"/>
            <a:ext cx="5048250" cy="819150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E9F4EE"/>
          </a:solidFill>
          <a:ln xmlns:a="http://schemas.openxmlformats.org/drawingml/2006/main" w="19050">
            <a:solidFill>
              <a:srgbClr val="2D6A4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9" name="shape-586">
            <a:extLst xmlns:a="http://schemas.openxmlformats.org/drawingml/2006/main">
              <a:ext uri="{FF2B5EF4-FFF2-40B4-BE49-F238E27FC236}">
                <a16:creationId xmlns:a16="http://schemas.microsoft.com/office/drawing/2014/main" id="{7A358760-4F5D-48D9-A5F6-C022B933A5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05225" y="4124325"/>
            <a:ext cx="59055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2D6A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shape-587">
            <a:extLst xmlns:a="http://schemas.openxmlformats.org/drawingml/2006/main">
              <a:ext uri="{FF2B5EF4-FFF2-40B4-BE49-F238E27FC236}">
                <a16:creationId xmlns:a16="http://schemas.microsoft.com/office/drawing/2014/main" id="{9A111251-1EFB-4CC8-998F-59353BCB5D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05225" y="4124325"/>
            <a:ext cx="5905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76200" tIns="19050" rIns="762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7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S3</a:t>
            </a:r>
          </a:p>
        </p:txBody>
      </p:sp>
      <p:sp>
        <p:nvSpPr>
          <p:cNvPr id="21" name="shape-588">
            <a:extLst xmlns:a="http://schemas.openxmlformats.org/drawingml/2006/main">
              <a:ext uri="{FF2B5EF4-FFF2-40B4-BE49-F238E27FC236}">
                <a16:creationId xmlns:a16="http://schemas.microsoft.com/office/drawing/2014/main" id="{A63C328B-67C7-4AC3-8B4A-86C3D631AF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86275" y="4038600"/>
            <a:ext cx="2476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42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ПРОЕКТНЫЙ</a:t>
            </a:r>
          </a:p>
        </p:txBody>
      </p:sp>
      <p:sp>
        <p:nvSpPr>
          <p:cNvPr id="22" name="shape-589">
            <a:extLst xmlns:a="http://schemas.openxmlformats.org/drawingml/2006/main">
              <a:ext uri="{FF2B5EF4-FFF2-40B4-BE49-F238E27FC236}">
                <a16:creationId xmlns:a16="http://schemas.microsoft.com/office/drawing/2014/main" id="{9795B47F-F8C1-47A3-A734-025BCCA46C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86275" y="4333875"/>
            <a:ext cx="3829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7791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конкретное исполнение • приёмка • подтверждённый эффект</a:t>
            </a:r>
          </a:p>
        </p:txBody>
      </p:sp>
      <p:sp>
        <p:nvSpPr>
          <p:cNvPr id="23" name="shape-590">
            <a:extLst xmlns:a="http://schemas.openxmlformats.org/drawingml/2006/main">
              <a:ext uri="{FF2B5EF4-FFF2-40B4-BE49-F238E27FC236}">
                <a16:creationId xmlns:a16="http://schemas.microsoft.com/office/drawing/2014/main" id="{21316458-F47E-4CC3-8315-D42C71B946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4838700"/>
            <a:ext cx="3028950" cy="95250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4" name="shape-591">
            <a:extLst xmlns:a="http://schemas.openxmlformats.org/drawingml/2006/main">
              <a:ext uri="{FF2B5EF4-FFF2-40B4-BE49-F238E27FC236}">
                <a16:creationId xmlns:a16="http://schemas.microsoft.com/office/drawing/2014/main" id="{CC7A53EA-729D-4FB8-AD08-6277F5A89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5010150"/>
            <a:ext cx="2647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75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SUR-B16-L10-S1</a:t>
            </a:r>
          </a:p>
        </p:txBody>
      </p:sp>
      <p:sp>
        <p:nvSpPr>
          <p:cNvPr id="25" name="shape-592">
            <a:extLst xmlns:a="http://schemas.openxmlformats.org/drawingml/2006/main">
              <a:ext uri="{FF2B5EF4-FFF2-40B4-BE49-F238E27FC236}">
                <a16:creationId xmlns:a16="http://schemas.microsoft.com/office/drawing/2014/main" id="{9C7A7B29-8D1A-478B-A02D-C386B2908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5353050"/>
            <a:ext cx="26479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финансовый баланс • ресурсная модель • федеральный масштаб</a:t>
            </a:r>
          </a:p>
        </p:txBody>
      </p:sp>
      <p:sp>
        <p:nvSpPr>
          <p:cNvPr id="26" name="shape-593">
            <a:extLst xmlns:a="http://schemas.openxmlformats.org/drawingml/2006/main">
              <a:ext uri="{FF2B5EF4-FFF2-40B4-BE49-F238E27FC236}">
                <a16:creationId xmlns:a16="http://schemas.microsoft.com/office/drawing/2014/main" id="{387D3687-A2FF-44FC-8707-38129A8BB8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953125"/>
            <a:ext cx="857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9131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350" b="0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Масштабы связаны обратной связью: проектный результат уточняет региональную и федеральную модель</a:t>
            </a:r>
          </a:p>
        </p:txBody>
      </p:sp>
    </p:spTree>
    <p:extLst>
      <p:ext uri="{BB962C8B-B14F-4D97-AF65-F5344CB8AC3E}">
        <p14:creationId xmlns:p14="http://schemas.microsoft.com/office/powerpoint/2010/main" val="110628740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9" name="shape-594">
            <a:extLst xmlns:a="http://schemas.openxmlformats.org/drawingml/2006/main">
              <a:ext uri="{FF2B5EF4-FFF2-40B4-BE49-F238E27FC236}">
                <a16:creationId xmlns:a16="http://schemas.microsoft.com/office/drawing/2014/main" id="{3ED96462-FD2A-4B93-B7B8-D067C270D0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hape-595">
            <a:extLst xmlns:a="http://schemas.openxmlformats.org/drawingml/2006/main">
              <a:ext uri="{FF2B5EF4-FFF2-40B4-BE49-F238E27FC236}">
                <a16:creationId xmlns:a16="http://schemas.microsoft.com/office/drawing/2014/main" id="{79CED274-829C-4F30-B70D-84551AFB0A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809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ЭКОСИСТЕМА</a:t>
            </a:r>
          </a:p>
        </p:txBody>
      </p:sp>
      <p:sp>
        <p:nvSpPr>
          <p:cNvPr id="3" name="shape-596">
            <a:extLst xmlns:a="http://schemas.openxmlformats.org/drawingml/2006/main">
              <a:ext uri="{FF2B5EF4-FFF2-40B4-BE49-F238E27FC236}">
                <a16:creationId xmlns:a16="http://schemas.microsoft.com/office/drawing/2014/main" id="{4D94183B-09D6-4E12-9A35-14F13D55AA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304800"/>
            <a:ext cx="762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350" b="1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18</a:t>
            </a:r>
          </a:p>
        </p:txBody>
      </p:sp>
      <p:sp>
        <p:nvSpPr>
          <p:cNvPr id="4" name="shape-597">
            <a:extLst xmlns:a="http://schemas.openxmlformats.org/drawingml/2006/main">
              <a:ext uri="{FF2B5EF4-FFF2-40B4-BE49-F238E27FC236}">
                <a16:creationId xmlns:a16="http://schemas.microsoft.com/office/drawing/2014/main" id="{CEC57419-70DF-4A05-9234-B10A7B6C60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287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6796"/>
          </a:bodyPr>
          <a:lstStyle xmlns:a="http://schemas.openxmlformats.org/drawingml/2006/main"/>
          <a:p xmlns:a="http://schemas.openxmlformats.org/drawingml/2006/main">
            <a:pPr algn="l">
              <a:lnSpc>
                <a:spcPct val="96000"/>
              </a:lnSpc>
              <a:buNone/>
              <a:defRPr sz="30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30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Восемь компонентов образуют один доказательный маршрут</a:t>
            </a:r>
          </a:p>
        </p:txBody>
      </p:sp>
      <p:sp>
        <p:nvSpPr>
          <p:cNvPr id="5" name="shape-598">
            <a:extLst xmlns:a="http://schemas.openxmlformats.org/drawingml/2006/main">
              <a:ext uri="{FF2B5EF4-FFF2-40B4-BE49-F238E27FC236}">
                <a16:creationId xmlns:a16="http://schemas.microsoft.com/office/drawing/2014/main" id="{3155DCCA-78DF-4B26-BF6F-BF240D657C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34125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5E9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shape-599">
            <a:extLst xmlns:a="http://schemas.openxmlformats.org/drawingml/2006/main">
              <a:ext uri="{FF2B5EF4-FFF2-40B4-BE49-F238E27FC236}">
                <a16:creationId xmlns:a16="http://schemas.microsoft.com/office/drawing/2014/main" id="{137E30EE-C563-4C0B-8D62-CFB0720136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3890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82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SUR 810  •  версия 1.0  •  27.08.2026</a:t>
            </a:r>
          </a:p>
        </p:txBody>
      </p:sp>
      <p:sp>
        <p:nvSpPr>
          <p:cNvPr id="7" name="shape-600">
            <a:extLst xmlns:a="http://schemas.openxmlformats.org/drawingml/2006/main">
              <a:ext uri="{FF2B5EF4-FFF2-40B4-BE49-F238E27FC236}">
                <a16:creationId xmlns:a16="http://schemas.microsoft.com/office/drawing/2014/main" id="{C457731A-B0B0-4324-9519-27097F1854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6438900"/>
            <a:ext cx="3981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82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8" name="shape-601">
            <a:extLst xmlns:a="http://schemas.openxmlformats.org/drawingml/2006/main">
              <a:ext uri="{FF2B5EF4-FFF2-40B4-BE49-F238E27FC236}">
                <a16:creationId xmlns:a16="http://schemas.microsoft.com/office/drawing/2014/main" id="{4AECABE2-EDDD-4C18-8F26-8873C9FF1B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28950" y="2524125"/>
            <a:ext cx="361950" cy="2095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BFD2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shape-602">
            <a:extLst xmlns:a="http://schemas.openxmlformats.org/drawingml/2006/main">
              <a:ext uri="{FF2B5EF4-FFF2-40B4-BE49-F238E27FC236}">
                <a16:creationId xmlns:a16="http://schemas.microsoft.com/office/drawing/2014/main" id="{28A0C444-989A-4788-A683-C852AD87C6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952625"/>
            <a:ext cx="2305050" cy="1352550"/>
          </a:xfrm>
          <a:prstGeom xmlns:a="http://schemas.openxmlformats.org/drawingml/2006/main" prst="roundRect">
            <a:avLst>
              <a:gd name="adj" fmla="val 5634"/>
            </a:avLst>
          </a:prstGeom>
          <a:solidFill xmlns:a="http://schemas.openxmlformats.org/drawingml/2006/main">
            <a:srgbClr val="F3F7FB"/>
          </a:solidFill>
          <a:ln xmlns:a="http://schemas.openxmlformats.org/drawingml/2006/main" w="9525">
            <a:solidFill>
              <a:srgbClr val="C9DCEB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0" name="shape-603">
            <a:extLst xmlns:a="http://schemas.openxmlformats.org/drawingml/2006/main">
              <a:ext uri="{FF2B5EF4-FFF2-40B4-BE49-F238E27FC236}">
                <a16:creationId xmlns:a16="http://schemas.microsoft.com/office/drawing/2014/main" id="{336A4D58-4447-4460-96D4-5A727B750F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238375"/>
            <a:ext cx="1962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6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ГАСМП</a:t>
            </a:r>
          </a:p>
        </p:txBody>
      </p:sp>
      <p:sp>
        <p:nvSpPr>
          <p:cNvPr id="11" name="shape-604">
            <a:extLst xmlns:a="http://schemas.openxmlformats.org/drawingml/2006/main">
              <a:ext uri="{FF2B5EF4-FFF2-40B4-BE49-F238E27FC236}">
                <a16:creationId xmlns:a16="http://schemas.microsoft.com/office/drawing/2014/main" id="{83AB2190-FFC4-4CD0-9F4B-45BBFC64D4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819400"/>
            <a:ext cx="1657350" cy="3048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shape-605">
            <a:extLst xmlns:a="http://schemas.openxmlformats.org/drawingml/2006/main">
              <a:ext uri="{FF2B5EF4-FFF2-40B4-BE49-F238E27FC236}">
                <a16:creationId xmlns:a16="http://schemas.microsoft.com/office/drawing/2014/main" id="{753D66BA-5645-4000-9DB4-3D15E848AB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819400"/>
            <a:ext cx="16573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76200" tIns="19050" rIns="762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сигнал</a:t>
            </a:r>
          </a:p>
        </p:txBody>
      </p:sp>
      <p:sp>
        <p:nvSpPr>
          <p:cNvPr id="13" name="shape-606">
            <a:extLst xmlns:a="http://schemas.openxmlformats.org/drawingml/2006/main">
              <a:ext uri="{FF2B5EF4-FFF2-40B4-BE49-F238E27FC236}">
                <a16:creationId xmlns:a16="http://schemas.microsoft.com/office/drawing/2014/main" id="{9DC0733E-B912-4AA3-A501-5B8145CB28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91200" y="2524125"/>
            <a:ext cx="361950" cy="2095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BFD2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shape-607">
            <a:extLst xmlns:a="http://schemas.openxmlformats.org/drawingml/2006/main">
              <a:ext uri="{FF2B5EF4-FFF2-40B4-BE49-F238E27FC236}">
                <a16:creationId xmlns:a16="http://schemas.microsoft.com/office/drawing/2014/main" id="{5EBB0295-9C0C-4D89-BA82-E83E2306A7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1952625"/>
            <a:ext cx="2305050" cy="1352550"/>
          </a:xfrm>
          <a:prstGeom xmlns:a="http://schemas.openxmlformats.org/drawingml/2006/main" prst="roundRect">
            <a:avLst>
              <a:gd name="adj" fmla="val 5634"/>
            </a:avLst>
          </a:prstGeom>
          <a:solidFill xmlns:a="http://schemas.openxmlformats.org/drawingml/2006/main">
            <a:srgbClr val="F3F7FB"/>
          </a:solidFill>
          <a:ln xmlns:a="http://schemas.openxmlformats.org/drawingml/2006/main" w="9525">
            <a:solidFill>
              <a:srgbClr val="C9DCEB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5" name="shape-608">
            <a:extLst xmlns:a="http://schemas.openxmlformats.org/drawingml/2006/main">
              <a:ext uri="{FF2B5EF4-FFF2-40B4-BE49-F238E27FC236}">
                <a16:creationId xmlns:a16="http://schemas.microsoft.com/office/drawing/2014/main" id="{A6F75349-3EFC-4856-A1A0-55798C583D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0" y="2238375"/>
            <a:ext cx="1962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6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ЭКВИЛИБРИУМ</a:t>
            </a:r>
          </a:p>
        </p:txBody>
      </p:sp>
      <p:sp>
        <p:nvSpPr>
          <p:cNvPr id="16" name="shape-609">
            <a:extLst xmlns:a="http://schemas.openxmlformats.org/drawingml/2006/main">
              <a:ext uri="{FF2B5EF4-FFF2-40B4-BE49-F238E27FC236}">
                <a16:creationId xmlns:a16="http://schemas.microsoft.com/office/drawing/2014/main" id="{0BC738DF-D310-44A7-9F34-E12EA61B5E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2819400"/>
            <a:ext cx="1657350" cy="3048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shape-610">
            <a:extLst xmlns:a="http://schemas.openxmlformats.org/drawingml/2006/main">
              <a:ext uri="{FF2B5EF4-FFF2-40B4-BE49-F238E27FC236}">
                <a16:creationId xmlns:a16="http://schemas.microsoft.com/office/drawing/2014/main" id="{7DCDFF04-D11A-4A4E-93C2-85FA7E9C4D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2819400"/>
            <a:ext cx="16573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76200" tIns="19050" rIns="762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сценарий</a:t>
            </a:r>
          </a:p>
        </p:txBody>
      </p:sp>
      <p:sp>
        <p:nvSpPr>
          <p:cNvPr id="18" name="shape-611">
            <a:extLst xmlns:a="http://schemas.openxmlformats.org/drawingml/2006/main">
              <a:ext uri="{FF2B5EF4-FFF2-40B4-BE49-F238E27FC236}">
                <a16:creationId xmlns:a16="http://schemas.microsoft.com/office/drawing/2014/main" id="{5D26D4E2-3BE6-48B7-ADDE-5B1A662D0E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53450" y="2524125"/>
            <a:ext cx="361950" cy="2095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BFD2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shape-612">
            <a:extLst xmlns:a="http://schemas.openxmlformats.org/drawingml/2006/main">
              <a:ext uri="{FF2B5EF4-FFF2-40B4-BE49-F238E27FC236}">
                <a16:creationId xmlns:a16="http://schemas.microsoft.com/office/drawing/2014/main" id="{56065B0D-6873-4666-875C-3A74590343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1952625"/>
            <a:ext cx="2305050" cy="1352550"/>
          </a:xfrm>
          <a:prstGeom xmlns:a="http://schemas.openxmlformats.org/drawingml/2006/main" prst="roundRect">
            <a:avLst>
              <a:gd name="adj" fmla="val 5634"/>
            </a:avLst>
          </a:prstGeom>
          <a:solidFill xmlns:a="http://schemas.openxmlformats.org/drawingml/2006/main">
            <a:srgbClr val="F3F7FB"/>
          </a:solidFill>
          <a:ln xmlns:a="http://schemas.openxmlformats.org/drawingml/2006/main" w="9525">
            <a:solidFill>
              <a:srgbClr val="C9DCEB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0" name="shape-613">
            <a:extLst xmlns:a="http://schemas.openxmlformats.org/drawingml/2006/main">
              <a:ext uri="{FF2B5EF4-FFF2-40B4-BE49-F238E27FC236}">
                <a16:creationId xmlns:a16="http://schemas.microsoft.com/office/drawing/2014/main" id="{8C7F8565-4C56-4387-81F9-5E0F5DA6FE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2238375"/>
            <a:ext cx="1962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6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КРИСТАЛЛ 741</a:t>
            </a:r>
          </a:p>
        </p:txBody>
      </p:sp>
      <p:sp>
        <p:nvSpPr>
          <p:cNvPr id="21" name="shape-614">
            <a:extLst xmlns:a="http://schemas.openxmlformats.org/drawingml/2006/main">
              <a:ext uri="{FF2B5EF4-FFF2-40B4-BE49-F238E27FC236}">
                <a16:creationId xmlns:a16="http://schemas.microsoft.com/office/drawing/2014/main" id="{A60EAFDB-193F-4AB3-948E-F43EA4ECAA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19400"/>
            <a:ext cx="1657350" cy="3048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shape-615">
            <a:extLst xmlns:a="http://schemas.openxmlformats.org/drawingml/2006/main">
              <a:ext uri="{FF2B5EF4-FFF2-40B4-BE49-F238E27FC236}">
                <a16:creationId xmlns:a16="http://schemas.microsoft.com/office/drawing/2014/main" id="{707D1852-9FA7-46F7-AC6D-D36C6C0B43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19400"/>
            <a:ext cx="16573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76200" tIns="19050" rIns="762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адрес</a:t>
            </a:r>
          </a:p>
        </p:txBody>
      </p:sp>
      <p:sp>
        <p:nvSpPr>
          <p:cNvPr id="23" name="shape-616">
            <a:extLst xmlns:a="http://schemas.openxmlformats.org/drawingml/2006/main">
              <a:ext uri="{FF2B5EF4-FFF2-40B4-BE49-F238E27FC236}">
                <a16:creationId xmlns:a16="http://schemas.microsoft.com/office/drawing/2014/main" id="{0283A887-CFF5-461A-9782-20B59B79C6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10650" y="1952625"/>
            <a:ext cx="2305050" cy="1352550"/>
          </a:xfrm>
          <a:prstGeom xmlns:a="http://schemas.openxmlformats.org/drawingml/2006/main" prst="roundRect">
            <a:avLst>
              <a:gd name="adj" fmla="val 5634"/>
            </a:avLst>
          </a:prstGeom>
          <a:solidFill xmlns:a="http://schemas.openxmlformats.org/drawingml/2006/main">
            <a:srgbClr val="F3F7FB"/>
          </a:solidFill>
          <a:ln xmlns:a="http://schemas.openxmlformats.org/drawingml/2006/main" w="9525">
            <a:solidFill>
              <a:srgbClr val="C9DCEB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4" name="shape-617">
            <a:extLst xmlns:a="http://schemas.openxmlformats.org/drawingml/2006/main">
              <a:ext uri="{FF2B5EF4-FFF2-40B4-BE49-F238E27FC236}">
                <a16:creationId xmlns:a16="http://schemas.microsoft.com/office/drawing/2014/main" id="{F0755C78-B82C-40CF-911D-2F2F2B7324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2238375"/>
            <a:ext cx="1962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6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СФЕРА</a:t>
            </a:r>
          </a:p>
        </p:txBody>
      </p:sp>
      <p:sp>
        <p:nvSpPr>
          <p:cNvPr id="25" name="shape-618">
            <a:extLst xmlns:a="http://schemas.openxmlformats.org/drawingml/2006/main">
              <a:ext uri="{FF2B5EF4-FFF2-40B4-BE49-F238E27FC236}">
                <a16:creationId xmlns:a16="http://schemas.microsoft.com/office/drawing/2014/main" id="{B9855312-9426-4CB1-B3EB-E8AEC08FE1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2819400"/>
            <a:ext cx="1657350" cy="3048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shape-619">
            <a:extLst xmlns:a="http://schemas.openxmlformats.org/drawingml/2006/main">
              <a:ext uri="{FF2B5EF4-FFF2-40B4-BE49-F238E27FC236}">
                <a16:creationId xmlns:a16="http://schemas.microsoft.com/office/drawing/2014/main" id="{4F2FD615-9888-406E-88F4-5E47D20E3A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2819400"/>
            <a:ext cx="16573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76200" tIns="19050" rIns="762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инициатива</a:t>
            </a:r>
          </a:p>
        </p:txBody>
      </p:sp>
      <p:sp>
        <p:nvSpPr>
          <p:cNvPr id="27" name="shape-620">
            <a:extLst xmlns:a="http://schemas.openxmlformats.org/drawingml/2006/main">
              <a:ext uri="{FF2B5EF4-FFF2-40B4-BE49-F238E27FC236}">
                <a16:creationId xmlns:a16="http://schemas.microsoft.com/office/drawing/2014/main" id="{FD047423-9004-4851-B53A-6DA2198F87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28950" y="4381500"/>
            <a:ext cx="361950" cy="2095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D9CBA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shape-621">
            <a:extLst xmlns:a="http://schemas.openxmlformats.org/drawingml/2006/main">
              <a:ext uri="{FF2B5EF4-FFF2-40B4-BE49-F238E27FC236}">
                <a16:creationId xmlns:a16="http://schemas.microsoft.com/office/drawing/2014/main" id="{ED1EF577-39B1-456E-A315-62C3038A0E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810000"/>
            <a:ext cx="2305050" cy="1352550"/>
          </a:xfrm>
          <a:prstGeom xmlns:a="http://schemas.openxmlformats.org/drawingml/2006/main" prst="roundRect">
            <a:avLst>
              <a:gd name="adj" fmla="val 5634"/>
            </a:avLst>
          </a:prstGeom>
          <a:solidFill xmlns:a="http://schemas.openxmlformats.org/drawingml/2006/main">
            <a:srgbClr val="F7F0DF"/>
          </a:solidFill>
          <a:ln xmlns:a="http://schemas.openxmlformats.org/drawingml/2006/main" w="9525">
            <a:solidFill>
              <a:srgbClr val="E1D1A8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9" name="shape-622">
            <a:extLst xmlns:a="http://schemas.openxmlformats.org/drawingml/2006/main">
              <a:ext uri="{FF2B5EF4-FFF2-40B4-BE49-F238E27FC236}">
                <a16:creationId xmlns:a16="http://schemas.microsoft.com/office/drawing/2014/main" id="{16798FE7-7133-415F-813C-0A8150A7F4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095750"/>
            <a:ext cx="1962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6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ECO-PPA</a:t>
            </a:r>
          </a:p>
        </p:txBody>
      </p:sp>
      <p:sp>
        <p:nvSpPr>
          <p:cNvPr id="30" name="shape-623">
            <a:extLst xmlns:a="http://schemas.openxmlformats.org/drawingml/2006/main">
              <a:ext uri="{FF2B5EF4-FFF2-40B4-BE49-F238E27FC236}">
                <a16:creationId xmlns:a16="http://schemas.microsoft.com/office/drawing/2014/main" id="{B137A0CB-91DE-4BBB-B8FA-E01AB38446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4676775"/>
            <a:ext cx="1657350" cy="3048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C5A2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shape-624">
            <a:extLst xmlns:a="http://schemas.openxmlformats.org/drawingml/2006/main">
              <a:ext uri="{FF2B5EF4-FFF2-40B4-BE49-F238E27FC236}">
                <a16:creationId xmlns:a16="http://schemas.microsoft.com/office/drawing/2014/main" id="{10DAA3D3-A0F3-4777-BE82-2551AF199E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4676775"/>
            <a:ext cx="16573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76200" tIns="19050" rIns="762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проект</a:t>
            </a:r>
          </a:p>
        </p:txBody>
      </p:sp>
      <p:sp>
        <p:nvSpPr>
          <p:cNvPr id="32" name="shape-625">
            <a:extLst xmlns:a="http://schemas.openxmlformats.org/drawingml/2006/main">
              <a:ext uri="{FF2B5EF4-FFF2-40B4-BE49-F238E27FC236}">
                <a16:creationId xmlns:a16="http://schemas.microsoft.com/office/drawing/2014/main" id="{D7351A31-F19E-41CD-9D07-D4A1855B6B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91200" y="4381500"/>
            <a:ext cx="361950" cy="2095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D9CBA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shape-626">
            <a:extLst xmlns:a="http://schemas.openxmlformats.org/drawingml/2006/main">
              <a:ext uri="{FF2B5EF4-FFF2-40B4-BE49-F238E27FC236}">
                <a16:creationId xmlns:a16="http://schemas.microsoft.com/office/drawing/2014/main" id="{FD65D181-145C-41D8-9D7D-99BD8DC697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810000"/>
            <a:ext cx="2305050" cy="1352550"/>
          </a:xfrm>
          <a:prstGeom xmlns:a="http://schemas.openxmlformats.org/drawingml/2006/main" prst="roundRect">
            <a:avLst>
              <a:gd name="adj" fmla="val 5634"/>
            </a:avLst>
          </a:prstGeom>
          <a:solidFill xmlns:a="http://schemas.openxmlformats.org/drawingml/2006/main">
            <a:srgbClr val="F7F0DF"/>
          </a:solidFill>
          <a:ln xmlns:a="http://schemas.openxmlformats.org/drawingml/2006/main" w="9525">
            <a:solidFill>
              <a:srgbClr val="E1D1A8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34" name="shape-627">
            <a:extLst xmlns:a="http://schemas.openxmlformats.org/drawingml/2006/main">
              <a:ext uri="{FF2B5EF4-FFF2-40B4-BE49-F238E27FC236}">
                <a16:creationId xmlns:a16="http://schemas.microsoft.com/office/drawing/2014/main" id="{AE3F6059-8407-49EB-ADB4-43A23717E4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0" y="4095750"/>
            <a:ext cx="1962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6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СПЕЦЗАЩИТА</a:t>
            </a:r>
          </a:p>
        </p:txBody>
      </p:sp>
      <p:sp>
        <p:nvSpPr>
          <p:cNvPr id="35" name="shape-628">
            <a:extLst xmlns:a="http://schemas.openxmlformats.org/drawingml/2006/main">
              <a:ext uri="{FF2B5EF4-FFF2-40B4-BE49-F238E27FC236}">
                <a16:creationId xmlns:a16="http://schemas.microsoft.com/office/drawing/2014/main" id="{6DC1D047-55E7-4015-BB7E-B1CE089E5C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676775"/>
            <a:ext cx="1657350" cy="3048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C5A2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shape-629">
            <a:extLst xmlns:a="http://schemas.openxmlformats.org/drawingml/2006/main">
              <a:ext uri="{FF2B5EF4-FFF2-40B4-BE49-F238E27FC236}">
                <a16:creationId xmlns:a16="http://schemas.microsoft.com/office/drawing/2014/main" id="{A7FDA9CD-29D5-432C-A4E2-E26CD463BA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676775"/>
            <a:ext cx="16573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76200" tIns="19050" rIns="762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исполнение</a:t>
            </a:r>
          </a:p>
        </p:txBody>
      </p:sp>
      <p:sp>
        <p:nvSpPr>
          <p:cNvPr id="37" name="shape-630">
            <a:extLst xmlns:a="http://schemas.openxmlformats.org/drawingml/2006/main">
              <a:ext uri="{FF2B5EF4-FFF2-40B4-BE49-F238E27FC236}">
                <a16:creationId xmlns:a16="http://schemas.microsoft.com/office/drawing/2014/main" id="{6EA9F66C-19E3-4E36-91B2-D61D0FB73F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53450" y="4381500"/>
            <a:ext cx="361950" cy="2095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D9CBA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shape-631">
            <a:extLst xmlns:a="http://schemas.openxmlformats.org/drawingml/2006/main">
              <a:ext uri="{FF2B5EF4-FFF2-40B4-BE49-F238E27FC236}">
                <a16:creationId xmlns:a16="http://schemas.microsoft.com/office/drawing/2014/main" id="{7FA246B9-58FD-4A4B-8D64-F229BD2094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810000"/>
            <a:ext cx="2305050" cy="1352550"/>
          </a:xfrm>
          <a:prstGeom xmlns:a="http://schemas.openxmlformats.org/drawingml/2006/main" prst="roundRect">
            <a:avLst>
              <a:gd name="adj" fmla="val 5634"/>
            </a:avLst>
          </a:prstGeom>
          <a:solidFill xmlns:a="http://schemas.openxmlformats.org/drawingml/2006/main">
            <a:srgbClr val="F7F0DF"/>
          </a:solidFill>
          <a:ln xmlns:a="http://schemas.openxmlformats.org/drawingml/2006/main" w="9525">
            <a:solidFill>
              <a:srgbClr val="E1D1A8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39" name="shape-632">
            <a:extLst xmlns:a="http://schemas.openxmlformats.org/drawingml/2006/main">
              <a:ext uri="{FF2B5EF4-FFF2-40B4-BE49-F238E27FC236}">
                <a16:creationId xmlns:a16="http://schemas.microsoft.com/office/drawing/2014/main" id="{D66F9690-FDB3-4C9B-803E-3076945F60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4095750"/>
            <a:ext cx="1962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6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SUR-810</a:t>
            </a:r>
          </a:p>
        </p:txBody>
      </p:sp>
      <p:sp>
        <p:nvSpPr>
          <p:cNvPr id="40" name="shape-633">
            <a:extLst xmlns:a="http://schemas.openxmlformats.org/drawingml/2006/main">
              <a:ext uri="{FF2B5EF4-FFF2-40B4-BE49-F238E27FC236}">
                <a16:creationId xmlns:a16="http://schemas.microsoft.com/office/drawing/2014/main" id="{36664D23-7DC2-46DC-8493-3A45D2A02F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676775"/>
            <a:ext cx="1657350" cy="3048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C5A2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shape-634">
            <a:extLst xmlns:a="http://schemas.openxmlformats.org/drawingml/2006/main">
              <a:ext uri="{FF2B5EF4-FFF2-40B4-BE49-F238E27FC236}">
                <a16:creationId xmlns:a16="http://schemas.microsoft.com/office/drawing/2014/main" id="{3F1CC36E-A148-4BCA-801C-905D4F3430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676775"/>
            <a:ext cx="16573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76200" tIns="19050" rIns="762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расчётный след</a:t>
            </a:r>
          </a:p>
        </p:txBody>
      </p:sp>
      <p:sp>
        <p:nvSpPr>
          <p:cNvPr id="42" name="shape-635">
            <a:extLst xmlns:a="http://schemas.openxmlformats.org/drawingml/2006/main">
              <a:ext uri="{FF2B5EF4-FFF2-40B4-BE49-F238E27FC236}">
                <a16:creationId xmlns:a16="http://schemas.microsoft.com/office/drawing/2014/main" id="{80B188DA-F5C8-4609-BE99-CEE612815E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10650" y="3810000"/>
            <a:ext cx="2305050" cy="1352550"/>
          </a:xfrm>
          <a:prstGeom xmlns:a="http://schemas.openxmlformats.org/drawingml/2006/main" prst="roundRect">
            <a:avLst>
              <a:gd name="adj" fmla="val 5634"/>
            </a:avLst>
          </a:prstGeom>
          <a:solidFill xmlns:a="http://schemas.openxmlformats.org/drawingml/2006/main">
            <a:srgbClr val="F7F0DF"/>
          </a:solidFill>
          <a:ln xmlns:a="http://schemas.openxmlformats.org/drawingml/2006/main" w="9525">
            <a:solidFill>
              <a:srgbClr val="E1D1A8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43" name="shape-636">
            <a:extLst xmlns:a="http://schemas.openxmlformats.org/drawingml/2006/main">
              <a:ext uri="{FF2B5EF4-FFF2-40B4-BE49-F238E27FC236}">
                <a16:creationId xmlns:a16="http://schemas.microsoft.com/office/drawing/2014/main" id="{8C9F9CC0-DF9F-4E9F-85CC-CAD520BCD4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4095750"/>
            <a:ext cx="1962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6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ESG-IR 1.0</a:t>
            </a:r>
          </a:p>
        </p:txBody>
      </p:sp>
      <p:sp>
        <p:nvSpPr>
          <p:cNvPr id="44" name="shape-637">
            <a:extLst xmlns:a="http://schemas.openxmlformats.org/drawingml/2006/main">
              <a:ext uri="{FF2B5EF4-FFF2-40B4-BE49-F238E27FC236}">
                <a16:creationId xmlns:a16="http://schemas.microsoft.com/office/drawing/2014/main" id="{3426D2D8-435B-4728-A0D6-25FFCE6CD1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4676775"/>
            <a:ext cx="1657350" cy="3048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C5A2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5" name="shape-638">
            <a:extLst xmlns:a="http://schemas.openxmlformats.org/drawingml/2006/main">
              <a:ext uri="{FF2B5EF4-FFF2-40B4-BE49-F238E27FC236}">
                <a16:creationId xmlns:a16="http://schemas.microsoft.com/office/drawing/2014/main" id="{D76E4D9F-7779-4FC3-90BC-34C84C5F11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4676775"/>
            <a:ext cx="16573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76200" tIns="19050" rIns="762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валидация</a:t>
            </a:r>
          </a:p>
        </p:txBody>
      </p:sp>
      <p:sp>
        <p:nvSpPr>
          <p:cNvPr id="46" name="shape-639">
            <a:extLst xmlns:a="http://schemas.openxmlformats.org/drawingml/2006/main">
              <a:ext uri="{FF2B5EF4-FFF2-40B4-BE49-F238E27FC236}">
                <a16:creationId xmlns:a16="http://schemas.microsoft.com/office/drawing/2014/main" id="{1034ABE9-98F5-4512-990E-DF78C5000C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39450" y="3314700"/>
            <a:ext cx="266700" cy="419100"/>
          </a:xfrm>
          <a:prstGeom xmlns:a="http://schemas.openxmlformats.org/drawingml/2006/main" prst="downArrow">
            <a:avLst/>
          </a:prstGeom>
          <a:solidFill xmlns:a="http://schemas.openxmlformats.org/drawingml/2006/main">
            <a:srgbClr val="C5A2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7" name="shape-640">
            <a:extLst xmlns:a="http://schemas.openxmlformats.org/drawingml/2006/main">
              <a:ext uri="{FF2B5EF4-FFF2-40B4-BE49-F238E27FC236}">
                <a16:creationId xmlns:a16="http://schemas.microsoft.com/office/drawing/2014/main" id="{0D0D4DCD-2796-4F99-A1F9-5A04D7F5CD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3314700"/>
            <a:ext cx="266700" cy="419100"/>
          </a:xfrm>
          <a:prstGeom xmlns:a="http://schemas.openxmlformats.org/drawingml/2006/main" prst="upArrow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8" name="shape-641">
            <a:extLst xmlns:a="http://schemas.openxmlformats.org/drawingml/2006/main">
              <a:ext uri="{FF2B5EF4-FFF2-40B4-BE49-F238E27FC236}">
                <a16:creationId xmlns:a16="http://schemas.microsoft.com/office/drawing/2014/main" id="{23E5B4C0-8E07-4470-A919-3460EBCCC3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0" y="5753100"/>
            <a:ext cx="838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42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42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Каждый компонент отвечает за свою функцию; общий идентификатор связывает доказательства</a:t>
            </a:r>
          </a:p>
        </p:txBody>
      </p:sp>
    </p:spTree>
    <p:extLst>
      <p:ext uri="{BB962C8B-B14F-4D97-AF65-F5344CB8AC3E}">
        <p14:creationId xmlns:p14="http://schemas.microsoft.com/office/powerpoint/2010/main" val="1310799646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3" name="shape-642">
            <a:extLst xmlns:a="http://schemas.openxmlformats.org/drawingml/2006/main">
              <a:ext uri="{FF2B5EF4-FFF2-40B4-BE49-F238E27FC236}">
                <a16:creationId xmlns:a16="http://schemas.microsoft.com/office/drawing/2014/main" id="{2CA429C7-ECEF-4C23-8231-D41943E703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hape-643">
            <a:extLst xmlns:a="http://schemas.openxmlformats.org/drawingml/2006/main">
              <a:ext uri="{FF2B5EF4-FFF2-40B4-BE49-F238E27FC236}">
                <a16:creationId xmlns:a16="http://schemas.microsoft.com/office/drawing/2014/main" id="{57C9306D-99D1-4B5B-A635-B9684DC6F6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809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ИНСТИТУЦИОНАЛЬНАЯ МОДЕЛЬ</a:t>
            </a:r>
          </a:p>
        </p:txBody>
      </p:sp>
      <p:sp>
        <p:nvSpPr>
          <p:cNvPr id="3" name="shape-644">
            <a:extLst xmlns:a="http://schemas.openxmlformats.org/drawingml/2006/main">
              <a:ext uri="{FF2B5EF4-FFF2-40B4-BE49-F238E27FC236}">
                <a16:creationId xmlns:a16="http://schemas.microsoft.com/office/drawing/2014/main" id="{274A69A2-F5D5-4BF2-94FD-555C69AEF0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304800"/>
            <a:ext cx="762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350" b="1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19</a:t>
            </a:r>
          </a:p>
        </p:txBody>
      </p:sp>
      <p:sp>
        <p:nvSpPr>
          <p:cNvPr id="4" name="shape-645">
            <a:extLst xmlns:a="http://schemas.openxmlformats.org/drawingml/2006/main">
              <a:ext uri="{FF2B5EF4-FFF2-40B4-BE49-F238E27FC236}">
                <a16:creationId xmlns:a16="http://schemas.microsoft.com/office/drawing/2014/main" id="{12CE1843-4050-4225-B51F-EDE92CAF14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287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6000"/>
              </a:lnSpc>
              <a:buNone/>
              <a:defRPr sz="30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30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Полномочия остаются у действующих органов</a:t>
            </a:r>
          </a:p>
        </p:txBody>
      </p:sp>
      <p:sp>
        <p:nvSpPr>
          <p:cNvPr id="5" name="shape-646">
            <a:extLst xmlns:a="http://schemas.openxmlformats.org/drawingml/2006/main">
              <a:ext uri="{FF2B5EF4-FFF2-40B4-BE49-F238E27FC236}">
                <a16:creationId xmlns:a16="http://schemas.microsoft.com/office/drawing/2014/main" id="{BCAD4DE1-1FC9-4A00-95CA-C7B68AD25C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34125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5E9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shape-647">
            <a:extLst xmlns:a="http://schemas.openxmlformats.org/drawingml/2006/main">
              <a:ext uri="{FF2B5EF4-FFF2-40B4-BE49-F238E27FC236}">
                <a16:creationId xmlns:a16="http://schemas.microsoft.com/office/drawing/2014/main" id="{76E3231E-A825-46B6-B35A-2B1A9D2AF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3890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82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SUR 810  •  версия 1.0  •  27.08.2026</a:t>
            </a:r>
          </a:p>
        </p:txBody>
      </p:sp>
      <p:sp>
        <p:nvSpPr>
          <p:cNvPr id="7" name="shape-648">
            <a:extLst xmlns:a="http://schemas.openxmlformats.org/drawingml/2006/main">
              <a:ext uri="{FF2B5EF4-FFF2-40B4-BE49-F238E27FC236}">
                <a16:creationId xmlns:a16="http://schemas.microsoft.com/office/drawing/2014/main" id="{F0AD8654-C7E6-491D-9D94-37DE7AB40C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6438900"/>
            <a:ext cx="3981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82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8" name="shape-649">
            <a:extLst xmlns:a="http://schemas.openxmlformats.org/drawingml/2006/main">
              <a:ext uri="{FF2B5EF4-FFF2-40B4-BE49-F238E27FC236}">
                <a16:creationId xmlns:a16="http://schemas.microsoft.com/office/drawing/2014/main" id="{7AA6562E-6303-45AF-9A31-5F35E4A825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733550"/>
            <a:ext cx="5238750" cy="1200150"/>
          </a:xfrm>
          <a:prstGeom xmlns:a="http://schemas.openxmlformats.org/drawingml/2006/main" prst="roundRect">
            <a:avLst>
              <a:gd name="adj" fmla="val 6349"/>
            </a:avLst>
          </a:prstGeom>
          <a:solidFill xmlns:a="http://schemas.openxmlformats.org/drawingml/2006/main">
            <a:srgbClr val="EAF3FA"/>
          </a:solidFill>
          <a:ln xmlns:a="http://schemas.openxmlformats.org/drawingml/2006/main" w="9525">
            <a:solidFill>
              <a:srgbClr val="BCD2E2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9" name="shape-650">
            <a:extLst xmlns:a="http://schemas.openxmlformats.org/drawingml/2006/main">
              <a:ext uri="{FF2B5EF4-FFF2-40B4-BE49-F238E27FC236}">
                <a16:creationId xmlns:a16="http://schemas.microsoft.com/office/drawing/2014/main" id="{01BD84A7-8AA0-4850-8899-9BDAA6ED93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733550"/>
            <a:ext cx="76200" cy="1200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shape-651">
            <a:extLst xmlns:a="http://schemas.openxmlformats.org/drawingml/2006/main">
              <a:ext uri="{FF2B5EF4-FFF2-40B4-BE49-F238E27FC236}">
                <a16:creationId xmlns:a16="http://schemas.microsoft.com/office/drawing/2014/main" id="{425BA3E7-A3A0-481A-BB9D-95E8D92007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905000"/>
            <a:ext cx="47815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Цели и стратегия</a:t>
            </a:r>
          </a:p>
        </p:txBody>
      </p:sp>
      <p:sp>
        <p:nvSpPr>
          <p:cNvPr id="11" name="shape-652">
            <a:extLst xmlns:a="http://schemas.openxmlformats.org/drawingml/2006/main">
              <a:ext uri="{FF2B5EF4-FFF2-40B4-BE49-F238E27FC236}">
                <a16:creationId xmlns:a16="http://schemas.microsoft.com/office/drawing/2014/main" id="{3B6975F6-E678-4831-9EB6-94BA2B51D7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343150"/>
            <a:ext cx="47815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251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42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42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Президент РФ • Федеральное Собрание • Правительство РФ</a:t>
            </a:r>
          </a:p>
        </p:txBody>
      </p:sp>
      <p:sp>
        <p:nvSpPr>
          <p:cNvPr id="12" name="shape-653">
            <a:extLst xmlns:a="http://schemas.openxmlformats.org/drawingml/2006/main">
              <a:ext uri="{FF2B5EF4-FFF2-40B4-BE49-F238E27FC236}">
                <a16:creationId xmlns:a16="http://schemas.microsoft.com/office/drawing/2014/main" id="{53A93F33-2E60-4B6D-B142-74BA58F29F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1733550"/>
            <a:ext cx="5238750" cy="1200150"/>
          </a:xfrm>
          <a:prstGeom xmlns:a="http://schemas.openxmlformats.org/drawingml/2006/main" prst="roundRect">
            <a:avLst>
              <a:gd name="adj" fmla="val 6349"/>
            </a:avLst>
          </a:prstGeom>
          <a:solidFill xmlns:a="http://schemas.openxmlformats.org/drawingml/2006/main">
            <a:srgbClr val="F7F0DF"/>
          </a:solidFill>
          <a:ln xmlns:a="http://schemas.openxmlformats.org/drawingml/2006/main" w="9525">
            <a:solidFill>
              <a:srgbClr val="E1D1A8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3" name="shape-654">
            <a:extLst xmlns:a="http://schemas.openxmlformats.org/drawingml/2006/main">
              <a:ext uri="{FF2B5EF4-FFF2-40B4-BE49-F238E27FC236}">
                <a16:creationId xmlns:a16="http://schemas.microsoft.com/office/drawing/2014/main" id="{C51B0C08-6108-40C8-87DE-1E51E26658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1733550"/>
            <a:ext cx="76200" cy="1200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5A2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shape-655">
            <a:extLst xmlns:a="http://schemas.openxmlformats.org/drawingml/2006/main">
              <a:ext uri="{FF2B5EF4-FFF2-40B4-BE49-F238E27FC236}">
                <a16:creationId xmlns:a16="http://schemas.microsoft.com/office/drawing/2014/main" id="{D61DB925-A74C-4669-9023-AF985DEF2D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1905000"/>
            <a:ext cx="47815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Координация</a:t>
            </a:r>
          </a:p>
        </p:txBody>
      </p:sp>
      <p:sp>
        <p:nvSpPr>
          <p:cNvPr id="15" name="shape-656">
            <a:extLst xmlns:a="http://schemas.openxmlformats.org/drawingml/2006/main">
              <a:ext uri="{FF2B5EF4-FFF2-40B4-BE49-F238E27FC236}">
                <a16:creationId xmlns:a16="http://schemas.microsoft.com/office/drawing/2014/main" id="{31A47682-799B-4817-9B3E-766DAE13EC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2343150"/>
            <a:ext cx="47815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700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Администрация Президента • Государственный Совет • Координационный центр</a:t>
            </a:r>
          </a:p>
        </p:txBody>
      </p:sp>
      <p:sp>
        <p:nvSpPr>
          <p:cNvPr id="16" name="shape-657">
            <a:extLst xmlns:a="http://schemas.openxmlformats.org/drawingml/2006/main">
              <a:ext uri="{FF2B5EF4-FFF2-40B4-BE49-F238E27FC236}">
                <a16:creationId xmlns:a16="http://schemas.microsoft.com/office/drawing/2014/main" id="{ADF3E81A-B867-4032-B430-378D0186B1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81350"/>
            <a:ext cx="5238750" cy="1200150"/>
          </a:xfrm>
          <a:prstGeom xmlns:a="http://schemas.openxmlformats.org/drawingml/2006/main" prst="roundRect">
            <a:avLst>
              <a:gd name="adj" fmla="val 6349"/>
            </a:avLst>
          </a:prstGeom>
          <a:solidFill xmlns:a="http://schemas.openxmlformats.org/drawingml/2006/main">
            <a:srgbClr val="E9F4EE"/>
          </a:solidFill>
          <a:ln xmlns:a="http://schemas.openxmlformats.org/drawingml/2006/main" w="9525">
            <a:solidFill>
              <a:srgbClr val="B8D7C5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7" name="shape-658">
            <a:extLst xmlns:a="http://schemas.openxmlformats.org/drawingml/2006/main">
              <a:ext uri="{FF2B5EF4-FFF2-40B4-BE49-F238E27FC236}">
                <a16:creationId xmlns:a16="http://schemas.microsoft.com/office/drawing/2014/main" id="{00CDF795-CF93-449C-AB07-88DE58481E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81350"/>
            <a:ext cx="76200" cy="1200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6A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shape-659">
            <a:extLst xmlns:a="http://schemas.openxmlformats.org/drawingml/2006/main">
              <a:ext uri="{FF2B5EF4-FFF2-40B4-BE49-F238E27FC236}">
                <a16:creationId xmlns:a16="http://schemas.microsoft.com/office/drawing/2014/main" id="{64288434-4EC5-4E16-B360-9B185703C7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352800"/>
            <a:ext cx="47815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Деньги и исполнение</a:t>
            </a:r>
          </a:p>
        </p:txBody>
      </p:sp>
      <p:sp>
        <p:nvSpPr>
          <p:cNvPr id="19" name="shape-660">
            <a:extLst xmlns:a="http://schemas.openxmlformats.org/drawingml/2006/main">
              <a:ext uri="{FF2B5EF4-FFF2-40B4-BE49-F238E27FC236}">
                <a16:creationId xmlns:a16="http://schemas.microsoft.com/office/drawing/2014/main" id="{F1A257FE-9846-4FC2-8520-BBD2450E1B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790950"/>
            <a:ext cx="47815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189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42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42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Правительство • Минфин • Казначейство • регулируемый банк</a:t>
            </a:r>
          </a:p>
        </p:txBody>
      </p:sp>
      <p:sp>
        <p:nvSpPr>
          <p:cNvPr id="20" name="shape-661">
            <a:extLst xmlns:a="http://schemas.openxmlformats.org/drawingml/2006/main">
              <a:ext uri="{FF2B5EF4-FFF2-40B4-BE49-F238E27FC236}">
                <a16:creationId xmlns:a16="http://schemas.microsoft.com/office/drawing/2014/main" id="{DDA735AF-5225-4A47-9235-C62793CCD6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3181350"/>
            <a:ext cx="5238750" cy="1200150"/>
          </a:xfrm>
          <a:prstGeom xmlns:a="http://schemas.openxmlformats.org/drawingml/2006/main" prst="roundRect">
            <a:avLst>
              <a:gd name="adj" fmla="val 6349"/>
            </a:avLst>
          </a:prstGeom>
          <a:solidFill xmlns:a="http://schemas.openxmlformats.org/drawingml/2006/main">
            <a:srgbClr val="FBEAEA"/>
          </a:solidFill>
          <a:ln xmlns:a="http://schemas.openxmlformats.org/drawingml/2006/main" w="9525">
            <a:solidFill>
              <a:srgbClr val="E4B7B7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1" name="shape-662">
            <a:extLst xmlns:a="http://schemas.openxmlformats.org/drawingml/2006/main">
              <a:ext uri="{FF2B5EF4-FFF2-40B4-BE49-F238E27FC236}">
                <a16:creationId xmlns:a16="http://schemas.microsoft.com/office/drawing/2014/main" id="{63E2350A-052A-412B-8DBC-DCB4808FA9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3181350"/>
            <a:ext cx="76200" cy="1200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B1C1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shape-663">
            <a:extLst xmlns:a="http://schemas.openxmlformats.org/drawingml/2006/main">
              <a:ext uri="{FF2B5EF4-FFF2-40B4-BE49-F238E27FC236}">
                <a16:creationId xmlns:a16="http://schemas.microsoft.com/office/drawing/2014/main" id="{5780BFFC-D516-453E-830F-6C02519EEE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3352800"/>
            <a:ext cx="47815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Безопасность и независимость</a:t>
            </a:r>
          </a:p>
        </p:txBody>
      </p:sp>
      <p:sp>
        <p:nvSpPr>
          <p:cNvPr id="23" name="shape-664">
            <a:extLst xmlns:a="http://schemas.openxmlformats.org/drawingml/2006/main">
              <a:ext uri="{FF2B5EF4-FFF2-40B4-BE49-F238E27FC236}">
                <a16:creationId xmlns:a16="http://schemas.microsoft.com/office/drawing/2014/main" id="{840D74C0-561C-40A8-B1EF-A728C73D7A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3790950"/>
            <a:ext cx="47815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700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Совет Безопасности • Банк России — участие в пределах собственного мандата</a:t>
            </a:r>
          </a:p>
        </p:txBody>
      </p:sp>
      <p:sp>
        <p:nvSpPr>
          <p:cNvPr id="24" name="shape-665">
            <a:extLst xmlns:a="http://schemas.openxmlformats.org/drawingml/2006/main">
              <a:ext uri="{FF2B5EF4-FFF2-40B4-BE49-F238E27FC236}">
                <a16:creationId xmlns:a16="http://schemas.microsoft.com/office/drawing/2014/main" id="{F3217B0D-71BE-4957-A440-C4037124F3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629150"/>
            <a:ext cx="5238750" cy="1200150"/>
          </a:xfrm>
          <a:prstGeom xmlns:a="http://schemas.openxmlformats.org/drawingml/2006/main" prst="roundRect">
            <a:avLst>
              <a:gd name="adj" fmla="val 634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5E9ED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5" name="shape-666">
            <a:extLst xmlns:a="http://schemas.openxmlformats.org/drawingml/2006/main">
              <a:ext uri="{FF2B5EF4-FFF2-40B4-BE49-F238E27FC236}">
                <a16:creationId xmlns:a16="http://schemas.microsoft.com/office/drawing/2014/main" id="{F12788AC-6E6E-42E7-8172-465E44EA8B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629150"/>
            <a:ext cx="76200" cy="1200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B86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shape-667">
            <a:extLst xmlns:a="http://schemas.openxmlformats.org/drawingml/2006/main">
              <a:ext uri="{FF2B5EF4-FFF2-40B4-BE49-F238E27FC236}">
                <a16:creationId xmlns:a16="http://schemas.microsoft.com/office/drawing/2014/main" id="{3F748A88-4D66-4202-8996-DAD1E931B4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800600"/>
            <a:ext cx="47815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Данные и методика</a:t>
            </a:r>
          </a:p>
        </p:txBody>
      </p:sp>
      <p:sp>
        <p:nvSpPr>
          <p:cNvPr id="27" name="shape-668">
            <a:extLst xmlns:a="http://schemas.openxmlformats.org/drawingml/2006/main">
              <a:ext uri="{FF2B5EF4-FFF2-40B4-BE49-F238E27FC236}">
                <a16:creationId xmlns:a16="http://schemas.microsoft.com/office/drawing/2014/main" id="{94E50E14-A61A-4CBE-A668-525D808046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238750"/>
            <a:ext cx="47815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42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42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Росстат • РАН • отраслевые центры • субъекты РФ</a:t>
            </a:r>
          </a:p>
        </p:txBody>
      </p:sp>
      <p:sp>
        <p:nvSpPr>
          <p:cNvPr id="28" name="shape-669">
            <a:extLst xmlns:a="http://schemas.openxmlformats.org/drawingml/2006/main">
              <a:ext uri="{FF2B5EF4-FFF2-40B4-BE49-F238E27FC236}">
                <a16:creationId xmlns:a16="http://schemas.microsoft.com/office/drawing/2014/main" id="{7784535F-37CE-48C3-989C-801898598C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4629150"/>
            <a:ext cx="5238750" cy="1200150"/>
          </a:xfrm>
          <a:prstGeom xmlns:a="http://schemas.openxmlformats.org/drawingml/2006/main" prst="roundRect">
            <a:avLst>
              <a:gd name="adj" fmla="val 634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5E9ED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9" name="shape-670">
            <a:extLst xmlns:a="http://schemas.openxmlformats.org/drawingml/2006/main">
              <a:ext uri="{FF2B5EF4-FFF2-40B4-BE49-F238E27FC236}">
                <a16:creationId xmlns:a16="http://schemas.microsoft.com/office/drawing/2014/main" id="{E3EB9E56-CD4D-4B2C-A1D0-662475B985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4629150"/>
            <a:ext cx="76200" cy="1200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shape-671">
            <a:extLst xmlns:a="http://schemas.openxmlformats.org/drawingml/2006/main">
              <a:ext uri="{FF2B5EF4-FFF2-40B4-BE49-F238E27FC236}">
                <a16:creationId xmlns:a16="http://schemas.microsoft.com/office/drawing/2014/main" id="{E4CA27D1-A8D0-45F0-A2E6-CCC6D8D00F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4800600"/>
            <a:ext cx="47815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Контроль и доказательство</a:t>
            </a:r>
          </a:p>
        </p:txBody>
      </p:sp>
      <p:sp>
        <p:nvSpPr>
          <p:cNvPr id="31" name="shape-672">
            <a:extLst xmlns:a="http://schemas.openxmlformats.org/drawingml/2006/main">
              <a:ext uri="{FF2B5EF4-FFF2-40B4-BE49-F238E27FC236}">
                <a16:creationId xmlns:a16="http://schemas.microsoft.com/office/drawing/2014/main" id="{ABD0B498-0B95-40E9-96D7-6794EA4FCF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5238750"/>
            <a:ext cx="47815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42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42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Счётная палата • аудит • независимые валидаторы</a:t>
            </a:r>
          </a:p>
        </p:txBody>
      </p:sp>
      <p:sp>
        <p:nvSpPr>
          <p:cNvPr id="32" name="shape-673">
            <a:extLst xmlns:a="http://schemas.openxmlformats.org/drawingml/2006/main">
              <a:ext uri="{FF2B5EF4-FFF2-40B4-BE49-F238E27FC236}">
                <a16:creationId xmlns:a16="http://schemas.microsoft.com/office/drawing/2014/main" id="{06EEC238-B330-4764-966E-A6D631BC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924550"/>
            <a:ext cx="9906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3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СУР связывает основание, данные, решение, ресурс и результат — но не принимает решение вместо института</a:t>
            </a:r>
          </a:p>
        </p:txBody>
      </p:sp>
    </p:spTree>
    <p:extLst>
      <p:ext uri="{BB962C8B-B14F-4D97-AF65-F5344CB8AC3E}">
        <p14:creationId xmlns:p14="http://schemas.microsoft.com/office/powerpoint/2010/main" val="90803097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shape-14">
            <a:extLst xmlns:a="http://schemas.openxmlformats.org/drawingml/2006/main">
              <a:ext uri="{FF2B5EF4-FFF2-40B4-BE49-F238E27FC236}">
                <a16:creationId xmlns:a16="http://schemas.microsoft.com/office/drawing/2014/main" id="{055FBB40-65EA-417B-8CC2-673A950999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hape-15">
            <a:extLst xmlns:a="http://schemas.openxmlformats.org/drawingml/2006/main">
              <a:ext uri="{FF2B5EF4-FFF2-40B4-BE49-F238E27FC236}">
                <a16:creationId xmlns:a16="http://schemas.microsoft.com/office/drawing/2014/main" id="{639720E9-B112-4F9B-839B-A3090097FC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809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УПРАВЛЕНЧЕСКАЯ ПОЗИЦИЯ</a:t>
            </a:r>
          </a:p>
        </p:txBody>
      </p:sp>
      <p:sp>
        <p:nvSpPr>
          <p:cNvPr id="3" name="shape-16">
            <a:extLst xmlns:a="http://schemas.openxmlformats.org/drawingml/2006/main">
              <a:ext uri="{FF2B5EF4-FFF2-40B4-BE49-F238E27FC236}">
                <a16:creationId xmlns:a16="http://schemas.microsoft.com/office/drawing/2014/main" id="{6796FCA9-A2FC-48F5-9CF6-6F67B27031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304800"/>
            <a:ext cx="762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350" b="1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4" name="shape-17">
            <a:extLst xmlns:a="http://schemas.openxmlformats.org/drawingml/2006/main">
              <a:ext uri="{FF2B5EF4-FFF2-40B4-BE49-F238E27FC236}">
                <a16:creationId xmlns:a16="http://schemas.microsoft.com/office/drawing/2014/main" id="{FBB30F0D-3446-4B4C-BD69-997B5EAD6C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287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6000"/>
              </a:lnSpc>
              <a:buNone/>
              <a:defRPr sz="27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27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СУР можно пилотировать сейчас</a:t>
            </a:r>
          </a:p>
        </p:txBody>
      </p:sp>
      <p:sp>
        <p:nvSpPr>
          <p:cNvPr id="5" name="shape-18">
            <a:extLst xmlns:a="http://schemas.openxmlformats.org/drawingml/2006/main">
              <a:ext uri="{FF2B5EF4-FFF2-40B4-BE49-F238E27FC236}">
                <a16:creationId xmlns:a16="http://schemas.microsoft.com/office/drawing/2014/main" id="{BA1CB6EE-3FF6-4194-8DB1-68F38FFED4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00150"/>
            <a:ext cx="10382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Денежный смысл 810 не вводится — он проходит отдельный правовой шлюз</a:t>
            </a:r>
          </a:p>
        </p:txBody>
      </p:sp>
      <p:sp>
        <p:nvSpPr>
          <p:cNvPr id="6" name="shape-19">
            <a:extLst xmlns:a="http://schemas.openxmlformats.org/drawingml/2006/main">
              <a:ext uri="{FF2B5EF4-FFF2-40B4-BE49-F238E27FC236}">
                <a16:creationId xmlns:a16="http://schemas.microsoft.com/office/drawing/2014/main" id="{5299D5BC-6738-41A4-A4F5-FF46C1CFAE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34125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5E9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shape-20">
            <a:extLst xmlns:a="http://schemas.openxmlformats.org/drawingml/2006/main">
              <a:ext uri="{FF2B5EF4-FFF2-40B4-BE49-F238E27FC236}">
                <a16:creationId xmlns:a16="http://schemas.microsoft.com/office/drawing/2014/main" id="{2E8FF15C-52B7-44DB-8D8A-115D5D036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3890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82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SUR 810  •  версия 1.0  •  27.08.2026</a:t>
            </a:r>
          </a:p>
        </p:txBody>
      </p:sp>
      <p:sp>
        <p:nvSpPr>
          <p:cNvPr id="8" name="shape-21">
            <a:extLst xmlns:a="http://schemas.openxmlformats.org/drawingml/2006/main">
              <a:ext uri="{FF2B5EF4-FFF2-40B4-BE49-F238E27FC236}">
                <a16:creationId xmlns:a16="http://schemas.microsoft.com/office/drawing/2014/main" id="{F3618E5B-A234-4AD1-AAF2-BFDDF65E5B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6438900"/>
            <a:ext cx="3981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82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9" name="shape-22">
            <a:extLst xmlns:a="http://schemas.openxmlformats.org/drawingml/2006/main">
              <a:ext uri="{FF2B5EF4-FFF2-40B4-BE49-F238E27FC236}">
                <a16:creationId xmlns:a16="http://schemas.microsoft.com/office/drawing/2014/main" id="{FEBC11F6-B105-4F49-AF75-C359D55786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809750"/>
            <a:ext cx="5219700" cy="3143250"/>
          </a:xfrm>
          <a:prstGeom xmlns:a="http://schemas.openxmlformats.org/drawingml/2006/main" prst="roundRect">
            <a:avLst>
              <a:gd name="adj" fmla="val 2424"/>
            </a:avLst>
          </a:prstGeom>
          <a:solidFill xmlns:a="http://schemas.openxmlformats.org/drawingml/2006/main">
            <a:srgbClr val="E9F4EE"/>
          </a:solidFill>
          <a:ln xmlns:a="http://schemas.openxmlformats.org/drawingml/2006/main" w="9525">
            <a:solidFill>
              <a:srgbClr val="B8D7C5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0" name="shape-23">
            <a:extLst xmlns:a="http://schemas.openxmlformats.org/drawingml/2006/main">
              <a:ext uri="{FF2B5EF4-FFF2-40B4-BE49-F238E27FC236}">
                <a16:creationId xmlns:a16="http://schemas.microsoft.com/office/drawing/2014/main" id="{BA6F269A-D50B-4C5B-8F21-B58117CD9D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809750"/>
            <a:ext cx="76200" cy="3143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6A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shape-24">
            <a:extLst xmlns:a="http://schemas.openxmlformats.org/drawingml/2006/main">
              <a:ext uri="{FF2B5EF4-FFF2-40B4-BE49-F238E27FC236}">
                <a16:creationId xmlns:a16="http://schemas.microsoft.com/office/drawing/2014/main" id="{AAEDBF4D-F58D-4E9C-B985-EEF3751EDB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981200"/>
            <a:ext cx="476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9549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 i="0">
                <a:solidFill>
                  <a:srgbClr val="2D6A4F"/>
                </a:solidFill>
                <a:latin typeface="Arial"/>
                <a:ea typeface="Arial"/>
                <a:cs typeface="Arial"/>
              </a:defRPr>
            </a:pPr>
            <a:r>
              <a:rPr sz="1875" b="1" i="0">
                <a:solidFill>
                  <a:srgbClr val="2D6A4F"/>
                </a:solidFill>
                <a:latin typeface="Arial"/>
                <a:ea typeface="Arial"/>
                <a:cs typeface="Arial"/>
              </a:rPr>
              <a:t>СУР — запускать как систему управления</a:t>
            </a:r>
          </a:p>
        </p:txBody>
      </p:sp>
      <p:sp>
        <p:nvSpPr>
          <p:cNvPr id="12" name="shape-25">
            <a:extLst xmlns:a="http://schemas.openxmlformats.org/drawingml/2006/main">
              <a:ext uri="{FF2B5EF4-FFF2-40B4-BE49-F238E27FC236}">
                <a16:creationId xmlns:a16="http://schemas.microsoft.com/office/drawing/2014/main" id="{66DF3498-8002-4BED-A770-59018517D7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419350"/>
            <a:ext cx="4762500" cy="2362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650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650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Организационно-методическая архитектура, 19 балансовых систем, матрица 741, каталог 260 и доказательный цикл.</a:t>
            </a:r>
          </a:p>
        </p:txBody>
      </p:sp>
      <p:sp>
        <p:nvSpPr>
          <p:cNvPr id="13" name="shape-26">
            <a:extLst xmlns:a="http://schemas.openxmlformats.org/drawingml/2006/main">
              <a:ext uri="{FF2B5EF4-FFF2-40B4-BE49-F238E27FC236}">
                <a16:creationId xmlns:a16="http://schemas.microsoft.com/office/drawing/2014/main" id="{378964DA-69C8-4894-A6C7-6EE9AE1C59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1809750"/>
            <a:ext cx="5219700" cy="3143250"/>
          </a:xfrm>
          <a:prstGeom xmlns:a="http://schemas.openxmlformats.org/drawingml/2006/main" prst="roundRect">
            <a:avLst>
              <a:gd name="adj" fmla="val 2424"/>
            </a:avLst>
          </a:prstGeom>
          <a:solidFill xmlns:a="http://schemas.openxmlformats.org/drawingml/2006/main">
            <a:srgbClr val="F7F0DF"/>
          </a:solidFill>
          <a:ln xmlns:a="http://schemas.openxmlformats.org/drawingml/2006/main" w="9525">
            <a:solidFill>
              <a:srgbClr val="E1D1A8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4" name="shape-27">
            <a:extLst xmlns:a="http://schemas.openxmlformats.org/drawingml/2006/main">
              <a:ext uri="{FF2B5EF4-FFF2-40B4-BE49-F238E27FC236}">
                <a16:creationId xmlns:a16="http://schemas.microsoft.com/office/drawing/2014/main" id="{066DCCA1-127E-4870-9CB8-0E3D25D304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1809750"/>
            <a:ext cx="76200" cy="3143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5A2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shape-28">
            <a:extLst xmlns:a="http://schemas.openxmlformats.org/drawingml/2006/main">
              <a:ext uri="{FF2B5EF4-FFF2-40B4-BE49-F238E27FC236}">
                <a16:creationId xmlns:a16="http://schemas.microsoft.com/office/drawing/2014/main" id="{72DE3A9C-B1EC-46A2-9C9D-BF3047109A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1981200"/>
            <a:ext cx="476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9056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87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810 — использовать только как код проекта</a:t>
            </a:r>
          </a:p>
        </p:txBody>
      </p:sp>
      <p:sp>
        <p:nvSpPr>
          <p:cNvPr id="16" name="shape-29">
            <a:extLst xmlns:a="http://schemas.openxmlformats.org/drawingml/2006/main">
              <a:ext uri="{FF2B5EF4-FFF2-40B4-BE49-F238E27FC236}">
                <a16:creationId xmlns:a16="http://schemas.microsoft.com/office/drawing/2014/main" id="{1D60CF7E-8236-489A-904F-BA7412D154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2419350"/>
            <a:ext cx="4762500" cy="2362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650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650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Исторический идентификатор и имя реестра прослеживаемости. Все расчёты, учёт и платежи — в RUB/643.</a:t>
            </a:r>
          </a:p>
        </p:txBody>
      </p:sp>
      <p:sp>
        <p:nvSpPr>
          <p:cNvPr id="17" name="shape-30">
            <a:extLst xmlns:a="http://schemas.openxmlformats.org/drawingml/2006/main">
              <a:ext uri="{FF2B5EF4-FFF2-40B4-BE49-F238E27FC236}">
                <a16:creationId xmlns:a16="http://schemas.microsoft.com/office/drawing/2014/main" id="{3274CB5F-50A5-4CDB-B5DA-5E6D022C11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19300" y="5219700"/>
            <a:ext cx="8096250" cy="723900"/>
          </a:xfrm>
          <a:prstGeom xmlns:a="http://schemas.openxmlformats.org/drawingml/2006/main" prst="roundRect">
            <a:avLst>
              <a:gd name="adj" fmla="val 10526"/>
            </a:avLst>
          </a:prstGeom>
          <a:solidFill xmlns:a="http://schemas.openxmlformats.org/drawingml/2006/main">
            <a:srgbClr val="0B25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shape-31">
            <a:extLst xmlns:a="http://schemas.openxmlformats.org/drawingml/2006/main">
              <a:ext uri="{FF2B5EF4-FFF2-40B4-BE49-F238E27FC236}">
                <a16:creationId xmlns:a16="http://schemas.microsoft.com/office/drawing/2014/main" id="{63948D96-2873-44D7-9C4A-06CFCB44CB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66950" y="5334000"/>
            <a:ext cx="76009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8680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80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Запрашиваемое решение: правовая подготовка + ограниченный немонетарный пилот</a:t>
            </a:r>
          </a:p>
        </p:txBody>
      </p:sp>
    </p:spTree>
    <p:extLst>
      <p:ext uri="{BB962C8B-B14F-4D97-AF65-F5344CB8AC3E}">
        <p14:creationId xmlns:p14="http://schemas.microsoft.com/office/powerpoint/2010/main" val="1727413322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shape-674">
            <a:extLst xmlns:a="http://schemas.openxmlformats.org/drawingml/2006/main">
              <a:ext uri="{FF2B5EF4-FFF2-40B4-BE49-F238E27FC236}">
                <a16:creationId xmlns:a16="http://schemas.microsoft.com/office/drawing/2014/main" id="{80547BF8-CDBB-4B03-AAA6-84E633B4C0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hape-675">
            <a:extLst xmlns:a="http://schemas.openxmlformats.org/drawingml/2006/main">
              <a:ext uri="{FF2B5EF4-FFF2-40B4-BE49-F238E27FC236}">
                <a16:creationId xmlns:a16="http://schemas.microsoft.com/office/drawing/2014/main" id="{3FB4ED09-D2D0-464C-B47B-3EF5BAB2B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809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ВНЕДРЕНИЕ</a:t>
            </a:r>
          </a:p>
        </p:txBody>
      </p:sp>
      <p:sp>
        <p:nvSpPr>
          <p:cNvPr id="3" name="shape-676">
            <a:extLst xmlns:a="http://schemas.openxmlformats.org/drawingml/2006/main">
              <a:ext uri="{FF2B5EF4-FFF2-40B4-BE49-F238E27FC236}">
                <a16:creationId xmlns:a16="http://schemas.microsoft.com/office/drawing/2014/main" id="{34B4DF4D-7361-4FDF-AD9E-4C5E36EB10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304800"/>
            <a:ext cx="762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350" b="1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20</a:t>
            </a:r>
          </a:p>
        </p:txBody>
      </p:sp>
      <p:sp>
        <p:nvSpPr>
          <p:cNvPr id="4" name="shape-677">
            <a:extLst xmlns:a="http://schemas.openxmlformats.org/drawingml/2006/main">
              <a:ext uri="{FF2B5EF4-FFF2-40B4-BE49-F238E27FC236}">
                <a16:creationId xmlns:a16="http://schemas.microsoft.com/office/drawing/2014/main" id="{0CBDF01F-A66E-4984-8BD2-830FA25272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287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6000"/>
              </a:lnSpc>
              <a:buNone/>
              <a:defRPr sz="30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30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Пилот 30 / 100 / 365 дней — с правом остановки</a:t>
            </a:r>
          </a:p>
        </p:txBody>
      </p:sp>
      <p:sp>
        <p:nvSpPr>
          <p:cNvPr id="5" name="shape-678">
            <a:extLst xmlns:a="http://schemas.openxmlformats.org/drawingml/2006/main">
              <a:ext uri="{FF2B5EF4-FFF2-40B4-BE49-F238E27FC236}">
                <a16:creationId xmlns:a16="http://schemas.microsoft.com/office/drawing/2014/main" id="{E7B58E0F-0C4E-4196-B436-D821FBB183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34125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5E9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shape-679">
            <a:extLst xmlns:a="http://schemas.openxmlformats.org/drawingml/2006/main">
              <a:ext uri="{FF2B5EF4-FFF2-40B4-BE49-F238E27FC236}">
                <a16:creationId xmlns:a16="http://schemas.microsoft.com/office/drawing/2014/main" id="{0523F5B3-D9B0-4D0F-ACF1-8F12B90439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3890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82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SUR 810  •  версия 1.0  •  27.08.2026</a:t>
            </a:r>
          </a:p>
        </p:txBody>
      </p:sp>
      <p:sp>
        <p:nvSpPr>
          <p:cNvPr id="7" name="shape-680">
            <a:extLst xmlns:a="http://schemas.openxmlformats.org/drawingml/2006/main">
              <a:ext uri="{FF2B5EF4-FFF2-40B4-BE49-F238E27FC236}">
                <a16:creationId xmlns:a16="http://schemas.microsoft.com/office/drawing/2014/main" id="{87BF2802-E9ED-45EF-9240-C1E2F87893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6438900"/>
            <a:ext cx="3981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82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8" name="shape-681">
            <a:extLst xmlns:a="http://schemas.openxmlformats.org/drawingml/2006/main">
              <a:ext uri="{FF2B5EF4-FFF2-40B4-BE49-F238E27FC236}">
                <a16:creationId xmlns:a16="http://schemas.microsoft.com/office/drawing/2014/main" id="{FF52943F-7C07-4CC3-91E3-DBD3883787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809750"/>
            <a:ext cx="3390900" cy="2952750"/>
          </a:xfrm>
          <a:prstGeom xmlns:a="http://schemas.openxmlformats.org/drawingml/2006/main" prst="roundRect">
            <a:avLst>
              <a:gd name="adj" fmla="val 2581"/>
            </a:avLst>
          </a:prstGeom>
          <a:solidFill xmlns:a="http://schemas.openxmlformats.org/drawingml/2006/main">
            <a:srgbClr val="EAF3FA"/>
          </a:solidFill>
          <a:ln xmlns:a="http://schemas.openxmlformats.org/drawingml/2006/main" w="19050">
            <a:solidFill>
              <a:srgbClr val="2E74B5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9" name="shape-682">
            <a:extLst xmlns:a="http://schemas.openxmlformats.org/drawingml/2006/main">
              <a:ext uri="{FF2B5EF4-FFF2-40B4-BE49-F238E27FC236}">
                <a16:creationId xmlns:a16="http://schemas.microsoft.com/office/drawing/2014/main" id="{94E085BE-4F1D-40A3-BFE6-474E51F10C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057400"/>
            <a:ext cx="28194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510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510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30</a:t>
            </a:r>
          </a:p>
        </p:txBody>
      </p:sp>
      <p:sp>
        <p:nvSpPr>
          <p:cNvPr id="10" name="shape-683">
            <a:extLst xmlns:a="http://schemas.openxmlformats.org/drawingml/2006/main">
              <a:ext uri="{FF2B5EF4-FFF2-40B4-BE49-F238E27FC236}">
                <a16:creationId xmlns:a16="http://schemas.microsoft.com/office/drawing/2014/main" id="{DED1C7B4-8959-4147-8246-18D16B50DA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895600"/>
            <a:ext cx="28194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1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ДНЕЙ</a:t>
            </a:r>
          </a:p>
        </p:txBody>
      </p:sp>
      <p:sp>
        <p:nvSpPr>
          <p:cNvPr id="11" name="shape-684">
            <a:extLst xmlns:a="http://schemas.openxmlformats.org/drawingml/2006/main">
              <a:ext uri="{FF2B5EF4-FFF2-40B4-BE49-F238E27FC236}">
                <a16:creationId xmlns:a16="http://schemas.microsoft.com/office/drawing/2014/main" id="{6A6DEA31-F28E-4DA6-AE4E-215A683AA6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390900"/>
            <a:ext cx="28194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72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Мандат и границы</a:t>
            </a:r>
          </a:p>
        </p:txBody>
      </p:sp>
      <p:sp>
        <p:nvSpPr>
          <p:cNvPr id="12" name="shape-685">
            <a:extLst xmlns:a="http://schemas.openxmlformats.org/drawingml/2006/main">
              <a:ext uri="{FF2B5EF4-FFF2-40B4-BE49-F238E27FC236}">
                <a16:creationId xmlns:a16="http://schemas.microsoft.com/office/drawing/2014/main" id="{449F978A-2104-40B4-A06C-3ABDF0BCDA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981450"/>
            <a:ext cx="2667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7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заказчик • объект • исходная линия</a:t>
            </a:r>
          </a:p>
        </p:txBody>
      </p:sp>
      <p:sp>
        <p:nvSpPr>
          <p:cNvPr id="13" name="shape-686">
            <a:extLst xmlns:a="http://schemas.openxmlformats.org/drawingml/2006/main">
              <a:ext uri="{FF2B5EF4-FFF2-40B4-BE49-F238E27FC236}">
                <a16:creationId xmlns:a16="http://schemas.microsoft.com/office/drawing/2014/main" id="{789B65AA-A63E-4656-8795-B1A5D804C8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1809750"/>
            <a:ext cx="3390900" cy="2952750"/>
          </a:xfrm>
          <a:prstGeom xmlns:a="http://schemas.openxmlformats.org/drawingml/2006/main" prst="roundRect">
            <a:avLst>
              <a:gd name="adj" fmla="val 2581"/>
            </a:avLst>
          </a:prstGeom>
          <a:solidFill xmlns:a="http://schemas.openxmlformats.org/drawingml/2006/main">
            <a:srgbClr val="F7F0DF"/>
          </a:solidFill>
          <a:ln xmlns:a="http://schemas.openxmlformats.org/drawingml/2006/main" w="19050">
            <a:solidFill>
              <a:srgbClr val="C5A253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4" name="shape-687">
            <a:extLst xmlns:a="http://schemas.openxmlformats.org/drawingml/2006/main">
              <a:ext uri="{FF2B5EF4-FFF2-40B4-BE49-F238E27FC236}">
                <a16:creationId xmlns:a16="http://schemas.microsoft.com/office/drawing/2014/main" id="{DBE87755-D931-46C7-95F6-CF5CB3F4F0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0100" y="2057400"/>
            <a:ext cx="28194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5100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5100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100</a:t>
            </a:r>
          </a:p>
        </p:txBody>
      </p:sp>
      <p:sp>
        <p:nvSpPr>
          <p:cNvPr id="15" name="shape-688">
            <a:extLst xmlns:a="http://schemas.openxmlformats.org/drawingml/2006/main">
              <a:ext uri="{FF2B5EF4-FFF2-40B4-BE49-F238E27FC236}">
                <a16:creationId xmlns:a16="http://schemas.microsoft.com/office/drawing/2014/main" id="{2C93BA11-0742-4EFC-B257-0697F3EA42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0100" y="2895600"/>
            <a:ext cx="28194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1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ДНЕЙ</a:t>
            </a:r>
          </a:p>
        </p:txBody>
      </p:sp>
      <p:sp>
        <p:nvSpPr>
          <p:cNvPr id="16" name="shape-689">
            <a:extLst xmlns:a="http://schemas.openxmlformats.org/drawingml/2006/main">
              <a:ext uri="{FF2B5EF4-FFF2-40B4-BE49-F238E27FC236}">
                <a16:creationId xmlns:a16="http://schemas.microsoft.com/office/drawing/2014/main" id="{C7A26BAA-446E-42AA-9A99-1FEB0B8CE1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0100" y="3390900"/>
            <a:ext cx="28194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72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Правовой шлюз</a:t>
            </a:r>
          </a:p>
        </p:txBody>
      </p:sp>
      <p:sp>
        <p:nvSpPr>
          <p:cNvPr id="17" name="shape-690">
            <a:extLst xmlns:a="http://schemas.openxmlformats.org/drawingml/2006/main">
              <a:ext uri="{FF2B5EF4-FFF2-40B4-BE49-F238E27FC236}">
                <a16:creationId xmlns:a16="http://schemas.microsoft.com/office/drawing/2014/main" id="{E7C13C61-8AD0-4FF0-9626-BF22C1AD6D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3981450"/>
            <a:ext cx="2667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7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заключение • паспорта • прототип</a:t>
            </a:r>
          </a:p>
        </p:txBody>
      </p:sp>
      <p:sp>
        <p:nvSpPr>
          <p:cNvPr id="18" name="shape-691">
            <a:extLst xmlns:a="http://schemas.openxmlformats.org/drawingml/2006/main">
              <a:ext uri="{FF2B5EF4-FFF2-40B4-BE49-F238E27FC236}">
                <a16:creationId xmlns:a16="http://schemas.microsoft.com/office/drawing/2014/main" id="{ACE6922B-96E7-465E-87D4-E3E75ED08B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1809750"/>
            <a:ext cx="3390900" cy="2952750"/>
          </a:xfrm>
          <a:prstGeom xmlns:a="http://schemas.openxmlformats.org/drawingml/2006/main" prst="roundRect">
            <a:avLst>
              <a:gd name="adj" fmla="val 2581"/>
            </a:avLst>
          </a:prstGeom>
          <a:solidFill xmlns:a="http://schemas.openxmlformats.org/drawingml/2006/main">
            <a:srgbClr val="E9F4EE"/>
          </a:solidFill>
          <a:ln xmlns:a="http://schemas.openxmlformats.org/drawingml/2006/main" w="19050">
            <a:solidFill>
              <a:srgbClr val="2D6A4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9" name="shape-692">
            <a:extLst xmlns:a="http://schemas.openxmlformats.org/drawingml/2006/main">
              <a:ext uri="{FF2B5EF4-FFF2-40B4-BE49-F238E27FC236}">
                <a16:creationId xmlns:a16="http://schemas.microsoft.com/office/drawing/2014/main" id="{0E0D5425-0879-452D-A21D-F784EABA1A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2057400"/>
            <a:ext cx="28194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5100" b="1" i="0">
                <a:solidFill>
                  <a:srgbClr val="2D6A4F"/>
                </a:solidFill>
                <a:latin typeface="Arial"/>
                <a:ea typeface="Arial"/>
                <a:cs typeface="Arial"/>
              </a:defRPr>
            </a:pPr>
            <a:r>
              <a:rPr sz="5100" b="1" i="0">
                <a:solidFill>
                  <a:srgbClr val="2D6A4F"/>
                </a:solidFill>
                <a:latin typeface="Arial"/>
                <a:ea typeface="Arial"/>
                <a:cs typeface="Arial"/>
              </a:rPr>
              <a:t>365</a:t>
            </a:r>
          </a:p>
        </p:txBody>
      </p:sp>
      <p:sp>
        <p:nvSpPr>
          <p:cNvPr id="20" name="shape-693">
            <a:extLst xmlns:a="http://schemas.openxmlformats.org/drawingml/2006/main">
              <a:ext uri="{FF2B5EF4-FFF2-40B4-BE49-F238E27FC236}">
                <a16:creationId xmlns:a16="http://schemas.microsoft.com/office/drawing/2014/main" id="{EA465D06-9B6D-4E75-B4FD-6122C2A70A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2895600"/>
            <a:ext cx="28194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1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ДНЕЙ</a:t>
            </a:r>
          </a:p>
        </p:txBody>
      </p:sp>
      <p:sp>
        <p:nvSpPr>
          <p:cNvPr id="21" name="shape-694">
            <a:extLst xmlns:a="http://schemas.openxmlformats.org/drawingml/2006/main">
              <a:ext uri="{FF2B5EF4-FFF2-40B4-BE49-F238E27FC236}">
                <a16:creationId xmlns:a16="http://schemas.microsoft.com/office/drawing/2014/main" id="{DD702B17-EC9B-4DE0-B04F-18D9B540E6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3390900"/>
            <a:ext cx="28194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72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Проверенный результат</a:t>
            </a:r>
          </a:p>
        </p:txBody>
      </p:sp>
      <p:sp>
        <p:nvSpPr>
          <p:cNvPr id="22" name="shape-695">
            <a:extLst xmlns:a="http://schemas.openxmlformats.org/drawingml/2006/main">
              <a:ext uri="{FF2B5EF4-FFF2-40B4-BE49-F238E27FC236}">
                <a16:creationId xmlns:a16="http://schemas.microsoft.com/office/drawing/2014/main" id="{0B718779-CF18-4376-8089-87581B6DA6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3981450"/>
            <a:ext cx="2667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7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пилот • аудит • решение о масштабе</a:t>
            </a:r>
          </a:p>
        </p:txBody>
      </p:sp>
      <p:sp>
        <p:nvSpPr>
          <p:cNvPr id="23" name="shape-696">
            <a:extLst xmlns:a="http://schemas.openxmlformats.org/drawingml/2006/main">
              <a:ext uri="{FF2B5EF4-FFF2-40B4-BE49-F238E27FC236}">
                <a16:creationId xmlns:a16="http://schemas.microsoft.com/office/drawing/2014/main" id="{C53EBA28-507F-4314-ACC6-E202313432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5086350"/>
            <a:ext cx="8877300" cy="4572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0B25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shape-697">
            <a:extLst xmlns:a="http://schemas.openxmlformats.org/drawingml/2006/main">
              <a:ext uri="{FF2B5EF4-FFF2-40B4-BE49-F238E27FC236}">
                <a16:creationId xmlns:a16="http://schemas.microsoft.com/office/drawing/2014/main" id="{74B6F2D7-463C-4F20-96E8-2C6333DBE3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5086350"/>
            <a:ext cx="88773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76200" tIns="19050" rIns="762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42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Периметр [М]: 3 проекта  •  3–5 юридических лиц  •  до 2 000 рублёвых операций</a:t>
            </a:r>
          </a:p>
        </p:txBody>
      </p:sp>
      <p:sp>
        <p:nvSpPr>
          <p:cNvPr id="25" name="shape-698">
            <a:extLst xmlns:a="http://schemas.openxmlformats.org/drawingml/2006/main">
              <a:ext uri="{FF2B5EF4-FFF2-40B4-BE49-F238E27FC236}">
                <a16:creationId xmlns:a16="http://schemas.microsoft.com/office/drawing/2014/main" id="{9EED8130-5580-476C-9B61-C763EFF9AC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0" y="5791200"/>
            <a:ext cx="5715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425" b="1" i="0">
                <a:solidFill>
                  <a:srgbClr val="9B1C1C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9B1C1C"/>
                </a:solidFill>
                <a:latin typeface="Arial"/>
                <a:ea typeface="Arial"/>
                <a:cs typeface="Arial"/>
              </a:rPr>
              <a:t>Каждая контрольная точка допускает go / revise / stop</a:t>
            </a:r>
          </a:p>
        </p:txBody>
      </p:sp>
    </p:spTree>
    <p:extLst>
      <p:ext uri="{BB962C8B-B14F-4D97-AF65-F5344CB8AC3E}">
        <p14:creationId xmlns:p14="http://schemas.microsoft.com/office/powerpoint/2010/main" val="854660757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shape-699">
            <a:extLst xmlns:a="http://schemas.openxmlformats.org/drawingml/2006/main">
              <a:ext uri="{FF2B5EF4-FFF2-40B4-BE49-F238E27FC236}">
                <a16:creationId xmlns:a16="http://schemas.microsoft.com/office/drawing/2014/main" id="{5A351F90-42F2-478A-903C-6D92854FE0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hape-700">
            <a:extLst xmlns:a="http://schemas.openxmlformats.org/drawingml/2006/main">
              <a:ext uri="{FF2B5EF4-FFF2-40B4-BE49-F238E27FC236}">
                <a16:creationId xmlns:a16="http://schemas.microsoft.com/office/drawing/2014/main" id="{B827D1FE-876C-49BB-970C-41996F24E2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809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ИЗМЕРЕНИЕ</a:t>
            </a:r>
          </a:p>
        </p:txBody>
      </p:sp>
      <p:sp>
        <p:nvSpPr>
          <p:cNvPr id="3" name="shape-701">
            <a:extLst xmlns:a="http://schemas.openxmlformats.org/drawingml/2006/main">
              <a:ext uri="{FF2B5EF4-FFF2-40B4-BE49-F238E27FC236}">
                <a16:creationId xmlns:a16="http://schemas.microsoft.com/office/drawing/2014/main" id="{3E2180C5-E314-4A16-A198-9AF551656F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304800"/>
            <a:ext cx="762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350" b="1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21</a:t>
            </a:r>
          </a:p>
        </p:txBody>
      </p:sp>
      <p:sp>
        <p:nvSpPr>
          <p:cNvPr id="4" name="shape-702">
            <a:extLst xmlns:a="http://schemas.openxmlformats.org/drawingml/2006/main">
              <a:ext uri="{FF2B5EF4-FFF2-40B4-BE49-F238E27FC236}">
                <a16:creationId xmlns:a16="http://schemas.microsoft.com/office/drawing/2014/main" id="{B7199FCF-C65B-4A7C-BB77-508FC56806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287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6000"/>
              </a:lnSpc>
              <a:buNone/>
              <a:defRPr sz="30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30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Пилот доказывает право, надёжность и эффект</a:t>
            </a:r>
          </a:p>
        </p:txBody>
      </p:sp>
      <p:sp>
        <p:nvSpPr>
          <p:cNvPr id="5" name="shape-703">
            <a:extLst xmlns:a="http://schemas.openxmlformats.org/drawingml/2006/main">
              <a:ext uri="{FF2B5EF4-FFF2-40B4-BE49-F238E27FC236}">
                <a16:creationId xmlns:a16="http://schemas.microsoft.com/office/drawing/2014/main" id="{67600A21-EBCD-431B-9CFD-B3539DD44D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34125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5E9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shape-704">
            <a:extLst xmlns:a="http://schemas.openxmlformats.org/drawingml/2006/main">
              <a:ext uri="{FF2B5EF4-FFF2-40B4-BE49-F238E27FC236}">
                <a16:creationId xmlns:a16="http://schemas.microsoft.com/office/drawing/2014/main" id="{40D54111-7E02-4FC8-BC11-1C8E8FF546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3890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82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SUR 810  •  версия 1.0  •  27.08.2026</a:t>
            </a:r>
          </a:p>
        </p:txBody>
      </p:sp>
      <p:sp>
        <p:nvSpPr>
          <p:cNvPr id="7" name="shape-705">
            <a:extLst xmlns:a="http://schemas.openxmlformats.org/drawingml/2006/main">
              <a:ext uri="{FF2B5EF4-FFF2-40B4-BE49-F238E27FC236}">
                <a16:creationId xmlns:a16="http://schemas.microsoft.com/office/drawing/2014/main" id="{249FE848-E861-4335-B2E7-4117CCA8DE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6438900"/>
            <a:ext cx="3981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82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8" name="shape-706">
            <a:extLst xmlns:a="http://schemas.openxmlformats.org/drawingml/2006/main">
              <a:ext uri="{FF2B5EF4-FFF2-40B4-BE49-F238E27FC236}">
                <a16:creationId xmlns:a16="http://schemas.microsoft.com/office/drawing/2014/main" id="{C635AFDC-D9D6-4324-844B-5F5FE464C2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733550"/>
            <a:ext cx="3390900" cy="1562100"/>
          </a:xfrm>
          <a:prstGeom xmlns:a="http://schemas.openxmlformats.org/drawingml/2006/main" prst="roundRect">
            <a:avLst>
              <a:gd name="adj" fmla="val 4878"/>
            </a:avLst>
          </a:prstGeom>
          <a:solidFill xmlns:a="http://schemas.openxmlformats.org/drawingml/2006/main">
            <a:srgbClr val="EAF3FA"/>
          </a:solidFill>
          <a:ln xmlns:a="http://schemas.openxmlformats.org/drawingml/2006/main" w="19050">
            <a:solidFill>
              <a:srgbClr val="2E74B5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9" name="shape-707">
            <a:extLst xmlns:a="http://schemas.openxmlformats.org/drawingml/2006/main">
              <a:ext uri="{FF2B5EF4-FFF2-40B4-BE49-F238E27FC236}">
                <a16:creationId xmlns:a16="http://schemas.microsoft.com/office/drawing/2014/main" id="{B1F08D5E-26AA-430A-B086-970905974B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962150"/>
            <a:ext cx="29337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360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360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100%</a:t>
            </a:r>
          </a:p>
        </p:txBody>
      </p:sp>
      <p:sp>
        <p:nvSpPr>
          <p:cNvPr id="10" name="shape-708">
            <a:extLst xmlns:a="http://schemas.openxmlformats.org/drawingml/2006/main">
              <a:ext uri="{FF2B5EF4-FFF2-40B4-BE49-F238E27FC236}">
                <a16:creationId xmlns:a16="http://schemas.microsoft.com/office/drawing/2014/main" id="{A7929C2E-51BF-462F-8440-93B1541BE9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667000"/>
            <a:ext cx="27432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97222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350" b="0" i="0">
                <a:solidFill>
                  <a:srgbClr val="1D2730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1D2730"/>
                </a:solidFill>
                <a:latin typeface="Arial"/>
                <a:ea typeface="Arial"/>
                <a:cs typeface="Arial"/>
              </a:rPr>
              <a:t>правовая квалификация сценариев</a:t>
            </a:r>
          </a:p>
        </p:txBody>
      </p:sp>
      <p:sp>
        <p:nvSpPr>
          <p:cNvPr id="11" name="shape-709">
            <a:extLst xmlns:a="http://schemas.openxmlformats.org/drawingml/2006/main">
              <a:ext uri="{FF2B5EF4-FFF2-40B4-BE49-F238E27FC236}">
                <a16:creationId xmlns:a16="http://schemas.microsoft.com/office/drawing/2014/main" id="{4492ABE3-3468-4830-BD1D-4FEA0B48C8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1733550"/>
            <a:ext cx="3390900" cy="1562100"/>
          </a:xfrm>
          <a:prstGeom xmlns:a="http://schemas.openxmlformats.org/drawingml/2006/main" prst="roundRect">
            <a:avLst>
              <a:gd name="adj" fmla="val 4878"/>
            </a:avLst>
          </a:prstGeom>
          <a:solidFill xmlns:a="http://schemas.openxmlformats.org/drawingml/2006/main">
            <a:srgbClr val="FBEAEA"/>
          </a:solidFill>
          <a:ln xmlns:a="http://schemas.openxmlformats.org/drawingml/2006/main" w="19050">
            <a:solidFill>
              <a:srgbClr val="9B1C1C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2" name="shape-710">
            <a:extLst xmlns:a="http://schemas.openxmlformats.org/drawingml/2006/main">
              <a:ext uri="{FF2B5EF4-FFF2-40B4-BE49-F238E27FC236}">
                <a16:creationId xmlns:a16="http://schemas.microsoft.com/office/drawing/2014/main" id="{E8D9856F-0E73-4963-9B25-8F90F24C95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1962150"/>
            <a:ext cx="29337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3600" b="1" i="0">
                <a:solidFill>
                  <a:srgbClr val="9B1C1C"/>
                </a:solidFill>
                <a:latin typeface="Arial"/>
                <a:ea typeface="Arial"/>
                <a:cs typeface="Arial"/>
              </a:defRPr>
            </a:pPr>
            <a:r>
              <a:rPr sz="3600" b="1" i="0">
                <a:solidFill>
                  <a:srgbClr val="9B1C1C"/>
                </a:solidFill>
                <a:latin typeface="Arial"/>
                <a:ea typeface="Arial"/>
                <a:cs typeface="Arial"/>
              </a:rPr>
              <a:t>0</a:t>
            </a:r>
          </a:p>
        </p:txBody>
      </p:sp>
      <p:sp>
        <p:nvSpPr>
          <p:cNvPr id="13" name="shape-711">
            <a:extLst xmlns:a="http://schemas.openxmlformats.org/drawingml/2006/main">
              <a:ext uri="{FF2B5EF4-FFF2-40B4-BE49-F238E27FC236}">
                <a16:creationId xmlns:a16="http://schemas.microsoft.com/office/drawing/2014/main" id="{337CCCE3-94CE-4B23-9B8E-291E726727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48200" y="2667000"/>
            <a:ext cx="27432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350" b="0" i="0">
                <a:solidFill>
                  <a:srgbClr val="1D2730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1D2730"/>
                </a:solidFill>
                <a:latin typeface="Arial"/>
                <a:ea typeface="Arial"/>
                <a:cs typeface="Arial"/>
              </a:rPr>
              <a:t>нелицензированных функций</a:t>
            </a:r>
          </a:p>
        </p:txBody>
      </p:sp>
      <p:sp>
        <p:nvSpPr>
          <p:cNvPr id="14" name="shape-712">
            <a:extLst xmlns:a="http://schemas.openxmlformats.org/drawingml/2006/main">
              <a:ext uri="{FF2B5EF4-FFF2-40B4-BE49-F238E27FC236}">
                <a16:creationId xmlns:a16="http://schemas.microsoft.com/office/drawing/2014/main" id="{B8EEDA94-F59D-4BF1-B8BC-5723CA5815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1733550"/>
            <a:ext cx="3390900" cy="1562100"/>
          </a:xfrm>
          <a:prstGeom xmlns:a="http://schemas.openxmlformats.org/drawingml/2006/main" prst="roundRect">
            <a:avLst>
              <a:gd name="adj" fmla="val 4878"/>
            </a:avLst>
          </a:prstGeom>
          <a:solidFill xmlns:a="http://schemas.openxmlformats.org/drawingml/2006/main">
            <a:srgbClr val="E9F4EE"/>
          </a:solidFill>
          <a:ln xmlns:a="http://schemas.openxmlformats.org/drawingml/2006/main" w="19050">
            <a:solidFill>
              <a:srgbClr val="2D6A4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5" name="shape-713">
            <a:extLst xmlns:a="http://schemas.openxmlformats.org/drawingml/2006/main">
              <a:ext uri="{FF2B5EF4-FFF2-40B4-BE49-F238E27FC236}">
                <a16:creationId xmlns:a16="http://schemas.microsoft.com/office/drawing/2014/main" id="{1F4A398C-BE73-4A23-B6C3-2EFFD12722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1962150"/>
            <a:ext cx="29337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550" b="1" i="0">
                <a:solidFill>
                  <a:srgbClr val="2D6A4F"/>
                </a:solidFill>
                <a:latin typeface="Arial"/>
                <a:ea typeface="Arial"/>
                <a:cs typeface="Arial"/>
              </a:defRPr>
            </a:pPr>
            <a:r>
              <a:rPr sz="2550" b="1" i="0">
                <a:solidFill>
                  <a:srgbClr val="2D6A4F"/>
                </a:solidFill>
                <a:latin typeface="Arial"/>
                <a:ea typeface="Arial"/>
                <a:cs typeface="Arial"/>
              </a:rPr>
              <a:t>≥99% [М]</a:t>
            </a:r>
          </a:p>
        </p:txBody>
      </p:sp>
      <p:sp>
        <p:nvSpPr>
          <p:cNvPr id="16" name="shape-714">
            <a:extLst xmlns:a="http://schemas.openxmlformats.org/drawingml/2006/main">
              <a:ext uri="{FF2B5EF4-FFF2-40B4-BE49-F238E27FC236}">
                <a16:creationId xmlns:a16="http://schemas.microsoft.com/office/drawing/2014/main" id="{9DB2F30C-D377-414D-9A7D-C5C3CE4BB4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2667000"/>
            <a:ext cx="27432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350" b="0" i="0">
                <a:solidFill>
                  <a:srgbClr val="1D2730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1D2730"/>
                </a:solidFill>
                <a:latin typeface="Arial"/>
                <a:ea typeface="Arial"/>
                <a:cs typeface="Arial"/>
              </a:rPr>
              <a:t>успешность принятых платежей</a:t>
            </a:r>
          </a:p>
        </p:txBody>
      </p:sp>
      <p:sp>
        <p:nvSpPr>
          <p:cNvPr id="17" name="shape-715">
            <a:extLst xmlns:a="http://schemas.openxmlformats.org/drawingml/2006/main">
              <a:ext uri="{FF2B5EF4-FFF2-40B4-BE49-F238E27FC236}">
                <a16:creationId xmlns:a16="http://schemas.microsoft.com/office/drawing/2014/main" id="{175A6DE9-3E13-4241-9D64-B2FB84671C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562350"/>
            <a:ext cx="3390900" cy="1562100"/>
          </a:xfrm>
          <a:prstGeom xmlns:a="http://schemas.openxmlformats.org/drawingml/2006/main" prst="roundRect">
            <a:avLst>
              <a:gd name="adj" fmla="val 4878"/>
            </a:avLst>
          </a:prstGeom>
          <a:solidFill xmlns:a="http://schemas.openxmlformats.org/drawingml/2006/main">
            <a:srgbClr val="F7F0DF"/>
          </a:solidFill>
          <a:ln xmlns:a="http://schemas.openxmlformats.org/drawingml/2006/main" w="19050">
            <a:solidFill>
              <a:srgbClr val="C5A253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8" name="shape-716">
            <a:extLst xmlns:a="http://schemas.openxmlformats.org/drawingml/2006/main">
              <a:ext uri="{FF2B5EF4-FFF2-40B4-BE49-F238E27FC236}">
                <a16:creationId xmlns:a16="http://schemas.microsoft.com/office/drawing/2014/main" id="{E977F7E6-0BBD-4C5B-8F10-858DA1C268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790950"/>
            <a:ext cx="29337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550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2550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≥99,5% [М]</a:t>
            </a:r>
          </a:p>
        </p:txBody>
      </p:sp>
      <p:sp>
        <p:nvSpPr>
          <p:cNvPr id="19" name="shape-717">
            <a:extLst xmlns:a="http://schemas.openxmlformats.org/drawingml/2006/main">
              <a:ext uri="{FF2B5EF4-FFF2-40B4-BE49-F238E27FC236}">
                <a16:creationId xmlns:a16="http://schemas.microsoft.com/office/drawing/2014/main" id="{AB6AFC3C-1A38-4410-BC8F-C6FAF6C488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4495800"/>
            <a:ext cx="27432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350" b="0" i="0">
                <a:solidFill>
                  <a:srgbClr val="1D2730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1D2730"/>
                </a:solidFill>
                <a:latin typeface="Arial"/>
                <a:ea typeface="Arial"/>
                <a:cs typeface="Arial"/>
              </a:rPr>
              <a:t>полная цепочка и сверка T+1</a:t>
            </a:r>
          </a:p>
        </p:txBody>
      </p:sp>
      <p:sp>
        <p:nvSpPr>
          <p:cNvPr id="20" name="shape-718">
            <a:extLst xmlns:a="http://schemas.openxmlformats.org/drawingml/2006/main">
              <a:ext uri="{FF2B5EF4-FFF2-40B4-BE49-F238E27FC236}">
                <a16:creationId xmlns:a16="http://schemas.microsoft.com/office/drawing/2014/main" id="{EEEDEF75-5FD4-482F-A6C4-DCD8C5035C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3562350"/>
            <a:ext cx="3390900" cy="1562100"/>
          </a:xfrm>
          <a:prstGeom xmlns:a="http://schemas.openxmlformats.org/drawingml/2006/main" prst="roundRect">
            <a:avLst>
              <a:gd name="adj" fmla="val 4878"/>
            </a:avLst>
          </a:prstGeom>
          <a:solidFill xmlns:a="http://schemas.openxmlformats.org/drawingml/2006/main">
            <a:srgbClr val="EAF3FA"/>
          </a:solidFill>
          <a:ln xmlns:a="http://schemas.openxmlformats.org/drawingml/2006/main" w="19050">
            <a:solidFill>
              <a:srgbClr val="2E74B5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1" name="shape-719">
            <a:extLst xmlns:a="http://schemas.openxmlformats.org/drawingml/2006/main">
              <a:ext uri="{FF2B5EF4-FFF2-40B4-BE49-F238E27FC236}">
                <a16:creationId xmlns:a16="http://schemas.microsoft.com/office/drawing/2014/main" id="{C1C8AAF4-F13D-499A-A669-4A3007C002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3790950"/>
            <a:ext cx="29337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55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255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≥99,9% [М]</a:t>
            </a:r>
          </a:p>
        </p:txBody>
      </p:sp>
      <p:sp>
        <p:nvSpPr>
          <p:cNvPr id="22" name="shape-720">
            <a:extLst xmlns:a="http://schemas.openxmlformats.org/drawingml/2006/main">
              <a:ext uri="{FF2B5EF4-FFF2-40B4-BE49-F238E27FC236}">
                <a16:creationId xmlns:a16="http://schemas.microsoft.com/office/drawing/2014/main" id="{9875B175-B29C-444E-BB84-D2174398BE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48200" y="4495800"/>
            <a:ext cx="27432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350" b="0" i="0">
                <a:solidFill>
                  <a:srgbClr val="1D2730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1D2730"/>
                </a:solidFill>
                <a:latin typeface="Arial"/>
                <a:ea typeface="Arial"/>
                <a:cs typeface="Arial"/>
              </a:rPr>
              <a:t>доступность финансового контура</a:t>
            </a:r>
          </a:p>
        </p:txBody>
      </p:sp>
      <p:sp>
        <p:nvSpPr>
          <p:cNvPr id="23" name="shape-721">
            <a:extLst xmlns:a="http://schemas.openxmlformats.org/drawingml/2006/main">
              <a:ext uri="{FF2B5EF4-FFF2-40B4-BE49-F238E27FC236}">
                <a16:creationId xmlns:a16="http://schemas.microsoft.com/office/drawing/2014/main" id="{802122F4-52FB-4C48-99FC-34B5BDAF34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3562350"/>
            <a:ext cx="3390900" cy="1562100"/>
          </a:xfrm>
          <a:prstGeom xmlns:a="http://schemas.openxmlformats.org/drawingml/2006/main" prst="roundRect">
            <a:avLst>
              <a:gd name="adj" fmla="val 487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0B2545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4" name="shape-722">
            <a:extLst xmlns:a="http://schemas.openxmlformats.org/drawingml/2006/main">
              <a:ext uri="{FF2B5EF4-FFF2-40B4-BE49-F238E27FC236}">
                <a16:creationId xmlns:a16="http://schemas.microsoft.com/office/drawing/2014/main" id="{F72FA941-9B7B-4B1A-83F5-C03F8F0AE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3790950"/>
            <a:ext cx="29337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36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36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25" name="shape-723">
            <a:extLst xmlns:a="http://schemas.openxmlformats.org/drawingml/2006/main">
              <a:ext uri="{FF2B5EF4-FFF2-40B4-BE49-F238E27FC236}">
                <a16:creationId xmlns:a16="http://schemas.microsoft.com/office/drawing/2014/main" id="{2A373F86-270E-49C3-A5C0-D4212CD7CF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4495800"/>
            <a:ext cx="27432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97222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350" b="0" i="0">
                <a:solidFill>
                  <a:srgbClr val="1D2730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1D2730"/>
                </a:solidFill>
                <a:latin typeface="Arial"/>
                <a:ea typeface="Arial"/>
                <a:cs typeface="Arial"/>
              </a:rPr>
              <a:t>подтверждённый балансовый эффект</a:t>
            </a:r>
          </a:p>
        </p:txBody>
      </p:sp>
      <p:sp>
        <p:nvSpPr>
          <p:cNvPr id="26" name="shape-724">
            <a:extLst xmlns:a="http://schemas.openxmlformats.org/drawingml/2006/main">
              <a:ext uri="{FF2B5EF4-FFF2-40B4-BE49-F238E27FC236}">
                <a16:creationId xmlns:a16="http://schemas.microsoft.com/office/drawing/2014/main" id="{DC368199-B687-4230-954B-B177251477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581650"/>
            <a:ext cx="9334500" cy="4572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F7F0D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shape-725">
            <a:extLst xmlns:a="http://schemas.openxmlformats.org/drawingml/2006/main">
              <a:ext uri="{FF2B5EF4-FFF2-40B4-BE49-F238E27FC236}">
                <a16:creationId xmlns:a16="http://schemas.microsoft.com/office/drawing/2014/main" id="{0AE0E816-8121-4E45-AE54-80834A4824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5676900"/>
            <a:ext cx="876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3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[М] — модельный порог пилота, не государственный норматив и не обещание эффекта</a:t>
            </a:r>
          </a:p>
        </p:txBody>
      </p:sp>
    </p:spTree>
    <p:extLst>
      <p:ext uri="{BB962C8B-B14F-4D97-AF65-F5344CB8AC3E}">
        <p14:creationId xmlns:p14="http://schemas.microsoft.com/office/powerpoint/2010/main" val="691372123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6" name="shape-726">
            <a:extLst xmlns:a="http://schemas.openxmlformats.org/drawingml/2006/main">
              <a:ext uri="{FF2B5EF4-FFF2-40B4-BE49-F238E27FC236}">
                <a16:creationId xmlns:a16="http://schemas.microsoft.com/office/drawing/2014/main" id="{7707BA11-8AEC-4A23-B766-CD1507B258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hape-727">
            <a:extLst xmlns:a="http://schemas.openxmlformats.org/drawingml/2006/main">
              <a:ext uri="{FF2B5EF4-FFF2-40B4-BE49-F238E27FC236}">
                <a16:creationId xmlns:a16="http://schemas.microsoft.com/office/drawing/2014/main" id="{DBA876AD-8789-4F85-882C-997A58E72B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809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РИСКИ</a:t>
            </a:r>
          </a:p>
        </p:txBody>
      </p:sp>
      <p:sp>
        <p:nvSpPr>
          <p:cNvPr id="3" name="shape-728">
            <a:extLst xmlns:a="http://schemas.openxmlformats.org/drawingml/2006/main">
              <a:ext uri="{FF2B5EF4-FFF2-40B4-BE49-F238E27FC236}">
                <a16:creationId xmlns:a16="http://schemas.microsoft.com/office/drawing/2014/main" id="{A1D0AB0E-75CF-425E-9AED-E0B9C5BFC4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304800"/>
            <a:ext cx="762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350" b="1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22</a:t>
            </a:r>
          </a:p>
        </p:txBody>
      </p:sp>
      <p:sp>
        <p:nvSpPr>
          <p:cNvPr id="4" name="shape-729">
            <a:extLst xmlns:a="http://schemas.openxmlformats.org/drawingml/2006/main">
              <a:ext uri="{FF2B5EF4-FFF2-40B4-BE49-F238E27FC236}">
                <a16:creationId xmlns:a16="http://schemas.microsoft.com/office/drawing/2014/main" id="{52B5ADB5-8AB7-44B3-A93D-D8B237B05F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287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1134"/>
          </a:bodyPr>
          <a:lstStyle xmlns:a="http://schemas.openxmlformats.org/drawingml/2006/main"/>
          <a:p xmlns:a="http://schemas.openxmlformats.org/drawingml/2006/main">
            <a:pPr algn="l">
              <a:lnSpc>
                <a:spcPct val="96000"/>
              </a:lnSpc>
              <a:buNone/>
              <a:defRPr sz="30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30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Шлюзы stop / go защищают пилот от необратимых ошибок</a:t>
            </a:r>
          </a:p>
        </p:txBody>
      </p:sp>
      <p:sp>
        <p:nvSpPr>
          <p:cNvPr id="5" name="shape-730">
            <a:extLst xmlns:a="http://schemas.openxmlformats.org/drawingml/2006/main">
              <a:ext uri="{FF2B5EF4-FFF2-40B4-BE49-F238E27FC236}">
                <a16:creationId xmlns:a16="http://schemas.microsoft.com/office/drawing/2014/main" id="{8D453B84-ABD2-432F-8D49-9087162C72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34125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5E9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shape-731">
            <a:extLst xmlns:a="http://schemas.openxmlformats.org/drawingml/2006/main">
              <a:ext uri="{FF2B5EF4-FFF2-40B4-BE49-F238E27FC236}">
                <a16:creationId xmlns:a16="http://schemas.microsoft.com/office/drawing/2014/main" id="{CF8F5D60-29EB-4571-80BA-765C114FF4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3890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82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SUR 810  •  версия 1.0  •  27.08.2026</a:t>
            </a:r>
          </a:p>
        </p:txBody>
      </p:sp>
      <p:sp>
        <p:nvSpPr>
          <p:cNvPr id="7" name="shape-732">
            <a:extLst xmlns:a="http://schemas.openxmlformats.org/drawingml/2006/main">
              <a:ext uri="{FF2B5EF4-FFF2-40B4-BE49-F238E27FC236}">
                <a16:creationId xmlns:a16="http://schemas.microsoft.com/office/drawing/2014/main" id="{4EE9BB1C-4A67-438A-9DEE-94AF2FD248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6438900"/>
            <a:ext cx="3981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82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8" name="shape-733">
            <a:extLst xmlns:a="http://schemas.openxmlformats.org/drawingml/2006/main">
              <a:ext uri="{FF2B5EF4-FFF2-40B4-BE49-F238E27FC236}">
                <a16:creationId xmlns:a16="http://schemas.microsoft.com/office/drawing/2014/main" id="{DE892117-BDA3-46C2-9FEF-C86E85F37C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752600"/>
            <a:ext cx="5238750" cy="3619500"/>
          </a:xfrm>
          <a:prstGeom xmlns:a="http://schemas.openxmlformats.org/drawingml/2006/main" prst="roundRect">
            <a:avLst>
              <a:gd name="adj" fmla="val 2105"/>
            </a:avLst>
          </a:prstGeom>
          <a:solidFill xmlns:a="http://schemas.openxmlformats.org/drawingml/2006/main">
            <a:srgbClr val="FBEAEA"/>
          </a:solidFill>
          <a:ln xmlns:a="http://schemas.openxmlformats.org/drawingml/2006/main" w="19050">
            <a:solidFill>
              <a:srgbClr val="9B1C1C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9" name="shape-734">
            <a:extLst xmlns:a="http://schemas.openxmlformats.org/drawingml/2006/main">
              <a:ext uri="{FF2B5EF4-FFF2-40B4-BE49-F238E27FC236}">
                <a16:creationId xmlns:a16="http://schemas.microsoft.com/office/drawing/2014/main" id="{08D996FE-F066-425E-A035-32C69A1A9A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981200"/>
            <a:ext cx="1104900" cy="3048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9B1C1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shape-735">
            <a:extLst xmlns:a="http://schemas.openxmlformats.org/drawingml/2006/main">
              <a:ext uri="{FF2B5EF4-FFF2-40B4-BE49-F238E27FC236}">
                <a16:creationId xmlns:a16="http://schemas.microsoft.com/office/drawing/2014/main" id="{2EA0B073-4D52-4E51-B744-252677B106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981200"/>
            <a:ext cx="11049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76200" tIns="19050" rIns="762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STOP</a:t>
            </a:r>
          </a:p>
        </p:txBody>
      </p:sp>
      <p:sp>
        <p:nvSpPr>
          <p:cNvPr id="11" name="shape-736">
            <a:extLst xmlns:a="http://schemas.openxmlformats.org/drawingml/2006/main">
              <a:ext uri="{FF2B5EF4-FFF2-40B4-BE49-F238E27FC236}">
                <a16:creationId xmlns:a16="http://schemas.microsoft.com/office/drawing/2014/main" id="{8472A21A-629A-4998-8143-11CFEA4C74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70700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9B1C1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shape-737">
            <a:extLst xmlns:a="http://schemas.openxmlformats.org/drawingml/2006/main">
              <a:ext uri="{FF2B5EF4-FFF2-40B4-BE49-F238E27FC236}">
                <a16:creationId xmlns:a16="http://schemas.microsoft.com/office/drawing/2014/main" id="{38F79EA8-3998-4AFD-AEFF-353DD49522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2552700"/>
            <a:ext cx="4400550" cy="4038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3000"/>
              </a:lnSpc>
              <a:buNone/>
              <a:defRPr sz="1425" b="0" i="0">
                <a:solidFill>
                  <a:srgbClr val="1D2730"/>
                </a:solidFill>
                <a:latin typeface="Arial"/>
                <a:ea typeface="Arial"/>
                <a:cs typeface="Arial"/>
              </a:defRPr>
            </a:pPr>
            <a:r>
              <a:rPr sz="1425" b="0" i="0">
                <a:solidFill>
                  <a:srgbClr val="1D2730"/>
                </a:solidFill>
                <a:latin typeface="Arial"/>
                <a:ea typeface="Arial"/>
                <a:cs typeface="Arial"/>
              </a:rPr>
              <a:t>публичное обещание обмена или доходности</a:t>
            </a:r>
          </a:p>
        </p:txBody>
      </p:sp>
      <p:sp>
        <p:nvSpPr>
          <p:cNvPr id="13" name="shape-738">
            <a:extLst xmlns:a="http://schemas.openxmlformats.org/drawingml/2006/main">
              <a:ext uri="{FF2B5EF4-FFF2-40B4-BE49-F238E27FC236}">
                <a16:creationId xmlns:a16="http://schemas.microsoft.com/office/drawing/2014/main" id="{12C689AE-9818-49E4-A2EE-D99044F034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19659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9B1C1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shape-739">
            <a:extLst xmlns:a="http://schemas.openxmlformats.org/drawingml/2006/main">
              <a:ext uri="{FF2B5EF4-FFF2-40B4-BE49-F238E27FC236}">
                <a16:creationId xmlns:a16="http://schemas.microsoft.com/office/drawing/2014/main" id="{2E396B1E-201B-41A1-B5B8-80EF0AB02F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3042285"/>
            <a:ext cx="4400550" cy="4038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3000"/>
              </a:lnSpc>
              <a:buNone/>
              <a:defRPr sz="1425" b="0" i="0">
                <a:solidFill>
                  <a:srgbClr val="1D2730"/>
                </a:solidFill>
                <a:latin typeface="Arial"/>
                <a:ea typeface="Arial"/>
                <a:cs typeface="Arial"/>
              </a:defRPr>
            </a:pPr>
            <a:r>
              <a:rPr sz="1425" b="0" i="0">
                <a:solidFill>
                  <a:srgbClr val="1D2730"/>
                </a:solidFill>
                <a:latin typeface="Arial"/>
                <a:ea typeface="Arial"/>
                <a:cs typeface="Arial"/>
              </a:rPr>
              <a:t>приём чужих денег оператором СУР</a:t>
            </a:r>
          </a:p>
        </p:txBody>
      </p:sp>
      <p:sp>
        <p:nvSpPr>
          <p:cNvPr id="15" name="shape-740">
            <a:extLst xmlns:a="http://schemas.openxmlformats.org/drawingml/2006/main">
              <a:ext uri="{FF2B5EF4-FFF2-40B4-BE49-F238E27FC236}">
                <a16:creationId xmlns:a16="http://schemas.microsoft.com/office/drawing/2014/main" id="{5A31CA46-3F98-4756-9EA4-056444A53F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68617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9B1C1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shape-741">
            <a:extLst xmlns:a="http://schemas.openxmlformats.org/drawingml/2006/main">
              <a:ext uri="{FF2B5EF4-FFF2-40B4-BE49-F238E27FC236}">
                <a16:creationId xmlns:a16="http://schemas.microsoft.com/office/drawing/2014/main" id="{864715D5-ECF3-473F-A56D-4B9C2A720A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3531870"/>
            <a:ext cx="4400550" cy="4038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3000"/>
              </a:lnSpc>
              <a:buNone/>
              <a:defRPr sz="1425" b="0" i="0">
                <a:solidFill>
                  <a:srgbClr val="1D2730"/>
                </a:solidFill>
                <a:latin typeface="Arial"/>
                <a:ea typeface="Arial"/>
                <a:cs typeface="Arial"/>
              </a:defRPr>
            </a:pPr>
            <a:r>
              <a:rPr sz="1425" b="0" i="0">
                <a:solidFill>
                  <a:srgbClr val="1D2730"/>
                </a:solidFill>
                <a:latin typeface="Arial"/>
                <a:ea typeface="Arial"/>
                <a:cs typeface="Arial"/>
              </a:rPr>
              <a:t>нет полномочия, основания или AML-разрешения</a:t>
            </a:r>
          </a:p>
        </p:txBody>
      </p:sp>
      <p:sp>
        <p:nvSpPr>
          <p:cNvPr id="17" name="shape-742">
            <a:extLst xmlns:a="http://schemas.openxmlformats.org/drawingml/2006/main">
              <a:ext uri="{FF2B5EF4-FFF2-40B4-BE49-F238E27FC236}">
                <a16:creationId xmlns:a16="http://schemas.microsoft.com/office/drawing/2014/main" id="{7A92D68D-61B4-4122-B556-F8E2E6FAE0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17576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9B1C1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shape-743">
            <a:extLst xmlns:a="http://schemas.openxmlformats.org/drawingml/2006/main">
              <a:ext uri="{FF2B5EF4-FFF2-40B4-BE49-F238E27FC236}">
                <a16:creationId xmlns:a16="http://schemas.microsoft.com/office/drawing/2014/main" id="{1F9C39B5-FB7F-42F4-9C96-473E278C5D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4021455"/>
            <a:ext cx="4400550" cy="4038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9547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3000"/>
              </a:lnSpc>
              <a:buNone/>
              <a:defRPr sz="1425" b="0" i="0">
                <a:solidFill>
                  <a:srgbClr val="1D2730"/>
                </a:solidFill>
                <a:latin typeface="Arial"/>
                <a:ea typeface="Arial"/>
                <a:cs typeface="Arial"/>
              </a:defRPr>
            </a:pPr>
            <a:r>
              <a:rPr sz="1425" b="0" i="0">
                <a:solidFill>
                  <a:srgbClr val="1D2730"/>
                </a:solidFill>
                <a:latin typeface="Arial"/>
                <a:ea typeface="Arial"/>
                <a:cs typeface="Arial"/>
              </a:rPr>
              <a:t>нарушена подпись, целостность или контроль доступа</a:t>
            </a:r>
          </a:p>
        </p:txBody>
      </p:sp>
      <p:sp>
        <p:nvSpPr>
          <p:cNvPr id="19" name="shape-744">
            <a:extLst xmlns:a="http://schemas.openxmlformats.org/drawingml/2006/main">
              <a:ext uri="{FF2B5EF4-FFF2-40B4-BE49-F238E27FC236}">
                <a16:creationId xmlns:a16="http://schemas.microsoft.com/office/drawing/2014/main" id="{EBB631FF-69ED-4E26-B290-78D2C9594C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66534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9B1C1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shape-745">
            <a:extLst xmlns:a="http://schemas.openxmlformats.org/drawingml/2006/main">
              <a:ext uri="{FF2B5EF4-FFF2-40B4-BE49-F238E27FC236}">
                <a16:creationId xmlns:a16="http://schemas.microsoft.com/office/drawing/2014/main" id="{4254C65A-F377-4222-8380-53E4A30463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4511040"/>
            <a:ext cx="4400550" cy="4038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3000"/>
              </a:lnSpc>
              <a:buNone/>
              <a:defRPr sz="1425" b="0" i="0">
                <a:solidFill>
                  <a:srgbClr val="1D2730"/>
                </a:solidFill>
                <a:latin typeface="Arial"/>
                <a:ea typeface="Arial"/>
                <a:cs typeface="Arial"/>
              </a:defRPr>
            </a:pPr>
            <a:r>
              <a:rPr sz="1425" b="0" i="0">
                <a:solidFill>
                  <a:srgbClr val="1D2730"/>
                </a:solidFill>
                <a:latin typeface="Arial"/>
                <a:ea typeface="Arial"/>
                <a:cs typeface="Arial"/>
              </a:rPr>
              <a:t>810 используется как действующая валюта</a:t>
            </a:r>
          </a:p>
        </p:txBody>
      </p:sp>
      <p:sp>
        <p:nvSpPr>
          <p:cNvPr id="21" name="shape-746">
            <a:extLst xmlns:a="http://schemas.openxmlformats.org/drawingml/2006/main">
              <a:ext uri="{FF2B5EF4-FFF2-40B4-BE49-F238E27FC236}">
                <a16:creationId xmlns:a16="http://schemas.microsoft.com/office/drawing/2014/main" id="{7755D9F6-0F0D-4ABA-8170-BE200958F6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1752600"/>
            <a:ext cx="5238750" cy="3619500"/>
          </a:xfrm>
          <a:prstGeom xmlns:a="http://schemas.openxmlformats.org/drawingml/2006/main" prst="roundRect">
            <a:avLst>
              <a:gd name="adj" fmla="val 2105"/>
            </a:avLst>
          </a:prstGeom>
          <a:solidFill xmlns:a="http://schemas.openxmlformats.org/drawingml/2006/main">
            <a:srgbClr val="E9F4EE"/>
          </a:solidFill>
          <a:ln xmlns:a="http://schemas.openxmlformats.org/drawingml/2006/main" w="19050">
            <a:solidFill>
              <a:srgbClr val="2D6A4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2" name="shape-747">
            <a:extLst xmlns:a="http://schemas.openxmlformats.org/drawingml/2006/main">
              <a:ext uri="{FF2B5EF4-FFF2-40B4-BE49-F238E27FC236}">
                <a16:creationId xmlns:a16="http://schemas.microsoft.com/office/drawing/2014/main" id="{E7A4F234-1608-4B5E-B66C-B17D3E77D5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1981200"/>
            <a:ext cx="1104900" cy="3048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2D6A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shape-748">
            <a:extLst xmlns:a="http://schemas.openxmlformats.org/drawingml/2006/main">
              <a:ext uri="{FF2B5EF4-FFF2-40B4-BE49-F238E27FC236}">
                <a16:creationId xmlns:a16="http://schemas.microsoft.com/office/drawing/2014/main" id="{6BC4A602-AD9C-4CEC-8A2B-22D3CABF71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1981200"/>
            <a:ext cx="11049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76200" tIns="19050" rIns="762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GO</a:t>
            </a:r>
          </a:p>
        </p:txBody>
      </p:sp>
      <p:sp>
        <p:nvSpPr>
          <p:cNvPr id="24" name="shape-749">
            <a:extLst xmlns:a="http://schemas.openxmlformats.org/drawingml/2006/main">
              <a:ext uri="{FF2B5EF4-FFF2-40B4-BE49-F238E27FC236}">
                <a16:creationId xmlns:a16="http://schemas.microsoft.com/office/drawing/2014/main" id="{E3E2A1E3-CCDC-4A57-86D3-2C0C465819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270700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D6A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shape-750">
            <a:extLst xmlns:a="http://schemas.openxmlformats.org/drawingml/2006/main">
              <a:ext uri="{FF2B5EF4-FFF2-40B4-BE49-F238E27FC236}">
                <a16:creationId xmlns:a16="http://schemas.microsoft.com/office/drawing/2014/main" id="{7EBAE0AF-39C7-4913-B166-6EB59AAA95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2552700"/>
            <a:ext cx="4400550" cy="4038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3000"/>
              </a:lnSpc>
              <a:buNone/>
              <a:defRPr sz="1425" b="0" i="0">
                <a:solidFill>
                  <a:srgbClr val="1D2730"/>
                </a:solidFill>
                <a:latin typeface="Arial"/>
                <a:ea typeface="Arial"/>
                <a:cs typeface="Arial"/>
              </a:defRPr>
            </a:pPr>
            <a:r>
              <a:rPr sz="1425" b="0" i="0">
                <a:solidFill>
                  <a:srgbClr val="1D2730"/>
                </a:solidFill>
                <a:latin typeface="Arial"/>
                <a:ea typeface="Arial"/>
                <a:cs typeface="Arial"/>
              </a:rPr>
              <a:t>правовая модель утверждена для 100% сценариев</a:t>
            </a:r>
          </a:p>
        </p:txBody>
      </p:sp>
      <p:sp>
        <p:nvSpPr>
          <p:cNvPr id="26" name="shape-751">
            <a:extLst xmlns:a="http://schemas.openxmlformats.org/drawingml/2006/main">
              <a:ext uri="{FF2B5EF4-FFF2-40B4-BE49-F238E27FC236}">
                <a16:creationId xmlns:a16="http://schemas.microsoft.com/office/drawing/2014/main" id="{7E207102-151F-4B0E-B535-AA59581BA6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319659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D6A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shape-752">
            <a:extLst xmlns:a="http://schemas.openxmlformats.org/drawingml/2006/main">
              <a:ext uri="{FF2B5EF4-FFF2-40B4-BE49-F238E27FC236}">
                <a16:creationId xmlns:a16="http://schemas.microsoft.com/office/drawing/2014/main" id="{5D86D275-16C3-47BE-953C-FDB86CC53B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3042285"/>
            <a:ext cx="4400550" cy="4038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3000"/>
              </a:lnSpc>
              <a:buNone/>
              <a:defRPr sz="1425" b="0" i="0">
                <a:solidFill>
                  <a:srgbClr val="1D2730"/>
                </a:solidFill>
                <a:latin typeface="Arial"/>
                <a:ea typeface="Arial"/>
                <a:cs typeface="Arial"/>
              </a:defRPr>
            </a:pPr>
            <a:r>
              <a:rPr sz="1425" b="0" i="0">
                <a:solidFill>
                  <a:srgbClr val="1D2730"/>
                </a:solidFill>
                <a:latin typeface="Arial"/>
                <a:ea typeface="Arial"/>
                <a:cs typeface="Arial"/>
              </a:rPr>
              <a:t>все платежи идут через банк или Казначейство</a:t>
            </a:r>
          </a:p>
        </p:txBody>
      </p:sp>
      <p:sp>
        <p:nvSpPr>
          <p:cNvPr id="28" name="shape-753">
            <a:extLst xmlns:a="http://schemas.openxmlformats.org/drawingml/2006/main">
              <a:ext uri="{FF2B5EF4-FFF2-40B4-BE49-F238E27FC236}">
                <a16:creationId xmlns:a16="http://schemas.microsoft.com/office/drawing/2014/main" id="{8F6D3F63-02E1-4F0B-8A2A-64AEA9A5D3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368617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D6A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shape-754">
            <a:extLst xmlns:a="http://schemas.openxmlformats.org/drawingml/2006/main">
              <a:ext uri="{FF2B5EF4-FFF2-40B4-BE49-F238E27FC236}">
                <a16:creationId xmlns:a16="http://schemas.microsoft.com/office/drawing/2014/main" id="{6A5AA66B-D12A-45A3-9AB8-810ECDD8D3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3531870"/>
            <a:ext cx="4400550" cy="4038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9079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3000"/>
              </a:lnSpc>
              <a:buNone/>
              <a:defRPr sz="1425" b="0" i="0">
                <a:solidFill>
                  <a:srgbClr val="1D2730"/>
                </a:solidFill>
                <a:latin typeface="Arial"/>
                <a:ea typeface="Arial"/>
                <a:cs typeface="Arial"/>
              </a:defRPr>
            </a:pPr>
            <a:r>
              <a:rPr sz="1425" b="0" i="0">
                <a:solidFill>
                  <a:srgbClr val="1D2730"/>
                </a:solidFill>
                <a:latin typeface="Arial"/>
                <a:ea typeface="Arial"/>
                <a:cs typeface="Arial"/>
              </a:rPr>
              <a:t>у решения есть владелец и полный доказательный пакет</a:t>
            </a:r>
          </a:p>
        </p:txBody>
      </p:sp>
      <p:sp>
        <p:nvSpPr>
          <p:cNvPr id="30" name="shape-755">
            <a:extLst xmlns:a="http://schemas.openxmlformats.org/drawingml/2006/main">
              <a:ext uri="{FF2B5EF4-FFF2-40B4-BE49-F238E27FC236}">
                <a16:creationId xmlns:a16="http://schemas.microsoft.com/office/drawing/2014/main" id="{B5B792AE-C8AF-41A6-BE93-CA10A644EF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417576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D6A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shape-756">
            <a:extLst xmlns:a="http://schemas.openxmlformats.org/drawingml/2006/main">
              <a:ext uri="{FF2B5EF4-FFF2-40B4-BE49-F238E27FC236}">
                <a16:creationId xmlns:a16="http://schemas.microsoft.com/office/drawing/2014/main" id="{B2F4B296-BBC1-4F80-B560-56AA1B48DD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4021455"/>
            <a:ext cx="4400550" cy="4038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3000"/>
              </a:lnSpc>
              <a:buNone/>
              <a:defRPr sz="1425" b="0" i="0">
                <a:solidFill>
                  <a:srgbClr val="1D2730"/>
                </a:solidFill>
                <a:latin typeface="Arial"/>
                <a:ea typeface="Arial"/>
                <a:cs typeface="Arial"/>
              </a:defRPr>
            </a:pPr>
            <a:r>
              <a:rPr sz="1425" b="0" i="0">
                <a:solidFill>
                  <a:srgbClr val="1D2730"/>
                </a:solidFill>
                <a:latin typeface="Arial"/>
                <a:ea typeface="Arial"/>
                <a:cs typeface="Arial"/>
              </a:rPr>
              <a:t>выполнены восстановление и безопасный откат</a:t>
            </a:r>
          </a:p>
        </p:txBody>
      </p:sp>
      <p:sp>
        <p:nvSpPr>
          <p:cNvPr id="32" name="shape-757">
            <a:extLst xmlns:a="http://schemas.openxmlformats.org/drawingml/2006/main">
              <a:ext uri="{FF2B5EF4-FFF2-40B4-BE49-F238E27FC236}">
                <a16:creationId xmlns:a16="http://schemas.microsoft.com/office/drawing/2014/main" id="{E6F7015D-C9D3-412A-BBF1-B0EE0952CE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466534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D6A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shape-758">
            <a:extLst xmlns:a="http://schemas.openxmlformats.org/drawingml/2006/main">
              <a:ext uri="{FF2B5EF4-FFF2-40B4-BE49-F238E27FC236}">
                <a16:creationId xmlns:a16="http://schemas.microsoft.com/office/drawing/2014/main" id="{30290E33-72C5-4C0E-85DB-CBB387DE7C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4511040"/>
            <a:ext cx="4400550" cy="4038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3000"/>
              </a:lnSpc>
              <a:buNone/>
              <a:defRPr sz="1425" b="0" i="0">
                <a:solidFill>
                  <a:srgbClr val="1D2730"/>
                </a:solidFill>
                <a:latin typeface="Arial"/>
                <a:ea typeface="Arial"/>
                <a:cs typeface="Arial"/>
              </a:defRPr>
            </a:pPr>
            <a:r>
              <a:rPr sz="1425" b="0" i="0">
                <a:solidFill>
                  <a:srgbClr val="1D2730"/>
                </a:solidFill>
                <a:latin typeface="Arial"/>
                <a:ea typeface="Arial"/>
                <a:cs typeface="Arial"/>
              </a:rPr>
              <a:t>нет критических замечаний независимой проверки</a:t>
            </a:r>
          </a:p>
        </p:txBody>
      </p:sp>
      <p:sp>
        <p:nvSpPr>
          <p:cNvPr id="34" name="shape-759">
            <a:extLst xmlns:a="http://schemas.openxmlformats.org/drawingml/2006/main">
              <a:ext uri="{FF2B5EF4-FFF2-40B4-BE49-F238E27FC236}">
                <a16:creationId xmlns:a16="http://schemas.microsoft.com/office/drawing/2014/main" id="{97E29BDE-F94E-4194-B2FD-A39427947F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619750"/>
            <a:ext cx="9144000" cy="438150"/>
          </a:xfrm>
          <a:prstGeom xmlns:a="http://schemas.openxmlformats.org/drawingml/2006/main" prst="roundRect">
            <a:avLst>
              <a:gd name="adj" fmla="val 17391"/>
            </a:avLst>
          </a:prstGeom>
          <a:solidFill xmlns:a="http://schemas.openxmlformats.org/drawingml/2006/main">
            <a:srgbClr val="0B25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shape-760">
            <a:extLst xmlns:a="http://schemas.openxmlformats.org/drawingml/2006/main">
              <a:ext uri="{FF2B5EF4-FFF2-40B4-BE49-F238E27FC236}">
                <a16:creationId xmlns:a16="http://schemas.microsoft.com/office/drawing/2014/main" id="{457061BC-B03D-4B85-818C-B957C6DE62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695950"/>
            <a:ext cx="8572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7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Право и безопасность — барьеры, а не элементы среднего балла</a:t>
            </a:r>
          </a:p>
        </p:txBody>
      </p:sp>
    </p:spTree>
    <p:extLst>
      <p:ext uri="{BB962C8B-B14F-4D97-AF65-F5344CB8AC3E}">
        <p14:creationId xmlns:p14="http://schemas.microsoft.com/office/powerpoint/2010/main" val="1589144458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6" name="shape-761">
            <a:extLst xmlns:a="http://schemas.openxmlformats.org/drawingml/2006/main">
              <a:ext uri="{FF2B5EF4-FFF2-40B4-BE49-F238E27FC236}">
                <a16:creationId xmlns:a16="http://schemas.microsoft.com/office/drawing/2014/main" id="{153C960F-1A9F-4AD7-A6CA-254B223C09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hape-762">
            <a:extLst xmlns:a="http://schemas.openxmlformats.org/drawingml/2006/main">
              <a:ext uri="{FF2B5EF4-FFF2-40B4-BE49-F238E27FC236}">
                <a16:creationId xmlns:a16="http://schemas.microsoft.com/office/drawing/2014/main" id="{4AE1614A-4A3F-4E24-A229-18D531C3A3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809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МАСШТАБИРОВАНИЕ</a:t>
            </a:r>
          </a:p>
        </p:txBody>
      </p:sp>
      <p:sp>
        <p:nvSpPr>
          <p:cNvPr id="3" name="shape-763">
            <a:extLst xmlns:a="http://schemas.openxmlformats.org/drawingml/2006/main">
              <a:ext uri="{FF2B5EF4-FFF2-40B4-BE49-F238E27FC236}">
                <a16:creationId xmlns:a16="http://schemas.microsoft.com/office/drawing/2014/main" id="{54A806B5-3D74-44FB-A082-F0D52834D0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304800"/>
            <a:ext cx="762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350" b="1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23</a:t>
            </a:r>
          </a:p>
        </p:txBody>
      </p:sp>
      <p:sp>
        <p:nvSpPr>
          <p:cNvPr id="4" name="shape-764">
            <a:extLst xmlns:a="http://schemas.openxmlformats.org/drawingml/2006/main">
              <a:ext uri="{FF2B5EF4-FFF2-40B4-BE49-F238E27FC236}">
                <a16:creationId xmlns:a16="http://schemas.microsoft.com/office/drawing/2014/main" id="{23793658-2772-407E-8015-6E68F56F8A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287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6000"/>
              </a:lnSpc>
              <a:buNone/>
              <a:defRPr sz="30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30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Дорожная карта до 2030 и 2036 годов</a:t>
            </a:r>
          </a:p>
        </p:txBody>
      </p:sp>
      <p:sp>
        <p:nvSpPr>
          <p:cNvPr id="5" name="shape-765">
            <a:extLst xmlns:a="http://schemas.openxmlformats.org/drawingml/2006/main">
              <a:ext uri="{FF2B5EF4-FFF2-40B4-BE49-F238E27FC236}">
                <a16:creationId xmlns:a16="http://schemas.microsoft.com/office/drawing/2014/main" id="{F59DD92F-73BC-466D-8A45-34F115C47B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34125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5E9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shape-766">
            <a:extLst xmlns:a="http://schemas.openxmlformats.org/drawingml/2006/main">
              <a:ext uri="{FF2B5EF4-FFF2-40B4-BE49-F238E27FC236}">
                <a16:creationId xmlns:a16="http://schemas.microsoft.com/office/drawing/2014/main" id="{78B45496-F51D-4A4A-8B31-9AC88F4BFA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3890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82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SUR 810  •  версия 1.0  •  27.08.2026</a:t>
            </a:r>
          </a:p>
        </p:txBody>
      </p:sp>
      <p:sp>
        <p:nvSpPr>
          <p:cNvPr id="7" name="shape-767">
            <a:extLst xmlns:a="http://schemas.openxmlformats.org/drawingml/2006/main">
              <a:ext uri="{FF2B5EF4-FFF2-40B4-BE49-F238E27FC236}">
                <a16:creationId xmlns:a16="http://schemas.microsoft.com/office/drawing/2014/main" id="{4790C774-8EA6-4358-AEB1-590113026B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6438900"/>
            <a:ext cx="3981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82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8" name="shape-768">
            <a:extLst xmlns:a="http://schemas.openxmlformats.org/drawingml/2006/main">
              <a:ext uri="{FF2B5EF4-FFF2-40B4-BE49-F238E27FC236}">
                <a16:creationId xmlns:a16="http://schemas.microsoft.com/office/drawing/2014/main" id="{6D0BCE7A-47DE-43A2-BBB4-578CD06D74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238500"/>
            <a:ext cx="981075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5E9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shape-769">
            <a:extLst xmlns:a="http://schemas.openxmlformats.org/drawingml/2006/main">
              <a:ext uri="{FF2B5EF4-FFF2-40B4-BE49-F238E27FC236}">
                <a16:creationId xmlns:a16="http://schemas.microsoft.com/office/drawing/2014/main" id="{18BB9E34-8E2D-4FA1-8B03-1C76966456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" y="31242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38100">
            <a:solidFill>
              <a:srgbClr val="2E74B5"/>
            </a:solidFill>
            <a:prstDash val="solid"/>
          </a:ln>
        </p:spPr>
      </p:sp>
      <p:sp>
        <p:nvSpPr>
          <p:cNvPr id="10" name="shape-770">
            <a:extLst xmlns:a="http://schemas.openxmlformats.org/drawingml/2006/main">
              <a:ext uri="{FF2B5EF4-FFF2-40B4-BE49-F238E27FC236}">
                <a16:creationId xmlns:a16="http://schemas.microsoft.com/office/drawing/2014/main" id="{98E90786-E7AC-4B3A-8800-48087C62B7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1828800"/>
            <a:ext cx="1981200" cy="1181100"/>
          </a:xfrm>
          <a:prstGeom xmlns:a="http://schemas.openxmlformats.org/drawingml/2006/main" prst="roundRect">
            <a:avLst>
              <a:gd name="adj" fmla="val 645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2E74B5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1" name="shape-771">
            <a:extLst xmlns:a="http://schemas.openxmlformats.org/drawingml/2006/main">
              <a:ext uri="{FF2B5EF4-FFF2-40B4-BE49-F238E27FC236}">
                <a16:creationId xmlns:a16="http://schemas.microsoft.com/office/drawing/2014/main" id="{B2BC735B-4EC0-4FEB-BAC3-D32B8BE35D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1962150"/>
            <a:ext cx="16383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65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2026</a:t>
            </a:r>
          </a:p>
        </p:txBody>
      </p:sp>
      <p:sp>
        <p:nvSpPr>
          <p:cNvPr id="12" name="shape-772">
            <a:extLst xmlns:a="http://schemas.openxmlformats.org/drawingml/2006/main">
              <a:ext uri="{FF2B5EF4-FFF2-40B4-BE49-F238E27FC236}">
                <a16:creationId xmlns:a16="http://schemas.microsoft.com/office/drawing/2014/main" id="{6759D1D2-CB46-4F01-AF23-E10C3E944F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324100"/>
            <a:ext cx="1676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7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Проектирование</a:t>
            </a:r>
          </a:p>
        </p:txBody>
      </p:sp>
      <p:sp>
        <p:nvSpPr>
          <p:cNvPr id="13" name="shape-773">
            <a:extLst xmlns:a="http://schemas.openxmlformats.org/drawingml/2006/main">
              <a:ext uri="{FF2B5EF4-FFF2-40B4-BE49-F238E27FC236}">
                <a16:creationId xmlns:a16="http://schemas.microsoft.com/office/drawing/2014/main" id="{3D1F0C5D-A547-4E74-A14F-37E648610C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19375"/>
            <a:ext cx="16764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9615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97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право • архитектура • базовая линия</a:t>
            </a:r>
          </a:p>
        </p:txBody>
      </p:sp>
      <p:sp>
        <p:nvSpPr>
          <p:cNvPr id="14" name="shape-774">
            <a:extLst xmlns:a="http://schemas.openxmlformats.org/drawingml/2006/main">
              <a:ext uri="{FF2B5EF4-FFF2-40B4-BE49-F238E27FC236}">
                <a16:creationId xmlns:a16="http://schemas.microsoft.com/office/drawing/2014/main" id="{BD68B8D6-195A-49DD-AF69-D76997D265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31242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38100">
            <a:solidFill>
              <a:srgbClr val="C5A253"/>
            </a:solidFill>
            <a:prstDash val="solid"/>
          </a:ln>
        </p:spPr>
      </p:sp>
      <p:sp>
        <p:nvSpPr>
          <p:cNvPr id="15" name="shape-775">
            <a:extLst xmlns:a="http://schemas.openxmlformats.org/drawingml/2006/main">
              <a:ext uri="{FF2B5EF4-FFF2-40B4-BE49-F238E27FC236}">
                <a16:creationId xmlns:a16="http://schemas.microsoft.com/office/drawing/2014/main" id="{3E2F4DC5-1A77-489D-B762-27A10DDCF5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28900" y="3695700"/>
            <a:ext cx="1981200" cy="1181100"/>
          </a:xfrm>
          <a:prstGeom xmlns:a="http://schemas.openxmlformats.org/drawingml/2006/main" prst="roundRect">
            <a:avLst>
              <a:gd name="adj" fmla="val 645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C5A253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6" name="shape-776">
            <a:extLst xmlns:a="http://schemas.openxmlformats.org/drawingml/2006/main">
              <a:ext uri="{FF2B5EF4-FFF2-40B4-BE49-F238E27FC236}">
                <a16:creationId xmlns:a16="http://schemas.microsoft.com/office/drawing/2014/main" id="{984E8622-D866-4B01-AE96-7BDEB29773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3829050"/>
            <a:ext cx="16383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650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2027</a:t>
            </a:r>
          </a:p>
        </p:txBody>
      </p:sp>
      <p:sp>
        <p:nvSpPr>
          <p:cNvPr id="17" name="shape-777">
            <a:extLst xmlns:a="http://schemas.openxmlformats.org/drawingml/2006/main">
              <a:ext uri="{FF2B5EF4-FFF2-40B4-BE49-F238E27FC236}">
                <a16:creationId xmlns:a16="http://schemas.microsoft.com/office/drawing/2014/main" id="{E7954787-E5A3-4D5A-A02C-5F0B28E431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4191000"/>
            <a:ext cx="1676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7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Пилот</a:t>
            </a:r>
          </a:p>
        </p:txBody>
      </p:sp>
      <p:sp>
        <p:nvSpPr>
          <p:cNvPr id="18" name="shape-778">
            <a:extLst xmlns:a="http://schemas.openxmlformats.org/drawingml/2006/main">
              <a:ext uri="{FF2B5EF4-FFF2-40B4-BE49-F238E27FC236}">
                <a16:creationId xmlns:a16="http://schemas.microsoft.com/office/drawing/2014/main" id="{41213013-96E2-4E7F-A58C-365E4C8056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4486275"/>
            <a:ext cx="16764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9615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97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ограниченный запуск • независимая проверка</a:t>
            </a:r>
          </a:p>
        </p:txBody>
      </p:sp>
      <p:sp>
        <p:nvSpPr>
          <p:cNvPr id="19" name="shape-779">
            <a:extLst xmlns:a="http://schemas.openxmlformats.org/drawingml/2006/main">
              <a:ext uri="{FF2B5EF4-FFF2-40B4-BE49-F238E27FC236}">
                <a16:creationId xmlns:a16="http://schemas.microsoft.com/office/drawing/2014/main" id="{40C7855B-4EC3-4BD2-BF92-567FAC4726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57875" y="31242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38100">
            <a:solidFill>
              <a:srgbClr val="2D6A4F"/>
            </a:solidFill>
            <a:prstDash val="solid"/>
          </a:ln>
        </p:spPr>
      </p:sp>
      <p:sp>
        <p:nvSpPr>
          <p:cNvPr id="20" name="shape-780">
            <a:extLst xmlns:a="http://schemas.openxmlformats.org/drawingml/2006/main">
              <a:ext uri="{FF2B5EF4-FFF2-40B4-BE49-F238E27FC236}">
                <a16:creationId xmlns:a16="http://schemas.microsoft.com/office/drawing/2014/main" id="{3E51B8E0-8746-48DD-8DF5-8DBCACD4A0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10150" y="1828800"/>
            <a:ext cx="1981200" cy="1181100"/>
          </a:xfrm>
          <a:prstGeom xmlns:a="http://schemas.openxmlformats.org/drawingml/2006/main" prst="roundRect">
            <a:avLst>
              <a:gd name="adj" fmla="val 645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2D6A4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1" name="shape-781">
            <a:extLst xmlns:a="http://schemas.openxmlformats.org/drawingml/2006/main">
              <a:ext uri="{FF2B5EF4-FFF2-40B4-BE49-F238E27FC236}">
                <a16:creationId xmlns:a16="http://schemas.microsoft.com/office/drawing/2014/main" id="{1E527833-69FE-4742-B41D-8E367E846A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81600" y="1962150"/>
            <a:ext cx="16383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650" b="1" i="0">
                <a:solidFill>
                  <a:srgbClr val="2D6A4F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2D6A4F"/>
                </a:solidFill>
                <a:latin typeface="Arial"/>
                <a:ea typeface="Arial"/>
                <a:cs typeface="Arial"/>
              </a:rPr>
              <a:t>2028</a:t>
            </a:r>
          </a:p>
        </p:txBody>
      </p:sp>
      <p:sp>
        <p:nvSpPr>
          <p:cNvPr id="22" name="shape-782">
            <a:extLst xmlns:a="http://schemas.openxmlformats.org/drawingml/2006/main">
              <a:ext uri="{FF2B5EF4-FFF2-40B4-BE49-F238E27FC236}">
                <a16:creationId xmlns:a16="http://schemas.microsoft.com/office/drawing/2014/main" id="{ABE0F366-A320-47C8-9C4E-1BEB3A65B9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2324100"/>
            <a:ext cx="1676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7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Интеграция</a:t>
            </a:r>
          </a:p>
        </p:txBody>
      </p:sp>
      <p:sp>
        <p:nvSpPr>
          <p:cNvPr id="23" name="shape-783">
            <a:extLst xmlns:a="http://schemas.openxmlformats.org/drawingml/2006/main">
              <a:ext uri="{FF2B5EF4-FFF2-40B4-BE49-F238E27FC236}">
                <a16:creationId xmlns:a16="http://schemas.microsoft.com/office/drawing/2014/main" id="{F337FDE6-14AF-422E-8BBB-18BA5616E8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2619375"/>
            <a:ext cx="16764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9615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97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общие идентификаторы • API • доказательства</a:t>
            </a:r>
          </a:p>
        </p:txBody>
      </p:sp>
      <p:sp>
        <p:nvSpPr>
          <p:cNvPr id="24" name="shape-784">
            <a:extLst xmlns:a="http://schemas.openxmlformats.org/drawingml/2006/main">
              <a:ext uri="{FF2B5EF4-FFF2-40B4-BE49-F238E27FC236}">
                <a16:creationId xmlns:a16="http://schemas.microsoft.com/office/drawing/2014/main" id="{80991F4E-C86E-48FA-A016-6A8E268AD8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31242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38100">
            <a:solidFill>
              <a:srgbClr val="2E74B5"/>
            </a:solidFill>
            <a:prstDash val="solid"/>
          </a:ln>
        </p:spPr>
      </p:sp>
      <p:sp>
        <p:nvSpPr>
          <p:cNvPr id="25" name="shape-785">
            <a:extLst xmlns:a="http://schemas.openxmlformats.org/drawingml/2006/main">
              <a:ext uri="{FF2B5EF4-FFF2-40B4-BE49-F238E27FC236}">
                <a16:creationId xmlns:a16="http://schemas.microsoft.com/office/drawing/2014/main" id="{55034045-8E42-4892-984B-BE8E004242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91400" y="3695700"/>
            <a:ext cx="1981200" cy="1181100"/>
          </a:xfrm>
          <a:prstGeom xmlns:a="http://schemas.openxmlformats.org/drawingml/2006/main" prst="roundRect">
            <a:avLst>
              <a:gd name="adj" fmla="val 645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2E74B5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6" name="shape-786">
            <a:extLst xmlns:a="http://schemas.openxmlformats.org/drawingml/2006/main">
              <a:ext uri="{FF2B5EF4-FFF2-40B4-BE49-F238E27FC236}">
                <a16:creationId xmlns:a16="http://schemas.microsoft.com/office/drawing/2014/main" id="{989133C4-534C-4218-88E2-A7C1283556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3829050"/>
            <a:ext cx="16383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65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2029–30</a:t>
            </a:r>
          </a:p>
        </p:txBody>
      </p:sp>
      <p:sp>
        <p:nvSpPr>
          <p:cNvPr id="27" name="shape-787">
            <a:extLst xmlns:a="http://schemas.openxmlformats.org/drawingml/2006/main">
              <a:ext uri="{FF2B5EF4-FFF2-40B4-BE49-F238E27FC236}">
                <a16:creationId xmlns:a16="http://schemas.microsoft.com/office/drawing/2014/main" id="{60B137F0-592A-4F49-BA24-9778099327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4191000"/>
            <a:ext cx="1676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7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Расширение</a:t>
            </a:r>
          </a:p>
        </p:txBody>
      </p:sp>
      <p:sp>
        <p:nvSpPr>
          <p:cNvPr id="28" name="shape-788">
            <a:extLst xmlns:a="http://schemas.openxmlformats.org/drawingml/2006/main">
              <a:ext uri="{FF2B5EF4-FFF2-40B4-BE49-F238E27FC236}">
                <a16:creationId xmlns:a16="http://schemas.microsoft.com/office/drawing/2014/main" id="{AB841747-24CA-4C31-9403-CA26069C65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4486275"/>
            <a:ext cx="16764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9615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97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портфели • территории • национальные цели</a:t>
            </a:r>
          </a:p>
        </p:txBody>
      </p:sp>
      <p:sp>
        <p:nvSpPr>
          <p:cNvPr id="29" name="shape-789">
            <a:extLst xmlns:a="http://schemas.openxmlformats.org/drawingml/2006/main">
              <a:ext uri="{FF2B5EF4-FFF2-40B4-BE49-F238E27FC236}">
                <a16:creationId xmlns:a16="http://schemas.microsoft.com/office/drawing/2014/main" id="{2E4B9AA7-F99C-41E5-8BE5-95EB1FB7CC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20375" y="31242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38100">
            <a:solidFill>
              <a:srgbClr val="0B2545"/>
            </a:solidFill>
            <a:prstDash val="solid"/>
          </a:ln>
        </p:spPr>
      </p:sp>
      <p:sp>
        <p:nvSpPr>
          <p:cNvPr id="30" name="shape-790">
            <a:extLst xmlns:a="http://schemas.openxmlformats.org/drawingml/2006/main">
              <a:ext uri="{FF2B5EF4-FFF2-40B4-BE49-F238E27FC236}">
                <a16:creationId xmlns:a16="http://schemas.microsoft.com/office/drawing/2014/main" id="{A6122CB6-463E-4512-AC13-6EB2841131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72650" y="1828800"/>
            <a:ext cx="1981200" cy="1181100"/>
          </a:xfrm>
          <a:prstGeom xmlns:a="http://schemas.openxmlformats.org/drawingml/2006/main" prst="roundRect">
            <a:avLst>
              <a:gd name="adj" fmla="val 6452"/>
            </a:avLst>
          </a:prstGeom>
          <a:solidFill xmlns:a="http://schemas.openxmlformats.org/drawingml/2006/main">
            <a:srgbClr val="EAF3FA"/>
          </a:solidFill>
          <a:ln xmlns:a="http://schemas.openxmlformats.org/drawingml/2006/main" w="19050">
            <a:solidFill>
              <a:srgbClr val="0B2545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31" name="shape-791">
            <a:extLst xmlns:a="http://schemas.openxmlformats.org/drawingml/2006/main">
              <a:ext uri="{FF2B5EF4-FFF2-40B4-BE49-F238E27FC236}">
                <a16:creationId xmlns:a16="http://schemas.microsoft.com/office/drawing/2014/main" id="{0E0D2FC2-BBA6-45D3-AD24-9F3D823DEA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44100" y="1962150"/>
            <a:ext cx="16383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6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2031–36</a:t>
            </a:r>
          </a:p>
        </p:txBody>
      </p:sp>
      <p:sp>
        <p:nvSpPr>
          <p:cNvPr id="32" name="shape-792">
            <a:extLst xmlns:a="http://schemas.openxmlformats.org/drawingml/2006/main">
              <a:ext uri="{FF2B5EF4-FFF2-40B4-BE49-F238E27FC236}">
                <a16:creationId xmlns:a16="http://schemas.microsoft.com/office/drawing/2014/main" id="{45E70CCA-353B-4086-AAB9-2F52C7E972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25050" y="2324100"/>
            <a:ext cx="1676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520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7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Адаптивное управление</a:t>
            </a:r>
          </a:p>
        </p:txBody>
      </p:sp>
      <p:sp>
        <p:nvSpPr>
          <p:cNvPr id="33" name="shape-793">
            <a:extLst xmlns:a="http://schemas.openxmlformats.org/drawingml/2006/main">
              <a:ext uri="{FF2B5EF4-FFF2-40B4-BE49-F238E27FC236}">
                <a16:creationId xmlns:a16="http://schemas.microsoft.com/office/drawing/2014/main" id="{7BBF132D-E5B4-49D5-BC6F-B0DFC33CDD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25050" y="2619375"/>
            <a:ext cx="16764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9615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97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сценарии • ранние сигналы • долгосрочные балансы</a:t>
            </a:r>
          </a:p>
        </p:txBody>
      </p:sp>
      <p:sp>
        <p:nvSpPr>
          <p:cNvPr id="34" name="shape-794">
            <a:extLst xmlns:a="http://schemas.openxmlformats.org/drawingml/2006/main">
              <a:ext uri="{FF2B5EF4-FFF2-40B4-BE49-F238E27FC236}">
                <a16:creationId xmlns:a16="http://schemas.microsoft.com/office/drawing/2014/main" id="{9C017B1C-CAE5-473D-B134-509CE3862A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5553075"/>
            <a:ext cx="7429500" cy="4572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F7F0D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shape-795">
            <a:extLst xmlns:a="http://schemas.openxmlformats.org/drawingml/2006/main">
              <a:ext uri="{FF2B5EF4-FFF2-40B4-BE49-F238E27FC236}">
                <a16:creationId xmlns:a16="http://schemas.microsoft.com/office/drawing/2014/main" id="{7249F0B8-F1BA-448E-86D2-23269F481A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5553075"/>
            <a:ext cx="7429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76200" tIns="19050" rIns="76200" bIns="19050" anchor="ctr">
            <a:normAutofit fontScale="95077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Масштабирование определяется готовностью шлюзов — не календарной датой</a:t>
            </a:r>
          </a:p>
        </p:txBody>
      </p:sp>
    </p:spTree>
    <p:extLst>
      <p:ext uri="{BB962C8B-B14F-4D97-AF65-F5344CB8AC3E}">
        <p14:creationId xmlns:p14="http://schemas.microsoft.com/office/powerpoint/2010/main" val="1010690710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shape-796">
            <a:extLst xmlns:a="http://schemas.openxmlformats.org/drawingml/2006/main">
              <a:ext uri="{FF2B5EF4-FFF2-40B4-BE49-F238E27FC236}">
                <a16:creationId xmlns:a16="http://schemas.microsoft.com/office/drawing/2014/main" id="{913E3BED-112D-439F-8872-1513B72C85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hape-797">
            <a:extLst xmlns:a="http://schemas.openxmlformats.org/drawingml/2006/main">
              <a:ext uri="{FF2B5EF4-FFF2-40B4-BE49-F238E27FC236}">
                <a16:creationId xmlns:a16="http://schemas.microsoft.com/office/drawing/2014/main" id="{F11B6335-58D2-4DA8-BB7C-3F6607B2EA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809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ПРОЕКТ РЕШЕНИЯ</a:t>
            </a:r>
          </a:p>
        </p:txBody>
      </p:sp>
      <p:sp>
        <p:nvSpPr>
          <p:cNvPr id="3" name="shape-798">
            <a:extLst xmlns:a="http://schemas.openxmlformats.org/drawingml/2006/main">
              <a:ext uri="{FF2B5EF4-FFF2-40B4-BE49-F238E27FC236}">
                <a16:creationId xmlns:a16="http://schemas.microsoft.com/office/drawing/2014/main" id="{B06E67E2-8A49-441B-A8F0-67768B39C9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304800"/>
            <a:ext cx="762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350" b="1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24</a:t>
            </a:r>
          </a:p>
        </p:txBody>
      </p:sp>
      <p:sp>
        <p:nvSpPr>
          <p:cNvPr id="4" name="shape-799">
            <a:extLst xmlns:a="http://schemas.openxmlformats.org/drawingml/2006/main">
              <a:ext uri="{FF2B5EF4-FFF2-40B4-BE49-F238E27FC236}">
                <a16:creationId xmlns:a16="http://schemas.microsoft.com/office/drawing/2014/main" id="{DE2664BD-DC32-4F85-B48B-7CB76800E4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287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6000"/>
              </a:lnSpc>
              <a:buNone/>
              <a:defRPr sz="30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30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Четыре действия для запуска СУР</a:t>
            </a:r>
          </a:p>
        </p:txBody>
      </p:sp>
      <p:sp>
        <p:nvSpPr>
          <p:cNvPr id="5" name="shape-800">
            <a:extLst xmlns:a="http://schemas.openxmlformats.org/drawingml/2006/main">
              <a:ext uri="{FF2B5EF4-FFF2-40B4-BE49-F238E27FC236}">
                <a16:creationId xmlns:a16="http://schemas.microsoft.com/office/drawing/2014/main" id="{BCA0C184-998D-4B79-9B4E-A5F003616B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34125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5E9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shape-801">
            <a:extLst xmlns:a="http://schemas.openxmlformats.org/drawingml/2006/main">
              <a:ext uri="{FF2B5EF4-FFF2-40B4-BE49-F238E27FC236}">
                <a16:creationId xmlns:a16="http://schemas.microsoft.com/office/drawing/2014/main" id="{2831DA18-9113-4593-AFE8-3F286ABFE7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3890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82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SUR 810  •  версия 1.0  •  27.08.2026</a:t>
            </a:r>
          </a:p>
        </p:txBody>
      </p:sp>
      <p:sp>
        <p:nvSpPr>
          <p:cNvPr id="7" name="shape-802">
            <a:extLst xmlns:a="http://schemas.openxmlformats.org/drawingml/2006/main">
              <a:ext uri="{FF2B5EF4-FFF2-40B4-BE49-F238E27FC236}">
                <a16:creationId xmlns:a16="http://schemas.microsoft.com/office/drawing/2014/main" id="{5E29317C-6D6D-4754-ACF8-D629D75BE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6438900"/>
            <a:ext cx="3981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82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8" name="shape-803">
            <a:extLst xmlns:a="http://schemas.openxmlformats.org/drawingml/2006/main">
              <a:ext uri="{FF2B5EF4-FFF2-40B4-BE49-F238E27FC236}">
                <a16:creationId xmlns:a16="http://schemas.microsoft.com/office/drawing/2014/main" id="{0A0D3154-EBC6-49C8-8330-E2602D2598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714500"/>
            <a:ext cx="5238750" cy="1428750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5E9ED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9" name="shape-804">
            <a:extLst xmlns:a="http://schemas.openxmlformats.org/drawingml/2006/main">
              <a:ext uri="{FF2B5EF4-FFF2-40B4-BE49-F238E27FC236}">
                <a16:creationId xmlns:a16="http://schemas.microsoft.com/office/drawing/2014/main" id="{97013C66-4335-4777-8C84-ED3D9A7C93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1943100"/>
            <a:ext cx="53340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shape-805">
            <a:extLst xmlns:a="http://schemas.openxmlformats.org/drawingml/2006/main">
              <a:ext uri="{FF2B5EF4-FFF2-40B4-BE49-F238E27FC236}">
                <a16:creationId xmlns:a16="http://schemas.microsoft.com/office/drawing/2014/main" id="{6A40D2A5-85ED-439A-8242-7676DCF667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1943100"/>
            <a:ext cx="5334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76200" tIns="19050" rIns="762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7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11" name="shape-806">
            <a:extLst xmlns:a="http://schemas.openxmlformats.org/drawingml/2006/main">
              <a:ext uri="{FF2B5EF4-FFF2-40B4-BE49-F238E27FC236}">
                <a16:creationId xmlns:a16="http://schemas.microsoft.com/office/drawing/2014/main" id="{A6F369E1-EA5A-4740-878F-6B2DF8D665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1885950"/>
            <a:ext cx="4000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7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Одобрить ограниченный пилот СУР</a:t>
            </a:r>
          </a:p>
        </p:txBody>
      </p:sp>
      <p:sp>
        <p:nvSpPr>
          <p:cNvPr id="12" name="shape-807">
            <a:extLst xmlns:a="http://schemas.openxmlformats.org/drawingml/2006/main">
              <a:ext uri="{FF2B5EF4-FFF2-40B4-BE49-F238E27FC236}">
                <a16:creationId xmlns:a16="http://schemas.microsoft.com/office/drawing/2014/main" id="{088B2E7A-F89A-4DC2-8BD0-49EDA5D425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2457450"/>
            <a:ext cx="4000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как системы поддержки решений и межведомственной координации</a:t>
            </a:r>
          </a:p>
        </p:txBody>
      </p:sp>
      <p:sp>
        <p:nvSpPr>
          <p:cNvPr id="13" name="shape-808">
            <a:extLst xmlns:a="http://schemas.openxmlformats.org/drawingml/2006/main">
              <a:ext uri="{FF2B5EF4-FFF2-40B4-BE49-F238E27FC236}">
                <a16:creationId xmlns:a16="http://schemas.microsoft.com/office/drawing/2014/main" id="{F750A969-1B42-484C-B3FB-B37F8918A0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1714500"/>
            <a:ext cx="5238750" cy="1428750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5E9ED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4" name="shape-809">
            <a:extLst xmlns:a="http://schemas.openxmlformats.org/drawingml/2006/main">
              <a:ext uri="{FF2B5EF4-FFF2-40B4-BE49-F238E27FC236}">
                <a16:creationId xmlns:a16="http://schemas.microsoft.com/office/drawing/2014/main" id="{F1C3F2D4-2094-413B-9C84-92C203865B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1943100"/>
            <a:ext cx="53340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shape-810">
            <a:extLst xmlns:a="http://schemas.openxmlformats.org/drawingml/2006/main">
              <a:ext uri="{FF2B5EF4-FFF2-40B4-BE49-F238E27FC236}">
                <a16:creationId xmlns:a16="http://schemas.microsoft.com/office/drawing/2014/main" id="{00D08364-B583-43DD-9A5B-2C37783E28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1943100"/>
            <a:ext cx="5334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76200" tIns="19050" rIns="762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7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6" name="shape-811">
            <a:extLst xmlns:a="http://schemas.openxmlformats.org/drawingml/2006/main">
              <a:ext uri="{FF2B5EF4-FFF2-40B4-BE49-F238E27FC236}">
                <a16:creationId xmlns:a16="http://schemas.microsoft.com/office/drawing/2014/main" id="{2B148B24-91A4-4256-A9CA-8ED579EB61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5650" y="1885950"/>
            <a:ext cx="4000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9523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7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Назначить заказчика и владельца результата</a:t>
            </a:r>
          </a:p>
        </p:txBody>
      </p:sp>
      <p:sp>
        <p:nvSpPr>
          <p:cNvPr id="17" name="shape-812">
            <a:extLst xmlns:a="http://schemas.openxmlformats.org/drawingml/2006/main">
              <a:ext uri="{FF2B5EF4-FFF2-40B4-BE49-F238E27FC236}">
                <a16:creationId xmlns:a16="http://schemas.microsoft.com/office/drawing/2014/main" id="{2ABD6EDF-467C-4899-B10D-8B190C9E29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5650" y="2457450"/>
            <a:ext cx="4000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определить объект, границы, участников и контрольные точки</a:t>
            </a:r>
          </a:p>
        </p:txBody>
      </p:sp>
      <p:sp>
        <p:nvSpPr>
          <p:cNvPr id="18" name="shape-813">
            <a:extLst xmlns:a="http://schemas.openxmlformats.org/drawingml/2006/main">
              <a:ext uri="{FF2B5EF4-FFF2-40B4-BE49-F238E27FC236}">
                <a16:creationId xmlns:a16="http://schemas.microsoft.com/office/drawing/2014/main" id="{9174ECC4-151D-47A4-8635-B29BBF109A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09950"/>
            <a:ext cx="5238750" cy="1428750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F7F0DF"/>
          </a:solidFill>
          <a:ln xmlns:a="http://schemas.openxmlformats.org/drawingml/2006/main" w="19050">
            <a:solidFill>
              <a:srgbClr val="C5A253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9" name="shape-814">
            <a:extLst xmlns:a="http://schemas.openxmlformats.org/drawingml/2006/main">
              <a:ext uri="{FF2B5EF4-FFF2-40B4-BE49-F238E27FC236}">
                <a16:creationId xmlns:a16="http://schemas.microsoft.com/office/drawing/2014/main" id="{5029E8FD-26BB-4BBB-90EC-F17B43FB91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638550"/>
            <a:ext cx="53340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C5A2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shape-815">
            <a:extLst xmlns:a="http://schemas.openxmlformats.org/drawingml/2006/main">
              <a:ext uri="{FF2B5EF4-FFF2-40B4-BE49-F238E27FC236}">
                <a16:creationId xmlns:a16="http://schemas.microsoft.com/office/drawing/2014/main" id="{890BF8E1-462C-493F-A7C6-CF219C291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638550"/>
            <a:ext cx="5334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76200" tIns="19050" rIns="762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7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21" name="shape-816">
            <a:extLst xmlns:a="http://schemas.openxmlformats.org/drawingml/2006/main">
              <a:ext uri="{FF2B5EF4-FFF2-40B4-BE49-F238E27FC236}">
                <a16:creationId xmlns:a16="http://schemas.microsoft.com/office/drawing/2014/main" id="{A941D41F-C3EB-4614-9E89-9A7A7D0715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3581400"/>
            <a:ext cx="4000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7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За 100 дней завершить правовой шлюз</a:t>
            </a:r>
          </a:p>
        </p:txBody>
      </p:sp>
      <p:sp>
        <p:nvSpPr>
          <p:cNvPr id="22" name="shape-817">
            <a:extLst xmlns:a="http://schemas.openxmlformats.org/drawingml/2006/main">
              <a:ext uri="{FF2B5EF4-FFF2-40B4-BE49-F238E27FC236}">
                <a16:creationId xmlns:a16="http://schemas.microsoft.com/office/drawing/2014/main" id="{7C40D527-97FB-4B99-B0FD-0663DC3549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4152900"/>
            <a:ext cx="4000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810 — только проектное имя; финансовое исполнение — RUB/643</a:t>
            </a:r>
          </a:p>
        </p:txBody>
      </p:sp>
      <p:sp>
        <p:nvSpPr>
          <p:cNvPr id="23" name="shape-818">
            <a:extLst xmlns:a="http://schemas.openxmlformats.org/drawingml/2006/main">
              <a:ext uri="{FF2B5EF4-FFF2-40B4-BE49-F238E27FC236}">
                <a16:creationId xmlns:a16="http://schemas.microsoft.com/office/drawing/2014/main" id="{53ABA75A-E5F2-4236-8C7B-9CFEAA5B39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3409950"/>
            <a:ext cx="5238750" cy="1428750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5E9ED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4" name="shape-819">
            <a:extLst xmlns:a="http://schemas.openxmlformats.org/drawingml/2006/main">
              <a:ext uri="{FF2B5EF4-FFF2-40B4-BE49-F238E27FC236}">
                <a16:creationId xmlns:a16="http://schemas.microsoft.com/office/drawing/2014/main" id="{BE78C88A-CDC7-498E-84B8-DAAE38B2E2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3638550"/>
            <a:ext cx="53340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shape-820">
            <a:extLst xmlns:a="http://schemas.openxmlformats.org/drawingml/2006/main">
              <a:ext uri="{FF2B5EF4-FFF2-40B4-BE49-F238E27FC236}">
                <a16:creationId xmlns:a16="http://schemas.microsoft.com/office/drawing/2014/main" id="{9E753251-B7EB-49EA-8C3F-3DEF64CACD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3638550"/>
            <a:ext cx="5334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76200" tIns="19050" rIns="762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7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26" name="shape-821">
            <a:extLst xmlns:a="http://schemas.openxmlformats.org/drawingml/2006/main">
              <a:ext uri="{FF2B5EF4-FFF2-40B4-BE49-F238E27FC236}">
                <a16:creationId xmlns:a16="http://schemas.microsoft.com/office/drawing/2014/main" id="{15170049-8E26-4F3D-A2DB-193EB23A2B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5650" y="3581400"/>
            <a:ext cx="4000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7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По итогам 12 месяцев принять решение</a:t>
            </a:r>
          </a:p>
        </p:txBody>
      </p:sp>
      <p:sp>
        <p:nvSpPr>
          <p:cNvPr id="27" name="shape-822">
            <a:extLst xmlns:a="http://schemas.openxmlformats.org/drawingml/2006/main">
              <a:ext uri="{FF2B5EF4-FFF2-40B4-BE49-F238E27FC236}">
                <a16:creationId xmlns:a16="http://schemas.microsoft.com/office/drawing/2014/main" id="{0B4E59AC-20A9-4403-8D4F-5974B6BEF8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5650" y="4152900"/>
            <a:ext cx="4000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stop • revise • scale на основании независимой проверки</a:t>
            </a:r>
          </a:p>
        </p:txBody>
      </p:sp>
      <p:sp>
        <p:nvSpPr>
          <p:cNvPr id="28" name="shape-823">
            <a:extLst xmlns:a="http://schemas.openxmlformats.org/drawingml/2006/main">
              <a:ext uri="{FF2B5EF4-FFF2-40B4-BE49-F238E27FC236}">
                <a16:creationId xmlns:a16="http://schemas.microsoft.com/office/drawing/2014/main" id="{ABACD3AB-E992-40A4-AA80-4C639B1367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5305425"/>
            <a:ext cx="9982200" cy="762000"/>
          </a:xfrm>
          <a:prstGeom xmlns:a="http://schemas.openxmlformats.org/drawingml/2006/main" prst="roundRect">
            <a:avLst>
              <a:gd name="adj" fmla="val 10000"/>
            </a:avLst>
          </a:prstGeom>
          <a:solidFill xmlns:a="http://schemas.openxmlformats.org/drawingml/2006/main">
            <a:srgbClr val="0B25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shape-824">
            <a:extLst xmlns:a="http://schemas.openxmlformats.org/drawingml/2006/main">
              <a:ext uri="{FF2B5EF4-FFF2-40B4-BE49-F238E27FC236}">
                <a16:creationId xmlns:a16="http://schemas.microsoft.com/office/drawing/2014/main" id="{E89F4028-6B76-48FC-B83A-9370F0F76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5438775"/>
            <a:ext cx="9258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9420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72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SUR-810 не возвращает старую валюту — он возвращает расчётам прослеживаемость, долгосрочность и связь с результатом</a:t>
            </a:r>
          </a:p>
        </p:txBody>
      </p:sp>
    </p:spTree>
    <p:extLst>
      <p:ext uri="{BB962C8B-B14F-4D97-AF65-F5344CB8AC3E}">
        <p14:creationId xmlns:p14="http://schemas.microsoft.com/office/powerpoint/2010/main" val="2010133289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0" name="shape-32">
            <a:extLst xmlns:a="http://schemas.openxmlformats.org/drawingml/2006/main">
              <a:ext uri="{FF2B5EF4-FFF2-40B4-BE49-F238E27FC236}">
                <a16:creationId xmlns:a16="http://schemas.microsoft.com/office/drawing/2014/main" id="{AA622BC1-9FF7-4711-A564-39540EFB1A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hape-33">
            <a:extLst xmlns:a="http://schemas.openxmlformats.org/drawingml/2006/main">
              <a:ext uri="{FF2B5EF4-FFF2-40B4-BE49-F238E27FC236}">
                <a16:creationId xmlns:a16="http://schemas.microsoft.com/office/drawing/2014/main" id="{8BF222A3-09FA-4803-BC3F-6EEF49B2E5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809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ПРОБЛЕМА</a:t>
            </a:r>
          </a:p>
        </p:txBody>
      </p:sp>
      <p:sp>
        <p:nvSpPr>
          <p:cNvPr id="3" name="shape-34">
            <a:extLst xmlns:a="http://schemas.openxmlformats.org/drawingml/2006/main">
              <a:ext uri="{FF2B5EF4-FFF2-40B4-BE49-F238E27FC236}">
                <a16:creationId xmlns:a16="http://schemas.microsoft.com/office/drawing/2014/main" id="{4BE2008E-F074-4D42-B27B-3B5C6B7E58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304800"/>
            <a:ext cx="762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350" b="1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4" name="shape-35">
            <a:extLst xmlns:a="http://schemas.openxmlformats.org/drawingml/2006/main">
              <a:ext uri="{FF2B5EF4-FFF2-40B4-BE49-F238E27FC236}">
                <a16:creationId xmlns:a16="http://schemas.microsoft.com/office/drawing/2014/main" id="{B23F94B2-10B2-43AD-97A2-479F427DEA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287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3086"/>
          </a:bodyPr>
          <a:lstStyle xmlns:a="http://schemas.openxmlformats.org/drawingml/2006/main"/>
          <a:p xmlns:a="http://schemas.openxmlformats.org/drawingml/2006/main">
            <a:pPr algn="l">
              <a:lnSpc>
                <a:spcPct val="96000"/>
              </a:lnSpc>
              <a:buNone/>
              <a:defRPr sz="30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30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Национальным целям нужен замкнутый цикл исполнения</a:t>
            </a:r>
          </a:p>
        </p:txBody>
      </p:sp>
      <p:sp>
        <p:nvSpPr>
          <p:cNvPr id="5" name="shape-36">
            <a:extLst xmlns:a="http://schemas.openxmlformats.org/drawingml/2006/main">
              <a:ext uri="{FF2B5EF4-FFF2-40B4-BE49-F238E27FC236}">
                <a16:creationId xmlns:a16="http://schemas.microsoft.com/office/drawing/2014/main" id="{9307E2C4-D275-40F5-96E8-28CCBD4668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34125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5E9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shape-37">
            <a:extLst xmlns:a="http://schemas.openxmlformats.org/drawingml/2006/main">
              <a:ext uri="{FF2B5EF4-FFF2-40B4-BE49-F238E27FC236}">
                <a16:creationId xmlns:a16="http://schemas.microsoft.com/office/drawing/2014/main" id="{4CAD396F-CCB5-4109-96D5-FAD6364BC7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3890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82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SUR 810  •  версия 1.0  •  27.08.2026</a:t>
            </a:r>
          </a:p>
        </p:txBody>
      </p:sp>
      <p:sp>
        <p:nvSpPr>
          <p:cNvPr id="7" name="shape-38">
            <a:extLst xmlns:a="http://schemas.openxmlformats.org/drawingml/2006/main">
              <a:ext uri="{FF2B5EF4-FFF2-40B4-BE49-F238E27FC236}">
                <a16:creationId xmlns:a16="http://schemas.microsoft.com/office/drawing/2014/main" id="{09DE88E9-AC06-4247-8BF0-77C9D40795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6438900"/>
            <a:ext cx="3981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82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8" name="shape-39">
            <a:extLst xmlns:a="http://schemas.openxmlformats.org/drawingml/2006/main">
              <a:ext uri="{FF2B5EF4-FFF2-40B4-BE49-F238E27FC236}">
                <a16:creationId xmlns:a16="http://schemas.microsoft.com/office/drawing/2014/main" id="{5C15AD89-1A00-48F3-8CFB-30357DE684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66925" y="2981325"/>
            <a:ext cx="400050" cy="2286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BFD2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shape-40">
            <a:extLst xmlns:a="http://schemas.openxmlformats.org/drawingml/2006/main">
              <a:ext uri="{FF2B5EF4-FFF2-40B4-BE49-F238E27FC236}">
                <a16:creationId xmlns:a16="http://schemas.microsoft.com/office/drawing/2014/main" id="{7D2F6DDC-00D7-42B3-BB1C-283970794A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2981325"/>
            <a:ext cx="400050" cy="2286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BFD2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shape-41">
            <a:extLst xmlns:a="http://schemas.openxmlformats.org/drawingml/2006/main">
              <a:ext uri="{FF2B5EF4-FFF2-40B4-BE49-F238E27FC236}">
                <a16:creationId xmlns:a16="http://schemas.microsoft.com/office/drawing/2014/main" id="{2CF4CDC4-6245-4CA0-98A5-EB67347527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43575" y="2981325"/>
            <a:ext cx="400050" cy="2286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BFD2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shape-42">
            <a:extLst xmlns:a="http://schemas.openxmlformats.org/drawingml/2006/main">
              <a:ext uri="{FF2B5EF4-FFF2-40B4-BE49-F238E27FC236}">
                <a16:creationId xmlns:a16="http://schemas.microsoft.com/office/drawing/2014/main" id="{205A83E4-1D67-414B-B594-F523FBF11B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81900" y="2981325"/>
            <a:ext cx="400050" cy="2286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BFD2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shape-43">
            <a:extLst xmlns:a="http://schemas.openxmlformats.org/drawingml/2006/main">
              <a:ext uri="{FF2B5EF4-FFF2-40B4-BE49-F238E27FC236}">
                <a16:creationId xmlns:a16="http://schemas.microsoft.com/office/drawing/2014/main" id="{3FEA4214-E42E-480A-84B3-C116EBC5E1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0225" y="2981325"/>
            <a:ext cx="400050" cy="2286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BFD2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shape-44">
            <a:extLst xmlns:a="http://schemas.openxmlformats.org/drawingml/2006/main">
              <a:ext uri="{FF2B5EF4-FFF2-40B4-BE49-F238E27FC236}">
                <a16:creationId xmlns:a16="http://schemas.microsoft.com/office/drawing/2014/main" id="{8C06526A-E331-4BC4-8C8A-F442B937F6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38375"/>
            <a:ext cx="1504950" cy="1809750"/>
          </a:xfrm>
          <a:prstGeom xmlns:a="http://schemas.openxmlformats.org/drawingml/2006/main" prst="roundRect">
            <a:avLst>
              <a:gd name="adj" fmla="val 506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5E9ED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4" name="shape-45">
            <a:extLst xmlns:a="http://schemas.openxmlformats.org/drawingml/2006/main">
              <a:ext uri="{FF2B5EF4-FFF2-40B4-BE49-F238E27FC236}">
                <a16:creationId xmlns:a16="http://schemas.microsoft.com/office/drawing/2014/main" id="{D483F3D8-B204-4538-8F15-9A4C338EB1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400300"/>
            <a:ext cx="495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15" name="shape-46">
            <a:extLst xmlns:a="http://schemas.openxmlformats.org/drawingml/2006/main">
              <a:ext uri="{FF2B5EF4-FFF2-40B4-BE49-F238E27FC236}">
                <a16:creationId xmlns:a16="http://schemas.microsoft.com/office/drawing/2014/main" id="{D835A32D-1282-4921-878F-34D5CB29C5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857500"/>
            <a:ext cx="11620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6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Цель</a:t>
            </a:r>
          </a:p>
        </p:txBody>
      </p:sp>
      <p:sp>
        <p:nvSpPr>
          <p:cNvPr id="16" name="shape-47">
            <a:extLst xmlns:a="http://schemas.openxmlformats.org/drawingml/2006/main">
              <a:ext uri="{FF2B5EF4-FFF2-40B4-BE49-F238E27FC236}">
                <a16:creationId xmlns:a16="http://schemas.microsoft.com/office/drawing/2014/main" id="{59EFF9A7-D634-4C1D-AA86-64B18F9CE3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352800"/>
            <a:ext cx="12001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результат и срок</a:t>
            </a:r>
          </a:p>
        </p:txBody>
      </p:sp>
      <p:sp>
        <p:nvSpPr>
          <p:cNvPr id="17" name="shape-48">
            <a:extLst xmlns:a="http://schemas.openxmlformats.org/drawingml/2006/main">
              <a:ext uri="{FF2B5EF4-FFF2-40B4-BE49-F238E27FC236}">
                <a16:creationId xmlns:a16="http://schemas.microsoft.com/office/drawing/2014/main" id="{E6A66A67-C664-401F-A6BB-7436CB997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24125" y="2238375"/>
            <a:ext cx="1504950" cy="1809750"/>
          </a:xfrm>
          <a:prstGeom xmlns:a="http://schemas.openxmlformats.org/drawingml/2006/main" prst="roundRect">
            <a:avLst>
              <a:gd name="adj" fmla="val 506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5E9ED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8" name="shape-49">
            <a:extLst xmlns:a="http://schemas.openxmlformats.org/drawingml/2006/main">
              <a:ext uri="{FF2B5EF4-FFF2-40B4-BE49-F238E27FC236}">
                <a16:creationId xmlns:a16="http://schemas.microsoft.com/office/drawing/2014/main" id="{3417D07B-4510-4ABA-A9E7-FF96E181F5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5575" y="2400300"/>
            <a:ext cx="495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9" name="shape-50">
            <a:extLst xmlns:a="http://schemas.openxmlformats.org/drawingml/2006/main">
              <a:ext uri="{FF2B5EF4-FFF2-40B4-BE49-F238E27FC236}">
                <a16:creationId xmlns:a16="http://schemas.microsoft.com/office/drawing/2014/main" id="{920BC3D7-9166-4AAE-9F15-34DE7832BF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5575" y="2857500"/>
            <a:ext cx="11620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6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Данные</a:t>
            </a:r>
          </a:p>
        </p:txBody>
      </p:sp>
      <p:sp>
        <p:nvSpPr>
          <p:cNvPr id="20" name="shape-51">
            <a:extLst xmlns:a="http://schemas.openxmlformats.org/drawingml/2006/main">
              <a:ext uri="{FF2B5EF4-FFF2-40B4-BE49-F238E27FC236}">
                <a16:creationId xmlns:a16="http://schemas.microsoft.com/office/drawing/2014/main" id="{A73C0B28-7347-4F78-A4DE-7B236E1033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76525" y="3352800"/>
            <a:ext cx="12001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состояние и сигнал</a:t>
            </a:r>
          </a:p>
        </p:txBody>
      </p:sp>
      <p:sp>
        <p:nvSpPr>
          <p:cNvPr id="21" name="shape-52">
            <a:extLst xmlns:a="http://schemas.openxmlformats.org/drawingml/2006/main">
              <a:ext uri="{FF2B5EF4-FFF2-40B4-BE49-F238E27FC236}">
                <a16:creationId xmlns:a16="http://schemas.microsoft.com/office/drawing/2014/main" id="{9542812D-4D44-42FA-9CC4-51B9884B43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238375"/>
            <a:ext cx="1504950" cy="1809750"/>
          </a:xfrm>
          <a:prstGeom xmlns:a="http://schemas.openxmlformats.org/drawingml/2006/main" prst="roundRect">
            <a:avLst>
              <a:gd name="adj" fmla="val 506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5E9ED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2" name="shape-53">
            <a:extLst xmlns:a="http://schemas.openxmlformats.org/drawingml/2006/main">
              <a:ext uri="{FF2B5EF4-FFF2-40B4-BE49-F238E27FC236}">
                <a16:creationId xmlns:a16="http://schemas.microsoft.com/office/drawing/2014/main" id="{BA7A278F-343E-4F51-A0CB-4656D050E4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2400300"/>
            <a:ext cx="495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23" name="shape-54">
            <a:extLst xmlns:a="http://schemas.openxmlformats.org/drawingml/2006/main">
              <a:ext uri="{FF2B5EF4-FFF2-40B4-BE49-F238E27FC236}">
                <a16:creationId xmlns:a16="http://schemas.microsoft.com/office/drawing/2014/main" id="{DD87E4F2-27B5-4A71-AA7E-0BB2F92E2A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2857500"/>
            <a:ext cx="11620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6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Решение</a:t>
            </a:r>
          </a:p>
        </p:txBody>
      </p:sp>
      <p:sp>
        <p:nvSpPr>
          <p:cNvPr id="24" name="shape-55">
            <a:extLst xmlns:a="http://schemas.openxmlformats.org/drawingml/2006/main">
              <a:ext uri="{FF2B5EF4-FFF2-40B4-BE49-F238E27FC236}">
                <a16:creationId xmlns:a16="http://schemas.microsoft.com/office/drawing/2014/main" id="{465C1C2B-23F3-4615-B20C-9ED00145EA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3352800"/>
            <a:ext cx="12001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вариант и полномочие</a:t>
            </a:r>
          </a:p>
        </p:txBody>
      </p:sp>
      <p:sp>
        <p:nvSpPr>
          <p:cNvPr id="25" name="shape-56">
            <a:extLst xmlns:a="http://schemas.openxmlformats.org/drawingml/2006/main">
              <a:ext uri="{FF2B5EF4-FFF2-40B4-BE49-F238E27FC236}">
                <a16:creationId xmlns:a16="http://schemas.microsoft.com/office/drawing/2014/main" id="{C420CFFA-FEFD-4DEF-9081-A2EF538027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00775" y="2238375"/>
            <a:ext cx="1504950" cy="1809750"/>
          </a:xfrm>
          <a:prstGeom xmlns:a="http://schemas.openxmlformats.org/drawingml/2006/main" prst="roundRect">
            <a:avLst>
              <a:gd name="adj" fmla="val 506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5E9ED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6" name="shape-57">
            <a:extLst xmlns:a="http://schemas.openxmlformats.org/drawingml/2006/main">
              <a:ext uri="{FF2B5EF4-FFF2-40B4-BE49-F238E27FC236}">
                <a16:creationId xmlns:a16="http://schemas.microsoft.com/office/drawing/2014/main" id="{AFFA4E28-930D-4014-87B3-164F129A95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2225" y="2400300"/>
            <a:ext cx="495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27" name="shape-58">
            <a:extLst xmlns:a="http://schemas.openxmlformats.org/drawingml/2006/main">
              <a:ext uri="{FF2B5EF4-FFF2-40B4-BE49-F238E27FC236}">
                <a16:creationId xmlns:a16="http://schemas.microsoft.com/office/drawing/2014/main" id="{2CB40E43-544F-4CCF-B375-A23E982535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2225" y="2857500"/>
            <a:ext cx="11620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6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Ресурс</a:t>
            </a:r>
          </a:p>
        </p:txBody>
      </p:sp>
      <p:sp>
        <p:nvSpPr>
          <p:cNvPr id="28" name="shape-59">
            <a:extLst xmlns:a="http://schemas.openxmlformats.org/drawingml/2006/main">
              <a:ext uri="{FF2B5EF4-FFF2-40B4-BE49-F238E27FC236}">
                <a16:creationId xmlns:a16="http://schemas.microsoft.com/office/drawing/2014/main" id="{9E3483A1-3B71-4845-ADC5-0EB332FE17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3175" y="3352800"/>
            <a:ext cx="12001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обязательство и лимит</a:t>
            </a:r>
          </a:p>
        </p:txBody>
      </p:sp>
      <p:sp>
        <p:nvSpPr>
          <p:cNvPr id="29" name="shape-60">
            <a:extLst xmlns:a="http://schemas.openxmlformats.org/drawingml/2006/main">
              <a:ext uri="{FF2B5EF4-FFF2-40B4-BE49-F238E27FC236}">
                <a16:creationId xmlns:a16="http://schemas.microsoft.com/office/drawing/2014/main" id="{B52725D8-8AD5-4F04-85D0-B91E7732C0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2238375"/>
            <a:ext cx="1504950" cy="1809750"/>
          </a:xfrm>
          <a:prstGeom xmlns:a="http://schemas.openxmlformats.org/drawingml/2006/main" prst="roundRect">
            <a:avLst>
              <a:gd name="adj" fmla="val 506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5E9ED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30" name="shape-61">
            <a:extLst xmlns:a="http://schemas.openxmlformats.org/drawingml/2006/main">
              <a:ext uri="{FF2B5EF4-FFF2-40B4-BE49-F238E27FC236}">
                <a16:creationId xmlns:a16="http://schemas.microsoft.com/office/drawing/2014/main" id="{EAD8AC7E-A310-430C-958C-E89D6D047A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2400300"/>
            <a:ext cx="495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31" name="shape-62">
            <a:extLst xmlns:a="http://schemas.openxmlformats.org/drawingml/2006/main">
              <a:ext uri="{FF2B5EF4-FFF2-40B4-BE49-F238E27FC236}">
                <a16:creationId xmlns:a16="http://schemas.microsoft.com/office/drawing/2014/main" id="{593288DF-173B-4091-99E4-FE4F47987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2857500"/>
            <a:ext cx="11620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1761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6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Исполнение</a:t>
            </a:r>
          </a:p>
        </p:txBody>
      </p:sp>
      <p:sp>
        <p:nvSpPr>
          <p:cNvPr id="32" name="shape-63">
            <a:extLst xmlns:a="http://schemas.openxmlformats.org/drawingml/2006/main">
              <a:ext uri="{FF2B5EF4-FFF2-40B4-BE49-F238E27FC236}">
                <a16:creationId xmlns:a16="http://schemas.microsoft.com/office/drawing/2014/main" id="{9265924E-F7C7-4D03-9463-D4BFD4DDAD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3352800"/>
            <a:ext cx="12001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ответственный и этап</a:t>
            </a:r>
          </a:p>
        </p:txBody>
      </p:sp>
      <p:sp>
        <p:nvSpPr>
          <p:cNvPr id="33" name="shape-64">
            <a:extLst xmlns:a="http://schemas.openxmlformats.org/drawingml/2006/main">
              <a:ext uri="{FF2B5EF4-FFF2-40B4-BE49-F238E27FC236}">
                <a16:creationId xmlns:a16="http://schemas.microsoft.com/office/drawing/2014/main" id="{BC6C765D-C9EA-484E-965E-7DD35B3FA6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77425" y="2238375"/>
            <a:ext cx="1504950" cy="1809750"/>
          </a:xfrm>
          <a:prstGeom xmlns:a="http://schemas.openxmlformats.org/drawingml/2006/main" prst="roundRect">
            <a:avLst>
              <a:gd name="adj" fmla="val 5063"/>
            </a:avLst>
          </a:prstGeom>
          <a:solidFill xmlns:a="http://schemas.openxmlformats.org/drawingml/2006/main">
            <a:srgbClr val="F7F0DF"/>
          </a:solidFill>
          <a:ln xmlns:a="http://schemas.openxmlformats.org/drawingml/2006/main" w="9525">
            <a:solidFill>
              <a:srgbClr val="C5A253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34" name="shape-65">
            <a:extLst xmlns:a="http://schemas.openxmlformats.org/drawingml/2006/main">
              <a:ext uri="{FF2B5EF4-FFF2-40B4-BE49-F238E27FC236}">
                <a16:creationId xmlns:a16="http://schemas.microsoft.com/office/drawing/2014/main" id="{182E3089-AB6B-4695-B372-273EFB6EC9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48875" y="2400300"/>
            <a:ext cx="495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35" name="shape-66">
            <a:extLst xmlns:a="http://schemas.openxmlformats.org/drawingml/2006/main">
              <a:ext uri="{FF2B5EF4-FFF2-40B4-BE49-F238E27FC236}">
                <a16:creationId xmlns:a16="http://schemas.microsoft.com/office/drawing/2014/main" id="{79D8C727-130D-483B-B3C0-37390271F0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48875" y="2857500"/>
            <a:ext cx="11620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7197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6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Доказательство</a:t>
            </a:r>
          </a:p>
        </p:txBody>
      </p:sp>
      <p:sp>
        <p:nvSpPr>
          <p:cNvPr id="36" name="shape-67">
            <a:extLst xmlns:a="http://schemas.openxmlformats.org/drawingml/2006/main">
              <a:ext uri="{FF2B5EF4-FFF2-40B4-BE49-F238E27FC236}">
                <a16:creationId xmlns:a16="http://schemas.microsoft.com/office/drawing/2014/main" id="{64A95E6A-9689-457D-B55B-98DDFED744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29825" y="3352800"/>
            <a:ext cx="12001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проверка эффекта</a:t>
            </a:r>
          </a:p>
        </p:txBody>
      </p:sp>
      <p:sp>
        <p:nvSpPr>
          <p:cNvPr id="37" name="shape-68">
            <a:extLst xmlns:a="http://schemas.openxmlformats.org/drawingml/2006/main">
              <a:ext uri="{FF2B5EF4-FFF2-40B4-BE49-F238E27FC236}">
                <a16:creationId xmlns:a16="http://schemas.microsoft.com/office/drawing/2014/main" id="{69F11FFC-6B87-4805-B3B1-0D6CFE5505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4495800"/>
            <a:ext cx="8191500" cy="80010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EAF3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shape-69">
            <a:extLst xmlns:a="http://schemas.openxmlformats.org/drawingml/2006/main">
              <a:ext uri="{FF2B5EF4-FFF2-40B4-BE49-F238E27FC236}">
                <a16:creationId xmlns:a16="http://schemas.microsoft.com/office/drawing/2014/main" id="{CB4BE530-78BA-4385-8E9D-3156D0F9C0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4676775"/>
            <a:ext cx="7620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79861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80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Обратная связь возвращает подтверждённый результат в следующий цикл решений</a:t>
            </a:r>
          </a:p>
        </p:txBody>
      </p:sp>
      <p:sp>
        <p:nvSpPr>
          <p:cNvPr id="39" name="shape-70">
            <a:extLst xmlns:a="http://schemas.openxmlformats.org/drawingml/2006/main">
              <a:ext uri="{FF2B5EF4-FFF2-40B4-BE49-F238E27FC236}">
                <a16:creationId xmlns:a16="http://schemas.microsoft.com/office/drawing/2014/main" id="{B3AFC1BB-49F2-424E-BF6F-BDEB073597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52650" y="5572125"/>
            <a:ext cx="78867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42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42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СУР не создаёт новую власть — она делает действующий цикл связным и проверяемым</a:t>
            </a:r>
          </a:p>
        </p:txBody>
      </p:sp>
    </p:spTree>
    <p:extLst>
      <p:ext uri="{BB962C8B-B14F-4D97-AF65-F5344CB8AC3E}">
        <p14:creationId xmlns:p14="http://schemas.microsoft.com/office/powerpoint/2010/main" val="974868719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6" name="shape-71">
            <a:extLst xmlns:a="http://schemas.openxmlformats.org/drawingml/2006/main">
              <a:ext uri="{FF2B5EF4-FFF2-40B4-BE49-F238E27FC236}">
                <a16:creationId xmlns:a16="http://schemas.microsoft.com/office/drawing/2014/main" id="{EC74E7B8-6A90-4846-A028-862FE0D074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hape-72">
            <a:extLst xmlns:a="http://schemas.openxmlformats.org/drawingml/2006/main">
              <a:ext uri="{FF2B5EF4-FFF2-40B4-BE49-F238E27FC236}">
                <a16:creationId xmlns:a16="http://schemas.microsoft.com/office/drawing/2014/main" id="{6157DFDD-AE3D-4BFD-B0E3-24D9C750F0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809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ОПЕРАЦИОННОЕ ЯДРО</a:t>
            </a:r>
          </a:p>
        </p:txBody>
      </p:sp>
      <p:sp>
        <p:nvSpPr>
          <p:cNvPr id="3" name="shape-73">
            <a:extLst xmlns:a="http://schemas.openxmlformats.org/drawingml/2006/main">
              <a:ext uri="{FF2B5EF4-FFF2-40B4-BE49-F238E27FC236}">
                <a16:creationId xmlns:a16="http://schemas.microsoft.com/office/drawing/2014/main" id="{A003773A-8388-4270-86E2-EA9E8E6971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304800"/>
            <a:ext cx="762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350" b="1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4" name="shape-74">
            <a:extLst xmlns:a="http://schemas.openxmlformats.org/drawingml/2006/main">
              <a:ext uri="{FF2B5EF4-FFF2-40B4-BE49-F238E27FC236}">
                <a16:creationId xmlns:a16="http://schemas.microsoft.com/office/drawing/2014/main" id="{88FCFB3D-6E8C-4E1E-9E00-3AB116D9A7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287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6000"/>
              </a:lnSpc>
              <a:buNone/>
              <a:defRPr sz="27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27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Баланс — это система управления</a:t>
            </a:r>
          </a:p>
        </p:txBody>
      </p:sp>
      <p:sp>
        <p:nvSpPr>
          <p:cNvPr id="5" name="shape-75">
            <a:extLst xmlns:a="http://schemas.openxmlformats.org/drawingml/2006/main">
              <a:ext uri="{FF2B5EF4-FFF2-40B4-BE49-F238E27FC236}">
                <a16:creationId xmlns:a16="http://schemas.microsoft.com/office/drawing/2014/main" id="{E7838A9D-B9AE-4883-9671-429C99DD9F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00150"/>
            <a:ext cx="10382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Не статическая таблица, а замкнутый контур воздействия и обратной связи</a:t>
            </a:r>
          </a:p>
        </p:txBody>
      </p:sp>
      <p:sp>
        <p:nvSpPr>
          <p:cNvPr id="6" name="shape-76">
            <a:extLst xmlns:a="http://schemas.openxmlformats.org/drawingml/2006/main">
              <a:ext uri="{FF2B5EF4-FFF2-40B4-BE49-F238E27FC236}">
                <a16:creationId xmlns:a16="http://schemas.microsoft.com/office/drawing/2014/main" id="{84D380EE-B53A-4AA3-B34C-47E7AE7584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34125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5E9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shape-77">
            <a:extLst xmlns:a="http://schemas.openxmlformats.org/drawingml/2006/main">
              <a:ext uri="{FF2B5EF4-FFF2-40B4-BE49-F238E27FC236}">
                <a16:creationId xmlns:a16="http://schemas.microsoft.com/office/drawing/2014/main" id="{12D8FA78-67B0-4DE5-AD8E-83EE907078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3890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82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SUR 810  •  версия 1.0  •  27.08.2026</a:t>
            </a:r>
          </a:p>
        </p:txBody>
      </p:sp>
      <p:sp>
        <p:nvSpPr>
          <p:cNvPr id="8" name="shape-78">
            <a:extLst xmlns:a="http://schemas.openxmlformats.org/drawingml/2006/main">
              <a:ext uri="{FF2B5EF4-FFF2-40B4-BE49-F238E27FC236}">
                <a16:creationId xmlns:a16="http://schemas.microsoft.com/office/drawing/2014/main" id="{AB7B1B33-3461-4016-A777-B63A6F0E9C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6438900"/>
            <a:ext cx="3981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82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9" name="shape-79">
            <a:extLst xmlns:a="http://schemas.openxmlformats.org/drawingml/2006/main">
              <a:ext uri="{FF2B5EF4-FFF2-40B4-BE49-F238E27FC236}">
                <a16:creationId xmlns:a16="http://schemas.microsoft.com/office/drawing/2014/main" id="{550958FB-1BA0-4939-8174-83F0F7EE68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790700"/>
            <a:ext cx="3390900" cy="10668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5E9ED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0" name="shape-80">
            <a:extLst xmlns:a="http://schemas.openxmlformats.org/drawingml/2006/main">
              <a:ext uri="{FF2B5EF4-FFF2-40B4-BE49-F238E27FC236}">
                <a16:creationId xmlns:a16="http://schemas.microsoft.com/office/drawing/2014/main" id="{B05AF97E-FA60-4A33-A126-5ADC8B7E5D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962150"/>
            <a:ext cx="400050" cy="3048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shape-81">
            <a:extLst xmlns:a="http://schemas.openxmlformats.org/drawingml/2006/main">
              <a:ext uri="{FF2B5EF4-FFF2-40B4-BE49-F238E27FC236}">
                <a16:creationId xmlns:a16="http://schemas.microsoft.com/office/drawing/2014/main" id="{6FFC71FD-E5FA-42AD-8479-A6DB815654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962150"/>
            <a:ext cx="400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76200" tIns="19050" rIns="762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2" name="shape-82">
            <a:extLst xmlns:a="http://schemas.openxmlformats.org/drawingml/2006/main">
              <a:ext uri="{FF2B5EF4-FFF2-40B4-BE49-F238E27FC236}">
                <a16:creationId xmlns:a16="http://schemas.microsoft.com/office/drawing/2014/main" id="{56A166F0-A79B-4B95-900C-EE33E144D5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1933575"/>
            <a:ext cx="24955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Объект</a:t>
            </a:r>
          </a:p>
        </p:txBody>
      </p:sp>
      <p:sp>
        <p:nvSpPr>
          <p:cNvPr id="13" name="shape-83">
            <a:extLst xmlns:a="http://schemas.openxmlformats.org/drawingml/2006/main">
              <a:ext uri="{FF2B5EF4-FFF2-40B4-BE49-F238E27FC236}">
                <a16:creationId xmlns:a16="http://schemas.microsoft.com/office/drawing/2014/main" id="{364BE5BA-443F-4911-8A77-05932AA792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2352675"/>
            <a:ext cx="24955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что изменяем</a:t>
            </a:r>
          </a:p>
        </p:txBody>
      </p:sp>
      <p:sp>
        <p:nvSpPr>
          <p:cNvPr id="14" name="shape-84">
            <a:extLst xmlns:a="http://schemas.openxmlformats.org/drawingml/2006/main">
              <a:ext uri="{FF2B5EF4-FFF2-40B4-BE49-F238E27FC236}">
                <a16:creationId xmlns:a16="http://schemas.microsoft.com/office/drawing/2014/main" id="{5947C3E9-3E0C-43BE-9A05-E6A432F3DC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1790700"/>
            <a:ext cx="3390900" cy="10668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5E9ED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5" name="shape-85">
            <a:extLst xmlns:a="http://schemas.openxmlformats.org/drawingml/2006/main">
              <a:ext uri="{FF2B5EF4-FFF2-40B4-BE49-F238E27FC236}">
                <a16:creationId xmlns:a16="http://schemas.microsoft.com/office/drawing/2014/main" id="{DD3013E7-1613-40E3-9039-70CDBF1F05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1962150"/>
            <a:ext cx="400050" cy="3048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shape-86">
            <a:extLst xmlns:a="http://schemas.openxmlformats.org/drawingml/2006/main">
              <a:ext uri="{FF2B5EF4-FFF2-40B4-BE49-F238E27FC236}">
                <a16:creationId xmlns:a16="http://schemas.microsoft.com/office/drawing/2014/main" id="{94DE3D2D-3F02-474A-9F27-8F69E2D05C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1962150"/>
            <a:ext cx="400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76200" tIns="19050" rIns="762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7" name="shape-87">
            <a:extLst xmlns:a="http://schemas.openxmlformats.org/drawingml/2006/main">
              <a:ext uri="{FF2B5EF4-FFF2-40B4-BE49-F238E27FC236}">
                <a16:creationId xmlns:a16="http://schemas.microsoft.com/office/drawing/2014/main" id="{7316A5EE-46D2-4F21-934E-E5416E3652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2050" y="1933575"/>
            <a:ext cx="24955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Состояние</a:t>
            </a:r>
          </a:p>
        </p:txBody>
      </p:sp>
      <p:sp>
        <p:nvSpPr>
          <p:cNvPr id="18" name="shape-88">
            <a:extLst xmlns:a="http://schemas.openxmlformats.org/drawingml/2006/main">
              <a:ext uri="{FF2B5EF4-FFF2-40B4-BE49-F238E27FC236}">
                <a16:creationId xmlns:a16="http://schemas.microsoft.com/office/drawing/2014/main" id="{58D51123-335F-42C9-8DEC-C33F4F195F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2050" y="2352675"/>
            <a:ext cx="24955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где находимся</a:t>
            </a:r>
          </a:p>
        </p:txBody>
      </p:sp>
      <p:sp>
        <p:nvSpPr>
          <p:cNvPr id="19" name="shape-89">
            <a:extLst xmlns:a="http://schemas.openxmlformats.org/drawingml/2006/main">
              <a:ext uri="{FF2B5EF4-FFF2-40B4-BE49-F238E27FC236}">
                <a16:creationId xmlns:a16="http://schemas.microsoft.com/office/drawing/2014/main" id="{9ECB7915-CF37-4149-B041-7285022FF0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1790700"/>
            <a:ext cx="3390900" cy="10668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5E9ED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0" name="shape-90">
            <a:extLst xmlns:a="http://schemas.openxmlformats.org/drawingml/2006/main">
              <a:ext uri="{FF2B5EF4-FFF2-40B4-BE49-F238E27FC236}">
                <a16:creationId xmlns:a16="http://schemas.microsoft.com/office/drawing/2014/main" id="{BCA20EFF-E2C7-466E-90FF-24FC9BA652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1962150"/>
            <a:ext cx="400050" cy="3048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shape-91">
            <a:extLst xmlns:a="http://schemas.openxmlformats.org/drawingml/2006/main">
              <a:ext uri="{FF2B5EF4-FFF2-40B4-BE49-F238E27FC236}">
                <a16:creationId xmlns:a16="http://schemas.microsoft.com/office/drawing/2014/main" id="{435CACAF-8C4F-4B87-B875-394B82714D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1962150"/>
            <a:ext cx="400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76200" tIns="19050" rIns="762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22" name="shape-92">
            <a:extLst xmlns:a="http://schemas.openxmlformats.org/drawingml/2006/main">
              <a:ext uri="{FF2B5EF4-FFF2-40B4-BE49-F238E27FC236}">
                <a16:creationId xmlns:a16="http://schemas.microsoft.com/office/drawing/2014/main" id="{53D19F14-5FA4-4054-9735-7D77BD8364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1933575"/>
            <a:ext cx="24955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Цель</a:t>
            </a:r>
          </a:p>
        </p:txBody>
      </p:sp>
      <p:sp>
        <p:nvSpPr>
          <p:cNvPr id="23" name="shape-93">
            <a:extLst xmlns:a="http://schemas.openxmlformats.org/drawingml/2006/main">
              <a:ext uri="{FF2B5EF4-FFF2-40B4-BE49-F238E27FC236}">
                <a16:creationId xmlns:a16="http://schemas.microsoft.com/office/drawing/2014/main" id="{03E7BF33-40A2-471B-BFEB-B1831723A0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2352675"/>
            <a:ext cx="24955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целевой коридор</a:t>
            </a:r>
          </a:p>
        </p:txBody>
      </p:sp>
      <p:sp>
        <p:nvSpPr>
          <p:cNvPr id="24" name="shape-94">
            <a:extLst xmlns:a="http://schemas.openxmlformats.org/drawingml/2006/main">
              <a:ext uri="{FF2B5EF4-FFF2-40B4-BE49-F238E27FC236}">
                <a16:creationId xmlns:a16="http://schemas.microsoft.com/office/drawing/2014/main" id="{99462A60-6323-45D4-81A6-B136A428CF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48000"/>
            <a:ext cx="3390900" cy="10668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5E9ED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5" name="shape-95">
            <a:extLst xmlns:a="http://schemas.openxmlformats.org/drawingml/2006/main">
              <a:ext uri="{FF2B5EF4-FFF2-40B4-BE49-F238E27FC236}">
                <a16:creationId xmlns:a16="http://schemas.microsoft.com/office/drawing/2014/main" id="{DC1CFB13-3635-4F6F-A94B-D46F365BFC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219450"/>
            <a:ext cx="400050" cy="3048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shape-96">
            <a:extLst xmlns:a="http://schemas.openxmlformats.org/drawingml/2006/main">
              <a:ext uri="{FF2B5EF4-FFF2-40B4-BE49-F238E27FC236}">
                <a16:creationId xmlns:a16="http://schemas.microsoft.com/office/drawing/2014/main" id="{61C3B808-A638-4251-AFEA-5CF3D8E703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219450"/>
            <a:ext cx="400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76200" tIns="19050" rIns="762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27" name="shape-97">
            <a:extLst xmlns:a="http://schemas.openxmlformats.org/drawingml/2006/main">
              <a:ext uri="{FF2B5EF4-FFF2-40B4-BE49-F238E27FC236}">
                <a16:creationId xmlns:a16="http://schemas.microsoft.com/office/drawing/2014/main" id="{B359A59D-4E44-418A-A8EA-207728A0DD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190875"/>
            <a:ext cx="24955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Наблюдение</a:t>
            </a:r>
          </a:p>
        </p:txBody>
      </p:sp>
      <p:sp>
        <p:nvSpPr>
          <p:cNvPr id="28" name="shape-98">
            <a:extLst xmlns:a="http://schemas.openxmlformats.org/drawingml/2006/main">
              <a:ext uri="{FF2B5EF4-FFF2-40B4-BE49-F238E27FC236}">
                <a16:creationId xmlns:a16="http://schemas.microsoft.com/office/drawing/2014/main" id="{2841987E-D538-45E8-93B8-C85B773A52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609975"/>
            <a:ext cx="24955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как узнаём</a:t>
            </a:r>
          </a:p>
        </p:txBody>
      </p:sp>
      <p:sp>
        <p:nvSpPr>
          <p:cNvPr id="29" name="shape-99">
            <a:extLst xmlns:a="http://schemas.openxmlformats.org/drawingml/2006/main">
              <a:ext uri="{FF2B5EF4-FFF2-40B4-BE49-F238E27FC236}">
                <a16:creationId xmlns:a16="http://schemas.microsoft.com/office/drawing/2014/main" id="{90AE3188-FCAE-4727-B464-F57BA35B4A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3048000"/>
            <a:ext cx="3390900" cy="10668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5E9ED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30" name="shape-100">
            <a:extLst xmlns:a="http://schemas.openxmlformats.org/drawingml/2006/main">
              <a:ext uri="{FF2B5EF4-FFF2-40B4-BE49-F238E27FC236}">
                <a16:creationId xmlns:a16="http://schemas.microsoft.com/office/drawing/2014/main" id="{8D5ADDAF-C05B-496C-8651-D797A47EEE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3219450"/>
            <a:ext cx="400050" cy="3048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shape-101">
            <a:extLst xmlns:a="http://schemas.openxmlformats.org/drawingml/2006/main">
              <a:ext uri="{FF2B5EF4-FFF2-40B4-BE49-F238E27FC236}">
                <a16:creationId xmlns:a16="http://schemas.microsoft.com/office/drawing/2014/main" id="{992C4956-57E2-4587-B3B5-C03D293BFF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3219450"/>
            <a:ext cx="400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76200" tIns="19050" rIns="762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32" name="shape-102">
            <a:extLst xmlns:a="http://schemas.openxmlformats.org/drawingml/2006/main">
              <a:ext uri="{FF2B5EF4-FFF2-40B4-BE49-F238E27FC236}">
                <a16:creationId xmlns:a16="http://schemas.microsoft.com/office/drawing/2014/main" id="{011D16A5-CECF-46E6-A7FB-0F234CB7E7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2050" y="3190875"/>
            <a:ext cx="24955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Модель</a:t>
            </a:r>
          </a:p>
        </p:txBody>
      </p:sp>
      <p:sp>
        <p:nvSpPr>
          <p:cNvPr id="33" name="shape-103">
            <a:extLst xmlns:a="http://schemas.openxmlformats.org/drawingml/2006/main">
              <a:ext uri="{FF2B5EF4-FFF2-40B4-BE49-F238E27FC236}">
                <a16:creationId xmlns:a16="http://schemas.microsoft.com/office/drawing/2014/main" id="{3D46DF45-C676-483A-BA25-4E8DA5D3C9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2050" y="3609975"/>
            <a:ext cx="24955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почему и что будет</a:t>
            </a:r>
          </a:p>
        </p:txBody>
      </p:sp>
      <p:sp>
        <p:nvSpPr>
          <p:cNvPr id="34" name="shape-104">
            <a:extLst xmlns:a="http://schemas.openxmlformats.org/drawingml/2006/main">
              <a:ext uri="{FF2B5EF4-FFF2-40B4-BE49-F238E27FC236}">
                <a16:creationId xmlns:a16="http://schemas.microsoft.com/office/drawing/2014/main" id="{BDC9B224-6379-446F-89AA-E8C396718D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3048000"/>
            <a:ext cx="3390900" cy="10668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5E9ED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35" name="shape-105">
            <a:extLst xmlns:a="http://schemas.openxmlformats.org/drawingml/2006/main">
              <a:ext uri="{FF2B5EF4-FFF2-40B4-BE49-F238E27FC236}">
                <a16:creationId xmlns:a16="http://schemas.microsoft.com/office/drawing/2014/main" id="{3C3A4CB8-01A3-4867-86B0-301E1B1836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3219450"/>
            <a:ext cx="400050" cy="3048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shape-106">
            <a:extLst xmlns:a="http://schemas.openxmlformats.org/drawingml/2006/main">
              <a:ext uri="{FF2B5EF4-FFF2-40B4-BE49-F238E27FC236}">
                <a16:creationId xmlns:a16="http://schemas.microsoft.com/office/drawing/2014/main" id="{767F4A1F-6623-4BF5-8BA3-8F71F43B2F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3219450"/>
            <a:ext cx="400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76200" tIns="19050" rIns="762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6</a:t>
            </a:r>
          </a:p>
        </p:txBody>
      </p:sp>
      <p:sp>
        <p:nvSpPr>
          <p:cNvPr id="37" name="shape-107">
            <a:extLst xmlns:a="http://schemas.openxmlformats.org/drawingml/2006/main">
              <a:ext uri="{FF2B5EF4-FFF2-40B4-BE49-F238E27FC236}">
                <a16:creationId xmlns:a16="http://schemas.microsoft.com/office/drawing/2014/main" id="{BD0ECBDC-224C-43A6-A09D-A9EE6F8B10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3190875"/>
            <a:ext cx="24955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Решение</a:t>
            </a:r>
          </a:p>
        </p:txBody>
      </p:sp>
      <p:sp>
        <p:nvSpPr>
          <p:cNvPr id="38" name="shape-108">
            <a:extLst xmlns:a="http://schemas.openxmlformats.org/drawingml/2006/main">
              <a:ext uri="{FF2B5EF4-FFF2-40B4-BE49-F238E27FC236}">
                <a16:creationId xmlns:a16="http://schemas.microsoft.com/office/drawing/2014/main" id="{FD45C96E-F90F-4D5D-92B0-E3DBD94E5B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3609975"/>
            <a:ext cx="24955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кто вправе</a:t>
            </a:r>
          </a:p>
        </p:txBody>
      </p:sp>
      <p:sp>
        <p:nvSpPr>
          <p:cNvPr id="39" name="shape-109">
            <a:extLst xmlns:a="http://schemas.openxmlformats.org/drawingml/2006/main">
              <a:ext uri="{FF2B5EF4-FFF2-40B4-BE49-F238E27FC236}">
                <a16:creationId xmlns:a16="http://schemas.microsoft.com/office/drawing/2014/main" id="{FEEAF7AB-580F-44E9-8664-8ADDA40A2A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305300"/>
            <a:ext cx="3390900" cy="10668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5E9ED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40" name="shape-110">
            <a:extLst xmlns:a="http://schemas.openxmlformats.org/drawingml/2006/main">
              <a:ext uri="{FF2B5EF4-FFF2-40B4-BE49-F238E27FC236}">
                <a16:creationId xmlns:a16="http://schemas.microsoft.com/office/drawing/2014/main" id="{AEBE5C2C-EFD2-4404-B71A-07668F4699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476750"/>
            <a:ext cx="400050" cy="3048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shape-111">
            <a:extLst xmlns:a="http://schemas.openxmlformats.org/drawingml/2006/main">
              <a:ext uri="{FF2B5EF4-FFF2-40B4-BE49-F238E27FC236}">
                <a16:creationId xmlns:a16="http://schemas.microsoft.com/office/drawing/2014/main" id="{268802F3-C53D-47A3-84EB-50FCE4A949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476750"/>
            <a:ext cx="400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76200" tIns="19050" rIns="762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7</a:t>
            </a:r>
          </a:p>
        </p:txBody>
      </p:sp>
      <p:sp>
        <p:nvSpPr>
          <p:cNvPr id="42" name="shape-112">
            <a:extLst xmlns:a="http://schemas.openxmlformats.org/drawingml/2006/main">
              <a:ext uri="{FF2B5EF4-FFF2-40B4-BE49-F238E27FC236}">
                <a16:creationId xmlns:a16="http://schemas.microsoft.com/office/drawing/2014/main" id="{DC1C3A3A-2F23-468A-9C03-66A93E1A86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4448175"/>
            <a:ext cx="24955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Воздействие</a:t>
            </a:r>
          </a:p>
        </p:txBody>
      </p:sp>
      <p:sp>
        <p:nvSpPr>
          <p:cNvPr id="43" name="shape-113">
            <a:extLst xmlns:a="http://schemas.openxmlformats.org/drawingml/2006/main">
              <a:ext uri="{FF2B5EF4-FFF2-40B4-BE49-F238E27FC236}">
                <a16:creationId xmlns:a16="http://schemas.microsoft.com/office/drawing/2014/main" id="{235D9579-2E94-4CC5-A102-5A96E7847D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4867275"/>
            <a:ext cx="24955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что делаем</a:t>
            </a:r>
          </a:p>
        </p:txBody>
      </p:sp>
      <p:sp>
        <p:nvSpPr>
          <p:cNvPr id="44" name="shape-114">
            <a:extLst xmlns:a="http://schemas.openxmlformats.org/drawingml/2006/main">
              <a:ext uri="{FF2B5EF4-FFF2-40B4-BE49-F238E27FC236}">
                <a16:creationId xmlns:a16="http://schemas.microsoft.com/office/drawing/2014/main" id="{4F7D1BBC-38F9-46CB-BE9D-E61D69A502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4305300"/>
            <a:ext cx="3390900" cy="10668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5E9ED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45" name="shape-115">
            <a:extLst xmlns:a="http://schemas.openxmlformats.org/drawingml/2006/main">
              <a:ext uri="{FF2B5EF4-FFF2-40B4-BE49-F238E27FC236}">
                <a16:creationId xmlns:a16="http://schemas.microsoft.com/office/drawing/2014/main" id="{38F7DCAD-0AC9-4C4F-969B-7C582F906A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4476750"/>
            <a:ext cx="400050" cy="3048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6" name="shape-116">
            <a:extLst xmlns:a="http://schemas.openxmlformats.org/drawingml/2006/main">
              <a:ext uri="{FF2B5EF4-FFF2-40B4-BE49-F238E27FC236}">
                <a16:creationId xmlns:a16="http://schemas.microsoft.com/office/drawing/2014/main" id="{91FC405E-FF66-414C-A921-42349DB811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4476750"/>
            <a:ext cx="400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76200" tIns="19050" rIns="762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8</a:t>
            </a:r>
          </a:p>
        </p:txBody>
      </p:sp>
      <p:sp>
        <p:nvSpPr>
          <p:cNvPr id="47" name="shape-117">
            <a:extLst xmlns:a="http://schemas.openxmlformats.org/drawingml/2006/main">
              <a:ext uri="{FF2B5EF4-FFF2-40B4-BE49-F238E27FC236}">
                <a16:creationId xmlns:a16="http://schemas.microsoft.com/office/drawing/2014/main" id="{74B8CB1A-F8B0-440C-8EA1-8C267256FE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2050" y="4448175"/>
            <a:ext cx="24955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Исполнение</a:t>
            </a:r>
          </a:p>
        </p:txBody>
      </p:sp>
      <p:sp>
        <p:nvSpPr>
          <p:cNvPr id="48" name="shape-118">
            <a:extLst xmlns:a="http://schemas.openxmlformats.org/drawingml/2006/main">
              <a:ext uri="{FF2B5EF4-FFF2-40B4-BE49-F238E27FC236}">
                <a16:creationId xmlns:a16="http://schemas.microsoft.com/office/drawing/2014/main" id="{DB3D3695-DC81-4B81-B4D6-1DA02CB914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2050" y="4867275"/>
            <a:ext cx="24955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кто и за счёт чего</a:t>
            </a:r>
          </a:p>
        </p:txBody>
      </p:sp>
      <p:sp>
        <p:nvSpPr>
          <p:cNvPr id="49" name="shape-119">
            <a:extLst xmlns:a="http://schemas.openxmlformats.org/drawingml/2006/main">
              <a:ext uri="{FF2B5EF4-FFF2-40B4-BE49-F238E27FC236}">
                <a16:creationId xmlns:a16="http://schemas.microsoft.com/office/drawing/2014/main" id="{E68A0D6F-FF6F-4CBB-996B-9C5BF80D18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4305300"/>
            <a:ext cx="3390900" cy="10668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F7F0DF"/>
          </a:solidFill>
          <a:ln xmlns:a="http://schemas.openxmlformats.org/drawingml/2006/main" w="9525">
            <a:solidFill>
              <a:srgbClr val="C5A253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50" name="shape-120">
            <a:extLst xmlns:a="http://schemas.openxmlformats.org/drawingml/2006/main">
              <a:ext uri="{FF2B5EF4-FFF2-40B4-BE49-F238E27FC236}">
                <a16:creationId xmlns:a16="http://schemas.microsoft.com/office/drawing/2014/main" id="{56F72389-9927-47EB-A7B9-BB86F3DBF4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4476750"/>
            <a:ext cx="400050" cy="3048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C5A2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1" name="shape-121">
            <a:extLst xmlns:a="http://schemas.openxmlformats.org/drawingml/2006/main">
              <a:ext uri="{FF2B5EF4-FFF2-40B4-BE49-F238E27FC236}">
                <a16:creationId xmlns:a16="http://schemas.microsoft.com/office/drawing/2014/main" id="{13DDFF98-0035-46A0-BC35-1B6F586E02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4476750"/>
            <a:ext cx="400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76200" tIns="19050" rIns="762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9</a:t>
            </a:r>
          </a:p>
        </p:txBody>
      </p:sp>
      <p:sp>
        <p:nvSpPr>
          <p:cNvPr id="52" name="shape-122">
            <a:extLst xmlns:a="http://schemas.openxmlformats.org/drawingml/2006/main">
              <a:ext uri="{FF2B5EF4-FFF2-40B4-BE49-F238E27FC236}">
                <a16:creationId xmlns:a16="http://schemas.microsoft.com/office/drawing/2014/main" id="{5D82F624-D4D4-4162-AA57-DB44B791D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4448175"/>
            <a:ext cx="24955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Обратная связь</a:t>
            </a:r>
          </a:p>
        </p:txBody>
      </p:sp>
      <p:sp>
        <p:nvSpPr>
          <p:cNvPr id="53" name="shape-123">
            <a:extLst xmlns:a="http://schemas.openxmlformats.org/drawingml/2006/main">
              <a:ext uri="{FF2B5EF4-FFF2-40B4-BE49-F238E27FC236}">
                <a16:creationId xmlns:a16="http://schemas.microsoft.com/office/drawing/2014/main" id="{A6EFD50A-5000-49B0-852E-5328467A8D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4867275"/>
            <a:ext cx="24955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достигнут ли эффект</a:t>
            </a:r>
          </a:p>
        </p:txBody>
      </p:sp>
      <p:sp>
        <p:nvSpPr>
          <p:cNvPr id="54" name="shape-124">
            <a:extLst xmlns:a="http://schemas.openxmlformats.org/drawingml/2006/main">
              <a:ext uri="{FF2B5EF4-FFF2-40B4-BE49-F238E27FC236}">
                <a16:creationId xmlns:a16="http://schemas.microsoft.com/office/drawing/2014/main" id="{6692DCBC-D894-4B71-8495-2050245CE1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657850"/>
            <a:ext cx="9144000" cy="419100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0B25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5" name="shape-125">
            <a:extLst xmlns:a="http://schemas.openxmlformats.org/drawingml/2006/main">
              <a:ext uri="{FF2B5EF4-FFF2-40B4-BE49-F238E27FC236}">
                <a16:creationId xmlns:a16="http://schemas.microsoft.com/office/drawing/2014/main" id="{C0BB3262-EF42-4440-9073-14C1CF9E33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5450" y="5734050"/>
            <a:ext cx="8801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99632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7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объект + цель + наблюдение + модель + полномочие + воздействие + ресурс + исполнение + обратная связь</a:t>
            </a:r>
          </a:p>
        </p:txBody>
      </p:sp>
    </p:spTree>
    <p:extLst>
      <p:ext uri="{BB962C8B-B14F-4D97-AF65-F5344CB8AC3E}">
        <p14:creationId xmlns:p14="http://schemas.microsoft.com/office/powerpoint/2010/main" val="143372571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5" name="shape-126">
            <a:extLst xmlns:a="http://schemas.openxmlformats.org/drawingml/2006/main">
              <a:ext uri="{FF2B5EF4-FFF2-40B4-BE49-F238E27FC236}">
                <a16:creationId xmlns:a16="http://schemas.microsoft.com/office/drawing/2014/main" id="{97F217DD-9E73-4A80-B112-DA45D74904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hape-127">
            <a:extLst xmlns:a="http://schemas.openxmlformats.org/drawingml/2006/main">
              <a:ext uri="{FF2B5EF4-FFF2-40B4-BE49-F238E27FC236}">
                <a16:creationId xmlns:a16="http://schemas.microsoft.com/office/drawing/2014/main" id="{5C650BB3-8F2E-4BE0-B3DD-90EDEF756F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809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КРИСТАЛЛ 741</a:t>
            </a:r>
          </a:p>
        </p:txBody>
      </p:sp>
      <p:sp>
        <p:nvSpPr>
          <p:cNvPr id="3" name="shape-128">
            <a:extLst xmlns:a="http://schemas.openxmlformats.org/drawingml/2006/main">
              <a:ext uri="{FF2B5EF4-FFF2-40B4-BE49-F238E27FC236}">
                <a16:creationId xmlns:a16="http://schemas.microsoft.com/office/drawing/2014/main" id="{7310A61A-C89E-4838-9599-07F20FF4DC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304800"/>
            <a:ext cx="762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350" b="1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4" name="shape-129">
            <a:extLst xmlns:a="http://schemas.openxmlformats.org/drawingml/2006/main">
              <a:ext uri="{FF2B5EF4-FFF2-40B4-BE49-F238E27FC236}">
                <a16:creationId xmlns:a16="http://schemas.microsoft.com/office/drawing/2014/main" id="{02F206A5-7BC5-40F1-9B48-19CAB4EB29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287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4296"/>
          </a:bodyPr>
          <a:lstStyle xmlns:a="http://schemas.openxmlformats.org/drawingml/2006/main"/>
          <a:p xmlns:a="http://schemas.openxmlformats.org/drawingml/2006/main">
            <a:pPr algn="l">
              <a:lnSpc>
                <a:spcPct val="96000"/>
              </a:lnSpc>
              <a:buNone/>
              <a:defRPr sz="30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30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Девятнадцать взаимосвязанных систем управления балансами</a:t>
            </a:r>
          </a:p>
        </p:txBody>
      </p:sp>
      <p:sp>
        <p:nvSpPr>
          <p:cNvPr id="5" name="shape-130">
            <a:extLst xmlns:a="http://schemas.openxmlformats.org/drawingml/2006/main">
              <a:ext uri="{FF2B5EF4-FFF2-40B4-BE49-F238E27FC236}">
                <a16:creationId xmlns:a16="http://schemas.microsoft.com/office/drawing/2014/main" id="{1EA5E1B1-FF3D-41A6-A34D-8D798718BB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34125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5E9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shape-131">
            <a:extLst xmlns:a="http://schemas.openxmlformats.org/drawingml/2006/main">
              <a:ext uri="{FF2B5EF4-FFF2-40B4-BE49-F238E27FC236}">
                <a16:creationId xmlns:a16="http://schemas.microsoft.com/office/drawing/2014/main" id="{196F1F15-D2C2-4AE6-8CA2-6702D4899F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3890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82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SUR 810  •  версия 1.0  •  27.08.2026</a:t>
            </a:r>
          </a:p>
        </p:txBody>
      </p:sp>
      <p:sp>
        <p:nvSpPr>
          <p:cNvPr id="7" name="shape-132">
            <a:extLst xmlns:a="http://schemas.openxmlformats.org/drawingml/2006/main">
              <a:ext uri="{FF2B5EF4-FFF2-40B4-BE49-F238E27FC236}">
                <a16:creationId xmlns:a16="http://schemas.microsoft.com/office/drawing/2014/main" id="{23AE6AC0-9E8C-475D-8476-0A7AAE5B58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6438900"/>
            <a:ext cx="3981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82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8" name="shape-133">
            <a:extLst xmlns:a="http://schemas.openxmlformats.org/drawingml/2006/main">
              <a:ext uri="{FF2B5EF4-FFF2-40B4-BE49-F238E27FC236}">
                <a16:creationId xmlns:a16="http://schemas.microsoft.com/office/drawing/2014/main" id="{51D929B1-FB19-4750-9D20-D0BA1FC1A6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676400"/>
            <a:ext cx="2495550" cy="4095750"/>
          </a:xfrm>
          <a:prstGeom xmlns:a="http://schemas.openxmlformats.org/drawingml/2006/main" prst="roundRect">
            <a:avLst>
              <a:gd name="adj" fmla="val 3053"/>
            </a:avLst>
          </a:prstGeom>
          <a:solidFill xmlns:a="http://schemas.openxmlformats.org/drawingml/2006/main">
            <a:srgbClr val="EAF3FA"/>
          </a:solidFill>
          <a:ln xmlns:a="http://schemas.openxmlformats.org/drawingml/2006/main" w="9525">
            <a:solidFill>
              <a:srgbClr val="E5E9ED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9" name="shape-134">
            <a:extLst xmlns:a="http://schemas.openxmlformats.org/drawingml/2006/main">
              <a:ext uri="{FF2B5EF4-FFF2-40B4-BE49-F238E27FC236}">
                <a16:creationId xmlns:a16="http://schemas.microsoft.com/office/drawing/2014/main" id="{D960A608-E12D-4CC3-AE8C-63BEC1F121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47850"/>
            <a:ext cx="21526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95000"/>
              </a:lnSpc>
              <a:buNone/>
              <a:defRPr sz="15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Человек и общество</a:t>
            </a:r>
          </a:p>
        </p:txBody>
      </p:sp>
      <p:sp>
        <p:nvSpPr>
          <p:cNvPr id="10" name="shape-135">
            <a:extLst xmlns:a="http://schemas.openxmlformats.org/drawingml/2006/main">
              <a:ext uri="{FF2B5EF4-FFF2-40B4-BE49-F238E27FC236}">
                <a16:creationId xmlns:a16="http://schemas.microsoft.com/office/drawing/2014/main" id="{6804363A-3A52-4617-B461-C9C8B7FE14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495550"/>
            <a:ext cx="2190750" cy="419100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shape-136">
            <a:extLst xmlns:a="http://schemas.openxmlformats.org/drawingml/2006/main">
              <a:ext uri="{FF2B5EF4-FFF2-40B4-BE49-F238E27FC236}">
                <a16:creationId xmlns:a16="http://schemas.microsoft.com/office/drawing/2014/main" id="{DF6A0BAF-16E3-4E63-A809-06BC6BA0D6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524125"/>
            <a:ext cx="2000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1" i="0">
                <a:solidFill>
                  <a:srgbClr val="1D2730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1D2730"/>
                </a:solidFill>
                <a:latin typeface="Arial"/>
                <a:ea typeface="Arial"/>
                <a:cs typeface="Arial"/>
              </a:rPr>
              <a:t>B01 Демография</a:t>
            </a:r>
          </a:p>
        </p:txBody>
      </p:sp>
      <p:sp>
        <p:nvSpPr>
          <p:cNvPr id="12" name="shape-137">
            <a:extLst xmlns:a="http://schemas.openxmlformats.org/drawingml/2006/main">
              <a:ext uri="{FF2B5EF4-FFF2-40B4-BE49-F238E27FC236}">
                <a16:creationId xmlns:a16="http://schemas.microsoft.com/office/drawing/2014/main" id="{F6DCDC4D-2AD1-4A0E-91C2-E652B4E6F7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990850"/>
            <a:ext cx="2190750" cy="419100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shape-138">
            <a:extLst xmlns:a="http://schemas.openxmlformats.org/drawingml/2006/main">
              <a:ext uri="{FF2B5EF4-FFF2-40B4-BE49-F238E27FC236}">
                <a16:creationId xmlns:a16="http://schemas.microsoft.com/office/drawing/2014/main" id="{5AFAAA6E-EC9D-44F4-917C-79F10BA747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019425"/>
            <a:ext cx="2000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1" i="0">
                <a:solidFill>
                  <a:srgbClr val="1D2730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1D2730"/>
                </a:solidFill>
                <a:latin typeface="Arial"/>
                <a:ea typeface="Arial"/>
                <a:cs typeface="Arial"/>
              </a:rPr>
              <a:t>B02 Здоровье</a:t>
            </a:r>
          </a:p>
        </p:txBody>
      </p:sp>
      <p:sp>
        <p:nvSpPr>
          <p:cNvPr id="14" name="shape-139">
            <a:extLst xmlns:a="http://schemas.openxmlformats.org/drawingml/2006/main">
              <a:ext uri="{FF2B5EF4-FFF2-40B4-BE49-F238E27FC236}">
                <a16:creationId xmlns:a16="http://schemas.microsoft.com/office/drawing/2014/main" id="{14679D21-6C78-43C4-814D-04780F8719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486150"/>
            <a:ext cx="2190750" cy="419100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shape-140">
            <a:extLst xmlns:a="http://schemas.openxmlformats.org/drawingml/2006/main">
              <a:ext uri="{FF2B5EF4-FFF2-40B4-BE49-F238E27FC236}">
                <a16:creationId xmlns:a16="http://schemas.microsoft.com/office/drawing/2014/main" id="{0196CC18-1239-4FB8-8886-7142DEAB5D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514725"/>
            <a:ext cx="2000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1" i="0">
                <a:solidFill>
                  <a:srgbClr val="1D2730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1D2730"/>
                </a:solidFill>
                <a:latin typeface="Arial"/>
                <a:ea typeface="Arial"/>
                <a:cs typeface="Arial"/>
              </a:rPr>
              <a:t>B03 Семья и доходы</a:t>
            </a:r>
          </a:p>
        </p:txBody>
      </p:sp>
      <p:sp>
        <p:nvSpPr>
          <p:cNvPr id="16" name="shape-141">
            <a:extLst xmlns:a="http://schemas.openxmlformats.org/drawingml/2006/main">
              <a:ext uri="{FF2B5EF4-FFF2-40B4-BE49-F238E27FC236}">
                <a16:creationId xmlns:a16="http://schemas.microsoft.com/office/drawing/2014/main" id="{48C2064E-58F8-4191-8CB2-E2A3E80B0A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981450"/>
            <a:ext cx="2190750" cy="419100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shape-142">
            <a:extLst xmlns:a="http://schemas.openxmlformats.org/drawingml/2006/main">
              <a:ext uri="{FF2B5EF4-FFF2-40B4-BE49-F238E27FC236}">
                <a16:creationId xmlns:a16="http://schemas.microsoft.com/office/drawing/2014/main" id="{818C3F27-0D13-47D0-ACF7-659880D944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010025"/>
            <a:ext cx="2000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1" i="0">
                <a:solidFill>
                  <a:srgbClr val="1D2730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1D2730"/>
                </a:solidFill>
                <a:latin typeface="Arial"/>
                <a:ea typeface="Arial"/>
                <a:cs typeface="Arial"/>
              </a:rPr>
              <a:t>B04 Образование</a:t>
            </a:r>
          </a:p>
        </p:txBody>
      </p:sp>
      <p:sp>
        <p:nvSpPr>
          <p:cNvPr id="18" name="shape-143">
            <a:extLst xmlns:a="http://schemas.openxmlformats.org/drawingml/2006/main">
              <a:ext uri="{FF2B5EF4-FFF2-40B4-BE49-F238E27FC236}">
                <a16:creationId xmlns:a16="http://schemas.microsoft.com/office/drawing/2014/main" id="{40BC790C-3707-4EFE-9476-A9CB05A3F7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476750"/>
            <a:ext cx="2190750" cy="419100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shape-144">
            <a:extLst xmlns:a="http://schemas.openxmlformats.org/drawingml/2006/main">
              <a:ext uri="{FF2B5EF4-FFF2-40B4-BE49-F238E27FC236}">
                <a16:creationId xmlns:a16="http://schemas.microsoft.com/office/drawing/2014/main" id="{3722D421-9324-4B7B-9E0E-28169B9E66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505325"/>
            <a:ext cx="2000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9895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1" i="0">
                <a:solidFill>
                  <a:srgbClr val="1D2730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1D2730"/>
                </a:solidFill>
                <a:latin typeface="Arial"/>
                <a:ea typeface="Arial"/>
                <a:cs typeface="Arial"/>
              </a:rPr>
              <a:t>B05 Культура и связанность</a:t>
            </a:r>
          </a:p>
        </p:txBody>
      </p:sp>
      <p:sp>
        <p:nvSpPr>
          <p:cNvPr id="20" name="shape-145">
            <a:extLst xmlns:a="http://schemas.openxmlformats.org/drawingml/2006/main">
              <a:ext uri="{FF2B5EF4-FFF2-40B4-BE49-F238E27FC236}">
                <a16:creationId xmlns:a16="http://schemas.microsoft.com/office/drawing/2014/main" id="{FA0E3756-1C20-498B-AB68-E2E7ED6871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972050"/>
            <a:ext cx="2190750" cy="419100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shape-146">
            <a:extLst xmlns:a="http://schemas.openxmlformats.org/drawingml/2006/main">
              <a:ext uri="{FF2B5EF4-FFF2-40B4-BE49-F238E27FC236}">
                <a16:creationId xmlns:a16="http://schemas.microsoft.com/office/drawing/2014/main" id="{CD130057-E45F-4E09-9E32-E85C5B6EF8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000625"/>
            <a:ext cx="2000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1" i="0">
                <a:solidFill>
                  <a:srgbClr val="1D2730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1D2730"/>
                </a:solidFill>
                <a:latin typeface="Arial"/>
                <a:ea typeface="Arial"/>
                <a:cs typeface="Arial"/>
              </a:rPr>
              <a:t>B06 Труд и занятость</a:t>
            </a:r>
          </a:p>
        </p:txBody>
      </p:sp>
      <p:sp>
        <p:nvSpPr>
          <p:cNvPr id="22" name="shape-147">
            <a:extLst xmlns:a="http://schemas.openxmlformats.org/drawingml/2006/main">
              <a:ext uri="{FF2B5EF4-FFF2-40B4-BE49-F238E27FC236}">
                <a16:creationId xmlns:a16="http://schemas.microsoft.com/office/drawing/2014/main" id="{BDE58B00-77D2-4030-8CC6-E1B5581BC4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1676400"/>
            <a:ext cx="2495550" cy="4095750"/>
          </a:xfrm>
          <a:prstGeom xmlns:a="http://schemas.openxmlformats.org/drawingml/2006/main" prst="roundRect">
            <a:avLst>
              <a:gd name="adj" fmla="val 3053"/>
            </a:avLst>
          </a:prstGeom>
          <a:solidFill xmlns:a="http://schemas.openxmlformats.org/drawingml/2006/main">
            <a:srgbClr val="E9F4EE"/>
          </a:solidFill>
          <a:ln xmlns:a="http://schemas.openxmlformats.org/drawingml/2006/main" w="9525">
            <a:solidFill>
              <a:srgbClr val="E5E9ED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3" name="shape-148">
            <a:extLst xmlns:a="http://schemas.openxmlformats.org/drawingml/2006/main">
              <a:ext uri="{FF2B5EF4-FFF2-40B4-BE49-F238E27FC236}">
                <a16:creationId xmlns:a16="http://schemas.microsoft.com/office/drawing/2014/main" id="{8473C146-9850-44F2-BD18-3551A0D90D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1847850"/>
            <a:ext cx="21526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95000"/>
              </a:lnSpc>
              <a:buNone/>
              <a:defRPr sz="15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Территория и жизнеобеспечение</a:t>
            </a:r>
          </a:p>
        </p:txBody>
      </p:sp>
      <p:sp>
        <p:nvSpPr>
          <p:cNvPr id="24" name="shape-149">
            <a:extLst xmlns:a="http://schemas.openxmlformats.org/drawingml/2006/main">
              <a:ext uri="{FF2B5EF4-FFF2-40B4-BE49-F238E27FC236}">
                <a16:creationId xmlns:a16="http://schemas.microsoft.com/office/drawing/2014/main" id="{A6A68392-9E16-49E8-9487-00DB0B6AB3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495550"/>
            <a:ext cx="2190750" cy="419100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shape-150">
            <a:extLst xmlns:a="http://schemas.openxmlformats.org/drawingml/2006/main">
              <a:ext uri="{FF2B5EF4-FFF2-40B4-BE49-F238E27FC236}">
                <a16:creationId xmlns:a16="http://schemas.microsoft.com/office/drawing/2014/main" id="{082EA384-CCC4-47F4-B66D-455A9129C7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2524125"/>
            <a:ext cx="2000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1" i="0">
                <a:solidFill>
                  <a:srgbClr val="1D2730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1D2730"/>
                </a:solidFill>
                <a:latin typeface="Arial"/>
                <a:ea typeface="Arial"/>
                <a:cs typeface="Arial"/>
              </a:rPr>
              <a:t>B07 Продовольствие</a:t>
            </a:r>
          </a:p>
        </p:txBody>
      </p:sp>
      <p:sp>
        <p:nvSpPr>
          <p:cNvPr id="26" name="shape-151">
            <a:extLst xmlns:a="http://schemas.openxmlformats.org/drawingml/2006/main">
              <a:ext uri="{FF2B5EF4-FFF2-40B4-BE49-F238E27FC236}">
                <a16:creationId xmlns:a16="http://schemas.microsoft.com/office/drawing/2014/main" id="{2FFD87A8-428A-4171-8A90-E94C2F1937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990850"/>
            <a:ext cx="2190750" cy="419100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shape-152">
            <a:extLst xmlns:a="http://schemas.openxmlformats.org/drawingml/2006/main">
              <a:ext uri="{FF2B5EF4-FFF2-40B4-BE49-F238E27FC236}">
                <a16:creationId xmlns:a16="http://schemas.microsoft.com/office/drawing/2014/main" id="{69F38AB9-A804-4B83-9D11-F581F2DD6F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3019425"/>
            <a:ext cx="2000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1" i="0">
                <a:solidFill>
                  <a:srgbClr val="1D2730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1D2730"/>
                </a:solidFill>
                <a:latin typeface="Arial"/>
                <a:ea typeface="Arial"/>
                <a:cs typeface="Arial"/>
              </a:rPr>
              <a:t>B08 Пространство</a:t>
            </a:r>
          </a:p>
        </p:txBody>
      </p:sp>
      <p:sp>
        <p:nvSpPr>
          <p:cNvPr id="28" name="shape-153">
            <a:extLst xmlns:a="http://schemas.openxmlformats.org/drawingml/2006/main">
              <a:ext uri="{FF2B5EF4-FFF2-40B4-BE49-F238E27FC236}">
                <a16:creationId xmlns:a16="http://schemas.microsoft.com/office/drawing/2014/main" id="{973DF62E-7D0F-4C65-B0AE-B924221320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3486150"/>
            <a:ext cx="2190750" cy="419100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shape-154">
            <a:extLst xmlns:a="http://schemas.openxmlformats.org/drawingml/2006/main">
              <a:ext uri="{FF2B5EF4-FFF2-40B4-BE49-F238E27FC236}">
                <a16:creationId xmlns:a16="http://schemas.microsoft.com/office/drawing/2014/main" id="{6112224A-BB95-4DCF-8FFA-85686B2451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3514725"/>
            <a:ext cx="2000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1" i="0">
                <a:solidFill>
                  <a:srgbClr val="1D2730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1D2730"/>
                </a:solidFill>
                <a:latin typeface="Arial"/>
                <a:ea typeface="Arial"/>
                <a:cs typeface="Arial"/>
              </a:rPr>
              <a:t>B09 Жильё и ЖКХ</a:t>
            </a:r>
          </a:p>
        </p:txBody>
      </p:sp>
      <p:sp>
        <p:nvSpPr>
          <p:cNvPr id="30" name="shape-155">
            <a:extLst xmlns:a="http://schemas.openxmlformats.org/drawingml/2006/main">
              <a:ext uri="{FF2B5EF4-FFF2-40B4-BE49-F238E27FC236}">
                <a16:creationId xmlns:a16="http://schemas.microsoft.com/office/drawing/2014/main" id="{23C13B9E-8F32-4DC4-ACCE-2A8B54BBE3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3981450"/>
            <a:ext cx="2190750" cy="419100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shape-156">
            <a:extLst xmlns:a="http://schemas.openxmlformats.org/drawingml/2006/main">
              <a:ext uri="{FF2B5EF4-FFF2-40B4-BE49-F238E27FC236}">
                <a16:creationId xmlns:a16="http://schemas.microsoft.com/office/drawing/2014/main" id="{569BABA7-573C-4CA7-9EF3-3B321F885E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4010025"/>
            <a:ext cx="2000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1" i="0">
                <a:solidFill>
                  <a:srgbClr val="1D2730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1D2730"/>
                </a:solidFill>
                <a:latin typeface="Arial"/>
                <a:ea typeface="Arial"/>
                <a:cs typeface="Arial"/>
              </a:rPr>
              <a:t>B10 Транспорт</a:t>
            </a:r>
          </a:p>
        </p:txBody>
      </p:sp>
      <p:sp>
        <p:nvSpPr>
          <p:cNvPr id="32" name="shape-157">
            <a:extLst xmlns:a="http://schemas.openxmlformats.org/drawingml/2006/main">
              <a:ext uri="{FF2B5EF4-FFF2-40B4-BE49-F238E27FC236}">
                <a16:creationId xmlns:a16="http://schemas.microsoft.com/office/drawing/2014/main" id="{18B300F1-ADAE-485E-89EC-94E09E832E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4476750"/>
            <a:ext cx="2190750" cy="419100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shape-158">
            <a:extLst xmlns:a="http://schemas.openxmlformats.org/drawingml/2006/main">
              <a:ext uri="{FF2B5EF4-FFF2-40B4-BE49-F238E27FC236}">
                <a16:creationId xmlns:a16="http://schemas.microsoft.com/office/drawing/2014/main" id="{486A87AE-C312-4C6C-8A03-E0450ED47C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4505325"/>
            <a:ext cx="2000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1" i="0">
                <a:solidFill>
                  <a:srgbClr val="1D2730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1D2730"/>
                </a:solidFill>
                <a:latin typeface="Arial"/>
                <a:ea typeface="Arial"/>
                <a:cs typeface="Arial"/>
              </a:rPr>
              <a:t>B11 Энергия</a:t>
            </a:r>
          </a:p>
        </p:txBody>
      </p:sp>
      <p:sp>
        <p:nvSpPr>
          <p:cNvPr id="34" name="shape-159">
            <a:extLst xmlns:a="http://schemas.openxmlformats.org/drawingml/2006/main">
              <a:ext uri="{FF2B5EF4-FFF2-40B4-BE49-F238E27FC236}">
                <a16:creationId xmlns:a16="http://schemas.microsoft.com/office/drawing/2014/main" id="{F5BBAB04-A16B-4A2C-9F93-62F7CAB4FE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4972050"/>
            <a:ext cx="2190750" cy="419100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shape-160">
            <a:extLst xmlns:a="http://schemas.openxmlformats.org/drawingml/2006/main">
              <a:ext uri="{FF2B5EF4-FFF2-40B4-BE49-F238E27FC236}">
                <a16:creationId xmlns:a16="http://schemas.microsoft.com/office/drawing/2014/main" id="{44DBFCFE-12EF-427F-B058-46F23EF11C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5000625"/>
            <a:ext cx="2000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1" i="0">
                <a:solidFill>
                  <a:srgbClr val="1D2730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1D2730"/>
                </a:solidFill>
                <a:latin typeface="Arial"/>
                <a:ea typeface="Arial"/>
                <a:cs typeface="Arial"/>
              </a:rPr>
              <a:t>B12 Вода</a:t>
            </a:r>
          </a:p>
        </p:txBody>
      </p:sp>
      <p:sp>
        <p:nvSpPr>
          <p:cNvPr id="36" name="shape-161">
            <a:extLst xmlns:a="http://schemas.openxmlformats.org/drawingml/2006/main">
              <a:ext uri="{FF2B5EF4-FFF2-40B4-BE49-F238E27FC236}">
                <a16:creationId xmlns:a16="http://schemas.microsoft.com/office/drawing/2014/main" id="{B0EFA6CB-F0EF-4B75-B769-E92FEBB1F7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5467350"/>
            <a:ext cx="2190750" cy="419100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shape-162">
            <a:extLst xmlns:a="http://schemas.openxmlformats.org/drawingml/2006/main">
              <a:ext uri="{FF2B5EF4-FFF2-40B4-BE49-F238E27FC236}">
                <a16:creationId xmlns:a16="http://schemas.microsoft.com/office/drawing/2014/main" id="{FF877846-58EA-41FD-AA17-972EA8705D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5495925"/>
            <a:ext cx="2000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1" i="0">
                <a:solidFill>
                  <a:srgbClr val="1D2730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1D2730"/>
                </a:solidFill>
                <a:latin typeface="Arial"/>
                <a:ea typeface="Arial"/>
                <a:cs typeface="Arial"/>
              </a:rPr>
              <a:t>B13 Природный капитал</a:t>
            </a:r>
          </a:p>
        </p:txBody>
      </p:sp>
      <p:sp>
        <p:nvSpPr>
          <p:cNvPr id="38" name="shape-163">
            <a:extLst xmlns:a="http://schemas.openxmlformats.org/drawingml/2006/main">
              <a:ext uri="{FF2B5EF4-FFF2-40B4-BE49-F238E27FC236}">
                <a16:creationId xmlns:a16="http://schemas.microsoft.com/office/drawing/2014/main" id="{34FDA109-8ADB-4C31-BD78-B1FC105E7E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1676400"/>
            <a:ext cx="2495550" cy="4095750"/>
          </a:xfrm>
          <a:prstGeom xmlns:a="http://schemas.openxmlformats.org/drawingml/2006/main" prst="roundRect">
            <a:avLst>
              <a:gd name="adj" fmla="val 3053"/>
            </a:avLst>
          </a:prstGeom>
          <a:solidFill xmlns:a="http://schemas.openxmlformats.org/drawingml/2006/main">
            <a:srgbClr val="F7F0DF"/>
          </a:solidFill>
          <a:ln xmlns:a="http://schemas.openxmlformats.org/drawingml/2006/main" w="9525">
            <a:solidFill>
              <a:srgbClr val="E5E9ED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39" name="shape-164">
            <a:extLst xmlns:a="http://schemas.openxmlformats.org/drawingml/2006/main">
              <a:ext uri="{FF2B5EF4-FFF2-40B4-BE49-F238E27FC236}">
                <a16:creationId xmlns:a16="http://schemas.microsoft.com/office/drawing/2014/main" id="{773F169C-0B62-4064-9181-DCE0FA6523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1847850"/>
            <a:ext cx="21526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95000"/>
              </a:lnSpc>
              <a:buNone/>
              <a:defRPr sz="15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Производство и капитал</a:t>
            </a:r>
          </a:p>
        </p:txBody>
      </p:sp>
      <p:sp>
        <p:nvSpPr>
          <p:cNvPr id="40" name="shape-165">
            <a:extLst xmlns:a="http://schemas.openxmlformats.org/drawingml/2006/main">
              <a:ext uri="{FF2B5EF4-FFF2-40B4-BE49-F238E27FC236}">
                <a16:creationId xmlns:a16="http://schemas.microsoft.com/office/drawing/2014/main" id="{BDEAE7E5-0983-49D4-AECB-AACE710301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495550"/>
            <a:ext cx="2190750" cy="59055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shape-166">
            <a:extLst xmlns:a="http://schemas.openxmlformats.org/drawingml/2006/main">
              <a:ext uri="{FF2B5EF4-FFF2-40B4-BE49-F238E27FC236}">
                <a16:creationId xmlns:a16="http://schemas.microsoft.com/office/drawing/2014/main" id="{A59239FB-8A7A-44D7-8645-136FA83BE2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2524125"/>
            <a:ext cx="20002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75" b="1" i="0">
                <a:solidFill>
                  <a:srgbClr val="1D2730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1D2730"/>
                </a:solidFill>
                <a:latin typeface="Arial"/>
                <a:ea typeface="Arial"/>
                <a:cs typeface="Arial"/>
              </a:rPr>
              <a:t>B14 Ресурсы и циркулярность</a:t>
            </a:r>
          </a:p>
        </p:txBody>
      </p:sp>
      <p:sp>
        <p:nvSpPr>
          <p:cNvPr id="42" name="shape-167">
            <a:extLst xmlns:a="http://schemas.openxmlformats.org/drawingml/2006/main">
              <a:ext uri="{FF2B5EF4-FFF2-40B4-BE49-F238E27FC236}">
                <a16:creationId xmlns:a16="http://schemas.microsoft.com/office/drawing/2014/main" id="{4BFF25AC-706D-4736-B42D-C5D044EE95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162300"/>
            <a:ext cx="2190750" cy="59055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shape-168">
            <a:extLst xmlns:a="http://schemas.openxmlformats.org/drawingml/2006/main">
              <a:ext uri="{FF2B5EF4-FFF2-40B4-BE49-F238E27FC236}">
                <a16:creationId xmlns:a16="http://schemas.microsoft.com/office/drawing/2014/main" id="{1B1B976B-38D4-461A-A56B-652B4B01A3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3190875"/>
            <a:ext cx="20002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75" b="1" i="0">
                <a:solidFill>
                  <a:srgbClr val="1D2730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1D2730"/>
                </a:solidFill>
                <a:latin typeface="Arial"/>
                <a:ea typeface="Arial"/>
                <a:cs typeface="Arial"/>
              </a:rPr>
              <a:t>B15 Производство</a:t>
            </a:r>
          </a:p>
        </p:txBody>
      </p:sp>
      <p:sp>
        <p:nvSpPr>
          <p:cNvPr id="44" name="shape-169">
            <a:extLst xmlns:a="http://schemas.openxmlformats.org/drawingml/2006/main">
              <a:ext uri="{FF2B5EF4-FFF2-40B4-BE49-F238E27FC236}">
                <a16:creationId xmlns:a16="http://schemas.microsoft.com/office/drawing/2014/main" id="{BEA7A2CA-2ADF-4F0C-AA97-03DEE40417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829050"/>
            <a:ext cx="2190750" cy="59055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5" name="shape-170">
            <a:extLst xmlns:a="http://schemas.openxmlformats.org/drawingml/2006/main">
              <a:ext uri="{FF2B5EF4-FFF2-40B4-BE49-F238E27FC236}">
                <a16:creationId xmlns:a16="http://schemas.microsoft.com/office/drawing/2014/main" id="{719DF7D9-11D8-45A8-ADB3-AEFACBC5BC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3857625"/>
            <a:ext cx="20002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75" b="1" i="0">
                <a:solidFill>
                  <a:srgbClr val="1D2730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1D2730"/>
                </a:solidFill>
                <a:latin typeface="Arial"/>
                <a:ea typeface="Arial"/>
                <a:cs typeface="Arial"/>
              </a:rPr>
              <a:t>B16 Финансы и инвестиции</a:t>
            </a:r>
          </a:p>
        </p:txBody>
      </p:sp>
      <p:sp>
        <p:nvSpPr>
          <p:cNvPr id="46" name="shape-171">
            <a:extLst xmlns:a="http://schemas.openxmlformats.org/drawingml/2006/main">
              <a:ext uri="{FF2B5EF4-FFF2-40B4-BE49-F238E27FC236}">
                <a16:creationId xmlns:a16="http://schemas.microsoft.com/office/drawing/2014/main" id="{40E4150E-9496-42A7-913E-1DDE257D10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1676400"/>
            <a:ext cx="2495550" cy="4095750"/>
          </a:xfrm>
          <a:prstGeom xmlns:a="http://schemas.openxmlformats.org/drawingml/2006/main" prst="roundRect">
            <a:avLst>
              <a:gd name="adj" fmla="val 3053"/>
            </a:avLst>
          </a:prstGeom>
          <a:solidFill xmlns:a="http://schemas.openxmlformats.org/drawingml/2006/main">
            <a:srgbClr val="FBEAEA"/>
          </a:solidFill>
          <a:ln xmlns:a="http://schemas.openxmlformats.org/drawingml/2006/main" w="9525">
            <a:solidFill>
              <a:srgbClr val="E5E9ED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47" name="shape-172">
            <a:extLst xmlns:a="http://schemas.openxmlformats.org/drawingml/2006/main">
              <a:ext uri="{FF2B5EF4-FFF2-40B4-BE49-F238E27FC236}">
                <a16:creationId xmlns:a16="http://schemas.microsoft.com/office/drawing/2014/main" id="{D3DBADA1-D228-4151-8D95-D5DFC5809F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1847850"/>
            <a:ext cx="21526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95000"/>
              </a:lnSpc>
              <a:buNone/>
              <a:defRPr sz="15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Знания и суверенитет</a:t>
            </a:r>
          </a:p>
        </p:txBody>
      </p:sp>
      <p:sp>
        <p:nvSpPr>
          <p:cNvPr id="48" name="shape-173">
            <a:extLst xmlns:a="http://schemas.openxmlformats.org/drawingml/2006/main">
              <a:ext uri="{FF2B5EF4-FFF2-40B4-BE49-F238E27FC236}">
                <a16:creationId xmlns:a16="http://schemas.microsoft.com/office/drawing/2014/main" id="{3ABF2CF3-187F-4AE7-84FE-0C5C3A3780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2495550"/>
            <a:ext cx="2190750" cy="59055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9" name="shape-174">
            <a:extLst xmlns:a="http://schemas.openxmlformats.org/drawingml/2006/main">
              <a:ext uri="{FF2B5EF4-FFF2-40B4-BE49-F238E27FC236}">
                <a16:creationId xmlns:a16="http://schemas.microsoft.com/office/drawing/2014/main" id="{C7A777AF-6ED5-43D2-AB01-EC8444574C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2524125"/>
            <a:ext cx="20002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75" b="1" i="0">
                <a:solidFill>
                  <a:srgbClr val="1D2730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1D2730"/>
                </a:solidFill>
                <a:latin typeface="Arial"/>
                <a:ea typeface="Arial"/>
                <a:cs typeface="Arial"/>
              </a:rPr>
              <a:t>B17 Наука и технологии</a:t>
            </a:r>
          </a:p>
        </p:txBody>
      </p:sp>
      <p:sp>
        <p:nvSpPr>
          <p:cNvPr id="50" name="shape-175">
            <a:extLst xmlns:a="http://schemas.openxmlformats.org/drawingml/2006/main">
              <a:ext uri="{FF2B5EF4-FFF2-40B4-BE49-F238E27FC236}">
                <a16:creationId xmlns:a16="http://schemas.microsoft.com/office/drawing/2014/main" id="{6BD0925E-0539-470D-9388-C42D609C7A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3162300"/>
            <a:ext cx="2190750" cy="59055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1" name="shape-176">
            <a:extLst xmlns:a="http://schemas.openxmlformats.org/drawingml/2006/main">
              <a:ext uri="{FF2B5EF4-FFF2-40B4-BE49-F238E27FC236}">
                <a16:creationId xmlns:a16="http://schemas.microsoft.com/office/drawing/2014/main" id="{07708C2C-DE15-4198-893A-1DFC545B90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3190875"/>
            <a:ext cx="20002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75" b="1" i="0">
                <a:solidFill>
                  <a:srgbClr val="1D2730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1D2730"/>
                </a:solidFill>
                <a:latin typeface="Arial"/>
                <a:ea typeface="Arial"/>
                <a:cs typeface="Arial"/>
              </a:rPr>
              <a:t>B18 Цифровая среда</a:t>
            </a:r>
          </a:p>
        </p:txBody>
      </p:sp>
      <p:sp>
        <p:nvSpPr>
          <p:cNvPr id="52" name="shape-177">
            <a:extLst xmlns:a="http://schemas.openxmlformats.org/drawingml/2006/main">
              <a:ext uri="{FF2B5EF4-FFF2-40B4-BE49-F238E27FC236}">
                <a16:creationId xmlns:a16="http://schemas.microsoft.com/office/drawing/2014/main" id="{CB3423F5-092A-475A-A09A-75471397D7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3829050"/>
            <a:ext cx="2190750" cy="59055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3" name="shape-178">
            <a:extLst xmlns:a="http://schemas.openxmlformats.org/drawingml/2006/main">
              <a:ext uri="{FF2B5EF4-FFF2-40B4-BE49-F238E27FC236}">
                <a16:creationId xmlns:a16="http://schemas.microsoft.com/office/drawing/2014/main" id="{564DA75A-DDC5-4697-AAE7-A833103D1B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3857625"/>
            <a:ext cx="20002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75" b="1" i="0">
                <a:solidFill>
                  <a:srgbClr val="1D2730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1D2730"/>
                </a:solidFill>
                <a:latin typeface="Arial"/>
                <a:ea typeface="Arial"/>
                <a:cs typeface="Arial"/>
              </a:rPr>
              <a:t>B19 Безопасность и устойчивость</a:t>
            </a:r>
          </a:p>
        </p:txBody>
      </p:sp>
      <p:sp>
        <p:nvSpPr>
          <p:cNvPr id="54" name="shape-179">
            <a:extLst xmlns:a="http://schemas.openxmlformats.org/drawingml/2006/main">
              <a:ext uri="{FF2B5EF4-FFF2-40B4-BE49-F238E27FC236}">
                <a16:creationId xmlns:a16="http://schemas.microsoft.com/office/drawing/2014/main" id="{C9C78463-1DF4-495D-B7C6-5FE983B254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5905500"/>
            <a:ext cx="9982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5575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35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Каждая система имеет свой объект, цель, регулятор, воздействие и обратную связь — и не является новым ведомством</a:t>
            </a:r>
          </a:p>
        </p:txBody>
      </p:sp>
    </p:spTree>
    <p:extLst>
      <p:ext uri="{BB962C8B-B14F-4D97-AF65-F5344CB8AC3E}">
        <p14:creationId xmlns:p14="http://schemas.microsoft.com/office/powerpoint/2010/main" val="778247297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1" name="shape-180">
            <a:extLst xmlns:a="http://schemas.openxmlformats.org/drawingml/2006/main">
              <a:ext uri="{FF2B5EF4-FFF2-40B4-BE49-F238E27FC236}">
                <a16:creationId xmlns:a16="http://schemas.microsoft.com/office/drawing/2014/main" id="{7DC25C13-CBA9-4385-9DE0-0CEAA95147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hape-181">
            <a:extLst xmlns:a="http://schemas.openxmlformats.org/drawingml/2006/main">
              <a:ext uri="{FF2B5EF4-FFF2-40B4-BE49-F238E27FC236}">
                <a16:creationId xmlns:a16="http://schemas.microsoft.com/office/drawing/2014/main" id="{E673D964-8716-4E83-A498-48D2777D3D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809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ЦЕЛЕВАЯ МОДЕЛЬ</a:t>
            </a:r>
          </a:p>
        </p:txBody>
      </p:sp>
      <p:sp>
        <p:nvSpPr>
          <p:cNvPr id="3" name="shape-182">
            <a:extLst xmlns:a="http://schemas.openxmlformats.org/drawingml/2006/main">
              <a:ext uri="{FF2B5EF4-FFF2-40B4-BE49-F238E27FC236}">
                <a16:creationId xmlns:a16="http://schemas.microsoft.com/office/drawing/2014/main" id="{49D68FED-D03B-42CF-AD5F-692091697A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304800"/>
            <a:ext cx="762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350" b="1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4" name="shape-183">
            <a:extLst xmlns:a="http://schemas.openxmlformats.org/drawingml/2006/main">
              <a:ext uri="{FF2B5EF4-FFF2-40B4-BE49-F238E27FC236}">
                <a16:creationId xmlns:a16="http://schemas.microsoft.com/office/drawing/2014/main" id="{D88EBB28-AE6D-4B91-9C3F-748D0FE8A2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287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6000"/>
              </a:lnSpc>
              <a:buNone/>
              <a:defRPr sz="30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30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СУР замыкает восемь управленческих действий</a:t>
            </a:r>
          </a:p>
        </p:txBody>
      </p:sp>
      <p:sp>
        <p:nvSpPr>
          <p:cNvPr id="5" name="shape-184">
            <a:extLst xmlns:a="http://schemas.openxmlformats.org/drawingml/2006/main">
              <a:ext uri="{FF2B5EF4-FFF2-40B4-BE49-F238E27FC236}">
                <a16:creationId xmlns:a16="http://schemas.microsoft.com/office/drawing/2014/main" id="{D964B7E5-1858-454B-A5F6-E0B8571268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34125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5E9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shape-185">
            <a:extLst xmlns:a="http://schemas.openxmlformats.org/drawingml/2006/main">
              <a:ext uri="{FF2B5EF4-FFF2-40B4-BE49-F238E27FC236}">
                <a16:creationId xmlns:a16="http://schemas.microsoft.com/office/drawing/2014/main" id="{D201FB01-D6B2-4F1F-ADAF-AF64A457F0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3890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82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SUR 810  •  версия 1.0  •  27.08.2026</a:t>
            </a:r>
          </a:p>
        </p:txBody>
      </p:sp>
      <p:sp>
        <p:nvSpPr>
          <p:cNvPr id="7" name="shape-186">
            <a:extLst xmlns:a="http://schemas.openxmlformats.org/drawingml/2006/main">
              <a:ext uri="{FF2B5EF4-FFF2-40B4-BE49-F238E27FC236}">
                <a16:creationId xmlns:a16="http://schemas.microsoft.com/office/drawing/2014/main" id="{56EA05B7-4B49-439A-A795-8B9E2072D7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6438900"/>
            <a:ext cx="3981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82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8" name="shape-187">
            <a:extLst xmlns:a="http://schemas.openxmlformats.org/drawingml/2006/main">
              <a:ext uri="{FF2B5EF4-FFF2-40B4-BE49-F238E27FC236}">
                <a16:creationId xmlns:a16="http://schemas.microsoft.com/office/drawing/2014/main" id="{0C56EEC4-7AC7-47DD-9EC3-30F49974E4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533650"/>
            <a:ext cx="381000" cy="2095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BFD2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shape-188">
            <a:extLst xmlns:a="http://schemas.openxmlformats.org/drawingml/2006/main">
              <a:ext uri="{FF2B5EF4-FFF2-40B4-BE49-F238E27FC236}">
                <a16:creationId xmlns:a16="http://schemas.microsoft.com/office/drawing/2014/main" id="{D8874B44-81F3-466E-8F62-25D9AD67F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000250"/>
            <a:ext cx="2190750" cy="1276350"/>
          </a:xfrm>
          <a:prstGeom xmlns:a="http://schemas.openxmlformats.org/drawingml/2006/main" prst="roundRect">
            <a:avLst>
              <a:gd name="adj" fmla="val 5970"/>
            </a:avLst>
          </a:prstGeom>
          <a:solidFill xmlns:a="http://schemas.openxmlformats.org/drawingml/2006/main">
            <a:srgbClr val="F3F7FB"/>
          </a:solidFill>
          <a:ln xmlns:a="http://schemas.openxmlformats.org/drawingml/2006/main" w="9525">
            <a:solidFill>
              <a:srgbClr val="C9DCEB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0" name="shape-189">
            <a:extLst xmlns:a="http://schemas.openxmlformats.org/drawingml/2006/main">
              <a:ext uri="{FF2B5EF4-FFF2-40B4-BE49-F238E27FC236}">
                <a16:creationId xmlns:a16="http://schemas.microsoft.com/office/drawing/2014/main" id="{727B50FF-2BF3-4494-AC86-8C39C49145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2171700"/>
            <a:ext cx="419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11" name="shape-190">
            <a:extLst xmlns:a="http://schemas.openxmlformats.org/drawingml/2006/main">
              <a:ext uri="{FF2B5EF4-FFF2-40B4-BE49-F238E27FC236}">
                <a16:creationId xmlns:a16="http://schemas.microsoft.com/office/drawing/2014/main" id="{0A367D42-10DA-433D-8041-22BFBDC5EE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524125"/>
            <a:ext cx="1809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8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Сигнал</a:t>
            </a:r>
          </a:p>
        </p:txBody>
      </p:sp>
      <p:sp>
        <p:nvSpPr>
          <p:cNvPr id="12" name="shape-191">
            <a:extLst xmlns:a="http://schemas.openxmlformats.org/drawingml/2006/main">
              <a:ext uri="{FF2B5EF4-FFF2-40B4-BE49-F238E27FC236}">
                <a16:creationId xmlns:a16="http://schemas.microsoft.com/office/drawing/2014/main" id="{7D0B89C3-94B6-476C-8E34-F7716A7F8B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0" y="2533650"/>
            <a:ext cx="381000" cy="2095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BFD2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shape-192">
            <a:extLst xmlns:a="http://schemas.openxmlformats.org/drawingml/2006/main">
              <a:ext uri="{FF2B5EF4-FFF2-40B4-BE49-F238E27FC236}">
                <a16:creationId xmlns:a16="http://schemas.microsoft.com/office/drawing/2014/main" id="{D33A8216-8CB5-409D-B2DF-E4F0156B31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76650" y="2000250"/>
            <a:ext cx="2190750" cy="1276350"/>
          </a:xfrm>
          <a:prstGeom xmlns:a="http://schemas.openxmlformats.org/drawingml/2006/main" prst="roundRect">
            <a:avLst>
              <a:gd name="adj" fmla="val 5970"/>
            </a:avLst>
          </a:prstGeom>
          <a:solidFill xmlns:a="http://schemas.openxmlformats.org/drawingml/2006/main">
            <a:srgbClr val="F3F7FB"/>
          </a:solidFill>
          <a:ln xmlns:a="http://schemas.openxmlformats.org/drawingml/2006/main" w="9525">
            <a:solidFill>
              <a:srgbClr val="C9DCEB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4" name="shape-193">
            <a:extLst xmlns:a="http://schemas.openxmlformats.org/drawingml/2006/main">
              <a:ext uri="{FF2B5EF4-FFF2-40B4-BE49-F238E27FC236}">
                <a16:creationId xmlns:a16="http://schemas.microsoft.com/office/drawing/2014/main" id="{B7A18D0E-BA21-4137-8C7D-5634ACEE29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48100" y="2171700"/>
            <a:ext cx="419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5" name="shape-194">
            <a:extLst xmlns:a="http://schemas.openxmlformats.org/drawingml/2006/main">
              <a:ext uri="{FF2B5EF4-FFF2-40B4-BE49-F238E27FC236}">
                <a16:creationId xmlns:a16="http://schemas.microsoft.com/office/drawing/2014/main" id="{498E50E0-79AC-408F-80F4-DB41063DE7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67150" y="2524125"/>
            <a:ext cx="1809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8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Диагностика</a:t>
            </a:r>
          </a:p>
        </p:txBody>
      </p:sp>
      <p:sp>
        <p:nvSpPr>
          <p:cNvPr id="16" name="shape-195">
            <a:extLst xmlns:a="http://schemas.openxmlformats.org/drawingml/2006/main">
              <a:ext uri="{FF2B5EF4-FFF2-40B4-BE49-F238E27FC236}">
                <a16:creationId xmlns:a16="http://schemas.microsoft.com/office/drawing/2014/main" id="{E30DC3E1-8876-4F23-9310-80706EF2D2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2533650"/>
            <a:ext cx="381000" cy="2095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BFD2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shape-196">
            <a:extLst xmlns:a="http://schemas.openxmlformats.org/drawingml/2006/main">
              <a:ext uri="{FF2B5EF4-FFF2-40B4-BE49-F238E27FC236}">
                <a16:creationId xmlns:a16="http://schemas.microsoft.com/office/drawing/2014/main" id="{E335D83D-0EB9-43F7-AE60-8B046F26C6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2000250"/>
            <a:ext cx="2190750" cy="1276350"/>
          </a:xfrm>
          <a:prstGeom xmlns:a="http://schemas.openxmlformats.org/drawingml/2006/main" prst="roundRect">
            <a:avLst>
              <a:gd name="adj" fmla="val 5970"/>
            </a:avLst>
          </a:prstGeom>
          <a:solidFill xmlns:a="http://schemas.openxmlformats.org/drawingml/2006/main">
            <a:srgbClr val="F3F7FB"/>
          </a:solidFill>
          <a:ln xmlns:a="http://schemas.openxmlformats.org/drawingml/2006/main" w="9525">
            <a:solidFill>
              <a:srgbClr val="C9DCEB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8" name="shape-197">
            <a:extLst xmlns:a="http://schemas.openxmlformats.org/drawingml/2006/main">
              <a:ext uri="{FF2B5EF4-FFF2-40B4-BE49-F238E27FC236}">
                <a16:creationId xmlns:a16="http://schemas.microsoft.com/office/drawing/2014/main" id="{B74AAB65-26A5-4F4E-A407-1ACFC4D07A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171700"/>
            <a:ext cx="419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9" name="shape-198">
            <a:extLst xmlns:a="http://schemas.openxmlformats.org/drawingml/2006/main">
              <a:ext uri="{FF2B5EF4-FFF2-40B4-BE49-F238E27FC236}">
                <a16:creationId xmlns:a16="http://schemas.microsoft.com/office/drawing/2014/main" id="{AF34C55A-14BA-489F-89B1-F5D2C9FB47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2524125"/>
            <a:ext cx="1809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8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Сценарий</a:t>
            </a:r>
          </a:p>
        </p:txBody>
      </p:sp>
      <p:sp>
        <p:nvSpPr>
          <p:cNvPr id="20" name="shape-199">
            <a:extLst xmlns:a="http://schemas.openxmlformats.org/drawingml/2006/main">
              <a:ext uri="{FF2B5EF4-FFF2-40B4-BE49-F238E27FC236}">
                <a16:creationId xmlns:a16="http://schemas.microsoft.com/office/drawing/2014/main" id="{772FE0AD-E8D4-413D-AFDD-6A6FB966D7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2000250"/>
            <a:ext cx="2190750" cy="1276350"/>
          </a:xfrm>
          <a:prstGeom xmlns:a="http://schemas.openxmlformats.org/drawingml/2006/main" prst="roundRect">
            <a:avLst>
              <a:gd name="adj" fmla="val 5970"/>
            </a:avLst>
          </a:prstGeom>
          <a:solidFill xmlns:a="http://schemas.openxmlformats.org/drawingml/2006/main">
            <a:srgbClr val="F3F7FB"/>
          </a:solidFill>
          <a:ln xmlns:a="http://schemas.openxmlformats.org/drawingml/2006/main" w="9525">
            <a:solidFill>
              <a:srgbClr val="C9DCEB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1" name="shape-200">
            <a:extLst xmlns:a="http://schemas.openxmlformats.org/drawingml/2006/main">
              <a:ext uri="{FF2B5EF4-FFF2-40B4-BE49-F238E27FC236}">
                <a16:creationId xmlns:a16="http://schemas.microsoft.com/office/drawing/2014/main" id="{B2A965BD-AC53-4AAF-90E1-1A09A6C78D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2171700"/>
            <a:ext cx="419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22" name="shape-201">
            <a:extLst xmlns:a="http://schemas.openxmlformats.org/drawingml/2006/main">
              <a:ext uri="{FF2B5EF4-FFF2-40B4-BE49-F238E27FC236}">
                <a16:creationId xmlns:a16="http://schemas.microsoft.com/office/drawing/2014/main" id="{2C37024E-90E1-4CC7-89C8-58077E0B2C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15450" y="2524125"/>
            <a:ext cx="1809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8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Решение</a:t>
            </a:r>
          </a:p>
        </p:txBody>
      </p:sp>
      <p:sp>
        <p:nvSpPr>
          <p:cNvPr id="23" name="shape-202">
            <a:extLst xmlns:a="http://schemas.openxmlformats.org/drawingml/2006/main">
              <a:ext uri="{FF2B5EF4-FFF2-40B4-BE49-F238E27FC236}">
                <a16:creationId xmlns:a16="http://schemas.microsoft.com/office/drawing/2014/main" id="{A6D956CE-BBD1-47E3-BC81-7E222DFDE8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476750"/>
            <a:ext cx="381000" cy="2095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D9CBA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shape-203">
            <a:extLst xmlns:a="http://schemas.openxmlformats.org/drawingml/2006/main">
              <a:ext uri="{FF2B5EF4-FFF2-40B4-BE49-F238E27FC236}">
                <a16:creationId xmlns:a16="http://schemas.microsoft.com/office/drawing/2014/main" id="{2572F706-F0F0-44C9-9410-0FE0A473C8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943350"/>
            <a:ext cx="2190750" cy="1276350"/>
          </a:xfrm>
          <a:prstGeom xmlns:a="http://schemas.openxmlformats.org/drawingml/2006/main" prst="roundRect">
            <a:avLst>
              <a:gd name="adj" fmla="val 5970"/>
            </a:avLst>
          </a:prstGeom>
          <a:solidFill xmlns:a="http://schemas.openxmlformats.org/drawingml/2006/main">
            <a:srgbClr val="F7F0DF"/>
          </a:solidFill>
          <a:ln xmlns:a="http://schemas.openxmlformats.org/drawingml/2006/main" w="9525">
            <a:solidFill>
              <a:srgbClr val="E1D1A8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5" name="shape-204">
            <a:extLst xmlns:a="http://schemas.openxmlformats.org/drawingml/2006/main">
              <a:ext uri="{FF2B5EF4-FFF2-40B4-BE49-F238E27FC236}">
                <a16:creationId xmlns:a16="http://schemas.microsoft.com/office/drawing/2014/main" id="{214A3DD8-5A8C-4307-96CF-9C30D6C4A6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4114800"/>
            <a:ext cx="419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26" name="shape-205">
            <a:extLst xmlns:a="http://schemas.openxmlformats.org/drawingml/2006/main">
              <a:ext uri="{FF2B5EF4-FFF2-40B4-BE49-F238E27FC236}">
                <a16:creationId xmlns:a16="http://schemas.microsoft.com/office/drawing/2014/main" id="{CE65C8B4-6AAC-4786-9026-92BC1414D1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467225"/>
            <a:ext cx="1809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8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Корректировка</a:t>
            </a:r>
          </a:p>
        </p:txBody>
      </p:sp>
      <p:sp>
        <p:nvSpPr>
          <p:cNvPr id="27" name="shape-206">
            <a:extLst xmlns:a="http://schemas.openxmlformats.org/drawingml/2006/main">
              <a:ext uri="{FF2B5EF4-FFF2-40B4-BE49-F238E27FC236}">
                <a16:creationId xmlns:a16="http://schemas.microsoft.com/office/drawing/2014/main" id="{15ED18C8-B3AE-4442-B788-DB5764FDDF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0" y="4476750"/>
            <a:ext cx="381000" cy="2095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D9CBA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shape-207">
            <a:extLst xmlns:a="http://schemas.openxmlformats.org/drawingml/2006/main">
              <a:ext uri="{FF2B5EF4-FFF2-40B4-BE49-F238E27FC236}">
                <a16:creationId xmlns:a16="http://schemas.microsoft.com/office/drawing/2014/main" id="{4C5968DD-60F2-4A62-9D5F-37DC18F499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76650" y="3943350"/>
            <a:ext cx="2190750" cy="1276350"/>
          </a:xfrm>
          <a:prstGeom xmlns:a="http://schemas.openxmlformats.org/drawingml/2006/main" prst="roundRect">
            <a:avLst>
              <a:gd name="adj" fmla="val 5970"/>
            </a:avLst>
          </a:prstGeom>
          <a:solidFill xmlns:a="http://schemas.openxmlformats.org/drawingml/2006/main">
            <a:srgbClr val="F7F0DF"/>
          </a:solidFill>
          <a:ln xmlns:a="http://schemas.openxmlformats.org/drawingml/2006/main" w="9525">
            <a:solidFill>
              <a:srgbClr val="E1D1A8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9" name="shape-208">
            <a:extLst xmlns:a="http://schemas.openxmlformats.org/drawingml/2006/main">
              <a:ext uri="{FF2B5EF4-FFF2-40B4-BE49-F238E27FC236}">
                <a16:creationId xmlns:a16="http://schemas.microsoft.com/office/drawing/2014/main" id="{C201C768-3E72-45D9-9514-EAD25657EC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48100" y="4114800"/>
            <a:ext cx="419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30" name="shape-209">
            <a:extLst xmlns:a="http://schemas.openxmlformats.org/drawingml/2006/main">
              <a:ext uri="{FF2B5EF4-FFF2-40B4-BE49-F238E27FC236}">
                <a16:creationId xmlns:a16="http://schemas.microsoft.com/office/drawing/2014/main" id="{84B98D2F-FF91-4288-BFCB-989C662EF0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67150" y="4467225"/>
            <a:ext cx="1809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8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Валидация</a:t>
            </a:r>
          </a:p>
        </p:txBody>
      </p:sp>
      <p:sp>
        <p:nvSpPr>
          <p:cNvPr id="31" name="shape-210">
            <a:extLst xmlns:a="http://schemas.openxmlformats.org/drawingml/2006/main">
              <a:ext uri="{FF2B5EF4-FFF2-40B4-BE49-F238E27FC236}">
                <a16:creationId xmlns:a16="http://schemas.microsoft.com/office/drawing/2014/main" id="{983EEAFA-ECE0-4764-B403-2273434E1C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4476750"/>
            <a:ext cx="381000" cy="2095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D9CBA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shape-211">
            <a:extLst xmlns:a="http://schemas.openxmlformats.org/drawingml/2006/main">
              <a:ext uri="{FF2B5EF4-FFF2-40B4-BE49-F238E27FC236}">
                <a16:creationId xmlns:a16="http://schemas.microsoft.com/office/drawing/2014/main" id="{F592421F-568C-45D1-9395-CB96883690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3943350"/>
            <a:ext cx="2190750" cy="1276350"/>
          </a:xfrm>
          <a:prstGeom xmlns:a="http://schemas.openxmlformats.org/drawingml/2006/main" prst="roundRect">
            <a:avLst>
              <a:gd name="adj" fmla="val 5970"/>
            </a:avLst>
          </a:prstGeom>
          <a:solidFill xmlns:a="http://schemas.openxmlformats.org/drawingml/2006/main">
            <a:srgbClr val="F7F0DF"/>
          </a:solidFill>
          <a:ln xmlns:a="http://schemas.openxmlformats.org/drawingml/2006/main" w="9525">
            <a:solidFill>
              <a:srgbClr val="E1D1A8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33" name="shape-212">
            <a:extLst xmlns:a="http://schemas.openxmlformats.org/drawingml/2006/main">
              <a:ext uri="{FF2B5EF4-FFF2-40B4-BE49-F238E27FC236}">
                <a16:creationId xmlns:a16="http://schemas.microsoft.com/office/drawing/2014/main" id="{78173EBD-886E-4707-A86E-ADA98DBF33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114800"/>
            <a:ext cx="419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34" name="shape-213">
            <a:extLst xmlns:a="http://schemas.openxmlformats.org/drawingml/2006/main">
              <a:ext uri="{FF2B5EF4-FFF2-40B4-BE49-F238E27FC236}">
                <a16:creationId xmlns:a16="http://schemas.microsoft.com/office/drawing/2014/main" id="{557B0803-02A9-451E-8417-29AF6C2702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4467225"/>
            <a:ext cx="1809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8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Исполнение</a:t>
            </a:r>
          </a:p>
        </p:txBody>
      </p:sp>
      <p:sp>
        <p:nvSpPr>
          <p:cNvPr id="35" name="shape-214">
            <a:extLst xmlns:a="http://schemas.openxmlformats.org/drawingml/2006/main">
              <a:ext uri="{FF2B5EF4-FFF2-40B4-BE49-F238E27FC236}">
                <a16:creationId xmlns:a16="http://schemas.microsoft.com/office/drawing/2014/main" id="{1FAE149C-26A9-44F9-9702-E1C1403FA0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3943350"/>
            <a:ext cx="2190750" cy="1276350"/>
          </a:xfrm>
          <a:prstGeom xmlns:a="http://schemas.openxmlformats.org/drawingml/2006/main" prst="roundRect">
            <a:avLst>
              <a:gd name="adj" fmla="val 5970"/>
            </a:avLst>
          </a:prstGeom>
          <a:solidFill xmlns:a="http://schemas.openxmlformats.org/drawingml/2006/main">
            <a:srgbClr val="F7F0DF"/>
          </a:solidFill>
          <a:ln xmlns:a="http://schemas.openxmlformats.org/drawingml/2006/main" w="9525">
            <a:solidFill>
              <a:srgbClr val="E1D1A8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36" name="shape-215">
            <a:extLst xmlns:a="http://schemas.openxmlformats.org/drawingml/2006/main">
              <a:ext uri="{FF2B5EF4-FFF2-40B4-BE49-F238E27FC236}">
                <a16:creationId xmlns:a16="http://schemas.microsoft.com/office/drawing/2014/main" id="{D0493E4C-1EBC-4008-A288-E874F0DA76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4114800"/>
            <a:ext cx="419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37" name="shape-216">
            <a:extLst xmlns:a="http://schemas.openxmlformats.org/drawingml/2006/main">
              <a:ext uri="{FF2B5EF4-FFF2-40B4-BE49-F238E27FC236}">
                <a16:creationId xmlns:a16="http://schemas.microsoft.com/office/drawing/2014/main" id="{D7A20DED-D3F0-41F1-BED0-BBF4AA08F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15450" y="4467225"/>
            <a:ext cx="1809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8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Ресурс</a:t>
            </a:r>
          </a:p>
        </p:txBody>
      </p:sp>
      <p:sp>
        <p:nvSpPr>
          <p:cNvPr id="38" name="shape-217">
            <a:extLst xmlns:a="http://schemas.openxmlformats.org/drawingml/2006/main">
              <a:ext uri="{FF2B5EF4-FFF2-40B4-BE49-F238E27FC236}">
                <a16:creationId xmlns:a16="http://schemas.microsoft.com/office/drawing/2014/main" id="{097CA1DC-B869-43AA-8449-390F94FEDA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10875" y="3295650"/>
            <a:ext cx="266700" cy="523875"/>
          </a:xfrm>
          <a:prstGeom xmlns:a="http://schemas.openxmlformats.org/drawingml/2006/main" prst="downArrow">
            <a:avLst/>
          </a:prstGeom>
          <a:solidFill xmlns:a="http://schemas.openxmlformats.org/drawingml/2006/main">
            <a:srgbClr val="C5A2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shape-218">
            <a:extLst xmlns:a="http://schemas.openxmlformats.org/drawingml/2006/main">
              <a:ext uri="{FF2B5EF4-FFF2-40B4-BE49-F238E27FC236}">
                <a16:creationId xmlns:a16="http://schemas.microsoft.com/office/drawing/2014/main" id="{87CD6989-3E43-4B4B-95C0-8903B50E9D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295650"/>
            <a:ext cx="266700" cy="523875"/>
          </a:xfrm>
          <a:prstGeom xmlns:a="http://schemas.openxmlformats.org/drawingml/2006/main" prst="upArrow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shape-219">
            <a:extLst xmlns:a="http://schemas.openxmlformats.org/drawingml/2006/main">
              <a:ext uri="{FF2B5EF4-FFF2-40B4-BE49-F238E27FC236}">
                <a16:creationId xmlns:a16="http://schemas.microsoft.com/office/drawing/2014/main" id="{FCD74691-6E21-4CCD-8BB3-3E455E89B1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76375" y="5657850"/>
            <a:ext cx="9239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00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решение принимает уполномоченный институт  •  СУР обеспечивает доказательность и обратимость</a:t>
            </a:r>
          </a:p>
        </p:txBody>
      </p:sp>
    </p:spTree>
    <p:extLst>
      <p:ext uri="{BB962C8B-B14F-4D97-AF65-F5344CB8AC3E}">
        <p14:creationId xmlns:p14="http://schemas.microsoft.com/office/powerpoint/2010/main" val="417395911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shape-220">
            <a:extLst xmlns:a="http://schemas.openxmlformats.org/drawingml/2006/main">
              <a:ext uri="{FF2B5EF4-FFF2-40B4-BE49-F238E27FC236}">
                <a16:creationId xmlns:a16="http://schemas.microsoft.com/office/drawing/2014/main" id="{BC7FB0DB-F3F7-487E-8F18-92F94F2B68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hape-221">
            <a:extLst xmlns:a="http://schemas.openxmlformats.org/drawingml/2006/main">
              <a:ext uri="{FF2B5EF4-FFF2-40B4-BE49-F238E27FC236}">
                <a16:creationId xmlns:a16="http://schemas.microsoft.com/office/drawing/2014/main" id="{26051C06-3123-42E6-9D01-404C5868D7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809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ИДЕНТИФИКАТОРЫ</a:t>
            </a:r>
          </a:p>
        </p:txBody>
      </p:sp>
      <p:sp>
        <p:nvSpPr>
          <p:cNvPr id="3" name="shape-222">
            <a:extLst xmlns:a="http://schemas.openxmlformats.org/drawingml/2006/main">
              <a:ext uri="{FF2B5EF4-FFF2-40B4-BE49-F238E27FC236}">
                <a16:creationId xmlns:a16="http://schemas.microsoft.com/office/drawing/2014/main" id="{B6C53EB7-1A73-46E6-A364-E1433D5F05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304800"/>
            <a:ext cx="762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350" b="1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4" name="shape-223">
            <a:extLst xmlns:a="http://schemas.openxmlformats.org/drawingml/2006/main">
              <a:ext uri="{FF2B5EF4-FFF2-40B4-BE49-F238E27FC236}">
                <a16:creationId xmlns:a16="http://schemas.microsoft.com/office/drawing/2014/main" id="{4F625C82-331E-413E-B61E-A4792BF639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287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6000"/>
              </a:lnSpc>
              <a:buNone/>
              <a:defRPr sz="30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30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810 / 741 / 260 — три кода, три функции</a:t>
            </a:r>
          </a:p>
        </p:txBody>
      </p:sp>
      <p:sp>
        <p:nvSpPr>
          <p:cNvPr id="5" name="shape-224">
            <a:extLst xmlns:a="http://schemas.openxmlformats.org/drawingml/2006/main">
              <a:ext uri="{FF2B5EF4-FFF2-40B4-BE49-F238E27FC236}">
                <a16:creationId xmlns:a16="http://schemas.microsoft.com/office/drawing/2014/main" id="{93AC7AA2-ABC5-4D65-A433-6E81A466EB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34125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5E9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shape-225">
            <a:extLst xmlns:a="http://schemas.openxmlformats.org/drawingml/2006/main">
              <a:ext uri="{FF2B5EF4-FFF2-40B4-BE49-F238E27FC236}">
                <a16:creationId xmlns:a16="http://schemas.microsoft.com/office/drawing/2014/main" id="{59E75F52-8A0F-4903-9B4F-89A289FB4E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3890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82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SUR 810  •  версия 1.0  •  27.08.2026</a:t>
            </a:r>
          </a:p>
        </p:txBody>
      </p:sp>
      <p:sp>
        <p:nvSpPr>
          <p:cNvPr id="7" name="shape-226">
            <a:extLst xmlns:a="http://schemas.openxmlformats.org/drawingml/2006/main">
              <a:ext uri="{FF2B5EF4-FFF2-40B4-BE49-F238E27FC236}">
                <a16:creationId xmlns:a16="http://schemas.microsoft.com/office/drawing/2014/main" id="{4AFEC4BC-4ED7-4911-8554-C104942AE3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6438900"/>
            <a:ext cx="3981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82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8" name="shape-227">
            <a:extLst xmlns:a="http://schemas.openxmlformats.org/drawingml/2006/main">
              <a:ext uri="{FF2B5EF4-FFF2-40B4-BE49-F238E27FC236}">
                <a16:creationId xmlns:a16="http://schemas.microsoft.com/office/drawing/2014/main" id="{FD1AD63A-CEE1-48D8-BA11-2AB05C2A1A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809750"/>
            <a:ext cx="3390900" cy="3333750"/>
          </a:xfrm>
          <a:prstGeom xmlns:a="http://schemas.openxmlformats.org/drawingml/2006/main" prst="roundRect">
            <a:avLst>
              <a:gd name="adj" fmla="val 2286"/>
            </a:avLst>
          </a:prstGeom>
          <a:solidFill xmlns:a="http://schemas.openxmlformats.org/drawingml/2006/main">
            <a:srgbClr val="F7F0DF"/>
          </a:solidFill>
          <a:ln xmlns:a="http://schemas.openxmlformats.org/drawingml/2006/main" w="19050">
            <a:solidFill>
              <a:srgbClr val="C5A253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9" name="shape-228">
            <a:extLst xmlns:a="http://schemas.openxmlformats.org/drawingml/2006/main">
              <a:ext uri="{FF2B5EF4-FFF2-40B4-BE49-F238E27FC236}">
                <a16:creationId xmlns:a16="http://schemas.microsoft.com/office/drawing/2014/main" id="{67D873AE-6302-436B-BE9F-9BF2F28BE4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047875"/>
            <a:ext cx="28575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5250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5250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810</a:t>
            </a:r>
          </a:p>
        </p:txBody>
      </p:sp>
      <p:sp>
        <p:nvSpPr>
          <p:cNvPr id="10" name="shape-229">
            <a:extLst xmlns:a="http://schemas.openxmlformats.org/drawingml/2006/main">
              <a:ext uri="{FF2B5EF4-FFF2-40B4-BE49-F238E27FC236}">
                <a16:creationId xmlns:a16="http://schemas.microsoft.com/office/drawing/2014/main" id="{19ACCA78-B155-48A4-8ED9-4F5CCDEEDC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048000"/>
            <a:ext cx="285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7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ПРОСЛЕЖИВАЕМОСТЬ</a:t>
            </a:r>
          </a:p>
        </p:txBody>
      </p:sp>
      <p:sp>
        <p:nvSpPr>
          <p:cNvPr id="11" name="shape-230">
            <a:extLst xmlns:a="http://schemas.openxmlformats.org/drawingml/2006/main">
              <a:ext uri="{FF2B5EF4-FFF2-40B4-BE49-F238E27FC236}">
                <a16:creationId xmlns:a16="http://schemas.microsoft.com/office/drawing/2014/main" id="{09210677-9DA9-4155-B8AA-84CFDA6301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571875"/>
            <a:ext cx="2705100" cy="1162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500" b="0" i="0">
                <a:solidFill>
                  <a:srgbClr val="1D2730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1D2730"/>
                </a:solidFill>
                <a:latin typeface="Arial"/>
                <a:ea typeface="Arial"/>
                <a:cs typeface="Arial"/>
              </a:rPr>
              <a:t>Историческая память расчётов и связь «ресурс — обязательство — результат»</a:t>
            </a:r>
          </a:p>
        </p:txBody>
      </p:sp>
      <p:sp>
        <p:nvSpPr>
          <p:cNvPr id="12" name="shape-231">
            <a:extLst xmlns:a="http://schemas.openxmlformats.org/drawingml/2006/main">
              <a:ext uri="{FF2B5EF4-FFF2-40B4-BE49-F238E27FC236}">
                <a16:creationId xmlns:a16="http://schemas.microsoft.com/office/drawing/2014/main" id="{1EDBA8A9-BCB3-4320-89A4-00B29F1F2F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1809750"/>
            <a:ext cx="3390900" cy="3333750"/>
          </a:xfrm>
          <a:prstGeom xmlns:a="http://schemas.openxmlformats.org/drawingml/2006/main" prst="roundRect">
            <a:avLst>
              <a:gd name="adj" fmla="val 2286"/>
            </a:avLst>
          </a:prstGeom>
          <a:solidFill xmlns:a="http://schemas.openxmlformats.org/drawingml/2006/main">
            <a:srgbClr val="EAF3FA"/>
          </a:solidFill>
          <a:ln xmlns:a="http://schemas.openxmlformats.org/drawingml/2006/main" w="19050">
            <a:solidFill>
              <a:srgbClr val="2E74B5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3" name="shape-232">
            <a:extLst xmlns:a="http://schemas.openxmlformats.org/drawingml/2006/main">
              <a:ext uri="{FF2B5EF4-FFF2-40B4-BE49-F238E27FC236}">
                <a16:creationId xmlns:a16="http://schemas.microsoft.com/office/drawing/2014/main" id="{B6E8F575-33C6-4900-A32D-6C8821A4AC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2047875"/>
            <a:ext cx="28575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525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525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741</a:t>
            </a:r>
          </a:p>
        </p:txBody>
      </p:sp>
      <p:sp>
        <p:nvSpPr>
          <p:cNvPr id="14" name="shape-233">
            <a:extLst xmlns:a="http://schemas.openxmlformats.org/drawingml/2006/main">
              <a:ext uri="{FF2B5EF4-FFF2-40B4-BE49-F238E27FC236}">
                <a16:creationId xmlns:a16="http://schemas.microsoft.com/office/drawing/2014/main" id="{F74C100F-4A16-4B7B-835A-DADE1C0E23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3048000"/>
            <a:ext cx="285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7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АДРЕС УПРАВЛЕНИЯ</a:t>
            </a:r>
          </a:p>
        </p:txBody>
      </p:sp>
      <p:sp>
        <p:nvSpPr>
          <p:cNvPr id="15" name="shape-234">
            <a:extLst xmlns:a="http://schemas.openxmlformats.org/drawingml/2006/main">
              <a:ext uri="{FF2B5EF4-FFF2-40B4-BE49-F238E27FC236}">
                <a16:creationId xmlns:a16="http://schemas.microsoft.com/office/drawing/2014/main" id="{51A10232-4AD9-425B-8B7B-CD76D0D3AB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3571875"/>
            <a:ext cx="2705100" cy="1162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500" b="0" i="0">
                <a:solidFill>
                  <a:srgbClr val="1D2730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1D2730"/>
                </a:solidFill>
                <a:latin typeface="Arial"/>
                <a:ea typeface="Arial"/>
                <a:cs typeface="Arial"/>
              </a:rPr>
              <a:t>19 систем управления балансами × 13 фаз × 3 масштаба</a:t>
            </a:r>
          </a:p>
        </p:txBody>
      </p:sp>
      <p:sp>
        <p:nvSpPr>
          <p:cNvPr id="16" name="shape-235">
            <a:extLst xmlns:a="http://schemas.openxmlformats.org/drawingml/2006/main">
              <a:ext uri="{FF2B5EF4-FFF2-40B4-BE49-F238E27FC236}">
                <a16:creationId xmlns:a16="http://schemas.microsoft.com/office/drawing/2014/main" id="{B657437F-B31E-477D-9E6E-9C5CBD4318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1809750"/>
            <a:ext cx="3390900" cy="3333750"/>
          </a:xfrm>
          <a:prstGeom xmlns:a="http://schemas.openxmlformats.org/drawingml/2006/main" prst="roundRect">
            <a:avLst>
              <a:gd name="adj" fmla="val 2286"/>
            </a:avLst>
          </a:prstGeom>
          <a:solidFill xmlns:a="http://schemas.openxmlformats.org/drawingml/2006/main">
            <a:srgbClr val="E9F4EE"/>
          </a:solidFill>
          <a:ln xmlns:a="http://schemas.openxmlformats.org/drawingml/2006/main" w="19050">
            <a:solidFill>
              <a:srgbClr val="2D6A4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7" name="shape-236">
            <a:extLst xmlns:a="http://schemas.openxmlformats.org/drawingml/2006/main">
              <a:ext uri="{FF2B5EF4-FFF2-40B4-BE49-F238E27FC236}">
                <a16:creationId xmlns:a16="http://schemas.microsoft.com/office/drawing/2014/main" id="{A9ABAC00-10FB-417E-9D30-E2DA931E7E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047875"/>
            <a:ext cx="28575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5250" b="1" i="0">
                <a:solidFill>
                  <a:srgbClr val="2D6A4F"/>
                </a:solidFill>
                <a:latin typeface="Arial"/>
                <a:ea typeface="Arial"/>
                <a:cs typeface="Arial"/>
              </a:defRPr>
            </a:pPr>
            <a:r>
              <a:rPr sz="5250" b="1" i="0">
                <a:solidFill>
                  <a:srgbClr val="2D6A4F"/>
                </a:solidFill>
                <a:latin typeface="Arial"/>
                <a:ea typeface="Arial"/>
                <a:cs typeface="Arial"/>
              </a:rPr>
              <a:t>260</a:t>
            </a:r>
          </a:p>
        </p:txBody>
      </p:sp>
      <p:sp>
        <p:nvSpPr>
          <p:cNvPr id="18" name="shape-237">
            <a:extLst xmlns:a="http://schemas.openxmlformats.org/drawingml/2006/main">
              <a:ext uri="{FF2B5EF4-FFF2-40B4-BE49-F238E27FC236}">
                <a16:creationId xmlns:a16="http://schemas.microsoft.com/office/drawing/2014/main" id="{1AD2DB5C-7B78-4BBD-BA40-672F5F88FF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3048000"/>
            <a:ext cx="285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7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ИЗМЕРЕНИЕ</a:t>
            </a:r>
          </a:p>
        </p:txBody>
      </p:sp>
      <p:sp>
        <p:nvSpPr>
          <p:cNvPr id="19" name="shape-238">
            <a:extLst xmlns:a="http://schemas.openxmlformats.org/drawingml/2006/main">
              <a:ext uri="{FF2B5EF4-FFF2-40B4-BE49-F238E27FC236}">
                <a16:creationId xmlns:a16="http://schemas.microsoft.com/office/drawing/2014/main" id="{E8512EDB-B9D5-431F-A71F-3EC193FB29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3571875"/>
            <a:ext cx="2705100" cy="1162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500" b="0" i="0">
                <a:solidFill>
                  <a:srgbClr val="1D2730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1D2730"/>
                </a:solidFill>
                <a:latin typeface="Arial"/>
                <a:ea typeface="Arial"/>
                <a:cs typeface="Arial"/>
              </a:rPr>
              <a:t>Каталог стандартов, показателей, формул, источников и правил валидации</a:t>
            </a:r>
          </a:p>
        </p:txBody>
      </p:sp>
      <p:sp>
        <p:nvSpPr>
          <p:cNvPr id="20" name="shape-239">
            <a:extLst xmlns:a="http://schemas.openxmlformats.org/drawingml/2006/main">
              <a:ext uri="{FF2B5EF4-FFF2-40B4-BE49-F238E27FC236}">
                <a16:creationId xmlns:a16="http://schemas.microsoft.com/office/drawing/2014/main" id="{992F3BCE-A05F-401E-89DA-FBD2B1217E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5505450"/>
            <a:ext cx="6667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72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Коды работают вместе, но не взаимозаменяют друг друга</a:t>
            </a:r>
          </a:p>
        </p:txBody>
      </p:sp>
    </p:spTree>
    <p:extLst>
      <p:ext uri="{BB962C8B-B14F-4D97-AF65-F5344CB8AC3E}">
        <p14:creationId xmlns:p14="http://schemas.microsoft.com/office/powerpoint/2010/main" val="947626781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shape-240">
            <a:extLst xmlns:a="http://schemas.openxmlformats.org/drawingml/2006/main">
              <a:ext uri="{FF2B5EF4-FFF2-40B4-BE49-F238E27FC236}">
                <a16:creationId xmlns:a16="http://schemas.microsoft.com/office/drawing/2014/main" id="{62FC458B-ED74-402E-BB01-7A30BED791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hape-241">
            <a:extLst xmlns:a="http://schemas.openxmlformats.org/drawingml/2006/main">
              <a:ext uri="{FF2B5EF4-FFF2-40B4-BE49-F238E27FC236}">
                <a16:creationId xmlns:a16="http://schemas.microsoft.com/office/drawing/2014/main" id="{DCB7E168-355D-40E1-9F03-45ED88B71A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809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ИСТОРИЧЕСКАЯ ТОЧНОСТЬ</a:t>
            </a:r>
          </a:p>
        </p:txBody>
      </p:sp>
      <p:sp>
        <p:nvSpPr>
          <p:cNvPr id="3" name="shape-242">
            <a:extLst xmlns:a="http://schemas.openxmlformats.org/drawingml/2006/main">
              <a:ext uri="{FF2B5EF4-FFF2-40B4-BE49-F238E27FC236}">
                <a16:creationId xmlns:a16="http://schemas.microsoft.com/office/drawing/2014/main" id="{5D8250EF-E69F-4F2D-9419-1F81016869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304800"/>
            <a:ext cx="762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350" b="1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4" name="shape-243">
            <a:extLst xmlns:a="http://schemas.openxmlformats.org/drawingml/2006/main">
              <a:ext uri="{FF2B5EF4-FFF2-40B4-BE49-F238E27FC236}">
                <a16:creationId xmlns:a16="http://schemas.microsoft.com/office/drawing/2014/main" id="{E18E7DB5-1425-42F3-B310-FF6353A435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287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3671"/>
          </a:bodyPr>
          <a:lstStyle xmlns:a="http://schemas.openxmlformats.org/drawingml/2006/main"/>
          <a:p xmlns:a="http://schemas.openxmlformats.org/drawingml/2006/main">
            <a:pPr algn="l">
              <a:lnSpc>
                <a:spcPct val="96000"/>
              </a:lnSpc>
              <a:buNone/>
              <a:defRPr sz="30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30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Код 810 — исторический; действующий рубль — RUB/643</a:t>
            </a:r>
          </a:p>
        </p:txBody>
      </p:sp>
      <p:sp>
        <p:nvSpPr>
          <p:cNvPr id="5" name="shape-244">
            <a:extLst xmlns:a="http://schemas.openxmlformats.org/drawingml/2006/main">
              <a:ext uri="{FF2B5EF4-FFF2-40B4-BE49-F238E27FC236}">
                <a16:creationId xmlns:a16="http://schemas.microsoft.com/office/drawing/2014/main" id="{E9F982CF-3E67-4835-9E1C-1F7BF8F5C4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34125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5E9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shape-245">
            <a:extLst xmlns:a="http://schemas.openxmlformats.org/drawingml/2006/main">
              <a:ext uri="{FF2B5EF4-FFF2-40B4-BE49-F238E27FC236}">
                <a16:creationId xmlns:a16="http://schemas.microsoft.com/office/drawing/2014/main" id="{5142513C-6EFA-46C4-8CFF-2F953F0769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3890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82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SUR 810  •  версия 1.0  •  27.08.2026</a:t>
            </a:r>
          </a:p>
        </p:txBody>
      </p:sp>
      <p:sp>
        <p:nvSpPr>
          <p:cNvPr id="7" name="shape-246">
            <a:extLst xmlns:a="http://schemas.openxmlformats.org/drawingml/2006/main">
              <a:ext uri="{FF2B5EF4-FFF2-40B4-BE49-F238E27FC236}">
                <a16:creationId xmlns:a16="http://schemas.microsoft.com/office/drawing/2014/main" id="{3512D4C3-F7A3-4872-90CC-F0E64B7E85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6438900"/>
            <a:ext cx="3981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82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8" name="shape-247">
            <a:extLst xmlns:a="http://schemas.openxmlformats.org/drawingml/2006/main">
              <a:ext uri="{FF2B5EF4-FFF2-40B4-BE49-F238E27FC236}">
                <a16:creationId xmlns:a16="http://schemas.microsoft.com/office/drawing/2014/main" id="{B4CD93E6-C8F0-4CED-8A96-B165E70826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209925"/>
            <a:ext cx="981075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5E9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shape-248">
            <a:extLst xmlns:a="http://schemas.openxmlformats.org/drawingml/2006/main">
              <a:ext uri="{FF2B5EF4-FFF2-40B4-BE49-F238E27FC236}">
                <a16:creationId xmlns:a16="http://schemas.microsoft.com/office/drawing/2014/main" id="{CF24E7EF-CD2F-46E2-857B-CEE59FBBD2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09562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38100">
            <a:solidFill>
              <a:srgbClr val="C5A253"/>
            </a:solidFill>
            <a:prstDash val="solid"/>
          </a:ln>
        </p:spPr>
      </p:sp>
      <p:sp>
        <p:nvSpPr>
          <p:cNvPr id="10" name="shape-249">
            <a:extLst xmlns:a="http://schemas.openxmlformats.org/drawingml/2006/main">
              <a:ext uri="{FF2B5EF4-FFF2-40B4-BE49-F238E27FC236}">
                <a16:creationId xmlns:a16="http://schemas.microsoft.com/office/drawing/2014/main" id="{981F8E8E-2551-4BA5-BBEB-6B5906B9A8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1952625"/>
            <a:ext cx="2000250" cy="1047750"/>
          </a:xfrm>
          <a:prstGeom xmlns:a="http://schemas.openxmlformats.org/drawingml/2006/main" prst="roundRect">
            <a:avLst>
              <a:gd name="adj" fmla="val 7273"/>
            </a:avLst>
          </a:prstGeom>
          <a:solidFill xmlns:a="http://schemas.openxmlformats.org/drawingml/2006/main">
            <a:srgbClr val="F7F0DF"/>
          </a:solidFill>
          <a:ln xmlns:a="http://schemas.openxmlformats.org/drawingml/2006/main" w="9525">
            <a:solidFill>
              <a:srgbClr val="C5A253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1" name="shape-250">
            <a:extLst xmlns:a="http://schemas.openxmlformats.org/drawingml/2006/main">
              <a:ext uri="{FF2B5EF4-FFF2-40B4-BE49-F238E27FC236}">
                <a16:creationId xmlns:a16="http://schemas.microsoft.com/office/drawing/2014/main" id="{AD8C7FB9-A421-493A-9F21-3732B843E8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2114550"/>
            <a:ext cx="1714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800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SUR / 810</a:t>
            </a:r>
          </a:p>
        </p:txBody>
      </p:sp>
      <p:sp>
        <p:nvSpPr>
          <p:cNvPr id="12" name="shape-251">
            <a:extLst xmlns:a="http://schemas.openxmlformats.org/drawingml/2006/main">
              <a:ext uri="{FF2B5EF4-FFF2-40B4-BE49-F238E27FC236}">
                <a16:creationId xmlns:a16="http://schemas.microsoft.com/office/drawing/2014/main" id="{4C349F3B-7C1B-4CEB-9A94-DFAA631414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2495550"/>
            <a:ext cx="1714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75" b="0" i="0">
                <a:solidFill>
                  <a:srgbClr val="1D2730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1D2730"/>
                </a:solidFill>
                <a:latin typeface="Arial"/>
                <a:ea typeface="Arial"/>
                <a:cs typeface="Arial"/>
              </a:rPr>
              <a:t>советский рубль</a:t>
            </a:r>
          </a:p>
        </p:txBody>
      </p:sp>
      <p:sp>
        <p:nvSpPr>
          <p:cNvPr id="13" name="shape-252">
            <a:extLst xmlns:a="http://schemas.openxmlformats.org/drawingml/2006/main">
              <a:ext uri="{FF2B5EF4-FFF2-40B4-BE49-F238E27FC236}">
                <a16:creationId xmlns:a16="http://schemas.microsoft.com/office/drawing/2014/main" id="{7659C9C1-0342-4AE1-9BB5-D9935E781F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48125" y="309562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38100">
            <a:solidFill>
              <a:srgbClr val="C5A253"/>
            </a:solidFill>
            <a:prstDash val="solid"/>
          </a:ln>
        </p:spPr>
      </p:sp>
      <p:sp>
        <p:nvSpPr>
          <p:cNvPr id="14" name="shape-253">
            <a:extLst xmlns:a="http://schemas.openxmlformats.org/drawingml/2006/main">
              <a:ext uri="{FF2B5EF4-FFF2-40B4-BE49-F238E27FC236}">
                <a16:creationId xmlns:a16="http://schemas.microsoft.com/office/drawing/2014/main" id="{787D6EB2-B8F8-4B86-8823-BC83C492A0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90875" y="3638550"/>
            <a:ext cx="2000250" cy="1047750"/>
          </a:xfrm>
          <a:prstGeom xmlns:a="http://schemas.openxmlformats.org/drawingml/2006/main" prst="roundRect">
            <a:avLst>
              <a:gd name="adj" fmla="val 7273"/>
            </a:avLst>
          </a:prstGeom>
          <a:solidFill xmlns:a="http://schemas.openxmlformats.org/drawingml/2006/main">
            <a:srgbClr val="F7F0DF"/>
          </a:solidFill>
          <a:ln xmlns:a="http://schemas.openxmlformats.org/drawingml/2006/main" w="9525">
            <a:solidFill>
              <a:srgbClr val="C5A253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5" name="shape-254">
            <a:extLst xmlns:a="http://schemas.openxmlformats.org/drawingml/2006/main">
              <a:ext uri="{FF2B5EF4-FFF2-40B4-BE49-F238E27FC236}">
                <a16:creationId xmlns:a16="http://schemas.microsoft.com/office/drawing/2014/main" id="{DF6606BA-A8D5-4555-92C1-2A572EC8A1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3800475"/>
            <a:ext cx="1714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800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RUR / 810</a:t>
            </a:r>
          </a:p>
        </p:txBody>
      </p:sp>
      <p:sp>
        <p:nvSpPr>
          <p:cNvPr id="16" name="shape-255">
            <a:extLst xmlns:a="http://schemas.openxmlformats.org/drawingml/2006/main">
              <a:ext uri="{FF2B5EF4-FFF2-40B4-BE49-F238E27FC236}">
                <a16:creationId xmlns:a16="http://schemas.microsoft.com/office/drawing/2014/main" id="{E1C84788-5270-4A57-8A4C-06249D868A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4181475"/>
            <a:ext cx="1714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75" b="0" i="0">
                <a:solidFill>
                  <a:srgbClr val="1D2730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1D2730"/>
                </a:solidFill>
                <a:latin typeface="Arial"/>
                <a:ea typeface="Arial"/>
                <a:cs typeface="Arial"/>
              </a:rPr>
              <a:t>российский рубль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 sz="1275" b="0" i="0">
                <a:solidFill>
                  <a:srgbClr val="1D2730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1D2730"/>
                </a:solidFill>
                <a:latin typeface="Arial"/>
                <a:ea typeface="Arial"/>
                <a:cs typeface="Arial"/>
              </a:rPr>
              <a:t>до деноминации</a:t>
            </a:r>
          </a:p>
        </p:txBody>
      </p:sp>
      <p:sp>
        <p:nvSpPr>
          <p:cNvPr id="17" name="shape-256">
            <a:extLst xmlns:a="http://schemas.openxmlformats.org/drawingml/2006/main">
              <a:ext uri="{FF2B5EF4-FFF2-40B4-BE49-F238E27FC236}">
                <a16:creationId xmlns:a16="http://schemas.microsoft.com/office/drawing/2014/main" id="{2D0F29EF-B1E5-413E-B6C8-5351C429CE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309562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38100">
            <a:solidFill>
              <a:srgbClr val="2E74B5"/>
            </a:solidFill>
            <a:prstDash val="solid"/>
          </a:ln>
        </p:spPr>
      </p:sp>
      <p:sp>
        <p:nvSpPr>
          <p:cNvPr id="18" name="shape-257">
            <a:extLst xmlns:a="http://schemas.openxmlformats.org/drawingml/2006/main">
              <a:ext uri="{FF2B5EF4-FFF2-40B4-BE49-F238E27FC236}">
                <a16:creationId xmlns:a16="http://schemas.microsoft.com/office/drawing/2014/main" id="{FFF65981-E87F-4FCF-A788-B59E7703E0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1952625"/>
            <a:ext cx="2000250" cy="1047750"/>
          </a:xfrm>
          <a:prstGeom xmlns:a="http://schemas.openxmlformats.org/drawingml/2006/main" prst="roundRect">
            <a:avLst>
              <a:gd name="adj" fmla="val 7273"/>
            </a:avLst>
          </a:prstGeom>
          <a:solidFill xmlns:a="http://schemas.openxmlformats.org/drawingml/2006/main">
            <a:srgbClr val="EAF3FA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9" name="shape-258">
            <a:extLst xmlns:a="http://schemas.openxmlformats.org/drawingml/2006/main">
              <a:ext uri="{FF2B5EF4-FFF2-40B4-BE49-F238E27FC236}">
                <a16:creationId xmlns:a16="http://schemas.microsoft.com/office/drawing/2014/main" id="{CE822D84-1D3A-40B4-A38C-7594C86DC8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48375" y="2114550"/>
            <a:ext cx="1714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80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1000 : 1</a:t>
            </a:r>
          </a:p>
        </p:txBody>
      </p:sp>
      <p:sp>
        <p:nvSpPr>
          <p:cNvPr id="20" name="shape-259">
            <a:extLst xmlns:a="http://schemas.openxmlformats.org/drawingml/2006/main">
              <a:ext uri="{FF2B5EF4-FFF2-40B4-BE49-F238E27FC236}">
                <a16:creationId xmlns:a16="http://schemas.microsoft.com/office/drawing/2014/main" id="{97BDA94C-6946-426A-ADE5-728901C852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48375" y="2495550"/>
            <a:ext cx="1714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75" b="0" i="0">
                <a:solidFill>
                  <a:srgbClr val="1D2730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1D2730"/>
                </a:solidFill>
                <a:latin typeface="Arial"/>
                <a:ea typeface="Arial"/>
                <a:cs typeface="Arial"/>
              </a:rPr>
              <a:t>деноминация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 sz="1275" b="0" i="0">
                <a:solidFill>
                  <a:srgbClr val="1D2730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1D2730"/>
                </a:solidFill>
                <a:latin typeface="Arial"/>
                <a:ea typeface="Arial"/>
                <a:cs typeface="Arial"/>
              </a:rPr>
              <a:t>с 01.01.1998</a:t>
            </a:r>
          </a:p>
        </p:txBody>
      </p:sp>
      <p:sp>
        <p:nvSpPr>
          <p:cNvPr id="21" name="shape-260">
            <a:extLst xmlns:a="http://schemas.openxmlformats.org/drawingml/2006/main">
              <a:ext uri="{FF2B5EF4-FFF2-40B4-BE49-F238E27FC236}">
                <a16:creationId xmlns:a16="http://schemas.microsoft.com/office/drawing/2014/main" id="{E8F48B1B-B4B4-4544-BBF9-3FB6B006EC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7375" y="309562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38100">
            <a:solidFill>
              <a:srgbClr val="2D6A4F"/>
            </a:solidFill>
            <a:prstDash val="solid"/>
          </a:ln>
        </p:spPr>
      </p:sp>
      <p:sp>
        <p:nvSpPr>
          <p:cNvPr id="22" name="shape-261">
            <a:extLst xmlns:a="http://schemas.openxmlformats.org/drawingml/2006/main">
              <a:ext uri="{FF2B5EF4-FFF2-40B4-BE49-F238E27FC236}">
                <a16:creationId xmlns:a16="http://schemas.microsoft.com/office/drawing/2014/main" id="{2DDC56EC-CCF5-4DDF-A688-2A47664FF9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0125" y="3638550"/>
            <a:ext cx="2000250" cy="1047750"/>
          </a:xfrm>
          <a:prstGeom xmlns:a="http://schemas.openxmlformats.org/drawingml/2006/main" prst="roundRect">
            <a:avLst>
              <a:gd name="adj" fmla="val 7273"/>
            </a:avLst>
          </a:prstGeom>
          <a:solidFill xmlns:a="http://schemas.openxmlformats.org/drawingml/2006/main">
            <a:srgbClr val="E9F4EE"/>
          </a:solidFill>
          <a:ln xmlns:a="http://schemas.openxmlformats.org/drawingml/2006/main" w="9525">
            <a:solidFill>
              <a:srgbClr val="2D6A4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3" name="shape-262">
            <a:extLst xmlns:a="http://schemas.openxmlformats.org/drawingml/2006/main">
              <a:ext uri="{FF2B5EF4-FFF2-40B4-BE49-F238E27FC236}">
                <a16:creationId xmlns:a16="http://schemas.microsoft.com/office/drawing/2014/main" id="{158D1E15-907B-46A8-9671-DBFE39DCF2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3800475"/>
            <a:ext cx="1714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800" b="1" i="0">
                <a:solidFill>
                  <a:srgbClr val="2D6A4F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2D6A4F"/>
                </a:solidFill>
                <a:latin typeface="Arial"/>
                <a:ea typeface="Arial"/>
                <a:cs typeface="Arial"/>
              </a:rPr>
              <a:t>RUB / 643</a:t>
            </a:r>
          </a:p>
        </p:txBody>
      </p:sp>
      <p:sp>
        <p:nvSpPr>
          <p:cNvPr id="24" name="shape-263">
            <a:extLst xmlns:a="http://schemas.openxmlformats.org/drawingml/2006/main">
              <a:ext uri="{FF2B5EF4-FFF2-40B4-BE49-F238E27FC236}">
                <a16:creationId xmlns:a16="http://schemas.microsoft.com/office/drawing/2014/main" id="{1FE8077C-17CA-42BA-9BE3-10A458916A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4181475"/>
            <a:ext cx="1714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75" b="0" i="0">
                <a:solidFill>
                  <a:srgbClr val="1D2730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1D2730"/>
                </a:solidFill>
                <a:latin typeface="Arial"/>
                <a:ea typeface="Arial"/>
                <a:cs typeface="Arial"/>
              </a:rPr>
              <a:t>действующий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 sz="1275" b="0" i="0">
                <a:solidFill>
                  <a:srgbClr val="1D2730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1D2730"/>
                </a:solidFill>
                <a:latin typeface="Arial"/>
                <a:ea typeface="Arial"/>
                <a:cs typeface="Arial"/>
              </a:rPr>
              <a:t>российский рубль</a:t>
            </a:r>
          </a:p>
        </p:txBody>
      </p:sp>
      <p:sp>
        <p:nvSpPr>
          <p:cNvPr id="25" name="shape-264">
            <a:extLst xmlns:a="http://schemas.openxmlformats.org/drawingml/2006/main">
              <a:ext uri="{FF2B5EF4-FFF2-40B4-BE49-F238E27FC236}">
                <a16:creationId xmlns:a16="http://schemas.microsoft.com/office/drawing/2014/main" id="{508DED8C-C0AC-46AF-B59C-2DED9814F5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5219700"/>
            <a:ext cx="7162800" cy="666750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FBEA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shape-265">
            <a:extLst xmlns:a="http://schemas.openxmlformats.org/drawingml/2006/main">
              <a:ext uri="{FF2B5EF4-FFF2-40B4-BE49-F238E27FC236}">
                <a16:creationId xmlns:a16="http://schemas.microsoft.com/office/drawing/2014/main" id="{DD229DC9-E7D7-49B6-9D67-956598F19F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5362575"/>
            <a:ext cx="66294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875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00" b="1" i="0">
                <a:solidFill>
                  <a:srgbClr val="9B1C1C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9B1C1C"/>
                </a:solidFill>
                <a:latin typeface="Arial"/>
                <a:ea typeface="Arial"/>
                <a:cs typeface="Arial"/>
              </a:rPr>
              <a:t>Историческое 1000:1 — завершённое изменение масштаба цен, а не современный курс между «двумя рублями»</a:t>
            </a:r>
          </a:p>
        </p:txBody>
      </p:sp>
    </p:spTree>
    <p:extLst>
      <p:ext uri="{BB962C8B-B14F-4D97-AF65-F5344CB8AC3E}">
        <p14:creationId xmlns:p14="http://schemas.microsoft.com/office/powerpoint/2010/main" val="223697755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1" name="shape-266">
            <a:extLst xmlns:a="http://schemas.openxmlformats.org/drawingml/2006/main">
              <a:ext uri="{FF2B5EF4-FFF2-40B4-BE49-F238E27FC236}">
                <a16:creationId xmlns:a16="http://schemas.microsoft.com/office/drawing/2014/main" id="{6C013C40-3FA2-4070-AFBB-2A6B22C997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hape-267">
            <a:extLst xmlns:a="http://schemas.openxmlformats.org/drawingml/2006/main">
              <a:ext uri="{FF2B5EF4-FFF2-40B4-BE49-F238E27FC236}">
                <a16:creationId xmlns:a16="http://schemas.microsoft.com/office/drawing/2014/main" id="{EE3469A4-F799-4FB7-96EC-4FA0502077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809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ПРАВОВАЯ ЯСНОСТЬ</a:t>
            </a:r>
          </a:p>
        </p:txBody>
      </p:sp>
      <p:sp>
        <p:nvSpPr>
          <p:cNvPr id="3" name="shape-268">
            <a:extLst xmlns:a="http://schemas.openxmlformats.org/drawingml/2006/main">
              <a:ext uri="{FF2B5EF4-FFF2-40B4-BE49-F238E27FC236}">
                <a16:creationId xmlns:a16="http://schemas.microsoft.com/office/drawing/2014/main" id="{6D723AD1-C438-4FE3-BE1E-B777305B16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304800"/>
            <a:ext cx="762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350" b="1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4" name="shape-269">
            <a:extLst xmlns:a="http://schemas.openxmlformats.org/drawingml/2006/main">
              <a:ext uri="{FF2B5EF4-FFF2-40B4-BE49-F238E27FC236}">
                <a16:creationId xmlns:a16="http://schemas.microsoft.com/office/drawing/2014/main" id="{D9231ADC-9B49-42BB-85D7-3AA585C590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287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6000"/>
              </a:lnSpc>
              <a:buNone/>
              <a:defRPr sz="30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30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Четыре мифа о 810 — четыре проверяемых факта</a:t>
            </a:r>
          </a:p>
        </p:txBody>
      </p:sp>
      <p:sp>
        <p:nvSpPr>
          <p:cNvPr id="5" name="shape-270">
            <a:extLst xmlns:a="http://schemas.openxmlformats.org/drawingml/2006/main">
              <a:ext uri="{FF2B5EF4-FFF2-40B4-BE49-F238E27FC236}">
                <a16:creationId xmlns:a16="http://schemas.microsoft.com/office/drawing/2014/main" id="{4EDC0473-41C2-4587-922D-E7E195D20F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34125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5E9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shape-271">
            <a:extLst xmlns:a="http://schemas.openxmlformats.org/drawingml/2006/main">
              <a:ext uri="{FF2B5EF4-FFF2-40B4-BE49-F238E27FC236}">
                <a16:creationId xmlns:a16="http://schemas.microsoft.com/office/drawing/2014/main" id="{CB5472C2-175B-485E-8EE9-D180649C7F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3890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82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SUR 810  •  версия 1.0  •  27.08.2026</a:t>
            </a:r>
          </a:p>
        </p:txBody>
      </p:sp>
      <p:sp>
        <p:nvSpPr>
          <p:cNvPr id="7" name="shape-272">
            <a:extLst xmlns:a="http://schemas.openxmlformats.org/drawingml/2006/main">
              <a:ext uri="{FF2B5EF4-FFF2-40B4-BE49-F238E27FC236}">
                <a16:creationId xmlns:a16="http://schemas.microsoft.com/office/drawing/2014/main" id="{7C3FD4E4-1978-43AA-9598-D054055909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6438900"/>
            <a:ext cx="3981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82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8" name="shape-273">
            <a:extLst xmlns:a="http://schemas.openxmlformats.org/drawingml/2006/main">
              <a:ext uri="{FF2B5EF4-FFF2-40B4-BE49-F238E27FC236}">
                <a16:creationId xmlns:a16="http://schemas.microsoft.com/office/drawing/2014/main" id="{607C9EF5-DE24-4029-9004-E5DC6C03FD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733550"/>
            <a:ext cx="5238750" cy="80010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FBEAEA"/>
          </a:solidFill>
          <a:ln xmlns:a="http://schemas.openxmlformats.org/drawingml/2006/main" w="9525">
            <a:solidFill>
              <a:srgbClr val="E4B7B7"/>
            </a:solidFill>
            <a:prstDash val="solid"/>
          </a:ln>
        </p:spPr>
      </p:sp>
      <p:sp>
        <p:nvSpPr>
          <p:cNvPr id="9" name="shape-274">
            <a:extLst xmlns:a="http://schemas.openxmlformats.org/drawingml/2006/main">
              <a:ext uri="{FF2B5EF4-FFF2-40B4-BE49-F238E27FC236}">
                <a16:creationId xmlns:a16="http://schemas.microsoft.com/office/drawing/2014/main" id="{94413E7F-CAEC-4E1D-8F85-1BDDCD406E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943100"/>
            <a:ext cx="72390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9B1C1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shape-275">
            <a:extLst xmlns:a="http://schemas.openxmlformats.org/drawingml/2006/main">
              <a:ext uri="{FF2B5EF4-FFF2-40B4-BE49-F238E27FC236}">
                <a16:creationId xmlns:a16="http://schemas.microsoft.com/office/drawing/2014/main" id="{900855DC-99D1-4568-B1D3-29D99B253D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943100"/>
            <a:ext cx="723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76200" tIns="19050" rIns="762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МИФ</a:t>
            </a:r>
          </a:p>
        </p:txBody>
      </p:sp>
      <p:sp>
        <p:nvSpPr>
          <p:cNvPr id="11" name="shape-276">
            <a:extLst xmlns:a="http://schemas.openxmlformats.org/drawingml/2006/main">
              <a:ext uri="{FF2B5EF4-FFF2-40B4-BE49-F238E27FC236}">
                <a16:creationId xmlns:a16="http://schemas.microsoft.com/office/drawing/2014/main" id="{2331181F-8ED0-48EF-8288-B864175560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1847850"/>
            <a:ext cx="4000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425" b="1" i="0">
                <a:solidFill>
                  <a:srgbClr val="9B1C1C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9B1C1C"/>
                </a:solidFill>
                <a:latin typeface="Arial"/>
                <a:ea typeface="Arial"/>
                <a:cs typeface="Arial"/>
              </a:rPr>
              <a:t>В России обращаются рубли 810 и 643</a:t>
            </a:r>
          </a:p>
        </p:txBody>
      </p:sp>
      <p:sp>
        <p:nvSpPr>
          <p:cNvPr id="12" name="shape-277">
            <a:extLst xmlns:a="http://schemas.openxmlformats.org/drawingml/2006/main">
              <a:ext uri="{FF2B5EF4-FFF2-40B4-BE49-F238E27FC236}">
                <a16:creationId xmlns:a16="http://schemas.microsoft.com/office/drawing/2014/main" id="{42A2CB40-4EBB-4AA4-B55B-798D5350BB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1733550"/>
            <a:ext cx="5238750" cy="80010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EAF3FA"/>
          </a:solidFill>
          <a:ln xmlns:a="http://schemas.openxmlformats.org/drawingml/2006/main" w="9525">
            <a:solidFill>
              <a:srgbClr val="BCD2E2"/>
            </a:solidFill>
            <a:prstDash val="solid"/>
          </a:ln>
        </p:spPr>
      </p:sp>
      <p:sp>
        <p:nvSpPr>
          <p:cNvPr id="13" name="shape-278">
            <a:extLst xmlns:a="http://schemas.openxmlformats.org/drawingml/2006/main">
              <a:ext uri="{FF2B5EF4-FFF2-40B4-BE49-F238E27FC236}">
                <a16:creationId xmlns:a16="http://schemas.microsoft.com/office/drawing/2014/main" id="{3CF175BD-160A-4151-9D0B-F5D59BE10B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1943100"/>
            <a:ext cx="72390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shape-279">
            <a:extLst xmlns:a="http://schemas.openxmlformats.org/drawingml/2006/main">
              <a:ext uri="{FF2B5EF4-FFF2-40B4-BE49-F238E27FC236}">
                <a16:creationId xmlns:a16="http://schemas.microsoft.com/office/drawing/2014/main" id="{5EC306E4-CEBD-4E98-A69A-BE3E8ADB99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1943100"/>
            <a:ext cx="723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76200" tIns="19050" rIns="762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ФАКТ</a:t>
            </a:r>
          </a:p>
        </p:txBody>
      </p:sp>
      <p:sp>
        <p:nvSpPr>
          <p:cNvPr id="15" name="shape-280">
            <a:extLst xmlns:a="http://schemas.openxmlformats.org/drawingml/2006/main">
              <a:ext uri="{FF2B5EF4-FFF2-40B4-BE49-F238E27FC236}">
                <a16:creationId xmlns:a16="http://schemas.microsoft.com/office/drawing/2014/main" id="{44047DD2-AC57-47E2-933A-D4D8F1BA22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847850"/>
            <a:ext cx="4000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42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Действующий рубль обозначается RUB/643</a:t>
            </a:r>
          </a:p>
        </p:txBody>
      </p:sp>
      <p:sp>
        <p:nvSpPr>
          <p:cNvPr id="16" name="shape-281">
            <a:extLst xmlns:a="http://schemas.openxmlformats.org/drawingml/2006/main">
              <a:ext uri="{FF2B5EF4-FFF2-40B4-BE49-F238E27FC236}">
                <a16:creationId xmlns:a16="http://schemas.microsoft.com/office/drawing/2014/main" id="{5E652580-F5B1-4117-A1EF-6BD482EA92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33675"/>
            <a:ext cx="5238750" cy="80010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FBEAEA"/>
          </a:solidFill>
          <a:ln xmlns:a="http://schemas.openxmlformats.org/drawingml/2006/main" w="9525">
            <a:solidFill>
              <a:srgbClr val="E4B7B7"/>
            </a:solidFill>
            <a:prstDash val="solid"/>
          </a:ln>
        </p:spPr>
      </p:sp>
      <p:sp>
        <p:nvSpPr>
          <p:cNvPr id="17" name="shape-282">
            <a:extLst xmlns:a="http://schemas.openxmlformats.org/drawingml/2006/main">
              <a:ext uri="{FF2B5EF4-FFF2-40B4-BE49-F238E27FC236}">
                <a16:creationId xmlns:a16="http://schemas.microsoft.com/office/drawing/2014/main" id="{9F43D482-D73A-434B-A62C-12319B79CD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943225"/>
            <a:ext cx="72390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9B1C1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shape-283">
            <a:extLst xmlns:a="http://schemas.openxmlformats.org/drawingml/2006/main">
              <a:ext uri="{FF2B5EF4-FFF2-40B4-BE49-F238E27FC236}">
                <a16:creationId xmlns:a16="http://schemas.microsoft.com/office/drawing/2014/main" id="{20CEEA87-2E28-4567-BFC6-C132D6DB30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943225"/>
            <a:ext cx="723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76200" tIns="19050" rIns="762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МИФ</a:t>
            </a:r>
          </a:p>
        </p:txBody>
      </p:sp>
      <p:sp>
        <p:nvSpPr>
          <p:cNvPr id="19" name="shape-284">
            <a:extLst xmlns:a="http://schemas.openxmlformats.org/drawingml/2006/main">
              <a:ext uri="{FF2B5EF4-FFF2-40B4-BE49-F238E27FC236}">
                <a16:creationId xmlns:a16="http://schemas.microsoft.com/office/drawing/2014/main" id="{FA7C8462-8926-4306-A872-9DBD3146BE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2847975"/>
            <a:ext cx="4000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425" b="1" i="0">
                <a:solidFill>
                  <a:srgbClr val="9B1C1C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9B1C1C"/>
                </a:solidFill>
                <a:latin typeface="Arial"/>
                <a:ea typeface="Arial"/>
                <a:cs typeface="Arial"/>
              </a:rPr>
              <a:t>810 в счёте означает советские рубли</a:t>
            </a:r>
          </a:p>
        </p:txBody>
      </p:sp>
      <p:sp>
        <p:nvSpPr>
          <p:cNvPr id="20" name="shape-285">
            <a:extLst xmlns:a="http://schemas.openxmlformats.org/drawingml/2006/main">
              <a:ext uri="{FF2B5EF4-FFF2-40B4-BE49-F238E27FC236}">
                <a16:creationId xmlns:a16="http://schemas.microsoft.com/office/drawing/2014/main" id="{35F91A32-E83F-494A-BAFC-EF9400CBA2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2733675"/>
            <a:ext cx="5238750" cy="80010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EAF3FA"/>
          </a:solidFill>
          <a:ln xmlns:a="http://schemas.openxmlformats.org/drawingml/2006/main" w="9525">
            <a:solidFill>
              <a:srgbClr val="BCD2E2"/>
            </a:solidFill>
            <a:prstDash val="solid"/>
          </a:ln>
        </p:spPr>
      </p:sp>
      <p:sp>
        <p:nvSpPr>
          <p:cNvPr id="21" name="shape-286">
            <a:extLst xmlns:a="http://schemas.openxmlformats.org/drawingml/2006/main">
              <a:ext uri="{FF2B5EF4-FFF2-40B4-BE49-F238E27FC236}">
                <a16:creationId xmlns:a16="http://schemas.microsoft.com/office/drawing/2014/main" id="{3DBDA211-4572-43F6-AFE7-372DCFF53E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943225"/>
            <a:ext cx="72390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shape-287">
            <a:extLst xmlns:a="http://schemas.openxmlformats.org/drawingml/2006/main">
              <a:ext uri="{FF2B5EF4-FFF2-40B4-BE49-F238E27FC236}">
                <a16:creationId xmlns:a16="http://schemas.microsoft.com/office/drawing/2014/main" id="{99A9726D-44F5-42E4-AC6A-4FCFFF4D6C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943225"/>
            <a:ext cx="723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76200" tIns="19050" rIns="762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ФАКТ</a:t>
            </a:r>
          </a:p>
        </p:txBody>
      </p:sp>
      <p:sp>
        <p:nvSpPr>
          <p:cNvPr id="23" name="shape-288">
            <a:extLst xmlns:a="http://schemas.openxmlformats.org/drawingml/2006/main">
              <a:ext uri="{FF2B5EF4-FFF2-40B4-BE49-F238E27FC236}">
                <a16:creationId xmlns:a16="http://schemas.microsoft.com/office/drawing/2014/main" id="{04AC6648-F4A6-44E9-8DB9-5F7B45B713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847975"/>
            <a:ext cx="4000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42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Это технический признак рубля в структуре счёта</a:t>
            </a:r>
          </a:p>
        </p:txBody>
      </p:sp>
      <p:sp>
        <p:nvSpPr>
          <p:cNvPr id="24" name="shape-289">
            <a:extLst xmlns:a="http://schemas.openxmlformats.org/drawingml/2006/main">
              <a:ext uri="{FF2B5EF4-FFF2-40B4-BE49-F238E27FC236}">
                <a16:creationId xmlns:a16="http://schemas.microsoft.com/office/drawing/2014/main" id="{5C2018A3-359E-4FCF-8640-33D868BDE7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733800"/>
            <a:ext cx="5238750" cy="80010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FBEAEA"/>
          </a:solidFill>
          <a:ln xmlns:a="http://schemas.openxmlformats.org/drawingml/2006/main" w="9525">
            <a:solidFill>
              <a:srgbClr val="E4B7B7"/>
            </a:solidFill>
            <a:prstDash val="solid"/>
          </a:ln>
        </p:spPr>
      </p:sp>
      <p:sp>
        <p:nvSpPr>
          <p:cNvPr id="25" name="shape-290">
            <a:extLst xmlns:a="http://schemas.openxmlformats.org/drawingml/2006/main">
              <a:ext uri="{FF2B5EF4-FFF2-40B4-BE49-F238E27FC236}">
                <a16:creationId xmlns:a16="http://schemas.microsoft.com/office/drawing/2014/main" id="{1684673A-E1CA-4F2F-9FA4-C9D7D65713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943350"/>
            <a:ext cx="72390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9B1C1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shape-291">
            <a:extLst xmlns:a="http://schemas.openxmlformats.org/drawingml/2006/main">
              <a:ext uri="{FF2B5EF4-FFF2-40B4-BE49-F238E27FC236}">
                <a16:creationId xmlns:a16="http://schemas.microsoft.com/office/drawing/2014/main" id="{DE2D4713-1F0E-4209-B622-D4CB1A1A63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943350"/>
            <a:ext cx="723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76200" tIns="19050" rIns="762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МИФ</a:t>
            </a:r>
          </a:p>
        </p:txBody>
      </p:sp>
      <p:sp>
        <p:nvSpPr>
          <p:cNvPr id="27" name="shape-292">
            <a:extLst xmlns:a="http://schemas.openxmlformats.org/drawingml/2006/main">
              <a:ext uri="{FF2B5EF4-FFF2-40B4-BE49-F238E27FC236}">
                <a16:creationId xmlns:a16="http://schemas.microsoft.com/office/drawing/2014/main" id="{1AC64A83-19C0-437A-854D-53917C8BA1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3848100"/>
            <a:ext cx="4000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425" b="1" i="0">
                <a:solidFill>
                  <a:srgbClr val="9B1C1C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9B1C1C"/>
                </a:solidFill>
                <a:latin typeface="Arial"/>
                <a:ea typeface="Arial"/>
                <a:cs typeface="Arial"/>
              </a:rPr>
              <a:t>Сумму на счёте нужно умножить на 1000</a:t>
            </a:r>
          </a:p>
        </p:txBody>
      </p:sp>
      <p:sp>
        <p:nvSpPr>
          <p:cNvPr id="28" name="shape-293">
            <a:extLst xmlns:a="http://schemas.openxmlformats.org/drawingml/2006/main">
              <a:ext uri="{FF2B5EF4-FFF2-40B4-BE49-F238E27FC236}">
                <a16:creationId xmlns:a16="http://schemas.microsoft.com/office/drawing/2014/main" id="{B380A4EE-5498-494C-8296-3826A371FF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3733800"/>
            <a:ext cx="5238750" cy="80010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EAF3FA"/>
          </a:solidFill>
          <a:ln xmlns:a="http://schemas.openxmlformats.org/drawingml/2006/main" w="9525">
            <a:solidFill>
              <a:srgbClr val="BCD2E2"/>
            </a:solidFill>
            <a:prstDash val="solid"/>
          </a:ln>
        </p:spPr>
      </p:sp>
      <p:sp>
        <p:nvSpPr>
          <p:cNvPr id="29" name="shape-294">
            <a:extLst xmlns:a="http://schemas.openxmlformats.org/drawingml/2006/main">
              <a:ext uri="{FF2B5EF4-FFF2-40B4-BE49-F238E27FC236}">
                <a16:creationId xmlns:a16="http://schemas.microsoft.com/office/drawing/2014/main" id="{B7083CBB-EC2C-4D4A-8D2F-DAF279F882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943350"/>
            <a:ext cx="72390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shape-295">
            <a:extLst xmlns:a="http://schemas.openxmlformats.org/drawingml/2006/main">
              <a:ext uri="{FF2B5EF4-FFF2-40B4-BE49-F238E27FC236}">
                <a16:creationId xmlns:a16="http://schemas.microsoft.com/office/drawing/2014/main" id="{E8241F41-F66A-4595-815F-0155A1DBE7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943350"/>
            <a:ext cx="723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76200" tIns="19050" rIns="762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ФАКТ</a:t>
            </a:r>
          </a:p>
        </p:txBody>
      </p:sp>
      <p:sp>
        <p:nvSpPr>
          <p:cNvPr id="31" name="shape-296">
            <a:extLst xmlns:a="http://schemas.openxmlformats.org/drawingml/2006/main">
              <a:ext uri="{FF2B5EF4-FFF2-40B4-BE49-F238E27FC236}">
                <a16:creationId xmlns:a16="http://schemas.microsoft.com/office/drawing/2014/main" id="{138EC816-B4E1-4539-A3BE-7E4DB4496F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848100"/>
            <a:ext cx="4000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42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1000:1 — завершённая деноминация 1998 года</a:t>
            </a:r>
          </a:p>
        </p:txBody>
      </p:sp>
      <p:sp>
        <p:nvSpPr>
          <p:cNvPr id="32" name="shape-297">
            <a:extLst xmlns:a="http://schemas.openxmlformats.org/drawingml/2006/main">
              <a:ext uri="{FF2B5EF4-FFF2-40B4-BE49-F238E27FC236}">
                <a16:creationId xmlns:a16="http://schemas.microsoft.com/office/drawing/2014/main" id="{5AE9B002-B4E8-4CC5-8EC8-EBA4A45BB7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733925"/>
            <a:ext cx="5238750" cy="80010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FBEAEA"/>
          </a:solidFill>
          <a:ln xmlns:a="http://schemas.openxmlformats.org/drawingml/2006/main" w="9525">
            <a:solidFill>
              <a:srgbClr val="E4B7B7"/>
            </a:solidFill>
            <a:prstDash val="solid"/>
          </a:ln>
        </p:spPr>
      </p:sp>
      <p:sp>
        <p:nvSpPr>
          <p:cNvPr id="33" name="shape-298">
            <a:extLst xmlns:a="http://schemas.openxmlformats.org/drawingml/2006/main">
              <a:ext uri="{FF2B5EF4-FFF2-40B4-BE49-F238E27FC236}">
                <a16:creationId xmlns:a16="http://schemas.microsoft.com/office/drawing/2014/main" id="{804B1EC2-499F-4CC5-B0E3-B7D9A4C0CD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943475"/>
            <a:ext cx="72390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9B1C1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shape-299">
            <a:extLst xmlns:a="http://schemas.openxmlformats.org/drawingml/2006/main">
              <a:ext uri="{FF2B5EF4-FFF2-40B4-BE49-F238E27FC236}">
                <a16:creationId xmlns:a16="http://schemas.microsoft.com/office/drawing/2014/main" id="{E129E40D-B9C1-4CCB-BAC7-C4B50A1F06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943475"/>
            <a:ext cx="723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76200" tIns="19050" rIns="762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МИФ</a:t>
            </a:r>
          </a:p>
        </p:txBody>
      </p:sp>
      <p:sp>
        <p:nvSpPr>
          <p:cNvPr id="35" name="shape-300">
            <a:extLst xmlns:a="http://schemas.openxmlformats.org/drawingml/2006/main">
              <a:ext uri="{FF2B5EF4-FFF2-40B4-BE49-F238E27FC236}">
                <a16:creationId xmlns:a16="http://schemas.microsoft.com/office/drawing/2014/main" id="{1B667E78-4179-454F-AF14-BA551342A6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4848225"/>
            <a:ext cx="4000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425" b="1" i="0">
                <a:solidFill>
                  <a:srgbClr val="9B1C1C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9B1C1C"/>
                </a:solidFill>
                <a:latin typeface="Arial"/>
                <a:ea typeface="Arial"/>
                <a:cs typeface="Arial"/>
              </a:rPr>
              <a:t>ISO-код сам создаёт денежное требование</a:t>
            </a:r>
          </a:p>
        </p:txBody>
      </p:sp>
      <p:sp>
        <p:nvSpPr>
          <p:cNvPr id="36" name="shape-301">
            <a:extLst xmlns:a="http://schemas.openxmlformats.org/drawingml/2006/main">
              <a:ext uri="{FF2B5EF4-FFF2-40B4-BE49-F238E27FC236}">
                <a16:creationId xmlns:a16="http://schemas.microsoft.com/office/drawing/2014/main" id="{B5D9DDDB-417F-4FC2-816A-0C6535562B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4733925"/>
            <a:ext cx="5238750" cy="80010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EAF3FA"/>
          </a:solidFill>
          <a:ln xmlns:a="http://schemas.openxmlformats.org/drawingml/2006/main" w="9525">
            <a:solidFill>
              <a:srgbClr val="BCD2E2"/>
            </a:solidFill>
            <a:prstDash val="solid"/>
          </a:ln>
        </p:spPr>
      </p:sp>
      <p:sp>
        <p:nvSpPr>
          <p:cNvPr id="37" name="shape-302">
            <a:extLst xmlns:a="http://schemas.openxmlformats.org/drawingml/2006/main">
              <a:ext uri="{FF2B5EF4-FFF2-40B4-BE49-F238E27FC236}">
                <a16:creationId xmlns:a16="http://schemas.microsoft.com/office/drawing/2014/main" id="{A575DCDC-2FF3-4C47-A5E4-7DF70473DB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4943475"/>
            <a:ext cx="72390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shape-303">
            <a:extLst xmlns:a="http://schemas.openxmlformats.org/drawingml/2006/main">
              <a:ext uri="{FF2B5EF4-FFF2-40B4-BE49-F238E27FC236}">
                <a16:creationId xmlns:a16="http://schemas.microsoft.com/office/drawing/2014/main" id="{914AF7BB-3C65-4750-9BDF-F36D5729D2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4943475"/>
            <a:ext cx="723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76200" tIns="19050" rIns="762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ФАКТ</a:t>
            </a:r>
          </a:p>
        </p:txBody>
      </p:sp>
      <p:sp>
        <p:nvSpPr>
          <p:cNvPr id="39" name="shape-304">
            <a:extLst xmlns:a="http://schemas.openxmlformats.org/drawingml/2006/main">
              <a:ext uri="{FF2B5EF4-FFF2-40B4-BE49-F238E27FC236}">
                <a16:creationId xmlns:a16="http://schemas.microsoft.com/office/drawing/2014/main" id="{1DC4B8F7-3336-4817-9E33-72A9CE4A74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4848225"/>
            <a:ext cx="4000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42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Классификатор не создаёт обязательство или курс</a:t>
            </a:r>
          </a:p>
        </p:txBody>
      </p:sp>
      <p:sp>
        <p:nvSpPr>
          <p:cNvPr id="40" name="shape-305">
            <a:extLst xmlns:a="http://schemas.openxmlformats.org/drawingml/2006/main">
              <a:ext uri="{FF2B5EF4-FFF2-40B4-BE49-F238E27FC236}">
                <a16:creationId xmlns:a16="http://schemas.microsoft.com/office/drawing/2014/main" id="{7EC35027-2A62-4EDA-9E4D-B97CB4C4B4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829300"/>
            <a:ext cx="8953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00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810 в банковском счёте не является инцидентом и не требует изменения реквизитов</a:t>
            </a:r>
          </a:p>
        </p:txBody>
      </p:sp>
    </p:spTree>
    <p:extLst>
      <p:ext uri="{BB962C8B-B14F-4D97-AF65-F5344CB8AC3E}">
        <p14:creationId xmlns:p14="http://schemas.microsoft.com/office/powerpoint/2010/main" val="1314615798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2026-08-27T23:23:04.9140000Z</dcterms:created>
  <dcterms:modified xsi:type="dcterms:W3CDTF">2026-08-27T23:23:04.9140000Z</dcterms:modified>
</coreProperties>
</file>