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1064240" cy="0"/>
          </a:xfrm>
          <a:prstGeom prst="line">
            <a:avLst/>
          </a:prstGeom>
          <a:noFill/>
          <a:ln w="12700">
            <a:solidFill>
              <a:srgbClr val="D7E3F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164592"/>
            <a:ext cx="6217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07D8B"/>
                </a:solidFill>
              </a:rPr>
              <a:t>СПЕЦЗАЩИТА • СУДОСТРОИТЕЛЬНЫЙ КОНТУР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0607040" y="164592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8909C"/>
                </a:solidFill>
              </a:rPr>
              <a:t>30.08.2026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53796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8909C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53796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8909C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1051560"/>
            <a:ext cx="10789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0B2545"/>
                </a:solidFill>
              </a:rPr>
              <a:t>СПЕЦЗАЩИТА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914400" y="1874520"/>
            <a:ext cx="10332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1565C0"/>
                </a:solidFill>
              </a:rPr>
              <a:t>СУДОСТРОЕНИЕ • ОСК • ВТБ</a:t>
            </a:r>
            <a:endParaRPr lang="en-US" sz="2700" dirty="0"/>
          </a:p>
          <a:p>
            <a:pPr algn="ctr" indent="0" marL="0">
              <a:buNone/>
            </a:pPr>
            <a:r>
              <a:rPr lang="en-US" sz="2700" b="1" dirty="0">
                <a:solidFill>
                  <a:srgbClr val="1565C0"/>
                </a:solidFill>
              </a:rPr>
              <a:t>ИНМОРТРАНС • ОКЕАН 80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371600" y="2907792"/>
            <a:ext cx="9418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607D8B"/>
                </a:solidFill>
              </a:rPr>
              <a:t>Архитектура промышленно‑финансового и научно‑технологического контура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731520" y="3886200"/>
            <a:ext cx="2560320" cy="1051560"/>
          </a:xfrm>
          <a:prstGeom prst="roundRect">
            <a:avLst/>
          </a:prstGeom>
          <a:solidFill>
            <a:srgbClr val="EAF2FA"/>
          </a:solidFill>
          <a:ln w="12700">
            <a:solidFill>
              <a:srgbClr val="D2E3F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4096512"/>
            <a:ext cx="2377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2545"/>
                </a:solidFill>
              </a:rPr>
              <a:t>ОСК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68680" y="44348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07D8B"/>
                </a:solidFill>
              </a:rPr>
              <a:t>Промышленное ядро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520440" y="3886200"/>
            <a:ext cx="2560320" cy="1051560"/>
          </a:xfrm>
          <a:prstGeom prst="roundRect">
            <a:avLst/>
          </a:prstGeom>
          <a:solidFill>
            <a:srgbClr val="EAF2FA"/>
          </a:solidFill>
          <a:ln w="12700">
            <a:solidFill>
              <a:srgbClr val="D2E3F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11880" y="4096512"/>
            <a:ext cx="2377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2545"/>
                </a:solidFill>
              </a:rPr>
              <a:t>ВТБ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657600" y="44348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07D8B"/>
                </a:solidFill>
              </a:rPr>
              <a:t>Финансовый контур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309360" y="3886200"/>
            <a:ext cx="2560320" cy="1051560"/>
          </a:xfrm>
          <a:prstGeom prst="roundRect">
            <a:avLst/>
          </a:prstGeom>
          <a:solidFill>
            <a:srgbClr val="EAF2FA"/>
          </a:solidFill>
          <a:ln w="12700">
            <a:solidFill>
              <a:srgbClr val="D2E3F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0" y="4096512"/>
            <a:ext cx="2377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2545"/>
                </a:solidFill>
              </a:rPr>
              <a:t>Инмортранс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446520" y="44348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07D8B"/>
                </a:solidFill>
              </a:rPr>
              <a:t>Инженерно‑научный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9098280" y="3886200"/>
            <a:ext cx="2560320" cy="1051560"/>
          </a:xfrm>
          <a:prstGeom prst="roundRect">
            <a:avLst/>
          </a:prstGeom>
          <a:solidFill>
            <a:srgbClr val="EAF2FA"/>
          </a:solidFill>
          <a:ln w="12700">
            <a:solidFill>
              <a:srgbClr val="D2E3F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189720" y="4096512"/>
            <a:ext cx="2377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2545"/>
                </a:solidFill>
              </a:rPr>
              <a:t>Океан 80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9235440" y="44348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07D8B"/>
                </a:solidFill>
              </a:rPr>
              <a:t>Пилотный/операционный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914400" y="5394960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33746"/>
                </a:solidFill>
              </a:rPr>
              <a:t>Проектный слой: заказ → технология → финансирование → верфь → эксплуатация → данные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53796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8909C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B2545"/>
                </a:solidFill>
              </a:rPr>
              <a:t>9. Три пилота для запуска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07D8B"/>
                </a:solidFill>
              </a:rPr>
              <a:t>Пилоты должны одновременно доказать серийность, технологию и экономику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5800" y="1783080"/>
            <a:ext cx="3520440" cy="3886200"/>
          </a:xfrm>
          <a:prstGeom prst="roundRect">
            <a:avLst>
              <a:gd name="adj" fmla="val 2078"/>
            </a:avLst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783080"/>
            <a:ext cx="73152" cy="388620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1947672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2545"/>
                </a:solidFill>
              </a:rPr>
              <a:t>A. Серийное гражданское судно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86968" y="2313432"/>
            <a:ext cx="3200400" cy="3227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30" dirty="0">
                <a:solidFill>
                  <a:srgbClr val="233746"/>
                </a:solidFill>
              </a:rPr>
              <a:t>• востребованный класс «река–море» или технического флота</a:t>
            </a:r>
            <a:endParaRPr lang="en-US" sz="1030" dirty="0"/>
          </a:p>
          <a:p>
            <a:pPr indent="0" marL="0">
              <a:buNone/>
            </a:pPr>
            <a:endParaRPr lang="en-US" sz="1030" dirty="0"/>
          </a:p>
          <a:p>
            <a:pPr indent="0" marL="0">
              <a:buNone/>
            </a:pPr>
            <a:r>
              <a:rPr lang="en-US" sz="1030" dirty="0">
                <a:solidFill>
                  <a:srgbClr val="233746"/>
                </a:solidFill>
              </a:rPr>
              <a:t>• 60–70% унифицированных систем</a:t>
            </a:r>
            <a:endParaRPr lang="en-US" sz="1030" dirty="0"/>
          </a:p>
          <a:p>
            <a:pPr indent="0" marL="0">
              <a:buNone/>
            </a:pPr>
            <a:endParaRPr lang="en-US" sz="1030" dirty="0"/>
          </a:p>
          <a:p>
            <a:pPr indent="0" marL="0">
              <a:buNone/>
            </a:pPr>
            <a:r>
              <a:rPr lang="en-US" sz="1030" dirty="0">
                <a:solidFill>
                  <a:srgbClr val="233746"/>
                </a:solidFill>
              </a:rPr>
              <a:t>• экономика 20–30-летнего жизненного цикла</a:t>
            </a:r>
            <a:endParaRPr lang="en-US" sz="1030" dirty="0"/>
          </a:p>
        </p:txBody>
      </p:sp>
      <p:sp>
        <p:nvSpPr>
          <p:cNvPr id="8" name="Shape 6"/>
          <p:cNvSpPr/>
          <p:nvPr/>
        </p:nvSpPr>
        <p:spPr>
          <a:xfrm>
            <a:off x="4343400" y="1783080"/>
            <a:ext cx="3520440" cy="3886200"/>
          </a:xfrm>
          <a:prstGeom prst="roundRect">
            <a:avLst>
              <a:gd name="adj" fmla="val 2078"/>
            </a:avLst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43400" y="1783080"/>
            <a:ext cx="73152" cy="388620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44568" y="1947672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2545"/>
                </a:solidFill>
              </a:rPr>
              <a:t>B. Материалы и покрытия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44568" y="2313432"/>
            <a:ext cx="3200400" cy="3227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30" dirty="0">
                <a:solidFill>
                  <a:srgbClr val="233746"/>
                </a:solidFill>
              </a:rPr>
              <a:t>• 3–5 узлов с высокой стоимостью отказа</a:t>
            </a:r>
            <a:endParaRPr lang="en-US" sz="1030" dirty="0"/>
          </a:p>
          <a:p>
            <a:pPr indent="0" marL="0">
              <a:buNone/>
            </a:pPr>
            <a:endParaRPr lang="en-US" sz="1030" dirty="0"/>
          </a:p>
          <a:p>
            <a:pPr indent="0" marL="0">
              <a:buNone/>
            </a:pPr>
            <a:r>
              <a:rPr lang="en-US" sz="1030" dirty="0">
                <a:solidFill>
                  <a:srgbClr val="233746"/>
                </a:solidFill>
              </a:rPr>
              <a:t>• сравнение традиционных и новых материалов</a:t>
            </a:r>
            <a:endParaRPr lang="en-US" sz="1030" dirty="0"/>
          </a:p>
          <a:p>
            <a:pPr indent="0" marL="0">
              <a:buNone/>
            </a:pPr>
            <a:endParaRPr lang="en-US" sz="1030" dirty="0"/>
          </a:p>
          <a:p>
            <a:pPr indent="0" marL="0">
              <a:buNone/>
            </a:pPr>
            <a:r>
              <a:rPr lang="en-US" sz="1030" dirty="0">
                <a:solidFill>
                  <a:srgbClr val="233746"/>
                </a:solidFill>
              </a:rPr>
              <a:t>• ресурс + стоимость + локализация</a:t>
            </a:r>
            <a:endParaRPr lang="en-US" sz="1030" dirty="0"/>
          </a:p>
        </p:txBody>
      </p:sp>
      <p:sp>
        <p:nvSpPr>
          <p:cNvPr id="12" name="Shape 10"/>
          <p:cNvSpPr/>
          <p:nvPr/>
        </p:nvSpPr>
        <p:spPr>
          <a:xfrm>
            <a:off x="8001000" y="1783080"/>
            <a:ext cx="3520440" cy="3886200"/>
          </a:xfrm>
          <a:prstGeom prst="roundRect">
            <a:avLst>
              <a:gd name="adj" fmla="val 2078"/>
            </a:avLst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01000" y="1783080"/>
            <a:ext cx="73152" cy="3886200"/>
          </a:xfrm>
          <a:prstGeom prst="rect">
            <a:avLst/>
          </a:prstGeom>
          <a:solidFill>
            <a:srgbClr val="18A0FB"/>
          </a:solidFill>
          <a:ln w="12700">
            <a:solidFill>
              <a:srgbClr val="18A0F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02168" y="1947672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2545"/>
                </a:solidFill>
              </a:rPr>
              <a:t>C. Цифровой сервис флота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202168" y="2313432"/>
            <a:ext cx="3200400" cy="3227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30" dirty="0">
                <a:solidFill>
                  <a:srgbClr val="233746"/>
                </a:solidFill>
              </a:rPr>
              <a:t>• цифровой паспорт корпуса и механизмов</a:t>
            </a:r>
            <a:endParaRPr lang="en-US" sz="1030" dirty="0"/>
          </a:p>
          <a:p>
            <a:pPr indent="0" marL="0">
              <a:buNone/>
            </a:pPr>
            <a:endParaRPr lang="en-US" sz="1030" dirty="0"/>
          </a:p>
          <a:p>
            <a:pPr indent="0" marL="0">
              <a:buNone/>
            </a:pPr>
            <a:r>
              <a:rPr lang="en-US" sz="1030" dirty="0">
                <a:solidFill>
                  <a:srgbClr val="233746"/>
                </a:solidFill>
              </a:rPr>
              <a:t>• мониторинг состояния + прогноз ремонта</a:t>
            </a:r>
            <a:endParaRPr lang="en-US" sz="1030" dirty="0"/>
          </a:p>
          <a:p>
            <a:pPr indent="0" marL="0">
              <a:buNone/>
            </a:pPr>
            <a:endParaRPr lang="en-US" sz="1030" dirty="0"/>
          </a:p>
          <a:p>
            <a:pPr indent="0" marL="0">
              <a:buNone/>
            </a:pPr>
            <a:r>
              <a:rPr lang="en-US" sz="1030" dirty="0">
                <a:solidFill>
                  <a:srgbClr val="233746"/>
                </a:solidFill>
              </a:rPr>
              <a:t>• данные эксплуатации обратно в КБ и на верфь</a:t>
            </a:r>
            <a:endParaRPr lang="en-US" sz="10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53796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8909C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B2545"/>
                </a:solidFill>
              </a:rPr>
              <a:t>10. Предлагаемое решение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777240" y="1645920"/>
            <a:ext cx="10652760" cy="1005840"/>
          </a:xfrm>
          <a:prstGeom prst="roundRect">
            <a:avLst/>
          </a:prstGeom>
          <a:solidFill>
            <a:srgbClr val="EAF2FA"/>
          </a:solidFill>
          <a:ln w="19050">
            <a:solidFill>
              <a:srgbClr val="BFD7E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51560" y="1938528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2545"/>
                </a:solidFill>
              </a:rPr>
              <a:t>Создать межорганизационный проектный офис «СПЕЦЗАЩИТА — Судостроение»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960120" y="3154680"/>
            <a:ext cx="10241280" cy="2103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233746"/>
                </a:solidFill>
              </a:rPr>
              <a:t>Утвердить матрицу ролей ОСК — ВТБ — СПЕЦЗАЩИТА — научно‑инженерный — эксплуатационный контур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233746"/>
                </a:solidFill>
              </a:rPr>
              <a:t>За 90 дней подготовить 3 пилота с ТЭО, KPI, картой рисков и планом локализации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233746"/>
                </a:solidFill>
              </a:rPr>
              <a:t>Отдельным решением создать Центр судового материаловедения и валидации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233746"/>
                </a:solidFill>
              </a:rPr>
              <a:t>После юридической верификации определить форматы участия Инмортранса и «Океан 80»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53796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8909C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B2545"/>
                </a:solidFill>
              </a:rPr>
              <a:t>Источники и статус данных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07D8B"/>
                </a:solidFill>
              </a:rPr>
              <a:t>Факты — по открытым источникам; роли участников — проектное предложение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1520" y="164592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7D32"/>
                </a:solidFill>
              </a:rPr>
              <a:t>Подтверждено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22960" y="2057400"/>
            <a:ext cx="10332720" cy="1920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203200" indent="-203200">
              <a:buSzPct val="100000"/>
              <a:buChar char="•"/>
            </a:pPr>
            <a:r>
              <a:rPr lang="en-US" sz="1400" dirty="0">
                <a:solidFill>
                  <a:srgbClr val="233746"/>
                </a:solidFill>
              </a:rPr>
              <a:t>Указ Президента РФ №753 от 09.10.2023: 100% акций ОСК — доверительное управление ВТБ на 5 лет</a:t>
            </a:r>
            <a:endParaRPr lang="en-US" sz="1400" dirty="0"/>
          </a:p>
          <a:p>
            <a:pPr marL="203200" indent="-203200">
              <a:buSzPct val="100000"/>
              <a:buChar char="•"/>
            </a:pPr>
            <a:r>
              <a:rPr lang="en-US" sz="1400" dirty="0">
                <a:solidFill>
                  <a:srgbClr val="233746"/>
                </a:solidFill>
              </a:rPr>
              <a:t>Распоряжение Правительства РФ №94‑р от 19.01.2024: условия доверительного управления</a:t>
            </a:r>
            <a:endParaRPr lang="en-US" sz="1400" dirty="0"/>
          </a:p>
          <a:p>
            <a:pPr marL="203200" indent="-203200">
              <a:buSzPct val="100000"/>
              <a:buChar char="•"/>
            </a:pPr>
            <a:r>
              <a:rPr lang="en-US" sz="1400" dirty="0">
                <a:solidFill>
                  <a:srgbClr val="233746"/>
                </a:solidFill>
              </a:rPr>
              <a:t>В 2026 году Правительство утвердило создание Национального исследовательского центра судостроения</a:t>
            </a:r>
            <a:endParaRPr lang="en-US" sz="1400" dirty="0"/>
          </a:p>
          <a:p>
            <a:pPr marL="203200" indent="-203200">
              <a:buSzPct val="100000"/>
              <a:buChar char="•"/>
            </a:pPr>
            <a:r>
              <a:rPr lang="en-US" sz="1400" dirty="0">
                <a:solidFill>
                  <a:srgbClr val="233746"/>
                </a:solidFill>
              </a:rPr>
              <a:t>Средне‑Невский ССЗ ОСК развивает крупное композитное судостроение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31520" y="4343400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9A825"/>
                </a:solidFill>
              </a:rPr>
              <a:t>Требует верификации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22960" y="4736592"/>
            <a:ext cx="1033272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203200" indent="-203200">
              <a:buSzPct val="100000"/>
              <a:buChar char="•"/>
            </a:pPr>
            <a:r>
              <a:rPr lang="en-US" sz="1400" dirty="0">
                <a:solidFill>
                  <a:srgbClr val="233746"/>
                </a:solidFill>
              </a:rPr>
              <a:t>Текущий юридический и организационный статус ГНПП МТ «Инмортранс»</a:t>
            </a:r>
            <a:endParaRPr lang="en-US" sz="1400" dirty="0"/>
          </a:p>
          <a:p>
            <a:pPr marL="203200" indent="-203200">
              <a:buSzPct val="100000"/>
              <a:buChar char="•"/>
            </a:pPr>
            <a:r>
              <a:rPr lang="en-US" sz="1400" dirty="0">
                <a:solidFill>
                  <a:srgbClr val="233746"/>
                </a:solidFill>
              </a:rPr>
              <a:t>Что именно имеется в виду под «Океан 80»: юридическое лицо, проект, флотский контур или иной участник</a:t>
            </a:r>
            <a:endParaRPr lang="en-US" sz="1400" dirty="0"/>
          </a:p>
          <a:p>
            <a:pPr marL="203200" indent="-203200">
              <a:buSzPct val="100000"/>
              <a:buChar char="•"/>
            </a:pPr>
            <a:r>
              <a:rPr lang="en-US" sz="1400" dirty="0">
                <a:solidFill>
                  <a:srgbClr val="233746"/>
                </a:solidFill>
              </a:rPr>
              <a:t>Наличие действующих договоренностей между перечисленными участниками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53796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8909C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B2545"/>
                </a:solidFill>
              </a:rPr>
              <a:t>1. Задача: собрать единую систему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07D8B"/>
                </a:solidFill>
              </a:rPr>
              <a:t>Не новая организация «вместо» отрасли, а проектный слой между существующими центрами ответственности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347472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1874520"/>
            <a:ext cx="73152" cy="155448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2039112"/>
            <a:ext cx="3154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2545"/>
                </a:solidFill>
              </a:rPr>
              <a:t>Проблема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41248" y="2404872"/>
            <a:ext cx="3154680" cy="8961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30" dirty="0">
                <a:solidFill>
                  <a:srgbClr val="233746"/>
                </a:solidFill>
              </a:rPr>
              <a:t>Заказ, деньги, верфь, КБ, материалы, комплектующие и эксплуатация часто живут в разных циклах принятия решений.</a:t>
            </a:r>
            <a:endParaRPr lang="en-US" sz="1030" dirty="0"/>
          </a:p>
        </p:txBody>
      </p:sp>
      <p:sp>
        <p:nvSpPr>
          <p:cNvPr id="8" name="Shape 6"/>
          <p:cNvSpPr/>
          <p:nvPr/>
        </p:nvSpPr>
        <p:spPr>
          <a:xfrm>
            <a:off x="4343400" y="1874520"/>
            <a:ext cx="347472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43400" y="1874520"/>
            <a:ext cx="73152" cy="1554480"/>
          </a:xfrm>
          <a:prstGeom prst="rect">
            <a:avLst/>
          </a:prstGeom>
          <a:solidFill>
            <a:srgbClr val="18A0FB"/>
          </a:solidFill>
          <a:ln w="12700">
            <a:solidFill>
              <a:srgbClr val="18A0F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44568" y="2039112"/>
            <a:ext cx="3154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2545"/>
                </a:solidFill>
              </a:rPr>
              <a:t>Решение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44568" y="2404872"/>
            <a:ext cx="3154680" cy="8961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30" dirty="0">
                <a:solidFill>
                  <a:srgbClr val="233746"/>
                </a:solidFill>
              </a:rPr>
              <a:t>Единый портфель проектов с общей системой KPI, паспортов, рисков, технологической готовности и жизненного цикла.</a:t>
            </a:r>
            <a:endParaRPr lang="en-US" sz="1030" dirty="0"/>
          </a:p>
        </p:txBody>
      </p:sp>
      <p:sp>
        <p:nvSpPr>
          <p:cNvPr id="12" name="Shape 10"/>
          <p:cNvSpPr/>
          <p:nvPr/>
        </p:nvSpPr>
        <p:spPr>
          <a:xfrm>
            <a:off x="8046720" y="1874520"/>
            <a:ext cx="347472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46720" y="1874520"/>
            <a:ext cx="73152" cy="155448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47888" y="2039112"/>
            <a:ext cx="3154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2545"/>
                </a:solidFill>
              </a:rPr>
              <a:t>Роль СПЕЦЗАЩИТЫ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247888" y="2404872"/>
            <a:ext cx="3154680" cy="8961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30" dirty="0">
                <a:solidFill>
                  <a:srgbClr val="233746"/>
                </a:solidFill>
              </a:rPr>
              <a:t>Консорциумы, реестр технологий и поставщиков, валидация, пилоты и масштабирование — без подмены ОСК, ВТБ и профильных институтов.</a:t>
            </a:r>
            <a:endParaRPr lang="en-US" sz="1030" dirty="0"/>
          </a:p>
        </p:txBody>
      </p:sp>
      <p:sp>
        <p:nvSpPr>
          <p:cNvPr id="16" name="Text 14"/>
          <p:cNvSpPr/>
          <p:nvPr/>
        </p:nvSpPr>
        <p:spPr>
          <a:xfrm>
            <a:off x="731520" y="397764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65C0"/>
                </a:solidFill>
              </a:rPr>
              <a:t>Ключевой принцип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31520" y="4407408"/>
            <a:ext cx="106070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0B2545"/>
                </a:solidFill>
              </a:rPr>
              <a:t>Техническое решение + деньги + производственная мощность + заказ + эксплуатационная потребность должны быть видны в одном балансе.</a:t>
            </a:r>
            <a:endParaRPr lang="en-US" sz="2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53796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8909C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B2545"/>
                </a:solidFill>
              </a:rPr>
              <a:t>2. Институциональная рамка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07D8B"/>
                </a:solidFill>
              </a:rPr>
              <a:t>Подтвержденные факты отделены от предлагаемых проектных ролей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2651760" cy="3429000"/>
          </a:xfrm>
          <a:prstGeom prst="roundRect">
            <a:avLst>
              <a:gd name="adj" fmla="val 2759"/>
            </a:avLst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1828800"/>
            <a:ext cx="73152" cy="3429000"/>
          </a:xfrm>
          <a:prstGeom prst="rect">
            <a:avLst/>
          </a:prstGeom>
          <a:solidFill>
            <a:srgbClr val="0B2545"/>
          </a:solidFill>
          <a:ln w="12700">
            <a:solidFill>
              <a:srgbClr val="0B254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1993392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2545"/>
                </a:solidFill>
              </a:rPr>
              <a:t>ОСК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41248" y="2359152"/>
            <a:ext cx="2331720" cy="2770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30" dirty="0">
                <a:solidFill>
                  <a:srgbClr val="233746"/>
                </a:solidFill>
              </a:rPr>
              <a:t>Крупнейший государственный судостроительный холдинг.</a:t>
            </a:r>
            <a:endParaRPr lang="en-US" sz="1030" dirty="0"/>
          </a:p>
          <a:p>
            <a:pPr indent="0" marL="0">
              <a:buNone/>
            </a:pPr>
            <a:endParaRPr lang="en-US" sz="1030" dirty="0"/>
          </a:p>
          <a:p>
            <a:pPr indent="0" marL="0">
              <a:buNone/>
            </a:pPr>
            <a:r>
              <a:rPr lang="en-US" sz="1030" dirty="0">
                <a:solidFill>
                  <a:srgbClr val="233746"/>
                </a:solidFill>
              </a:rPr>
              <a:t>Предлагаемая роль: верфи, КБ, серийность, производственные платформы, судоремонт.</a:t>
            </a:r>
            <a:endParaRPr lang="en-US" sz="1030" dirty="0"/>
          </a:p>
        </p:txBody>
      </p:sp>
      <p:sp>
        <p:nvSpPr>
          <p:cNvPr id="8" name="Shape 6"/>
          <p:cNvSpPr/>
          <p:nvPr/>
        </p:nvSpPr>
        <p:spPr>
          <a:xfrm>
            <a:off x="3520440" y="1828800"/>
            <a:ext cx="2651760" cy="3429000"/>
          </a:xfrm>
          <a:prstGeom prst="roundRect">
            <a:avLst>
              <a:gd name="adj" fmla="val 2759"/>
            </a:avLst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520440" y="1828800"/>
            <a:ext cx="73152" cy="342900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721608" y="1993392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2545"/>
                </a:solidFill>
              </a:rPr>
              <a:t>ВТБ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721608" y="2359152"/>
            <a:ext cx="2331720" cy="2770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30" dirty="0">
                <a:solidFill>
                  <a:srgbClr val="233746"/>
                </a:solidFill>
              </a:rPr>
              <a:t>100% акций ОСК переданы ВТБ в доверительное управление на 5 лет (Указ №753; распоряжение №94‑р).</a:t>
            </a:r>
            <a:endParaRPr lang="en-US" sz="1030" dirty="0"/>
          </a:p>
          <a:p>
            <a:pPr indent="0" marL="0">
              <a:buNone/>
            </a:pPr>
            <a:endParaRPr lang="en-US" sz="1030" dirty="0"/>
          </a:p>
          <a:p>
            <a:pPr indent="0" marL="0">
              <a:buNone/>
            </a:pPr>
            <a:r>
              <a:rPr lang="en-US" sz="1030" dirty="0">
                <a:solidFill>
                  <a:srgbClr val="233746"/>
                </a:solidFill>
              </a:rPr>
              <a:t>Роль: финмодель, инвестиционный контроль, KPI.</a:t>
            </a:r>
            <a:endParaRPr lang="en-US" sz="1030" dirty="0"/>
          </a:p>
        </p:txBody>
      </p:sp>
      <p:sp>
        <p:nvSpPr>
          <p:cNvPr id="12" name="Shape 10"/>
          <p:cNvSpPr/>
          <p:nvPr/>
        </p:nvSpPr>
        <p:spPr>
          <a:xfrm>
            <a:off x="6400800" y="1828800"/>
            <a:ext cx="2651760" cy="3429000"/>
          </a:xfrm>
          <a:prstGeom prst="roundRect">
            <a:avLst>
              <a:gd name="adj" fmla="val 2759"/>
            </a:avLst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400800" y="1828800"/>
            <a:ext cx="73152" cy="3429000"/>
          </a:xfrm>
          <a:prstGeom prst="rect">
            <a:avLst/>
          </a:prstGeom>
          <a:solidFill>
            <a:srgbClr val="18A0FB"/>
          </a:solidFill>
          <a:ln w="12700">
            <a:solidFill>
              <a:srgbClr val="18A0F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01968" y="1993392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2545"/>
                </a:solidFill>
              </a:rPr>
              <a:t>Инмортранс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601968" y="2359152"/>
            <a:ext cx="2331720" cy="2770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30" dirty="0">
                <a:solidFill>
                  <a:srgbClr val="233746"/>
                </a:solidFill>
              </a:rPr>
              <a:t>Открытые источники подтверждают ГНПП морского транспорта «Инмортранс». Текущий статус и компетенции требуют верификации.</a:t>
            </a:r>
            <a:endParaRPr lang="en-US" sz="1030" dirty="0"/>
          </a:p>
          <a:p>
            <a:pPr indent="0" marL="0">
              <a:buNone/>
            </a:pPr>
            <a:endParaRPr lang="en-US" sz="1030" dirty="0"/>
          </a:p>
          <a:p>
            <a:pPr indent="0" marL="0">
              <a:buNone/>
            </a:pPr>
            <a:r>
              <a:rPr lang="en-US" sz="1030" dirty="0">
                <a:solidFill>
                  <a:srgbClr val="233746"/>
                </a:solidFill>
              </a:rPr>
              <a:t>Предлагаемая роль: инженерная экспертиза и испытания.</a:t>
            </a:r>
            <a:endParaRPr lang="en-US" sz="1030" dirty="0"/>
          </a:p>
        </p:txBody>
      </p:sp>
      <p:sp>
        <p:nvSpPr>
          <p:cNvPr id="16" name="Shape 14"/>
          <p:cNvSpPr/>
          <p:nvPr/>
        </p:nvSpPr>
        <p:spPr>
          <a:xfrm>
            <a:off x="9281160" y="1828800"/>
            <a:ext cx="2240280" cy="3429000"/>
          </a:xfrm>
          <a:prstGeom prst="roundRect">
            <a:avLst>
              <a:gd name="adj" fmla="val 3265"/>
            </a:avLst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281160" y="1828800"/>
            <a:ext cx="73152" cy="342900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82328" y="1993392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2545"/>
                </a:solidFill>
              </a:rPr>
              <a:t>Океан 80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482328" y="2359152"/>
            <a:ext cx="1920240" cy="2770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30" dirty="0">
                <a:solidFill>
                  <a:srgbClr val="233746"/>
                </a:solidFill>
              </a:rPr>
              <a:t>Рабочее наименование участника, указанного инициатором. Юрлицо/проект необходимо уточнить.</a:t>
            </a:r>
            <a:endParaRPr lang="en-US" sz="1030" dirty="0"/>
          </a:p>
          <a:p>
            <a:pPr indent="0" marL="0">
              <a:buNone/>
            </a:pPr>
            <a:endParaRPr lang="en-US" sz="1030" dirty="0"/>
          </a:p>
          <a:p>
            <a:pPr indent="0" marL="0">
              <a:buNone/>
            </a:pPr>
            <a:r>
              <a:rPr lang="en-US" sz="1030" dirty="0">
                <a:solidFill>
                  <a:srgbClr val="233746"/>
                </a:solidFill>
              </a:rPr>
              <a:t>Предлагаемая роль: пилотная эксплуатация и операционный заказчик.</a:t>
            </a:r>
            <a:endParaRPr lang="en-US" sz="10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53796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8909C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B2545"/>
                </a:solidFill>
              </a:rPr>
              <a:t>3. Архитектура судостроительного контура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07D8B"/>
                </a:solidFill>
              </a:rPr>
              <a:t>Восемь взаимосвязанных модулей — от спроса до сервиса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5800" y="1874520"/>
            <a:ext cx="251460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2039112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565C0"/>
                </a:solidFill>
              </a:rPr>
              <a:t>1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280160" y="2103120"/>
            <a:ext cx="1783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2545"/>
                </a:solidFill>
              </a:rPr>
              <a:t>Портфель заказов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502152" y="1874520"/>
            <a:ext cx="251460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39312" y="2039112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565C0"/>
                </a:solidFill>
              </a:rPr>
              <a:t>2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096512" y="2103120"/>
            <a:ext cx="1783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2545"/>
                </a:solidFill>
              </a:rPr>
              <a:t>Продуктовые платформы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318504" y="1874520"/>
            <a:ext cx="2514600" cy="1325880"/>
          </a:xfrm>
          <a:prstGeom prst="roundRect">
            <a:avLst/>
          </a:prstGeom>
          <a:solidFill>
            <a:srgbClr val="EAF2FA"/>
          </a:solidFill>
          <a:ln w="25400">
            <a:solidFill>
              <a:srgbClr val="1565C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55664" y="2039112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565C0"/>
                </a:solidFill>
              </a:rPr>
              <a:t>3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6912864" y="2103120"/>
            <a:ext cx="1783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2545"/>
                </a:solidFill>
              </a:rPr>
              <a:t>Материаловедение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9134856" y="1874520"/>
            <a:ext cx="251460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272016" y="2039112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565C0"/>
                </a:solidFill>
              </a:rPr>
              <a:t>4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9729216" y="2103120"/>
            <a:ext cx="1783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2545"/>
                </a:solidFill>
              </a:rPr>
              <a:t>Верфи и цепочки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85800" y="3703320"/>
            <a:ext cx="251460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3867912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565C0"/>
                </a:solidFill>
              </a:rPr>
              <a:t>5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1280160" y="3931920"/>
            <a:ext cx="1783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2545"/>
                </a:solidFill>
              </a:rPr>
              <a:t>Финансы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3502152" y="3703320"/>
            <a:ext cx="251460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639312" y="3867912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565C0"/>
                </a:solidFill>
              </a:rPr>
              <a:t>6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4096512" y="3931920"/>
            <a:ext cx="1783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2545"/>
                </a:solidFill>
              </a:rPr>
              <a:t>Цифровой двойник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318504" y="3703320"/>
            <a:ext cx="251460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55664" y="3867912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565C0"/>
                </a:solidFill>
              </a:rPr>
              <a:t>7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6912864" y="3931920"/>
            <a:ext cx="1783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2545"/>
                </a:solidFill>
              </a:rPr>
              <a:t>Испытания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9134856" y="3703320"/>
            <a:ext cx="251460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272016" y="3867912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565C0"/>
                </a:solidFill>
              </a:rPr>
              <a:t>8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9729216" y="3931920"/>
            <a:ext cx="1783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2545"/>
                </a:solidFill>
              </a:rPr>
              <a:t>Сервис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1005840" y="5623560"/>
            <a:ext cx="10149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33746"/>
                </a:solidFill>
              </a:rPr>
              <a:t>Единый сквозной объект управления — жизненный цикл судна и его технологической платформы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53796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8909C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B2545"/>
                </a:solidFill>
              </a:rPr>
              <a:t>4. Материаловедение — отдельный центр компетенций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07D8B"/>
                </a:solidFill>
              </a:rPr>
              <a:t>Связать металлургию, композиты, керамику, синтетические кристаллы и сверхчистые материалы с задачами флота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1520" y="1783080"/>
            <a:ext cx="10698480" cy="640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194767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2545"/>
                </a:solidFill>
              </a:rPr>
              <a:t>Стали и сплавы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154680" y="1947672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33746"/>
                </a:solidFill>
              </a:rPr>
              <a:t>корпуса • трубопроводы • теплообменники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8229600" y="1947672"/>
            <a:ext cx="2697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565C0"/>
                </a:solidFill>
              </a:rPr>
              <a:t>ресурс / коррозия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731520" y="2624328"/>
            <a:ext cx="10698480" cy="640080"/>
          </a:xfrm>
          <a:prstGeom prst="roundRect">
            <a:avLst/>
          </a:prstGeom>
          <a:solidFill>
            <a:srgbClr val="F3F7FB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60120" y="27889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2545"/>
                </a:solidFill>
              </a:rPr>
              <a:t>Композиты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154680" y="2788920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33746"/>
                </a:solidFill>
              </a:rPr>
              <a:t>корпуса малых судов • надстройки • мачты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229600" y="2788920"/>
            <a:ext cx="2697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565C0"/>
                </a:solidFill>
              </a:rPr>
              <a:t>масса / коррозионная стойкость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731520" y="3465576"/>
            <a:ext cx="10698480" cy="640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60120" y="363016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2545"/>
                </a:solidFill>
              </a:rPr>
              <a:t>Техническая керамика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154680" y="363016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33746"/>
                </a:solidFill>
              </a:rPr>
              <a:t>подшипники • уплотнения • изоляторы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8229600" y="3630168"/>
            <a:ext cx="2697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565C0"/>
                </a:solidFill>
              </a:rPr>
              <a:t>износ / температура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731520" y="4306824"/>
            <a:ext cx="10698480" cy="640080"/>
          </a:xfrm>
          <a:prstGeom prst="roundRect">
            <a:avLst/>
          </a:prstGeom>
          <a:solidFill>
            <a:srgbClr val="F3F7FB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60120" y="4471416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2545"/>
                </a:solidFill>
              </a:rPr>
              <a:t>Синтетические кристаллы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154680" y="4471416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33746"/>
                </a:solidFill>
              </a:rPr>
              <a:t>оптика • лазеры • датчики • силовая электроника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8229600" y="4471416"/>
            <a:ext cx="2697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565C0"/>
                </a:solidFill>
              </a:rPr>
              <a:t>чистота / стабильность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731520" y="5148072"/>
            <a:ext cx="10698480" cy="640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60120" y="5312664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2545"/>
                </a:solidFill>
              </a:rPr>
              <a:t>СКФЭ / сверхчистые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154680" y="5312664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33746"/>
                </a:solidFill>
              </a:rPr>
              <a:t>электроника • покрытия • специальные сплавы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8229600" y="5312664"/>
            <a:ext cx="2697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565C0"/>
                </a:solidFill>
              </a:rPr>
              <a:t>локализация критических материалов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822960" y="608076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565C0"/>
                </a:solidFill>
              </a:rPr>
              <a:t>Пилот: 3–5 критических судовых узлов → одинаковые режимы испытаний → сравнение ресурса, стоимости и локализации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53796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8909C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B2545"/>
                </a:solidFill>
              </a:rPr>
              <a:t>5. Девять приоритетных программ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685800" y="1645920"/>
            <a:ext cx="3429000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0392" y="1810512"/>
            <a:ext cx="502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65C0"/>
                </a:solidFill>
              </a:rPr>
              <a:t>01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399032" y="1810512"/>
            <a:ext cx="2514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2545"/>
                </a:solidFill>
              </a:rPr>
              <a:t>Платформа «Река–море»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434840" y="1645920"/>
            <a:ext cx="3429000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99432" y="1810512"/>
            <a:ext cx="502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65C0"/>
                </a:solidFill>
              </a:rPr>
              <a:t>02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5148072" y="1810512"/>
            <a:ext cx="2514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2545"/>
                </a:solidFill>
              </a:rPr>
              <a:t>Арктический контур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183880" y="1645920"/>
            <a:ext cx="3429000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348472" y="1810512"/>
            <a:ext cx="502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65C0"/>
                </a:solidFill>
              </a:rPr>
              <a:t>03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8897112" y="1810512"/>
            <a:ext cx="2514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2545"/>
                </a:solidFill>
              </a:rPr>
              <a:t>Пассажирский и скоростной флот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85800" y="3127248"/>
            <a:ext cx="3429000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50392" y="3291840"/>
            <a:ext cx="502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65C0"/>
                </a:solidFill>
              </a:rPr>
              <a:t>04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399032" y="3291840"/>
            <a:ext cx="2514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2545"/>
                </a:solidFill>
              </a:rPr>
              <a:t>Портовый и технический флот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434840" y="3127248"/>
            <a:ext cx="3429000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99432" y="3291840"/>
            <a:ext cx="502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65C0"/>
                </a:solidFill>
              </a:rPr>
              <a:t>05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5148072" y="3291840"/>
            <a:ext cx="2514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2545"/>
                </a:solidFill>
              </a:rPr>
              <a:t>Подводная робототехника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8183880" y="3127248"/>
            <a:ext cx="3429000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48472" y="3291840"/>
            <a:ext cx="502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65C0"/>
                </a:solidFill>
              </a:rPr>
              <a:t>06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897112" y="3291840"/>
            <a:ext cx="2514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2545"/>
                </a:solidFill>
              </a:rPr>
              <a:t>Судовое машиностроение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85800" y="4608576"/>
            <a:ext cx="3429000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50392" y="4773168"/>
            <a:ext cx="502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65C0"/>
                </a:solidFill>
              </a:rPr>
              <a:t>07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1399032" y="4773168"/>
            <a:ext cx="2514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2545"/>
                </a:solidFill>
              </a:rPr>
              <a:t>Морская электроника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4434840" y="4608576"/>
            <a:ext cx="3429000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99432" y="4773168"/>
            <a:ext cx="502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65C0"/>
                </a:solidFill>
              </a:rPr>
              <a:t>08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5148072" y="4773168"/>
            <a:ext cx="2514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2545"/>
                </a:solidFill>
              </a:rPr>
              <a:t>Сервис 40+ лет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8183880" y="4608576"/>
            <a:ext cx="3429000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48472" y="4773168"/>
            <a:ext cx="502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65C0"/>
                </a:solidFill>
              </a:rPr>
              <a:t>09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8897112" y="4773168"/>
            <a:ext cx="2514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2545"/>
                </a:solidFill>
              </a:rPr>
              <a:t>Зеленая верфь и циркулярность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53796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8909C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B2545"/>
                </a:solidFill>
              </a:rPr>
              <a:t>6. Модель управления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07D8B"/>
                </a:solidFill>
              </a:rPr>
              <a:t>Функции разделены — результат общий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594360" y="1828800"/>
            <a:ext cx="2057400" cy="3337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04088" y="20574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2545"/>
                </a:solidFill>
              </a:rPr>
              <a:t>СПЕЦЗАЩИТА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77240" y="2697480"/>
            <a:ext cx="1691640" cy="19659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233746"/>
                </a:solidFill>
              </a:rPr>
              <a:t>Портфель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233746"/>
                </a:solidFill>
              </a:rPr>
              <a:t>Кооперация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233746"/>
                </a:solidFill>
              </a:rPr>
              <a:t>Реестр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233746"/>
                </a:solidFill>
              </a:rPr>
              <a:t>Риски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2880360" y="1828800"/>
            <a:ext cx="2057400" cy="3337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990088" y="20574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2545"/>
                </a:solidFill>
              </a:rPr>
              <a:t>ОСК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3063240" y="2697480"/>
            <a:ext cx="1691640" cy="19659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233746"/>
                </a:solidFill>
              </a:rPr>
              <a:t>КБ + верфь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233746"/>
                </a:solidFill>
              </a:rPr>
              <a:t>Комплектация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233746"/>
                </a:solidFill>
              </a:rPr>
              <a:t>Серийность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233746"/>
                </a:solidFill>
              </a:rPr>
              <a:t>Сервис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166360" y="1828800"/>
            <a:ext cx="2057400" cy="3337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276088" y="20574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2545"/>
                </a:solidFill>
              </a:rPr>
              <a:t>ВТБ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349240" y="2697480"/>
            <a:ext cx="1691640" cy="19659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233746"/>
                </a:solidFill>
              </a:rPr>
              <a:t>Финмодель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233746"/>
                </a:solidFill>
              </a:rPr>
              <a:t>Контроль этапов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233746"/>
                </a:solidFill>
              </a:rPr>
              <a:t>Инвестиции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233746"/>
                </a:solidFill>
              </a:rPr>
              <a:t>KPI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7452360" y="1828800"/>
            <a:ext cx="2057400" cy="3337560"/>
          </a:xfrm>
          <a:prstGeom prst="roundRect">
            <a:avLst/>
          </a:prstGeom>
          <a:solidFill>
            <a:srgbClr val="EAF2FA"/>
          </a:solidFill>
          <a:ln w="12700">
            <a:solidFill>
              <a:srgbClr val="BFD7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562088" y="20574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2545"/>
                </a:solidFill>
              </a:rPr>
              <a:t>Инмортранс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635240" y="2697480"/>
            <a:ext cx="1691640" cy="19659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233746"/>
                </a:solidFill>
              </a:rPr>
              <a:t>ТЗ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233746"/>
                </a:solidFill>
              </a:rPr>
              <a:t>Экспертиза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233746"/>
                </a:solidFill>
              </a:rPr>
              <a:t>Испытания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233746"/>
                </a:solidFill>
              </a:rPr>
              <a:t>Моделирование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9738360" y="1828800"/>
            <a:ext cx="2057400" cy="3337560"/>
          </a:xfrm>
          <a:prstGeom prst="roundRect">
            <a:avLst/>
          </a:prstGeom>
          <a:solidFill>
            <a:srgbClr val="EAF2FA"/>
          </a:solidFill>
          <a:ln w="12700">
            <a:solidFill>
              <a:srgbClr val="BFD7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848088" y="20574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2545"/>
                </a:solidFill>
              </a:rPr>
              <a:t>Океан 80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9921240" y="2697480"/>
            <a:ext cx="1691640" cy="19659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233746"/>
                </a:solidFill>
              </a:rPr>
              <a:t>Эксплуатационный запрос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233746"/>
                </a:solidFill>
              </a:rPr>
              <a:t>Пилот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233746"/>
                </a:solidFill>
              </a:rPr>
              <a:t>Обратная связь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14400" y="5577840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65C0"/>
                </a:solidFill>
              </a:rPr>
              <a:t>Общий результат: серийное изделие + устойчивое финансирование + подтвержденная эффективность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53796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8909C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B2545"/>
                </a:solidFill>
              </a:rPr>
              <a:t>7. Система балансов и KPI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07D8B"/>
                </a:solidFill>
              </a:rPr>
              <a:t>Не только сдача судна, но экономика и надежность всего жизненного цикла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5800" y="1691640"/>
            <a:ext cx="2514600" cy="10241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837944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B2545"/>
                </a:solidFill>
              </a:rPr>
              <a:t>Заказы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850392" y="2167128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07D8B"/>
                </a:solidFill>
              </a:rPr>
              <a:t>портфель / загрузка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474720" y="1691640"/>
            <a:ext cx="2514600" cy="10241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39312" y="1837944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B2545"/>
                </a:solidFill>
              </a:rPr>
              <a:t>Срок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3639312" y="2167128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07D8B"/>
                </a:solidFill>
              </a:rPr>
              <a:t>контракт → сдача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263640" y="1691640"/>
            <a:ext cx="2514600" cy="10241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28232" y="1837944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B2545"/>
                </a:solidFill>
              </a:rPr>
              <a:t>Себестоимость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28232" y="2167128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07D8B"/>
                </a:solidFill>
              </a:rPr>
              <a:t>руб./судно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9052560" y="1691640"/>
            <a:ext cx="2514600" cy="10241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217152" y="1837944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B2545"/>
                </a:solidFill>
              </a:rPr>
              <a:t>Локализация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9217152" y="2167128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07D8B"/>
                </a:solidFill>
              </a:rPr>
              <a:t>критические компоненты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3108960"/>
            <a:ext cx="2514600" cy="10241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3255264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B2545"/>
                </a:solidFill>
              </a:rPr>
              <a:t>Качество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850392" y="3584448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07D8B"/>
                </a:solidFill>
              </a:rPr>
              <a:t>дефекты / переделки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474720" y="3108960"/>
            <a:ext cx="2514600" cy="10241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639312" y="3255264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B2545"/>
                </a:solidFill>
              </a:rPr>
              <a:t>Жизненный цикл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3639312" y="3584448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07D8B"/>
                </a:solidFill>
              </a:rPr>
              <a:t>стоимость владения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263640" y="3108960"/>
            <a:ext cx="2514600" cy="10241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28232" y="3255264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B2545"/>
                </a:solidFill>
              </a:rPr>
              <a:t>Материалы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428232" y="3584448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07D8B"/>
                </a:solidFill>
              </a:rPr>
              <a:t>ресурс / коррозия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9052560" y="3108960"/>
            <a:ext cx="2514600" cy="10241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217152" y="3255264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B2545"/>
                </a:solidFill>
              </a:rPr>
              <a:t>Энергетика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9217152" y="3584448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07D8B"/>
                </a:solidFill>
              </a:rPr>
              <a:t>удельный расход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685800" y="4526280"/>
            <a:ext cx="2514600" cy="10241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50392" y="4672584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B2545"/>
                </a:solidFill>
              </a:rPr>
              <a:t>Финансы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850392" y="5001768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07D8B"/>
                </a:solidFill>
              </a:rPr>
              <a:t>NPV / IRR / DSCR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3474720" y="4526280"/>
            <a:ext cx="2514600" cy="10241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639312" y="4672584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B2545"/>
                </a:solidFill>
              </a:rPr>
              <a:t>Кадры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3639312" y="5001768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07D8B"/>
                </a:solidFill>
              </a:rPr>
              <a:t>дефицит / производительность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6263640" y="4526280"/>
            <a:ext cx="2514600" cy="10241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428232" y="4672584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B2545"/>
                </a:solidFill>
              </a:rPr>
              <a:t>Экология</a:t>
            </a:r>
            <a:endParaRPr lang="en-US" sz="1350" dirty="0"/>
          </a:p>
        </p:txBody>
      </p:sp>
      <p:sp>
        <p:nvSpPr>
          <p:cNvPr id="36" name="Text 34"/>
          <p:cNvSpPr/>
          <p:nvPr/>
        </p:nvSpPr>
        <p:spPr>
          <a:xfrm>
            <a:off x="6428232" y="5001768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07D8B"/>
                </a:solidFill>
              </a:rPr>
              <a:t>отходы / выбросы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9052560" y="4526280"/>
            <a:ext cx="2514600" cy="10241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9217152" y="4672584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B2545"/>
                </a:solidFill>
              </a:rPr>
              <a:t>Данные</a:t>
            </a:r>
            <a:endParaRPr lang="en-US" sz="1350" dirty="0"/>
          </a:p>
        </p:txBody>
      </p:sp>
      <p:sp>
        <p:nvSpPr>
          <p:cNvPr id="39" name="Text 37"/>
          <p:cNvSpPr/>
          <p:nvPr/>
        </p:nvSpPr>
        <p:spPr>
          <a:xfrm>
            <a:off x="9217152" y="5001768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07D8B"/>
                </a:solidFill>
              </a:rPr>
              <a:t>цифровой паспорт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53796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8909C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B2545"/>
                </a:solidFill>
              </a:rPr>
              <a:t>8. Дорожная карта 0–36 месяцев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594360" y="2057400"/>
            <a:ext cx="2057400" cy="2606040"/>
          </a:xfrm>
          <a:prstGeom prst="roundRect">
            <a:avLst/>
          </a:prstGeom>
          <a:solidFill>
            <a:srgbClr val="EAF2FA"/>
          </a:solidFill>
          <a:ln w="25400">
            <a:solidFill>
              <a:srgbClr val="1565C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04088" y="233172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65C0"/>
                </a:solidFill>
              </a:rPr>
              <a:t>0–90 дней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58952" y="2926080"/>
            <a:ext cx="1737360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233746"/>
                </a:solidFill>
              </a:rPr>
              <a:t>верификация участников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233746"/>
                </a:solidFill>
              </a:rPr>
              <a:t>3 пилота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233746"/>
                </a:solidFill>
              </a:rPr>
              <a:t>реестр проектов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2587752" y="3044952"/>
            <a:ext cx="320040" cy="566928"/>
          </a:xfrm>
          <a:prstGeom prst="chevron">
            <a:avLst/>
          </a:prstGeom>
          <a:solidFill>
            <a:srgbClr val="B7CCE2"/>
          </a:solidFill>
          <a:ln w="12700">
            <a:solidFill>
              <a:srgbClr val="B7CCE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880360" y="2057400"/>
            <a:ext cx="2057400" cy="26060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990088" y="233172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65C0"/>
                </a:solidFill>
              </a:rPr>
              <a:t>3–6 мес.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3044952" y="2926080"/>
            <a:ext cx="1737360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233746"/>
                </a:solidFill>
              </a:rPr>
              <a:t>аудит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233746"/>
                </a:solidFill>
              </a:rPr>
              <a:t>паспорта проектов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233746"/>
                </a:solidFill>
              </a:rPr>
              <a:t>стендовые испытания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873752" y="3044952"/>
            <a:ext cx="320040" cy="566928"/>
          </a:xfrm>
          <a:prstGeom prst="chevron">
            <a:avLst/>
          </a:prstGeom>
          <a:solidFill>
            <a:srgbClr val="B7CCE2"/>
          </a:solidFill>
          <a:ln w="12700">
            <a:solidFill>
              <a:srgbClr val="B7CCE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166360" y="2057400"/>
            <a:ext cx="2057400" cy="26060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276088" y="233172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65C0"/>
                </a:solidFill>
              </a:rPr>
              <a:t>6–12 мес.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330952" y="2926080"/>
            <a:ext cx="1737360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233746"/>
                </a:solidFill>
              </a:rPr>
              <a:t>контрактация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233746"/>
                </a:solidFill>
              </a:rPr>
              <a:t>цифровой паспорт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233746"/>
                </a:solidFill>
              </a:rPr>
              <a:t>промышленный пилот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7159752" y="3044952"/>
            <a:ext cx="320040" cy="566928"/>
          </a:xfrm>
          <a:prstGeom prst="chevron">
            <a:avLst/>
          </a:prstGeom>
          <a:solidFill>
            <a:srgbClr val="B7CCE2"/>
          </a:solidFill>
          <a:ln w="12700">
            <a:solidFill>
              <a:srgbClr val="B7CCE2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452360" y="2057400"/>
            <a:ext cx="2057400" cy="26060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562088" y="233172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65C0"/>
                </a:solidFill>
              </a:rPr>
              <a:t>12–24 мес.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7616952" y="2926080"/>
            <a:ext cx="1737360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233746"/>
                </a:solidFill>
              </a:rPr>
              <a:t>серийная унификация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233746"/>
                </a:solidFill>
              </a:rPr>
              <a:t>центр материаловедения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233746"/>
                </a:solidFill>
              </a:rPr>
              <a:t>2–3 верфи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9445752" y="3044952"/>
            <a:ext cx="320040" cy="566928"/>
          </a:xfrm>
          <a:prstGeom prst="chevron">
            <a:avLst/>
          </a:prstGeom>
          <a:solidFill>
            <a:srgbClr val="B7CCE2"/>
          </a:solidFill>
          <a:ln w="12700">
            <a:solidFill>
              <a:srgbClr val="B7CCE2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738360" y="2057400"/>
            <a:ext cx="2057400" cy="26060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3E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848088" y="233172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65C0"/>
                </a:solidFill>
              </a:rPr>
              <a:t>24–36 мес.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9902952" y="2926080"/>
            <a:ext cx="1737360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233746"/>
                </a:solidFill>
              </a:rPr>
              <a:t>отраслевой портфель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233746"/>
                </a:solidFill>
              </a:rPr>
              <a:t>масштабирование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233746"/>
                </a:solidFill>
              </a:rPr>
              <a:t>2-й цикл модернизации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53796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8909C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СПЕЦЗАЩИТА. Судостроение: ОСК, ВТБ, Инмортранс, Океан 80</dc:title>
  <dc:subject>СПЕЦЗАЩИТА — Судостроение</dc:subject>
  <dc:creator>OpenAI</dc:creator>
  <cp:lastModifiedBy>OpenAI</cp:lastModifiedBy>
  <cp:revision>1</cp:revision>
  <dcterms:created xsi:type="dcterms:W3CDTF">2026-08-30T08:57:44Z</dcterms:created>
  <dcterms:modified xsi:type="dcterms:W3CDTF">2026-08-30T08:57:44Z</dcterms:modified>
</cp:coreProperties>
</file>