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321040" y="822960"/>
            <a:ext cx="2560320" cy="2560320"/>
          </a:xfrm>
          <a:prstGeom prst="ellipse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326880" y="2011680"/>
            <a:ext cx="1645920" cy="1645920"/>
          </a:xfrm>
          <a:prstGeom prst="ellipse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680960" y="3474720"/>
            <a:ext cx="1920240" cy="1920240"/>
          </a:xfrm>
          <a:prstGeom prst="ellipse">
            <a:avLst/>
          </a:prstGeom>
          <a:solidFill>
            <a:srgbClr val="7EAF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188720"/>
            <a:ext cx="676656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9232D"/>
                </a:solidFill>
              </a:rPr>
              <a:t>СОЦИАЛЬНЫЙ
МАРКЕТПЛЕЙС</a:t>
            </a:r>
          </a:p>
          <a:p>
            <a:pPr>
              <a:spcBef>
                <a:spcPts val="1200"/>
              </a:spcBef>
            </a:pPr>
            <a:r>
              <a:rPr sz="1500">
                <a:solidFill>
                  <a:srgbClr val="5A6978"/>
                </a:solidFill>
              </a:rPr>
              <a:t>Экономика участия, кооперации и измеримого общественного результата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5394960"/>
            <a:ext cx="67665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1">
                <a:solidFill>
                  <a:srgbClr val="2674A6"/>
                </a:solidFill>
              </a:rPr>
              <a:t>Маркетплейс → Фонд социальных инициатив → Кооперативное исполнение → Подтверждённый результат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Связь с социальной кооперацией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Маркетплейс становится экономическим ядром более широкой системы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057400"/>
            <a:ext cx="1965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2057400"/>
            <a:ext cx="73152" cy="18288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2212848"/>
            <a:ext cx="164591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Социальный маркетплейс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спрос, предложение, сделки</a:t>
            </a:r>
          </a:p>
        </p:txBody>
      </p:sp>
      <p:sp>
        <p:nvSpPr>
          <p:cNvPr id="9" name="Chevron 8"/>
          <p:cNvSpPr/>
          <p:nvPr/>
        </p:nvSpPr>
        <p:spPr>
          <a:xfrm>
            <a:off x="2542032" y="2670048"/>
            <a:ext cx="365760" cy="594360"/>
          </a:xfrm>
          <a:prstGeom prst="chevron">
            <a:avLst/>
          </a:prstGeom>
          <a:solidFill>
            <a:srgbClr val="B4C4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907791" y="2057400"/>
            <a:ext cx="1965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907791" y="2057400"/>
            <a:ext cx="73152" cy="182880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08960" y="2212848"/>
            <a:ext cx="164591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Фонд социальных инициатив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целевые ресурсы</a:t>
            </a:r>
          </a:p>
        </p:txBody>
      </p:sp>
      <p:sp>
        <p:nvSpPr>
          <p:cNvPr id="13" name="Chevron 12"/>
          <p:cNvSpPr/>
          <p:nvPr/>
        </p:nvSpPr>
        <p:spPr>
          <a:xfrm>
            <a:off x="4809744" y="2670048"/>
            <a:ext cx="365760" cy="594360"/>
          </a:xfrm>
          <a:prstGeom prst="chevron">
            <a:avLst/>
          </a:prstGeom>
          <a:solidFill>
            <a:srgbClr val="B4C4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175504" y="2057400"/>
            <a:ext cx="1965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175504" y="2057400"/>
            <a:ext cx="73152" cy="18288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76672" y="2212848"/>
            <a:ext cx="164591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Кооперативное исполнение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команды, производство, услуги</a:t>
            </a:r>
          </a:p>
        </p:txBody>
      </p:sp>
      <p:sp>
        <p:nvSpPr>
          <p:cNvPr id="17" name="Chevron 16"/>
          <p:cNvSpPr/>
          <p:nvPr/>
        </p:nvSpPr>
        <p:spPr>
          <a:xfrm>
            <a:off x="7077456" y="2670048"/>
            <a:ext cx="365760" cy="594360"/>
          </a:xfrm>
          <a:prstGeom prst="chevron">
            <a:avLst/>
          </a:prstGeom>
          <a:solidFill>
            <a:srgbClr val="B4C4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443215" y="2057400"/>
            <a:ext cx="1965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7443215" y="2057400"/>
            <a:ext cx="73152" cy="182880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44383" y="2212848"/>
            <a:ext cx="164591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Цифровое подтверждение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данные, документы, KPI</a:t>
            </a:r>
          </a:p>
        </p:txBody>
      </p:sp>
      <p:sp>
        <p:nvSpPr>
          <p:cNvPr id="21" name="Chevron 20"/>
          <p:cNvSpPr/>
          <p:nvPr/>
        </p:nvSpPr>
        <p:spPr>
          <a:xfrm>
            <a:off x="9345167" y="2670048"/>
            <a:ext cx="365760" cy="594360"/>
          </a:xfrm>
          <a:prstGeom prst="chevron">
            <a:avLst/>
          </a:prstGeom>
          <a:solidFill>
            <a:srgbClr val="B4C4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9710928" y="2057400"/>
            <a:ext cx="196596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710928" y="2057400"/>
            <a:ext cx="73152" cy="18288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912096" y="2212848"/>
            <a:ext cx="1645919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Масштабирование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территории, отрасли, программы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MVP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Первая версия должна доказать полный цикл, а не количество функций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463040"/>
            <a:ext cx="333756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463040"/>
            <a:ext cx="73152" cy="164592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618488"/>
            <a:ext cx="3017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участников</a:t>
            </a:r>
          </a:p>
          <a:p>
            <a:pPr>
              <a:spcBef>
                <a:spcPts val="500"/>
              </a:spcBef>
            </a:pPr>
            <a:r>
              <a:rPr sz="2400" b="1">
                <a:solidFill>
                  <a:srgbClr val="2674A6"/>
                </a:solidFill>
              </a:rPr>
              <a:t>30–100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26280" y="1463040"/>
            <a:ext cx="333756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26280" y="1463040"/>
            <a:ext cx="73152" cy="164592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27448" y="1618488"/>
            <a:ext cx="3017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социальных инициатив</a:t>
            </a:r>
          </a:p>
          <a:p>
            <a:pPr>
              <a:spcBef>
                <a:spcPts val="500"/>
              </a:spcBef>
            </a:pPr>
            <a:r>
              <a:rPr sz="2400" b="1">
                <a:solidFill>
                  <a:srgbClr val="2674A6"/>
                </a:solidFill>
              </a:rPr>
              <a:t>3–5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21040" y="1463040"/>
            <a:ext cx="333756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321040" y="1463040"/>
            <a:ext cx="73152" cy="164592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22208" y="1618488"/>
            <a:ext cx="3017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платёжный провайдер</a:t>
            </a:r>
          </a:p>
          <a:p>
            <a:pPr>
              <a:spcBef>
                <a:spcPts val="500"/>
              </a:spcBef>
            </a:pPr>
            <a:r>
              <a:rPr sz="2400" b="1">
                <a:solidFill>
                  <a:srgbClr val="2674A6"/>
                </a:solidFill>
              </a:rPr>
              <a:t>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566160"/>
            <a:ext cx="333756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31520" y="3566160"/>
            <a:ext cx="73152" cy="164592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3721608"/>
            <a:ext cx="3017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территория или отрасль</a:t>
            </a:r>
          </a:p>
          <a:p>
            <a:pPr>
              <a:spcBef>
                <a:spcPts val="500"/>
              </a:spcBef>
            </a:pPr>
            <a:r>
              <a:rPr sz="2400" b="1">
                <a:solidFill>
                  <a:srgbClr val="349887"/>
                </a:solidFill>
              </a:rPr>
              <a:t>1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26280" y="3566160"/>
            <a:ext cx="333756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526280" y="3566160"/>
            <a:ext cx="73152" cy="164592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27448" y="3721608"/>
            <a:ext cx="3017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прозрачность потока</a:t>
            </a:r>
          </a:p>
          <a:p>
            <a:pPr>
              <a:spcBef>
                <a:spcPts val="500"/>
              </a:spcBef>
            </a:pPr>
            <a:r>
              <a:rPr sz="2400" b="1">
                <a:solidFill>
                  <a:srgbClr val="349887"/>
                </a:solidFill>
              </a:rPr>
              <a:t>100%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321040" y="3566160"/>
            <a:ext cx="333756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321040" y="3566160"/>
            <a:ext cx="73152" cy="164592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522208" y="3721608"/>
            <a:ext cx="30175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сделка → вклад → результат</a:t>
            </a:r>
          </a:p>
          <a:p>
            <a:pPr>
              <a:spcBef>
                <a:spcPts val="500"/>
              </a:spcBef>
            </a:pPr>
            <a:r>
              <a:rPr sz="2400" b="1">
                <a:solidFill>
                  <a:srgbClr val="349887"/>
                </a:solidFill>
              </a:rPr>
              <a:t>1 цикл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Дорожная карта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От проектирования к федеральной платформе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12</a:t>
            </a:r>
          </a:p>
        </p:txBody>
      </p:sp>
      <p:sp>
        <p:nvSpPr>
          <p:cNvPr id="6" name="Oval 5"/>
          <p:cNvSpPr/>
          <p:nvPr/>
        </p:nvSpPr>
        <p:spPr>
          <a:xfrm>
            <a:off x="777240" y="1325880"/>
            <a:ext cx="438912" cy="438912"/>
          </a:xfrm>
          <a:prstGeom prst="ellipse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353312"/>
            <a:ext cx="438912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1307592"/>
            <a:ext cx="9601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19232D"/>
                </a:solidFill>
              </a:rPr>
              <a:t>Проектирование</a:t>
            </a:r>
            <a:r>
              <a:rPr sz="1200">
                <a:solidFill>
                  <a:srgbClr val="5A6978"/>
                </a:solidFill>
              </a:rPr>
              <a:t> — модель, право, финпотоки, UX</a:t>
            </a:r>
          </a:p>
        </p:txBody>
      </p:sp>
      <p:sp>
        <p:nvSpPr>
          <p:cNvPr id="9" name="Rectangle 8"/>
          <p:cNvSpPr/>
          <p:nvPr/>
        </p:nvSpPr>
        <p:spPr>
          <a:xfrm>
            <a:off x="978408" y="1755648"/>
            <a:ext cx="36576" cy="347472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2084831"/>
            <a:ext cx="438912" cy="438912"/>
          </a:xfrm>
          <a:prstGeom prst="ellipse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112263"/>
            <a:ext cx="438912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2066543"/>
            <a:ext cx="9601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19232D"/>
                </a:solidFill>
              </a:rPr>
              <a:t>Пилот</a:t>
            </a:r>
            <a:r>
              <a:rPr sz="1200">
                <a:solidFill>
                  <a:srgbClr val="5A6978"/>
                </a:solidFill>
              </a:rPr>
              <a:t> — участники, сделки, инициативы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8408" y="2514600"/>
            <a:ext cx="36576" cy="347472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77240" y="2843784"/>
            <a:ext cx="438912" cy="438912"/>
          </a:xfrm>
          <a:prstGeom prst="ellipse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2871215"/>
            <a:ext cx="438912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2825496"/>
            <a:ext cx="9601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19232D"/>
                </a:solidFill>
              </a:rPr>
              <a:t>Проверка экономики</a:t>
            </a:r>
            <a:r>
              <a:rPr sz="1200">
                <a:solidFill>
                  <a:srgbClr val="5A6978"/>
                </a:solidFill>
              </a:rPr>
              <a:t> — повторные сделки и unit-экономика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78408" y="3273552"/>
            <a:ext cx="36576" cy="347472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77240" y="3602735"/>
            <a:ext cx="438912" cy="438912"/>
          </a:xfrm>
          <a:prstGeom prst="ellipse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3630167"/>
            <a:ext cx="438912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17320" y="3584447"/>
            <a:ext cx="9601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19232D"/>
                </a:solidFill>
              </a:rPr>
              <a:t>Кооперационное расширение</a:t>
            </a:r>
            <a:r>
              <a:rPr sz="1200">
                <a:solidFill>
                  <a:srgbClr val="5A6978"/>
                </a:solidFill>
              </a:rPr>
              <a:t> — закупки, цепочки, занятость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78408" y="4032503"/>
            <a:ext cx="36576" cy="347472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77240" y="4361688"/>
            <a:ext cx="438912" cy="438912"/>
          </a:xfrm>
          <a:prstGeom prst="ellipse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389120"/>
            <a:ext cx="438912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17320" y="4343400"/>
            <a:ext cx="9601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19232D"/>
                </a:solidFill>
              </a:rPr>
              <a:t>Региональное масштабирование</a:t>
            </a:r>
            <a:r>
              <a:rPr sz="1200">
                <a:solidFill>
                  <a:srgbClr val="5A6978"/>
                </a:solidFill>
              </a:rPr>
              <a:t> — муниципалитеты, НКО, компании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78408" y="4791455"/>
            <a:ext cx="36576" cy="347472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77240" y="5120640"/>
            <a:ext cx="438912" cy="438912"/>
          </a:xfrm>
          <a:prstGeom prst="ellipse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7240" y="5148072"/>
            <a:ext cx="438912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17320" y="5102352"/>
            <a:ext cx="9601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19232D"/>
                </a:solidFill>
              </a:rPr>
              <a:t>Федеральная платформа</a:t>
            </a:r>
            <a:r>
              <a:rPr sz="1200">
                <a:solidFill>
                  <a:srgbClr val="5A6978"/>
                </a:solidFill>
              </a:rPr>
              <a:t> — стандарты, API, аналитика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Ключевые показатели эффективности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Что должно измеряться с первого дня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13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148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1148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1264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GMV и число сделок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4436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повторные покупатели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7492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7492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27608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активные продавцы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0664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40664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0780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объём средств фонда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38359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38359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93952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инициативы с подтверждённым результатом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148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1148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264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стоимость единицы социального результата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74320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274320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94436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рабочие места и проектная занятость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7492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07492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27608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объём кооперационных сделок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0664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40664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0780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время от заявки до исполнения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738359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738359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93952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уровень доверия и разрешение споров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Принципы системы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Условия, без которых модель теряет доверие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14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148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1148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1264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добровольность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4436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прозрачность потоков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7492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7492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27608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реальный результат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06640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406640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0780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разделение коммерческих и целевых средств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38359" y="146304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38359" y="146304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939528" y="161848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защита данных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148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1148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264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равный доступ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74320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274320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94436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кооперация там, где она эффективнее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7492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07492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27608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локальная самостоятельность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06640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406640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0780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проверяемость эффекта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738359" y="361188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738359" y="361188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939528" y="376732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масштабирование доказанных моделей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Итоговая модель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Социальная полезность становится измеряемым результатом экономической деятельности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828800"/>
            <a:ext cx="1060704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19232D"/>
                </a:solidFill>
              </a:rPr>
              <a:t>ЛЮДИ + БИЗНЕС + КООПЕРАЦИЯ + ФОНД + ИНИЦИАТИВЫ + ДОВЕРИЕ + ПРОЗРАЧНОСТЬ</a:t>
            </a:r>
          </a:p>
          <a:p>
            <a:pPr algn="ctr">
              <a:spcBef>
                <a:spcPts val="1600"/>
              </a:spcBef>
            </a:pPr>
            <a:r>
              <a:rPr sz="2800" b="1">
                <a:solidFill>
                  <a:srgbClr val="2674A6"/>
                </a:solidFill>
              </a:rPr>
              <a:t>= СОЦИАЛЬНЫЙ МАРКЕТПЛЕЙС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4297680"/>
            <a:ext cx="9875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5A6978"/>
                </a:solidFill>
              </a:rPr>
              <a:t>Практическое экономическое ядро системы социальной кооперации.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Зачем нужен социальный маркетплейс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Не ещё один интернет-магазин, а инфраструктура социальной экономики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600200"/>
            <a:ext cx="342900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600200"/>
            <a:ext cx="73152" cy="18288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1755648"/>
            <a:ext cx="310896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Проблема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Социальные инициативы отделены от повседневной экономики и зависят от разовых источников финансирования.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70832" y="1600200"/>
            <a:ext cx="342900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70832" y="1600200"/>
            <a:ext cx="73152" cy="182880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1755648"/>
            <a:ext cx="310896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Решение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Встроить социальный эффект непосредственно в сделки, услуги, занятость и кооперационные процессы.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600200"/>
            <a:ext cx="3429000" cy="1828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046720" y="1600200"/>
            <a:ext cx="73152" cy="1828800"/>
          </a:xfrm>
          <a:prstGeom prst="rect">
            <a:avLst/>
          </a:prstGeom>
          <a:solidFill>
            <a:srgbClr val="7EAF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47888" y="1755648"/>
            <a:ext cx="310896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Результат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Постоянный поток ресурсов в инициативы, прозрачность, репутация и масштабирование работающих моделей.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4114800"/>
            <a:ext cx="100584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19232D"/>
                </a:solidFill>
              </a:rPr>
              <a:t>Каждая экономическая операция может создавать одновременно коммерческий, социальный и общественный эффект.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Базовая архитектура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Два взаимосвязанных контура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1645920"/>
            <a:ext cx="4846320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14400" y="1645920"/>
            <a:ext cx="73152" cy="338328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5568" y="1801368"/>
            <a:ext cx="4526280" cy="3154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Экономический контур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Товары • услуги • заказы • расчёты • логистика • занятость • кооперационные предложения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1645920"/>
            <a:ext cx="4846320" cy="3383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0" y="1645920"/>
            <a:ext cx="73152" cy="338328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01968" y="1801368"/>
            <a:ext cx="4526280" cy="3154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Социальный контур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Фонд • инициативы • целевые сборы • добровольчество • социальные программы • верификация результата</a:t>
            </a:r>
          </a:p>
        </p:txBody>
      </p:sp>
      <p:sp>
        <p:nvSpPr>
          <p:cNvPr id="12" name="Chevron 11"/>
          <p:cNvSpPr/>
          <p:nvPr/>
        </p:nvSpPr>
        <p:spPr>
          <a:xfrm>
            <a:off x="5715000" y="2743200"/>
            <a:ext cx="731520" cy="1097280"/>
          </a:xfrm>
          <a:prstGeom prst="chevron">
            <a:avLst/>
          </a:prstGeom>
          <a:solidFill>
            <a:srgbClr val="B9C8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Как работает связка с Фондом социальных инициатив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Полный цикл от сделки до подтверждённого результата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7607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Сделка</a:t>
            </a:r>
          </a:p>
        </p:txBody>
      </p:sp>
      <p:sp>
        <p:nvSpPr>
          <p:cNvPr id="8" name="Chevron 7"/>
          <p:cNvSpPr/>
          <p:nvPr/>
        </p:nvSpPr>
        <p:spPr>
          <a:xfrm>
            <a:off x="1673352" y="2350008"/>
            <a:ext cx="256032" cy="411480"/>
          </a:xfrm>
          <a:prstGeom prst="chevron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92024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99339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Комиссия платформы</a:t>
            </a:r>
          </a:p>
        </p:txBody>
      </p:sp>
      <p:sp>
        <p:nvSpPr>
          <p:cNvPr id="11" name="Chevron 10"/>
          <p:cNvSpPr/>
          <p:nvPr/>
        </p:nvSpPr>
        <p:spPr>
          <a:xfrm>
            <a:off x="3090672" y="2350008"/>
            <a:ext cx="256032" cy="411480"/>
          </a:xfrm>
          <a:prstGeom prst="chevron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33756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1071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Социальный вклад</a:t>
            </a:r>
          </a:p>
        </p:txBody>
      </p:sp>
      <p:sp>
        <p:nvSpPr>
          <p:cNvPr id="14" name="Chevron 13"/>
          <p:cNvSpPr/>
          <p:nvPr/>
        </p:nvSpPr>
        <p:spPr>
          <a:xfrm>
            <a:off x="4507992" y="2350008"/>
            <a:ext cx="256032" cy="411480"/>
          </a:xfrm>
          <a:prstGeom prst="chevron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75488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2803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Выбор инициативы</a:t>
            </a:r>
          </a:p>
        </p:txBody>
      </p:sp>
      <p:sp>
        <p:nvSpPr>
          <p:cNvPr id="17" name="Chevron 16"/>
          <p:cNvSpPr/>
          <p:nvPr/>
        </p:nvSpPr>
        <p:spPr>
          <a:xfrm>
            <a:off x="5925312" y="2350008"/>
            <a:ext cx="256032" cy="411480"/>
          </a:xfrm>
          <a:prstGeom prst="chevron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17220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4535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Финансирование</a:t>
            </a:r>
          </a:p>
        </p:txBody>
      </p:sp>
      <p:sp>
        <p:nvSpPr>
          <p:cNvPr id="20" name="Chevron 19"/>
          <p:cNvSpPr/>
          <p:nvPr/>
        </p:nvSpPr>
        <p:spPr>
          <a:xfrm>
            <a:off x="7342631" y="2350008"/>
            <a:ext cx="256032" cy="411480"/>
          </a:xfrm>
          <a:prstGeom prst="chevron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58952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66267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Исполнение</a:t>
            </a:r>
          </a:p>
        </p:txBody>
      </p:sp>
      <p:sp>
        <p:nvSpPr>
          <p:cNvPr id="23" name="Chevron 22"/>
          <p:cNvSpPr/>
          <p:nvPr/>
        </p:nvSpPr>
        <p:spPr>
          <a:xfrm>
            <a:off x="8759952" y="2350008"/>
            <a:ext cx="256032" cy="411480"/>
          </a:xfrm>
          <a:prstGeom prst="chevron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00684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07999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Верификация</a:t>
            </a:r>
          </a:p>
        </p:txBody>
      </p:sp>
      <p:sp>
        <p:nvSpPr>
          <p:cNvPr id="26" name="Chevron 25"/>
          <p:cNvSpPr/>
          <p:nvPr/>
        </p:nvSpPr>
        <p:spPr>
          <a:xfrm>
            <a:off x="10177272" y="2350008"/>
            <a:ext cx="256032" cy="411480"/>
          </a:xfrm>
          <a:prstGeom prst="chevron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424160" y="2057400"/>
            <a:ext cx="118872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497312" y="2249424"/>
            <a:ext cx="1042415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>
                <a:solidFill>
                  <a:srgbClr val="19232D"/>
                </a:solidFill>
              </a:rPr>
              <a:t>Масштабирование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7280" y="4023360"/>
            <a:ext cx="9966960" cy="960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>
                <a:solidFill>
                  <a:srgbClr val="19232D"/>
                </a:solidFill>
              </a:rPr>
              <a:t>Фонд — не приложение к маркетплейсу, а встроенный институт перераспределения части создаваемой стоимости в общественно значимые проекты.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Участники системы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Одна платформа — разные роли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5544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554480"/>
            <a:ext cx="73152" cy="16002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7099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Гражданин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покупатель • исполнитель • волонтёр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92424" y="15544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392424" y="1554480"/>
            <a:ext cx="73152" cy="16002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93592" y="17099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Предприниматель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продавец • поставщик услуг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81928" y="15544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281928" y="1554480"/>
            <a:ext cx="73152" cy="16002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83096" y="17099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Кооператив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производство • сбыт • закупки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71432" y="15544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171432" y="1554480"/>
            <a:ext cx="73152" cy="160020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72600" y="17099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НКО / фонд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социальные программы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73152" cy="160020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4088" y="37673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Компания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заказчик • партнёр • софинансирование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392424" y="36118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392424" y="3611880"/>
            <a:ext cx="73152" cy="160020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93592" y="37673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Муниципалитет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общественные задачи • территория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81928" y="36118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81928" y="3611880"/>
            <a:ext cx="73152" cy="160020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83096" y="37673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Эксперт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оценка • верификация • наставничество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71432" y="3611880"/>
            <a:ext cx="251460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171432" y="3611880"/>
            <a:ext cx="73152" cy="160020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372600" y="3767328"/>
            <a:ext cx="21945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Институт развития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ресурсы • масштабирование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Ключевые модули платформы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От витрины до кооперационного контура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1480" y="150876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11480" y="150876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12648" y="1664207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Каталог товаров и услуг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150876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743200" y="150876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44368" y="1664207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Биржа потребностей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74920" y="150876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74920" y="150876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276088" y="1664207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Биржа инициатив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06640" y="150876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406640" y="150876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07808" y="1664207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Фонд социальных инициатив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38359" y="150876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38359" y="1508760"/>
            <a:ext cx="73152" cy="169164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939528" y="1664207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Кооперационный модуль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11480" y="365760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11480" y="365760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2648" y="381304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Репутация и доверие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743200" y="365760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2743200" y="365760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944368" y="381304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Верификация результата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74920" y="365760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074920" y="365760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276088" y="381304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Расчётно-финансовый модуль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06640" y="365760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406640" y="365760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07808" y="381304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Аналитика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738359" y="3657600"/>
            <a:ext cx="205740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738359" y="3657600"/>
            <a:ext cx="73152" cy="169164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939528" y="3813048"/>
            <a:ext cx="17373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Личный кабинет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Экономическая модель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Устойчивость обеспечивается несколькими источниками дохода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50876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508760"/>
            <a:ext cx="73152" cy="164592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1664207"/>
            <a:ext cx="3108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Комиссия со сделок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базовая операционная выручка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50876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80560" y="1508760"/>
            <a:ext cx="73152" cy="164592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81728" y="1664207"/>
            <a:ext cx="3108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Подписки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расширенные функции организаций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5320" y="150876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75320" y="1508760"/>
            <a:ext cx="73152" cy="164592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76488" y="1664207"/>
            <a:ext cx="3108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B2B / B2G сервисы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закупки, аналитика, проектные кабинеты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65760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800" y="3657600"/>
            <a:ext cx="73152" cy="164592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3813048"/>
            <a:ext cx="3108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Партнёрские финсервисы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эквайринг, логистика, страхование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80560" y="365760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480560" y="3657600"/>
            <a:ext cx="73152" cy="164592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81728" y="3813048"/>
            <a:ext cx="3108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Продвижение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этичное и маркированное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3657600"/>
            <a:ext cx="342900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275320" y="3657600"/>
            <a:ext cx="73152" cy="164592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76488" y="3813048"/>
            <a:ext cx="310896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Софинансирование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корпоративные и институциональные программы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Модель доверия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Не единый «социальный рейтинг», а подтверждаемая репутация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1600200"/>
            <a:ext cx="50292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19232D"/>
                </a:solidFill>
              </a:defRPr>
            </a:pPr>
            <a:r>
              <a:t>качество и завершённость сделок</a:t>
            </a:r>
          </a:p>
          <a:p>
            <a:pPr>
              <a:spcAft>
                <a:spcPts val="800"/>
              </a:spcAft>
              <a:defRPr sz="1400">
                <a:solidFill>
                  <a:srgbClr val="19232D"/>
                </a:solidFill>
              </a:defRPr>
            </a:pPr>
            <a:r>
              <a:t>своевременность обязательств</a:t>
            </a:r>
          </a:p>
          <a:p>
            <a:pPr>
              <a:spcAft>
                <a:spcPts val="800"/>
              </a:spcAft>
              <a:defRPr sz="1400">
                <a:solidFill>
                  <a:srgbClr val="19232D"/>
                </a:solidFill>
              </a:defRPr>
            </a:pPr>
            <a:r>
              <a:t>подтверждённый социальный вклад</a:t>
            </a:r>
          </a:p>
          <a:p>
            <a:pPr>
              <a:spcAft>
                <a:spcPts val="800"/>
              </a:spcAft>
              <a:defRPr sz="1400">
                <a:solidFill>
                  <a:srgbClr val="19232D"/>
                </a:solidFill>
              </a:defRPr>
            </a:pPr>
            <a:r>
              <a:t>участие в инициативах</a:t>
            </a:r>
          </a:p>
          <a:p>
            <a:pPr>
              <a:spcAft>
                <a:spcPts val="800"/>
              </a:spcAft>
              <a:defRPr sz="1400">
                <a:solidFill>
                  <a:srgbClr val="19232D"/>
                </a:solidFill>
              </a:defRPr>
            </a:pPr>
            <a:r>
              <a:t>экспертная компетентность</a:t>
            </a:r>
          </a:p>
          <a:p>
            <a:pPr>
              <a:spcAft>
                <a:spcPts val="800"/>
              </a:spcAft>
              <a:defRPr sz="1400">
                <a:solidFill>
                  <a:srgbClr val="19232D"/>
                </a:solidFill>
              </a:defRPr>
            </a:pPr>
            <a:r>
              <a:t>прозрачность и отчётность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737360"/>
            <a:ext cx="4572000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0" y="1737360"/>
            <a:ext cx="73152" cy="310896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01968" y="1892807"/>
            <a:ext cx="4251960" cy="2880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Принцип</a:t>
            </a:r>
          </a:p>
          <a:p>
            <a:pPr>
              <a:spcBef>
                <a:spcPts val="600"/>
              </a:spcBef>
            </a:pPr>
            <a:r>
              <a:rPr sz="1019">
                <a:solidFill>
                  <a:srgbClr val="5A6978"/>
                </a:solidFill>
              </a:rPr>
              <a:t>Репутация отражает только подтверждённое поведение внутри платформы и не должна ограничивать базовые права человека или организации.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106984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9232D"/>
                </a:solidFill>
              </a:rPr>
              <a:t>Жизненный цикл инициативы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1060704"/>
            <a:ext cx="104241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>
                <a:solidFill>
                  <a:srgbClr val="5A6978"/>
                </a:solidFill>
              </a:rPr>
              <a:t>От проблемы до масштабируемого решения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438912"/>
            <a:ext cx="411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1">
                <a:solidFill>
                  <a:srgbClr val="2674A6"/>
                </a:solidFill>
              </a:rPr>
              <a:t>09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5544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554480"/>
            <a:ext cx="73152" cy="155448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088" y="17099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Проблема / идея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07208" y="15544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807208" y="1554480"/>
            <a:ext cx="73152" cy="155448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08376" y="17099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Проверка данных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11496" y="15544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111496" y="1554480"/>
            <a:ext cx="73152" cy="155448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312664" y="17099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Экспертная оценка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415784" y="15544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415784" y="1554480"/>
            <a:ext cx="73152" cy="155448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16952" y="17099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Бюджет + команда + KPI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20072" y="15544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20072" y="1554480"/>
            <a:ext cx="73152" cy="1554480"/>
          </a:xfrm>
          <a:prstGeom prst="rect">
            <a:avLst/>
          </a:prstGeom>
          <a:solidFill>
            <a:srgbClr val="2674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921240" y="17099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Публичное размещение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6118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02920" y="3611880"/>
            <a:ext cx="73152" cy="155448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04088" y="37673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Сбор ресурсов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807208" y="36118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2807208" y="3611880"/>
            <a:ext cx="73152" cy="155448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008376" y="37673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Финансирование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111496" y="36118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111496" y="3611880"/>
            <a:ext cx="73152" cy="155448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312664" y="37673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Исполнение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15784" y="36118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415784" y="3611880"/>
            <a:ext cx="73152" cy="155448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16952" y="37673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Верификация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720072" y="361188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720072" y="3611880"/>
            <a:ext cx="73152" cy="1554480"/>
          </a:xfrm>
          <a:prstGeom prst="rect">
            <a:avLst/>
          </a:prstGeom>
          <a:solidFill>
            <a:srgbClr val="3498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921240" y="3767328"/>
            <a:ext cx="169164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19232D"/>
                </a:solidFill>
              </a:rPr>
              <a:t>Масштабирование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4360" y="6446520"/>
            <a:ext cx="10972800" cy="9144"/>
          </a:xfrm>
          <a:prstGeom prst="rect">
            <a:avLst/>
          </a:prstGeom>
          <a:solidFill>
            <a:srgbClr val="D2D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" y="6473952"/>
            <a:ext cx="4572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>
                <a:solidFill>
                  <a:srgbClr val="5A6978"/>
                </a:solidFill>
              </a:rPr>
              <a:t>Социальная Кооперация •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