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406640" y="1143000"/>
            <a:ext cx="4572000" cy="4572000"/>
          </a:xfrm>
          <a:prstGeom prst="ellipse">
            <a:avLst/>
          </a:prstGeom>
          <a:solidFill>
            <a:srgbClr val="F7F9FC"/>
          </a:solidFill>
          <a:ln w="1524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909560" y="1645920"/>
            <a:ext cx="3566160" cy="3566160"/>
          </a:xfrm>
          <a:prstGeom prst="ellipse">
            <a:avLst/>
          </a:prstGeom>
          <a:solidFill>
            <a:srgbClr val="F7F9FC"/>
          </a:solidFill>
          <a:ln w="1778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412480" y="2148840"/>
            <a:ext cx="2560320" cy="2560320"/>
          </a:xfrm>
          <a:prstGeom prst="ellipse">
            <a:avLst/>
          </a:prstGeom>
          <a:solidFill>
            <a:srgbClr val="F7F9FC"/>
          </a:solidFill>
          <a:ln w="1905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66860" y="2903220"/>
            <a:ext cx="1051560" cy="1051560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17152" y="3127248"/>
            <a:ext cx="9601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Inter Display"/>
              </a:rPr>
              <a:t>22:22</a:t>
            </a:r>
          </a:p>
        </p:txBody>
      </p:sp>
      <p:sp>
        <p:nvSpPr>
          <p:cNvPr id="8" name="Oval 7"/>
          <p:cNvSpPr/>
          <p:nvPr/>
        </p:nvSpPr>
        <p:spPr>
          <a:xfrm>
            <a:off x="11919204" y="3369564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612938" y="4512564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0776204" y="5349298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9633204" y="5655564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490204" y="5349298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653469" y="4512564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347204" y="3369564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653469" y="2226564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490203" y="1389829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633204" y="1083564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10776204" y="1389829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11612938" y="2226563"/>
            <a:ext cx="118872" cy="118872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1143000"/>
            <a:ext cx="71323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100" b="1">
                <a:solidFill>
                  <a:srgbClr val="1B3052"/>
                </a:solidFill>
                <a:latin typeface="Inter Display"/>
              </a:rPr>
              <a:t>СЛОВАРЬ-КЛАССИФИКАТОР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" y="1783080"/>
            <a:ext cx="71323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300" b="1">
                <a:solidFill>
                  <a:srgbClr val="141B26"/>
                </a:solidFill>
                <a:latin typeface="Inter Display"/>
              </a:rPr>
              <a:t>ЭКВИЛИБРИУМ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808" y="2788920"/>
            <a:ext cx="6217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0">
                <a:solidFill>
                  <a:srgbClr val="1AA7C4"/>
                </a:solidFill>
                <a:latin typeface="Inter Display"/>
              </a:rPr>
              <a:t>Архив сохранения Наследия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9808" y="3337560"/>
            <a:ext cx="6583680" cy="40233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>
                <a:solidFill>
                  <a:srgbClr val="C99D3E"/>
                </a:solidFill>
                <a:latin typeface="Inter Display"/>
              </a:rPr>
              <a:t>ОРИОН 22:22 • Портал умного Парсинга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808" y="4160520"/>
            <a:ext cx="630936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5C697A"/>
                </a:solidFill>
                <a:latin typeface="Inter"/>
              </a:rPr>
              <a:t>Единый реестровый язык для человека, архива, поисковой системы и ИИ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" y="5989320"/>
            <a:ext cx="18288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5C697A"/>
                </a:solidFill>
                <a:latin typeface="Inter"/>
              </a:rPr>
              <a:t>Версия 1.0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Иерархия реестров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От семейного фонда до планетарного метареестра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10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112367" y="1444752"/>
            <a:ext cx="996696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49527" y="1536192"/>
            <a:ext cx="320040" cy="2468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1B3052"/>
                </a:solidFill>
                <a:latin typeface="Inter Display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9295" y="1517904"/>
            <a:ext cx="21488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1B3052"/>
                </a:solidFill>
                <a:latin typeface="Inter Display"/>
              </a:rPr>
              <a:t>ПЛАНЕТАРНЫЙ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55567" y="1517904"/>
            <a:ext cx="69951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мировое значение, универсальные и межгосударственные реестры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661007" y="2194560"/>
            <a:ext cx="886968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798167" y="2286000"/>
            <a:ext cx="320040" cy="2468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1AA7C4"/>
                </a:solidFill>
                <a:latin typeface="Inter Display"/>
              </a:rPr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27935" y="2267712"/>
            <a:ext cx="21488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1B3052"/>
                </a:solidFill>
                <a:latin typeface="Inter Display"/>
              </a:rPr>
              <a:t>НАЦИОНАЛЬНЫЙ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04207" y="2267712"/>
            <a:ext cx="5897879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государственные реестры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09647" y="2944368"/>
            <a:ext cx="777240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346807" y="3035808"/>
            <a:ext cx="320040" cy="2468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4B9678"/>
                </a:solidFill>
                <a:latin typeface="Inter Display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76575" y="3017520"/>
            <a:ext cx="21488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1B3052"/>
                </a:solidFill>
                <a:latin typeface="Inter Display"/>
              </a:rPr>
              <a:t>РЕГИОНАЛЬНЫЙ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52847" y="3017520"/>
            <a:ext cx="4800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субъекты, территории, историко-культурные зоны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58287" y="3694176"/>
            <a:ext cx="667512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895447" y="3785615"/>
            <a:ext cx="320040" cy="2468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C99D3E"/>
                </a:solidFill>
                <a:latin typeface="Inter Display"/>
              </a:rPr>
              <a:t>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25215" y="3767328"/>
            <a:ext cx="21488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1B3052"/>
                </a:solidFill>
                <a:latin typeface="Inter Display"/>
              </a:rPr>
              <a:t>ЛОКАЛЬНЫЙ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01487" y="3767328"/>
            <a:ext cx="370332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музеи, архивы, общины, организации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306927" y="4443983"/>
            <a:ext cx="5577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5C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444087" y="4535423"/>
            <a:ext cx="320040" cy="2468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715CA8"/>
                </a:solidFill>
                <a:latin typeface="Inter Display"/>
              </a:rPr>
              <a:t>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73855" y="4517136"/>
            <a:ext cx="21488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1B3052"/>
                </a:solidFill>
                <a:latin typeface="Inter Display"/>
              </a:rPr>
              <a:t>ПЕРСОНАЛЬНЫЙ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50127" y="4517136"/>
            <a:ext cx="2606039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семейные и частные архивы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809847" y="5193792"/>
            <a:ext cx="457200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94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947007" y="5285231"/>
            <a:ext cx="320040" cy="2468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B94E4C"/>
                </a:solidFill>
                <a:latin typeface="Inter Display"/>
              </a:rPr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76775" y="5266944"/>
            <a:ext cx="21488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1B3052"/>
                </a:solidFill>
                <a:latin typeface="Inter Display"/>
              </a:rPr>
              <a:t>МАШИННЫЙ МЕТАРЕЕСТР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53047" y="5266944"/>
            <a:ext cx="1600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индекс ЭКВИЛИБРИУМ без присвоения прав первичного реестра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ОРИОН 22:22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Символический контур согласования данных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11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116068" y="2473452"/>
            <a:ext cx="1965960" cy="1965960"/>
          </a:xfrm>
          <a:prstGeom prst="ellipse">
            <a:avLst/>
          </a:prstGeom>
          <a:solidFill>
            <a:srgbClr val="FFFFFF"/>
          </a:solidFill>
          <a:ln w="3302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5468112" y="2825496"/>
            <a:ext cx="1261872" cy="1261872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522976" y="3182112"/>
            <a:ext cx="1152144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Inter Display"/>
              </a:rPr>
              <a:t>22:22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1920240"/>
            <a:ext cx="28346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1AA7C4"/>
                </a:solidFill>
                <a:latin typeface="Inter Display"/>
              </a:rPr>
              <a:t>22 РЕЕСТРА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3127248"/>
            <a:ext cx="283464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1">
                <a:solidFill>
                  <a:srgbClr val="1B3052"/>
                </a:solidFill>
                <a:latin typeface="Inter Display"/>
              </a:rPr>
              <a:t>СОХРАНИТЬ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3675887"/>
            <a:ext cx="283464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C697A"/>
                </a:solidFill>
                <a:latin typeface="Inter"/>
              </a:rPr>
              <a:t>вход в Архив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66760" y="1920240"/>
            <a:ext cx="28346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C99D3E"/>
                </a:solidFill>
                <a:latin typeface="Inter Display"/>
              </a:rPr>
              <a:t>22 СВЯЗИ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66760" y="3127248"/>
            <a:ext cx="283464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1">
                <a:solidFill>
                  <a:srgbClr val="1B3052"/>
                </a:solidFill>
                <a:latin typeface="Inter Display"/>
              </a:rPr>
              <a:t>СВЯЗАТЬ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66760" y="3675887"/>
            <a:ext cx="283464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0">
                <a:solidFill>
                  <a:srgbClr val="5C697A"/>
                </a:solidFill>
                <a:latin typeface="Inter"/>
              </a:rPr>
              <a:t>выход в систему знаний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749039" y="3456432"/>
            <a:ext cx="1298449" cy="0"/>
          </a:xfrm>
          <a:prstGeom prst="line">
            <a:avLst/>
          </a:prstGeom>
          <a:ln w="381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7150608" y="3456432"/>
            <a:ext cx="1261872" cy="0"/>
          </a:xfrm>
          <a:prstGeom prst="line">
            <a:avLst/>
          </a:prstGeom>
          <a:ln w="38100">
            <a:solidFill>
              <a:srgbClr val="C99D3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05840" y="5184648"/>
            <a:ext cx="1014984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1B3052"/>
                </a:solidFill>
                <a:latin typeface="Inter Display"/>
              </a:rPr>
              <a:t>Смысловая формула: 22 реестра × 2 направления = «сохранить ↔ связать»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1560" y="5788152"/>
            <a:ext cx="100584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0">
                <a:solidFill>
                  <a:srgbClr val="5C697A"/>
                </a:solidFill>
                <a:latin typeface="Inter"/>
              </a:rPr>
              <a:t>Символический код не заменяет DOI, ISBN, архивные шифры, кадастровые и иные юридически значимые идентификаторы.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Внедрение классификатора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Десять шагов от концепции к рабочему Архиву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12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58368" y="160934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77240" y="174650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59" y="184708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16736" y="177393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R01–R22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536" y="229514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утвердить верхний классификатор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62656" y="160934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81528" y="174650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127248" y="184708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21024" y="177393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V01–V08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63824" y="229514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создать контролируемые словари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66944" y="160934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5385816" y="174650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31536" y="184708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25312" y="177393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ПАСПОРТ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68112" y="229514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зафиксировать обязательные поля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71232" y="160934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690104" y="174650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735824" y="184708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0" y="177393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CROSSWALK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0" y="229514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сопоставить внешние идентификаторы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875520" y="160934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9994392" y="174650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040112" y="184708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533888" y="177393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PARSING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76688" y="229514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правила извлечения и нормализации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58368" y="375818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777240" y="389534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2959" y="399592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16736" y="392277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EVIDENCE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9536" y="444398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журнал доказательности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962656" y="375818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3081528" y="389534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127248" y="399592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21024" y="392277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GRAPH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63824" y="444398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дедупликация и связи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266944" y="375818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5385816" y="389534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431536" y="399592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08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25312" y="392277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EXPERT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68112" y="444398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очереди спорных записей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571232" y="375818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7690104" y="389534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735824" y="399592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09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0" y="392277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VERSION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772400" y="444398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контроль изменений и хэшей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875520" y="3758184"/>
            <a:ext cx="196596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9994392" y="3895344"/>
            <a:ext cx="420624" cy="420624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10040112" y="3995928"/>
            <a:ext cx="32918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Inter Display"/>
              </a:rPr>
              <a:t>10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533888" y="3922776"/>
            <a:ext cx="1115568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Inter Display"/>
              </a:rPr>
              <a:t>PORTAL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076688" y="4443984"/>
            <a:ext cx="1572768" cy="4937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9" b="0">
                <a:solidFill>
                  <a:srgbClr val="141B26"/>
                </a:solidFill>
                <a:latin typeface="Inter"/>
              </a:rPr>
              <a:t>единый интерфейс Архива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60120" y="5989320"/>
            <a:ext cx="10287000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C99D3E"/>
                </a:solidFill>
                <a:latin typeface="Inter Display"/>
              </a:rPr>
              <a:t>Результат: поисковая, доказательная и связанная среда сохранения Наследия — пригодная для людей и ИИ.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Архитектура результата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ЭКВИЛИБРИУМ превращает архив из хранилища в систему связанного знания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13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158087" y="1417320"/>
            <a:ext cx="987552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5C69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386687" y="1490472"/>
            <a:ext cx="31089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5C697A"/>
                </a:solidFill>
                <a:latin typeface="Inter Display"/>
              </a:rPr>
              <a:t>ИСТОЧНИКИ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5647" y="1490472"/>
            <a:ext cx="63093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50" b="0">
                <a:solidFill>
                  <a:srgbClr val="5C697A"/>
                </a:solidFill>
                <a:latin typeface="Inter"/>
              </a:rPr>
              <a:t>URL • фонды • каталоги • базы • медиа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32407" y="2185416"/>
            <a:ext cx="932688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61007" y="2258568"/>
            <a:ext cx="31089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AA7C4"/>
                </a:solidFill>
                <a:latin typeface="Inter Display"/>
              </a:rPr>
              <a:t>УМНЫЙ ПАРСИНГ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69967" y="2258568"/>
            <a:ext cx="57607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50" b="0">
                <a:solidFill>
                  <a:srgbClr val="5C697A"/>
                </a:solidFill>
                <a:latin typeface="Inter"/>
              </a:rPr>
              <a:t>извлечение • нормализация • сопоставление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706727" y="2953512"/>
            <a:ext cx="87782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935327" y="3026664"/>
            <a:ext cx="31089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B3052"/>
                </a:solidFill>
                <a:latin typeface="Inter Display"/>
              </a:rPr>
              <a:t>РЕЕСТРЫ R01–R22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4287" y="3026664"/>
            <a:ext cx="521208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50" b="0">
                <a:solidFill>
                  <a:srgbClr val="5C697A"/>
                </a:solidFill>
                <a:latin typeface="Inter"/>
              </a:rPr>
              <a:t>единый классификатор и словари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981047" y="3721608"/>
            <a:ext cx="822960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209647" y="3794760"/>
            <a:ext cx="31089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C99D3E"/>
                </a:solidFill>
                <a:latin typeface="Inter Display"/>
              </a:rPr>
              <a:t>ЦИФРОВОЙ ПАСПОРТ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18607" y="3794760"/>
            <a:ext cx="466344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50" b="0">
                <a:solidFill>
                  <a:srgbClr val="5C697A"/>
                </a:solidFill>
                <a:latin typeface="Inter"/>
              </a:rPr>
              <a:t>ID • доказательства • права • версии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255367" y="4489704"/>
            <a:ext cx="768096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5C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483967" y="4562856"/>
            <a:ext cx="31089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715CA8"/>
                </a:solidFill>
                <a:latin typeface="Inter Display"/>
              </a:rPr>
              <a:t>ГРАФ НАСЛЕДИЯ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92927" y="4562856"/>
            <a:ext cx="41148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50" b="0">
                <a:solidFill>
                  <a:srgbClr val="5C697A"/>
                </a:solidFill>
                <a:latin typeface="Inter"/>
              </a:rPr>
              <a:t>объект ↔ персона ↔ место ↔ событие ↔ источник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529687" y="5257800"/>
            <a:ext cx="713232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758287" y="5330952"/>
            <a:ext cx="31089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4B9678"/>
                </a:solidFill>
                <a:latin typeface="Inter Display"/>
              </a:rPr>
              <a:t>АРХИВ СОХРАНЕНИЯ НАСЛЕДИЯ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67247" y="5330952"/>
            <a:ext cx="35661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50" b="0">
                <a:solidFill>
                  <a:srgbClr val="5C697A"/>
                </a:solidFill>
                <a:latin typeface="Inter"/>
              </a:rPr>
              <a:t>поиск • исследование • сохранение • связь поколений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63440" y="6053328"/>
            <a:ext cx="2880360" cy="32918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1B3052"/>
                </a:solidFill>
                <a:latin typeface="Inter Display"/>
              </a:rPr>
              <a:t>ОРИОН 22:22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Один объект — много реестров — один цифровой паспорт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Базовый принцип архитектуры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02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2308860" y="3086100"/>
            <a:ext cx="1143000" cy="1143000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377440" y="3337560"/>
            <a:ext cx="100584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Inter Display"/>
              </a:rPr>
              <a:t>ОБЪЕКТ
НАСЛЕДИЯ</a:t>
            </a:r>
          </a:p>
        </p:txBody>
      </p:sp>
      <p:cxnSp>
        <p:nvCxnSpPr>
          <p:cNvPr id="9" name="Connector 8"/>
          <p:cNvCxnSpPr/>
          <p:nvPr/>
        </p:nvCxnSpPr>
        <p:spPr>
          <a:xfrm flipH="1" flipV="1">
            <a:off x="1296572" y="2743200"/>
            <a:ext cx="1583788" cy="914400"/>
          </a:xfrm>
          <a:prstGeom prst="line">
            <a:avLst/>
          </a:prstGeom>
          <a:ln w="1524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903380" y="2350008"/>
            <a:ext cx="786384" cy="78638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49100" y="2496312"/>
            <a:ext cx="694944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1AA7C4"/>
                </a:solidFill>
                <a:latin typeface="Inter"/>
              </a:rPr>
              <a:t>R03
объект</a:t>
            </a:r>
          </a:p>
        </p:txBody>
      </p:sp>
      <p:cxnSp>
        <p:nvCxnSpPr>
          <p:cNvPr id="12" name="Connector 11"/>
          <p:cNvCxnSpPr/>
          <p:nvPr/>
        </p:nvCxnSpPr>
        <p:spPr>
          <a:xfrm flipH="1" flipV="1">
            <a:off x="2880359" y="1828800"/>
            <a:ext cx="1" cy="1828800"/>
          </a:xfrm>
          <a:prstGeom prst="line">
            <a:avLst/>
          </a:prstGeom>
          <a:ln w="1524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487167" y="1435608"/>
            <a:ext cx="786384" cy="78638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532887" y="1581912"/>
            <a:ext cx="694944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C99D3E"/>
                </a:solidFill>
                <a:latin typeface="Inter"/>
              </a:rPr>
              <a:t>R14
провенанс</a:t>
            </a:r>
          </a:p>
        </p:txBody>
      </p:sp>
      <p:cxnSp>
        <p:nvCxnSpPr>
          <p:cNvPr id="15" name="Connector 14"/>
          <p:cNvCxnSpPr/>
          <p:nvPr/>
        </p:nvCxnSpPr>
        <p:spPr>
          <a:xfrm flipV="1">
            <a:off x="2880360" y="2743199"/>
            <a:ext cx="1583787" cy="914401"/>
          </a:xfrm>
          <a:prstGeom prst="line">
            <a:avLst/>
          </a:prstGeom>
          <a:ln w="1524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070955" y="2350007"/>
            <a:ext cx="786384" cy="78638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715C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16675" y="2496311"/>
            <a:ext cx="694944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715CA8"/>
                </a:solidFill>
                <a:latin typeface="Inter"/>
              </a:rPr>
              <a:t>R17
цифровая копия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2880360" y="3657600"/>
            <a:ext cx="1583787" cy="914400"/>
          </a:xfrm>
          <a:prstGeom prst="line">
            <a:avLst/>
          </a:prstGeom>
          <a:ln w="1524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070955" y="4178808"/>
            <a:ext cx="786384" cy="78638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116675" y="4325112"/>
            <a:ext cx="694944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4B9678"/>
                </a:solidFill>
                <a:latin typeface="Inter"/>
              </a:rPr>
              <a:t>R18
доказательства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2880360" y="3657600"/>
            <a:ext cx="0" cy="1828800"/>
          </a:xfrm>
          <a:prstGeom prst="line">
            <a:avLst/>
          </a:prstGeom>
          <a:ln w="1524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487168" y="5093208"/>
            <a:ext cx="786384" cy="78638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B94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532888" y="5239512"/>
            <a:ext cx="694944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B94E4C"/>
                </a:solidFill>
                <a:latin typeface="Inter"/>
              </a:rPr>
              <a:t>R13
права</a:t>
            </a:r>
          </a:p>
        </p:txBody>
      </p:sp>
      <p:cxnSp>
        <p:nvCxnSpPr>
          <p:cNvPr id="24" name="Connector 23"/>
          <p:cNvCxnSpPr/>
          <p:nvPr/>
        </p:nvCxnSpPr>
        <p:spPr>
          <a:xfrm flipH="1">
            <a:off x="1296572" y="3657600"/>
            <a:ext cx="1583788" cy="914400"/>
          </a:xfrm>
          <a:prstGeom prst="line">
            <a:avLst/>
          </a:prstGeom>
          <a:ln w="1524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903380" y="4178808"/>
            <a:ext cx="786384" cy="78638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00" y="4325112"/>
            <a:ext cx="694944" cy="5120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1B3052"/>
                </a:solidFill>
                <a:latin typeface="Inter"/>
              </a:rPr>
              <a:t>R22
связи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806440" y="1874519"/>
            <a:ext cx="5349240" cy="3611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126480" y="2148840"/>
            <a:ext cx="475488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1B3052"/>
                </a:solidFill>
                <a:latin typeface="Inter Display"/>
              </a:rPr>
              <a:t>ЕДИНЫЙ ЦИФРОВОЙ ПАСПОРТ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44768" y="2697480"/>
            <a:ext cx="10972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Inter Display"/>
              </a:rPr>
              <a:t>ID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33488" y="2697480"/>
            <a:ext cx="35204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41B26"/>
                </a:solidFill>
                <a:latin typeface="Inter"/>
              </a:rPr>
              <a:t>устойчивый идентификатор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44768" y="3136392"/>
            <a:ext cx="10972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Inter Display"/>
              </a:rPr>
              <a:t>КЛАСС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33488" y="3136392"/>
            <a:ext cx="35204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41B26"/>
                </a:solidFill>
                <a:latin typeface="Inter"/>
              </a:rPr>
              <a:t>тип объекта и домен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44768" y="3575304"/>
            <a:ext cx="10972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Inter Display"/>
              </a:rPr>
              <a:t>РЕЕСТРЫ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33488" y="3575304"/>
            <a:ext cx="35204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41B26"/>
                </a:solidFill>
                <a:latin typeface="Inter"/>
              </a:rPr>
              <a:t>множественное членство R01–R22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44768" y="4014216"/>
            <a:ext cx="10972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Inter Display"/>
              </a:rPr>
              <a:t>ИСТОЧНИКИ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33488" y="4014216"/>
            <a:ext cx="35204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41B26"/>
                </a:solidFill>
                <a:latin typeface="Inter"/>
              </a:rPr>
              <a:t>доказательства и происхождение данных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44768" y="4453128"/>
            <a:ext cx="10972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Inter Display"/>
              </a:rPr>
              <a:t>ПРАВА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33488" y="4453128"/>
            <a:ext cx="35204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41B26"/>
                </a:solidFill>
                <a:latin typeface="Inter"/>
              </a:rPr>
              <a:t>режимы владения и использования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44768" y="4892040"/>
            <a:ext cx="10972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Inter Display"/>
              </a:rPr>
              <a:t>ВЕРСИЯ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33488" y="4892040"/>
            <a:ext cx="35204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141B26"/>
                </a:solidFill>
                <a:latin typeface="Inter"/>
              </a:rPr>
              <a:t>история изменений и контроль целостности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44768" y="5010912"/>
            <a:ext cx="44805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1AA7C4"/>
                </a:solidFill>
                <a:latin typeface="DejaVu Sans Mono"/>
              </a:rPr>
              <a:t>EQ-HER-R04-R12-R14-000001-REV03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22 базовых реестра R01–R22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Каноническое верхнее дерево классификатора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03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559552" y="3255264"/>
            <a:ext cx="1078992" cy="1078992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14416" y="3474720"/>
            <a:ext cx="969264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Inter Display"/>
              </a:rPr>
              <a:t>ОРИОН
22:22</a:t>
            </a:r>
          </a:p>
        </p:txBody>
      </p:sp>
      <p:cxnSp>
        <p:nvCxnSpPr>
          <p:cNvPr id="9" name="Connector 8"/>
          <p:cNvCxnSpPr/>
          <p:nvPr/>
        </p:nvCxnSpPr>
        <p:spPr>
          <a:xfrm flipV="1">
            <a:off x="6099048" y="1463040"/>
            <a:ext cx="0" cy="2331720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833872" y="1197864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70448" y="1298448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AA7C4"/>
                </a:solidFill>
                <a:latin typeface="Inter Display"/>
              </a:rPr>
              <a:t>R01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96128" y="859536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Персоны</a:t>
            </a:r>
          </a:p>
        </p:txBody>
      </p:sp>
      <p:cxnSp>
        <p:nvCxnSpPr>
          <p:cNvPr id="13" name="Connector 12"/>
          <p:cNvCxnSpPr/>
          <p:nvPr/>
        </p:nvCxnSpPr>
        <p:spPr>
          <a:xfrm flipV="1">
            <a:off x="6099048" y="1162678"/>
            <a:ext cx="772848" cy="2632082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606720" y="89750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43296" y="99808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AA7C4"/>
                </a:solidFill>
                <a:latin typeface="Inter Display"/>
              </a:rPr>
              <a:t>R02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02937" y="578435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Институты</a:t>
            </a:r>
          </a:p>
        </p:txBody>
      </p:sp>
      <p:cxnSp>
        <p:nvCxnSpPr>
          <p:cNvPr id="17" name="Connector 16"/>
          <p:cNvCxnSpPr/>
          <p:nvPr/>
        </p:nvCxnSpPr>
        <p:spPr>
          <a:xfrm flipV="1">
            <a:off x="6099048" y="1833192"/>
            <a:ext cx="1260623" cy="1961568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7094495" y="1568016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1071" y="1668600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AA7C4"/>
                </a:solidFill>
                <a:latin typeface="Inter Display"/>
              </a:rPr>
              <a:t>R03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13819" y="1305170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Материальные</a:t>
            </a:r>
          </a:p>
        </p:txBody>
      </p:sp>
      <p:cxnSp>
        <p:nvCxnSpPr>
          <p:cNvPr id="21" name="Connector 20"/>
          <p:cNvCxnSpPr/>
          <p:nvPr/>
        </p:nvCxnSpPr>
        <p:spPr>
          <a:xfrm flipV="1">
            <a:off x="6099048" y="1998346"/>
            <a:ext cx="2073172" cy="1796414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7907044" y="1733170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943620" y="1833754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AA7C4"/>
                </a:solidFill>
                <a:latin typeface="Inter Display"/>
              </a:rPr>
              <a:t>R04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28650" y="1558951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Документы</a:t>
            </a:r>
          </a:p>
        </p:txBody>
      </p:sp>
      <p:cxnSp>
        <p:nvCxnSpPr>
          <p:cNvPr id="25" name="Connector 24"/>
          <p:cNvCxnSpPr/>
          <p:nvPr/>
        </p:nvCxnSpPr>
        <p:spPr>
          <a:xfrm flipV="1">
            <a:off x="6099048" y="2826128"/>
            <a:ext cx="2121007" cy="968632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7954879" y="256095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991455" y="266153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AA7C4"/>
                </a:solidFill>
                <a:latin typeface="Inter Display"/>
              </a:rPr>
              <a:t>R05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49654" y="2500587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Нематериальные</a:t>
            </a:r>
          </a:p>
        </p:txBody>
      </p:sp>
      <p:cxnSp>
        <p:nvCxnSpPr>
          <p:cNvPr id="29" name="Connector 28"/>
          <p:cNvCxnSpPr/>
          <p:nvPr/>
        </p:nvCxnSpPr>
        <p:spPr>
          <a:xfrm flipV="1">
            <a:off x="6099048" y="3404361"/>
            <a:ext cx="2715278" cy="390399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8549150" y="3139185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585726" y="3239769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AA7C4"/>
                </a:solidFill>
                <a:latin typeface="Inter Display"/>
              </a:rPr>
              <a:t>R06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82054" y="3208676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Архитектура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099048" y="3794760"/>
            <a:ext cx="2307986" cy="331838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8141858" y="386142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178434" y="396200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4B9678"/>
                </a:solidFill>
                <a:latin typeface="Inter Display"/>
              </a:rPr>
              <a:t>R07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74762" y="4066251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Природа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099048" y="3794760"/>
            <a:ext cx="2495302" cy="1139566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8329174" y="4669150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365750" y="4769734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4B9678"/>
                </a:solidFill>
                <a:latin typeface="Inter Display"/>
              </a:rPr>
              <a:t>R08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23949" y="5003835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Наука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099048" y="3794760"/>
            <a:ext cx="1762196" cy="1526951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7596068" y="5056535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632644" y="5157119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4B9678"/>
                </a:solidFill>
                <a:latin typeface="Inter Display"/>
              </a:rPr>
              <a:t>R09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17674" y="5505074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Технологии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6099048" y="3794760"/>
            <a:ext cx="1483085" cy="2307726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7316957" y="5837310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715C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353533" y="5937894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715CA8"/>
                </a:solidFill>
                <a:latin typeface="Inter Display"/>
              </a:rPr>
              <a:t>R10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36282" y="6374476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Цифровое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099048" y="3794760"/>
            <a:ext cx="656921" cy="2237268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6490793" y="576685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715C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27369" y="586743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715CA8"/>
                </a:solidFill>
                <a:latin typeface="Inter Display"/>
              </a:rPr>
              <a:t>R11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87009" y="6360240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События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6099048" y="3794760"/>
            <a:ext cx="0" cy="2743200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833872" y="6272784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715C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5870448" y="6373368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715CA8"/>
                </a:solidFill>
                <a:latin typeface="Inter Display"/>
              </a:rPr>
              <a:t>R12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596128" y="6885432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Коллекции</a:t>
            </a:r>
          </a:p>
        </p:txBody>
      </p:sp>
      <p:cxnSp>
        <p:nvCxnSpPr>
          <p:cNvPr id="57" name="Connector 56"/>
          <p:cNvCxnSpPr/>
          <p:nvPr/>
        </p:nvCxnSpPr>
        <p:spPr>
          <a:xfrm flipH="1">
            <a:off x="5442126" y="3794760"/>
            <a:ext cx="656922" cy="2237268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Oval 57"/>
          <p:cNvSpPr/>
          <p:nvPr/>
        </p:nvSpPr>
        <p:spPr>
          <a:xfrm>
            <a:off x="5176950" y="576685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213526" y="586743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C99D3E"/>
                </a:solidFill>
                <a:latin typeface="Inter Display"/>
              </a:rPr>
              <a:t>R13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805246" y="6360240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Права</a:t>
            </a:r>
          </a:p>
        </p:txBody>
      </p:sp>
      <p:cxnSp>
        <p:nvCxnSpPr>
          <p:cNvPr id="61" name="Connector 60"/>
          <p:cNvCxnSpPr/>
          <p:nvPr/>
        </p:nvCxnSpPr>
        <p:spPr>
          <a:xfrm flipH="1">
            <a:off x="4615962" y="3794760"/>
            <a:ext cx="1483086" cy="2307726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4350786" y="5837310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4387362" y="5937894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C99D3E"/>
                </a:solidFill>
                <a:latin typeface="Inter Display"/>
              </a:rPr>
              <a:t>R14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855973" y="6374476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Провенанс</a:t>
            </a:r>
          </a:p>
        </p:txBody>
      </p:sp>
      <p:cxnSp>
        <p:nvCxnSpPr>
          <p:cNvPr id="65" name="Connector 64"/>
          <p:cNvCxnSpPr/>
          <p:nvPr/>
        </p:nvCxnSpPr>
        <p:spPr>
          <a:xfrm flipH="1">
            <a:off x="4336851" y="3794760"/>
            <a:ext cx="1762197" cy="1526951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4071675" y="5056535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4108251" y="5157119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C99D3E"/>
                </a:solidFill>
                <a:latin typeface="Inter Display"/>
              </a:rPr>
              <a:t>R15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474581" y="5505074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Сохранность</a:t>
            </a:r>
          </a:p>
        </p:txBody>
      </p:sp>
      <p:cxnSp>
        <p:nvCxnSpPr>
          <p:cNvPr id="69" name="Connector 68"/>
          <p:cNvCxnSpPr/>
          <p:nvPr/>
        </p:nvCxnSpPr>
        <p:spPr>
          <a:xfrm flipH="1">
            <a:off x="3603745" y="3794760"/>
            <a:ext cx="2495303" cy="1139566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3338569" y="4669150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3375145" y="4769734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C99D3E"/>
                </a:solidFill>
                <a:latin typeface="Inter Display"/>
              </a:rPr>
              <a:t>R16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668306" y="5003835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Ценность</a:t>
            </a:r>
          </a:p>
        </p:txBody>
      </p:sp>
      <p:cxnSp>
        <p:nvCxnSpPr>
          <p:cNvPr id="73" name="Connector 72"/>
          <p:cNvCxnSpPr/>
          <p:nvPr/>
        </p:nvCxnSpPr>
        <p:spPr>
          <a:xfrm flipH="1">
            <a:off x="3791061" y="3794760"/>
            <a:ext cx="2307987" cy="331838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3525885" y="386142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3562461" y="396200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C99D3E"/>
                </a:solidFill>
                <a:latin typeface="Inter Display"/>
              </a:rPr>
              <a:t>R17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817493" y="4066251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Копии/медиа</a:t>
            </a:r>
          </a:p>
        </p:txBody>
      </p:sp>
      <p:cxnSp>
        <p:nvCxnSpPr>
          <p:cNvPr id="77" name="Connector 76"/>
          <p:cNvCxnSpPr/>
          <p:nvPr/>
        </p:nvCxnSpPr>
        <p:spPr>
          <a:xfrm flipH="1" flipV="1">
            <a:off x="3383769" y="3404361"/>
            <a:ext cx="2715279" cy="390399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3118593" y="3139185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3155169" y="3239769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C99D3E"/>
                </a:solidFill>
                <a:latin typeface="Inter Display"/>
              </a:rPr>
              <a:t>R18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410201" y="3208676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Источники</a:t>
            </a:r>
          </a:p>
        </p:txBody>
      </p:sp>
      <p:cxnSp>
        <p:nvCxnSpPr>
          <p:cNvPr id="81" name="Connector 80"/>
          <p:cNvCxnSpPr/>
          <p:nvPr/>
        </p:nvCxnSpPr>
        <p:spPr>
          <a:xfrm flipH="1" flipV="1">
            <a:off x="3978040" y="2826128"/>
            <a:ext cx="2121008" cy="968632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3712864" y="256095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B94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3749440" y="266153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B94E4C"/>
                </a:solidFill>
                <a:latin typeface="Inter Display"/>
              </a:rPr>
              <a:t>R19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042601" y="2500587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Доступ</a:t>
            </a:r>
          </a:p>
        </p:txBody>
      </p:sp>
      <p:cxnSp>
        <p:nvCxnSpPr>
          <p:cNvPr id="85" name="Connector 84"/>
          <p:cNvCxnSpPr/>
          <p:nvPr/>
        </p:nvCxnSpPr>
        <p:spPr>
          <a:xfrm flipH="1" flipV="1">
            <a:off x="4025875" y="1998346"/>
            <a:ext cx="2073173" cy="1796414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3760699" y="1733170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B94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3797275" y="1833754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B94E4C"/>
                </a:solidFill>
                <a:latin typeface="Inter Display"/>
              </a:rPr>
              <a:t>R20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163605" y="1558951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Риски</a:t>
            </a:r>
          </a:p>
        </p:txBody>
      </p:sp>
      <p:cxnSp>
        <p:nvCxnSpPr>
          <p:cNvPr id="89" name="Connector 88"/>
          <p:cNvCxnSpPr/>
          <p:nvPr/>
        </p:nvCxnSpPr>
        <p:spPr>
          <a:xfrm flipH="1" flipV="1">
            <a:off x="4838424" y="1833192"/>
            <a:ext cx="1260624" cy="1961568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4573248" y="1568016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B94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4609824" y="1668600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B94E4C"/>
                </a:solidFill>
                <a:latin typeface="Inter Display"/>
              </a:rPr>
              <a:t>R21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4078436" y="1305170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Сохранение</a:t>
            </a:r>
          </a:p>
        </p:txBody>
      </p:sp>
      <p:cxnSp>
        <p:nvCxnSpPr>
          <p:cNvPr id="93" name="Connector 92"/>
          <p:cNvCxnSpPr/>
          <p:nvPr/>
        </p:nvCxnSpPr>
        <p:spPr>
          <a:xfrm flipH="1" flipV="1">
            <a:off x="5326199" y="1162678"/>
            <a:ext cx="772849" cy="2632082"/>
          </a:xfrm>
          <a:prstGeom prst="line">
            <a:avLst/>
          </a:prstGeom>
          <a:ln w="11430">
            <a:solidFill>
              <a:srgbClr val="D4DC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Oval 93"/>
          <p:cNvSpPr/>
          <p:nvPr/>
        </p:nvSpPr>
        <p:spPr>
          <a:xfrm>
            <a:off x="5061023" y="897502"/>
            <a:ext cx="530352" cy="530352"/>
          </a:xfrm>
          <a:prstGeom prst="ellipse">
            <a:avLst/>
          </a:prstGeom>
          <a:solidFill>
            <a:srgbClr val="FFFFFF"/>
          </a:solidFill>
          <a:ln w="22860"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5097599" y="998086"/>
            <a:ext cx="45720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B3052"/>
                </a:solidFill>
                <a:latin typeface="Inter Display"/>
              </a:rPr>
              <a:t>R22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4689318" y="578435"/>
            <a:ext cx="100584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60" b="0">
                <a:solidFill>
                  <a:srgbClr val="141B26"/>
                </a:solidFill>
                <a:latin typeface="Inter"/>
              </a:rPr>
              <a:t>Связи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749808" y="6172200"/>
            <a:ext cx="1069848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0">
                <a:solidFill>
                  <a:srgbClr val="5C697A"/>
                </a:solidFill>
                <a:latin typeface="Inter"/>
              </a:rPr>
              <a:t>22 реестра образуют не 22 изолированные базы, а один граф связанных сущностей.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Реестры объединяются в 6 функциональных контуров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Это упрощает навигацию и масштабирование классификатора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04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49808" y="1645920"/>
            <a:ext cx="3401568" cy="17007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32688" y="1847088"/>
            <a:ext cx="475488" cy="475488"/>
          </a:xfrm>
          <a:prstGeom prst="ellipse">
            <a:avLst/>
          </a:prstGeom>
          <a:solidFill>
            <a:srgbClr val="1AA7C4"/>
          </a:solidFill>
          <a:ln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1975104"/>
            <a:ext cx="530352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Inter Display"/>
              </a:rPr>
              <a:t>R01–R02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1828800"/>
            <a:ext cx="233172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AA7C4"/>
                </a:solidFill>
                <a:latin typeface="Inter Display"/>
              </a:rPr>
              <a:t>СУБЪЕКТЫ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2487168"/>
            <a:ext cx="283464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141B26"/>
                </a:solidFill>
                <a:latin typeface="Inter"/>
              </a:rPr>
              <a:t>Люди, организации, институты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44568" y="1645920"/>
            <a:ext cx="3401568" cy="17007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4727448" y="1847088"/>
            <a:ext cx="475488" cy="475488"/>
          </a:xfrm>
          <a:prstGeom prst="ellipse">
            <a:avLst/>
          </a:prstGeom>
          <a:solidFill>
            <a:srgbClr val="4B9678"/>
          </a:solidFill>
          <a:ln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09160" y="1975104"/>
            <a:ext cx="530352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Inter Display"/>
              </a:rPr>
              <a:t>R03–R07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49240" y="1828800"/>
            <a:ext cx="233172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4B9678"/>
                </a:solidFill>
                <a:latin typeface="Inter Display"/>
              </a:rPr>
              <a:t>ОБЪЕКТЫ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00600" y="2487168"/>
            <a:ext cx="283464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141B26"/>
                </a:solidFill>
                <a:latin typeface="Inter"/>
              </a:rPr>
              <a:t>Материальное, нематериальное, территория, природа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39328" y="1645920"/>
            <a:ext cx="3401568" cy="17007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522208" y="1847088"/>
            <a:ext cx="475488" cy="475488"/>
          </a:xfrm>
          <a:prstGeom prst="ellipse">
            <a:avLst/>
          </a:prstGeom>
          <a:solidFill>
            <a:srgbClr val="715CA8"/>
          </a:solidFill>
          <a:ln>
            <a:solidFill>
              <a:srgbClr val="715C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03920" y="1975104"/>
            <a:ext cx="530352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Inter Display"/>
              </a:rPr>
              <a:t>R08–R12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0" y="1828800"/>
            <a:ext cx="233172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715CA8"/>
                </a:solidFill>
                <a:latin typeface="Inter Display"/>
              </a:rPr>
              <a:t>ЗНАНИЕ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95360" y="2487168"/>
            <a:ext cx="283464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141B26"/>
                </a:solidFill>
                <a:latin typeface="Inter"/>
              </a:rPr>
              <a:t>Наука, технологии, цифровое наследие, события, коллекции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49808" y="3794760"/>
            <a:ext cx="3401568" cy="17007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932688" y="3995928"/>
            <a:ext cx="475488" cy="475488"/>
          </a:xfrm>
          <a:prstGeom prst="ellipse">
            <a:avLst/>
          </a:prstGeom>
          <a:solidFill>
            <a:srgbClr val="C99D3E"/>
          </a:solidFill>
          <a:ln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4123944"/>
            <a:ext cx="530352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Inter Display"/>
              </a:rPr>
              <a:t>R13–R14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4480" y="3977640"/>
            <a:ext cx="233172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C99D3E"/>
                </a:solidFill>
                <a:latin typeface="Inter Display"/>
              </a:rPr>
              <a:t>ЮРИДИКА И ПРОИСХОЖДЕНИЕ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" y="4636008"/>
            <a:ext cx="283464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141B26"/>
                </a:solidFill>
                <a:latin typeface="Inter"/>
              </a:rPr>
              <a:t>Права, атрибуция, цепочки владения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44568" y="3794760"/>
            <a:ext cx="3401568" cy="17007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4727448" y="3995928"/>
            <a:ext cx="475488" cy="475488"/>
          </a:xfrm>
          <a:prstGeom prst="ellipse">
            <a:avLst/>
          </a:prstGeom>
          <a:solidFill>
            <a:srgbClr val="1B3052"/>
          </a:solidFill>
          <a:ln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709160" y="4123944"/>
            <a:ext cx="530352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Inter Display"/>
              </a:rPr>
              <a:t>R15–R18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49240" y="3977640"/>
            <a:ext cx="233172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СОСТОЯНИЕ И ДОКАЗАТЕЛЬНОСТЬ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00600" y="4636008"/>
            <a:ext cx="283464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141B26"/>
                </a:solidFill>
                <a:latin typeface="Inter"/>
              </a:rPr>
              <a:t>Сохранность, ценность, копии, источники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339328" y="3794760"/>
            <a:ext cx="3401568" cy="17007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8522208" y="3995928"/>
            <a:ext cx="475488" cy="475488"/>
          </a:xfrm>
          <a:prstGeom prst="ellipse">
            <a:avLst/>
          </a:prstGeom>
          <a:solidFill>
            <a:srgbClr val="B94E4C"/>
          </a:solidFill>
          <a:ln>
            <a:solidFill>
              <a:srgbClr val="B94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503920" y="4123944"/>
            <a:ext cx="530352" cy="2194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Inter Display"/>
              </a:rPr>
              <a:t>R19–R22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44000" y="3977640"/>
            <a:ext cx="233172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B94E4C"/>
                </a:solidFill>
                <a:latin typeface="Inter Display"/>
              </a:rPr>
              <a:t>УПРАВЛЕНИЕ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95360" y="4636008"/>
            <a:ext cx="283464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141B26"/>
                </a:solidFill>
                <a:latin typeface="Inter"/>
              </a:rPr>
              <a:t>Доступ, риски, меры сохранения, связи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Цифровой паспорт реестровой записи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Минимальный машиночитаемый набор полей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05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86384" y="1627632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50976" y="1737360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65376" y="1719072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Уникальный идентификатор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98848" y="1719072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обяз.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6384" y="2322576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50976" y="2432304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NAME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65376" y="2414016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Каноническое название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8848" y="2414016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обяз.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86384" y="3017520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50976" y="3127248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ALIASES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65376" y="3108960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Варианты названий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98848" y="3108960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опц.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86384" y="3712464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50976" y="3822192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TYPE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65376" y="3803904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Тип объекта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98848" y="3803904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обяз.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86384" y="4407408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50976" y="4517136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REGISTRY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65376" y="4498848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Коды R01–R22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98848" y="4498848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обяз.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86384" y="5102352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50976" y="5212080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DATE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65376" y="5193792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Дата / период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98848" y="5193792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по возм.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55664" y="1627632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620256" y="1737360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PLACE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34656" y="1719072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Место происхождения / хранения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68128" y="1719072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по возм.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455664" y="2322576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20256" y="2432304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SOURCE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34656" y="2414016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Источники и ссылки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168128" y="2414016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обяз. для фактов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455664" y="3017520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620256" y="3127248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RIGHTS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534656" y="3108960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Права и режим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168128" y="3108960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по классу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455664" y="3712464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620256" y="3822192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STATUS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34656" y="3803904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Статус записи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168128" y="3803904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обяз.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455664" y="4407408"/>
            <a:ext cx="49834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620256" y="4517136"/>
            <a:ext cx="91440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>
                <a:solidFill>
                  <a:srgbClr val="1AA7C4"/>
                </a:solidFill>
                <a:latin typeface="DejaVu Sans Mono"/>
              </a:rPr>
              <a:t>VERSION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534656" y="4498848"/>
            <a:ext cx="25146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50" b="1">
                <a:solidFill>
                  <a:srgbClr val="141B26"/>
                </a:solidFill>
                <a:latin typeface="Inter"/>
              </a:rPr>
              <a:t>Версия и журнал изменений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168128" y="4498848"/>
            <a:ext cx="96012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950" b="0">
                <a:solidFill>
                  <a:srgbClr val="5C697A"/>
                </a:solidFill>
                <a:latin typeface="Inter"/>
              </a:rPr>
              <a:t>обяз.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04672" y="6080760"/>
            <a:ext cx="104241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1B3052"/>
                </a:solidFill>
                <a:latin typeface="Inter Display"/>
              </a:rPr>
              <a:t>Принцип: объект не дублируется при включении в разные реестры — расширяется его паспорт и граф связей.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Контролируемые словари V01–V08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Нормализация терминов для человека и машины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06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04672" y="1554480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9264" y="1700784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5920" y="1664207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Тип объекта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029967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рукопись • монета • сооружение • ПО • коллекция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28232" y="1554480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92824" y="1700784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69480" y="1664207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Подлинность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69480" y="2029967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подтверждено • вероятно • спорно • копия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" y="2715768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9264" y="2862072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5920" y="2825496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Состояние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45920" y="3191256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стабильное • уязвимое • аварийное • утрачено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28232" y="2715768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92824" y="2862072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69480" y="2825496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Значимость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69480" y="3191256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локальная • национальная • мировая • уникальная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4672" y="3877056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9264" y="4023360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45920" y="3986784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Доступ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45920" y="4352544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открытый • исследовательский • ограниченный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28232" y="3877056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92824" y="4023360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69480" y="3986784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Цифровизация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69480" y="4352544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карточка • фото • скан • 3D • цифровой двойник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5038344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9264" y="5184648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45920" y="5148072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Риск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45920" y="5513831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низкий • умеренный • высокий • критический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428232" y="5038344"/>
            <a:ext cx="507492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92824" y="5184648"/>
            <a:ext cx="59436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1">
                <a:solidFill>
                  <a:srgbClr val="C99D3E"/>
                </a:solidFill>
                <a:latin typeface="DejaVu Sans Mono"/>
              </a:rPr>
              <a:t>V08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69480" y="5148072"/>
            <a:ext cx="3749039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1B3052"/>
                </a:solidFill>
                <a:latin typeface="Inter Display"/>
              </a:rPr>
              <a:t>Тип связи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69480" y="5513831"/>
            <a:ext cx="379476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50" b="0">
                <a:solidFill>
                  <a:srgbClr val="5C697A"/>
                </a:solidFill>
                <a:latin typeface="Inter"/>
              </a:rPr>
              <a:t>автор • владелец • место • событие • коллекция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Портал умного Парсинга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Реестровый конвейер: от источника к верифицированной записи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07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" name="Connector 6"/>
          <p:cNvCxnSpPr/>
          <p:nvPr/>
        </p:nvCxnSpPr>
        <p:spPr>
          <a:xfrm>
            <a:off x="1426464" y="3154679"/>
            <a:ext cx="365760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713232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4672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Приём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542032" y="3154679"/>
            <a:ext cx="365759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828800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920240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2807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Извлечение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657600" y="3154679"/>
            <a:ext cx="365759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944368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035808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08375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Нормализация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4773168" y="3154679"/>
            <a:ext cx="365760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059936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51376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23944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Сущности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888736" y="3154679"/>
            <a:ext cx="365760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5175504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266944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39512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Классификация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004304" y="3154679"/>
            <a:ext cx="365760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291072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82512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55080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Сопоставление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8119871" y="3154679"/>
            <a:ext cx="365761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7406640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498079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70648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Доказательность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9235439" y="3154679"/>
            <a:ext cx="365760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8522207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613647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P08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86215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Верификация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10351007" y="3154679"/>
            <a:ext cx="365760" cy="0"/>
          </a:xfrm>
          <a:prstGeom prst="line">
            <a:avLst/>
          </a:prstGeom>
          <a:ln w="25400">
            <a:solidFill>
              <a:srgbClr val="1AA7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9637776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729215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P09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701784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Запись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753344" y="2788920"/>
            <a:ext cx="896112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10844784" y="2889503"/>
            <a:ext cx="713232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P10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817352" y="3136391"/>
            <a:ext cx="768096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B3052"/>
                </a:solidFill>
                <a:latin typeface="Inter"/>
              </a:rPr>
              <a:t>Связывание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58952" y="1874519"/>
            <a:ext cx="51206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C697A"/>
                </a:solidFill>
                <a:latin typeface="Inter"/>
              </a:rPr>
              <a:t>URL • файл • PDF • API • изображение • аудио • видео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06440" y="1828800"/>
            <a:ext cx="4572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C99D3E"/>
                </a:solidFill>
                <a:latin typeface="Inter Display"/>
              </a:rPr>
              <a:t>→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09360" y="1874519"/>
            <a:ext cx="507492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200" b="0">
                <a:solidFill>
                  <a:srgbClr val="5C697A"/>
                </a:solidFill>
                <a:latin typeface="Inter"/>
              </a:rPr>
              <a:t>Единый ID • паспорт • коды реестров • источники • граф связей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188720" y="4617720"/>
            <a:ext cx="98755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1B3052"/>
                </a:solidFill>
                <a:latin typeface="Inter Display"/>
              </a:rPr>
              <a:t>ИИ извлекает и предлагает; реестр хранит происхождение данных; эксперт подтверждает критические поля.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Перекрёстная классификация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Один объект может одновременно принадлежать многим реестрам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08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27632"/>
            <a:ext cx="27432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1B3052"/>
                </a:solidFill>
                <a:latin typeface="Inter Display"/>
              </a:rPr>
              <a:t>СТАРИННАЯ РУКОПИСЬ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0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712463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R04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1104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15968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864608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919472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68112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522976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071616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26480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675120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29984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R17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278624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33488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R18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882128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936992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R19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485632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40496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089136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4000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R21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692640" y="1609344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47504" y="1682496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R22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12680" y="2130552"/>
            <a:ext cx="109728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11 связей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3163824"/>
            <a:ext cx="27432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1B3052"/>
                </a:solidFill>
                <a:latin typeface="Inter Display"/>
              </a:rPr>
              <a:t>НАУЧНЫЙ ПРИБОР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657600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712463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R03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261104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315968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R08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864608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919472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R09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468112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522976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R12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071616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126480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675120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729984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R15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278624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333488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R16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882128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936992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R17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485632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540496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R18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9089136" y="3145536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9144000" y="3218688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R22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012680" y="3666744"/>
            <a:ext cx="109728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10 связей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22960" y="4700016"/>
            <a:ext cx="27432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1B3052"/>
                </a:solidFill>
                <a:latin typeface="Inter Display"/>
              </a:rPr>
              <a:t>КЛАД / АРХЕОЛОГИЧЕСКИЙ КОМПЛЕКС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657600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3712463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R03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261104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315968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R06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864608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4919472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5468112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5522976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R12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071616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6126480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R13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675120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729984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R14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7278624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7333488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R15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7882128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7936992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R16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8485632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8540496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R17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9089136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9144000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R18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9692640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9747504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R19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10296144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10351008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R20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10899648" y="4681728"/>
            <a:ext cx="530352" cy="42062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4DC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10954512" y="4754879"/>
            <a:ext cx="420624" cy="182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1">
                <a:solidFill>
                  <a:srgbClr val="1AA7C4"/>
                </a:solidFill>
                <a:latin typeface="DejaVu Sans Mono"/>
              </a:rPr>
              <a:t>R21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012680" y="5202936"/>
            <a:ext cx="1097280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5C697A"/>
                </a:solidFill>
                <a:latin typeface="Inter"/>
              </a:rPr>
              <a:t>14 связей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22960" y="6172200"/>
            <a:ext cx="10515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C99D3E"/>
                </a:solidFill>
                <a:latin typeface="Inter Display"/>
              </a:rPr>
              <a:t>Множественное членство не создаёт копии объекта — оно создаёт контекст.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84048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B3052"/>
                </a:solidFill>
                <a:latin typeface="Inter Display"/>
              </a:rPr>
              <a:t>Доказательность и индекс уверенности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896112"/>
            <a:ext cx="10515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5C697A"/>
                </a:solidFill>
                <a:latin typeface="Inter"/>
              </a:rPr>
              <a:t>Факт отделяется от гипотезы на уровне каждого атрибута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365760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100" b="1">
                <a:solidFill>
                  <a:srgbClr val="C99D3E"/>
                </a:solidFill>
                <a:latin typeface="Inter Display"/>
              </a:rPr>
              <a:t>09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1261872"/>
            <a:ext cx="10881360" cy="18288"/>
          </a:xfrm>
          <a:prstGeom prst="rect">
            <a:avLst/>
          </a:prstGeom>
          <a:solidFill>
            <a:srgbClr val="D4DC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1645920"/>
            <a:ext cx="5120640" cy="4754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1B3052"/>
                </a:solidFill>
                <a:latin typeface="DejaVu Sans Mono"/>
              </a:rPr>
              <a:t>C = w₁S + w₂I + w₃A + w₄X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240280"/>
            <a:ext cx="502920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" b="0">
                <a:solidFill>
                  <a:srgbClr val="5C697A"/>
                </a:solidFill>
                <a:latin typeface="Inter"/>
              </a:rPr>
              <a:t>S — качество источника   •   I — независимость подтверждений
A — согласованность атрибуции   •   X — экспертная верификация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874519"/>
            <a:ext cx="868680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94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27648" y="2075688"/>
            <a:ext cx="6400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B94E4C"/>
                </a:solidFill>
                <a:latin typeface="Inter Display"/>
              </a:rPr>
              <a:t>C0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2783" y="2679191"/>
            <a:ext cx="74980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41B26"/>
                </a:solidFill>
                <a:latin typeface="DejaVu Sans Mono"/>
              </a:rPr>
              <a:t>0–0,39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1072" y="3383279"/>
            <a:ext cx="7315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0">
                <a:solidFill>
                  <a:srgbClr val="5C697A"/>
                </a:solidFill>
                <a:latin typeface="Inter"/>
              </a:rPr>
              <a:t>гипотеза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42048" y="1874519"/>
            <a:ext cx="868680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9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51775" y="2075688"/>
            <a:ext cx="6400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C99D3E"/>
                </a:solidFill>
                <a:latin typeface="Inter Display"/>
              </a:rPr>
              <a:t>C1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96912" y="2679191"/>
            <a:ext cx="74980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41B26"/>
                </a:solidFill>
                <a:latin typeface="DejaVu Sans Mono"/>
              </a:rPr>
              <a:t>0,40–0,59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0" y="3383279"/>
            <a:ext cx="7315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0">
                <a:solidFill>
                  <a:srgbClr val="5C697A"/>
                </a:solidFill>
                <a:latin typeface="Inter"/>
              </a:rPr>
              <a:t>предварительно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66175" y="1874519"/>
            <a:ext cx="868680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A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75903" y="2075688"/>
            <a:ext cx="6400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1AA7C4"/>
                </a:solidFill>
                <a:latin typeface="Inter Display"/>
              </a:rPr>
              <a:t>C2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1040" y="2679191"/>
            <a:ext cx="74980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41B26"/>
                </a:solidFill>
                <a:latin typeface="DejaVu Sans Mono"/>
              </a:rPr>
              <a:t>0,60–0,79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39327" y="3383279"/>
            <a:ext cx="7315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0">
                <a:solidFill>
                  <a:srgbClr val="5C697A"/>
                </a:solidFill>
                <a:latin typeface="Inter"/>
              </a:rPr>
              <a:t>достаточно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90304" y="1874519"/>
            <a:ext cx="868680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B9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400032" y="2075688"/>
            <a:ext cx="6400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4B9678"/>
                </a:solidFill>
                <a:latin typeface="Inter Display"/>
              </a:rPr>
              <a:t>C3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45168" y="2679191"/>
            <a:ext cx="74980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41B26"/>
                </a:solidFill>
                <a:latin typeface="DejaVu Sans Mono"/>
              </a:rPr>
              <a:t>0,80–0,94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63456" y="3383279"/>
            <a:ext cx="7315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0">
                <a:solidFill>
                  <a:srgbClr val="5C697A"/>
                </a:solidFill>
                <a:latin typeface="Inter"/>
              </a:rPr>
              <a:t>высоко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314432" y="1874519"/>
            <a:ext cx="868680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B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424160" y="2075688"/>
            <a:ext cx="6400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1B3052"/>
                </a:solidFill>
                <a:latin typeface="Inter Display"/>
              </a:rPr>
              <a:t>C4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69296" y="2679191"/>
            <a:ext cx="749808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41B26"/>
                </a:solidFill>
                <a:latin typeface="DejaVu Sans Mono"/>
              </a:rPr>
              <a:t>0,95–1,00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87584" y="3383279"/>
            <a:ext cx="7315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50" b="0">
                <a:solidFill>
                  <a:srgbClr val="5C697A"/>
                </a:solidFill>
                <a:latin typeface="Inter"/>
              </a:rPr>
              <a:t>верифицировано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0120" y="4983480"/>
            <a:ext cx="1019556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1B3052"/>
                </a:solidFill>
                <a:latin typeface="Inter Display"/>
              </a:rPr>
              <a:t>Критический принцип: машинная уверенность не должна маскироваться под юридическую или экспертную верификацию.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