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26D0CE"/>
          </a:solidFill>
          <a:ln w="12700">
            <a:solidFill>
              <a:srgbClr val="26D0C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310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A9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СФЕРА • ЭКВИЛИБРИУМ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784080" y="6473952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A9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 августа 2026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55664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9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55664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9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914400"/>
            <a:ext cx="6675120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3F7FA"/>
                </a:solidFill>
              </a:rPr>
              <a:t>СЛАБЫЕ СТОРОНЫ</a:t>
            </a:r>
            <a:endParaRPr lang="en-US" sz="3100" dirty="0"/>
          </a:p>
          <a:p>
            <a:pPr indent="0" marL="0">
              <a:buNone/>
            </a:pPr>
            <a:r>
              <a:rPr lang="en-US" sz="3100" b="1" dirty="0">
                <a:solidFill>
                  <a:srgbClr val="F3F7FA"/>
                </a:solidFill>
              </a:rPr>
              <a:t>СТРАН И РЕГИОНОВ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685800" y="2468880"/>
            <a:ext cx="6035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C4"/>
                </a:solidFill>
              </a:rPr>
              <a:t>Системная карта уязвимостей современного мира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406640" y="914400"/>
            <a:ext cx="3383280" cy="3383280"/>
          </a:xfrm>
          <a:prstGeom prst="ellipse">
            <a:avLst/>
          </a:prstGeom>
          <a:solidFill>
            <a:srgbClr val="0A1827">
              <a:alpha val="85000"/>
            </a:srgbClr>
          </a:solidFill>
          <a:ln w="16510">
            <a:solidFill>
              <a:srgbClr val="26D0CE">
                <a:alpha val="7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882128" y="1389888"/>
            <a:ext cx="2423160" cy="2423160"/>
          </a:xfrm>
          <a:prstGeom prst="ellipse">
            <a:avLst/>
          </a:prstGeom>
          <a:solidFill>
            <a:srgbClr val="0D2031">
              <a:alpha val="78000"/>
            </a:srgbClr>
          </a:solidFill>
          <a:ln w="12700">
            <a:solidFill>
              <a:srgbClr val="4DA3FF">
                <a:alpha val="6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1080000">
            <a:off x="6949440" y="1572768"/>
            <a:ext cx="4297680" cy="2011680"/>
          </a:xfrm>
          <a:prstGeom prst="arc">
            <a:avLst/>
          </a:prstGeom>
          <a:solidFill>
            <a:srgbClr val="07111F">
              <a:alpha val="0"/>
            </a:srgbClr>
          </a:solidFill>
          <a:ln w="13970">
            <a:solidFill>
              <a:srgbClr val="A78BFA">
                <a:alpha val="5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0" y="2606040"/>
            <a:ext cx="3611880" cy="0"/>
          </a:xfrm>
          <a:prstGeom prst="line">
            <a:avLst/>
          </a:prstGeom>
          <a:noFill/>
          <a:ln w="12700">
            <a:solidFill>
              <a:srgbClr val="20344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098280" y="822960"/>
            <a:ext cx="0" cy="3566160"/>
          </a:xfrm>
          <a:prstGeom prst="line">
            <a:avLst/>
          </a:prstGeom>
          <a:noFill/>
          <a:ln w="12700">
            <a:solidFill>
              <a:srgbClr val="20344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94944" y="3246120"/>
            <a:ext cx="1600200" cy="329184"/>
          </a:xfrm>
          <a:prstGeom prst="roundRect">
            <a:avLst>
              <a:gd name="adj" fmla="val 44444"/>
            </a:avLst>
          </a:prstGeom>
          <a:solidFill>
            <a:srgbClr val="26D0CE">
              <a:alpha val="17000"/>
            </a:srgbClr>
          </a:solidFill>
          <a:ln w="10160">
            <a:solidFill>
              <a:srgbClr val="26D0CE">
                <a:alpha val="4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58952" y="3323844"/>
            <a:ext cx="147218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26D0CE"/>
                </a:solidFill>
              </a:rPr>
              <a:t>РОССИЯ</a:t>
            </a:r>
            <a:endParaRPr lang="en-US" sz="920" dirty="0"/>
          </a:p>
        </p:txBody>
      </p:sp>
      <p:sp>
        <p:nvSpPr>
          <p:cNvPr id="11" name="Shape 9"/>
          <p:cNvSpPr/>
          <p:nvPr/>
        </p:nvSpPr>
        <p:spPr>
          <a:xfrm>
            <a:off x="2523744" y="3246120"/>
            <a:ext cx="1600200" cy="329184"/>
          </a:xfrm>
          <a:prstGeom prst="roundRect">
            <a:avLst>
              <a:gd name="adj" fmla="val 44444"/>
            </a:avLst>
          </a:prstGeom>
          <a:solidFill>
            <a:srgbClr val="4DA3FF">
              <a:alpha val="17000"/>
            </a:srgbClr>
          </a:solidFill>
          <a:ln w="10160">
            <a:solidFill>
              <a:srgbClr val="4DA3FF">
                <a:alpha val="4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87752" y="3323844"/>
            <a:ext cx="147218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4DA3FF"/>
                </a:solidFill>
              </a:rPr>
              <a:t>ЕВРОПА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4352544" y="3246120"/>
            <a:ext cx="1600200" cy="329184"/>
          </a:xfrm>
          <a:prstGeom prst="roundRect">
            <a:avLst>
              <a:gd name="adj" fmla="val 44444"/>
            </a:avLst>
          </a:prstGeom>
          <a:solidFill>
            <a:srgbClr val="FF6B6B">
              <a:alpha val="17000"/>
            </a:srgbClr>
          </a:solidFill>
          <a:ln w="10160">
            <a:solidFill>
              <a:srgbClr val="FF6B6B">
                <a:alpha val="4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3323844"/>
            <a:ext cx="147218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6B6B"/>
                </a:solidFill>
              </a:rPr>
              <a:t>КИТАЙ</a:t>
            </a:r>
            <a:endParaRPr lang="en-US" sz="920" dirty="0"/>
          </a:p>
        </p:txBody>
      </p:sp>
      <p:sp>
        <p:nvSpPr>
          <p:cNvPr id="15" name="Shape 13"/>
          <p:cNvSpPr/>
          <p:nvPr/>
        </p:nvSpPr>
        <p:spPr>
          <a:xfrm>
            <a:off x="694944" y="3721608"/>
            <a:ext cx="1600200" cy="329184"/>
          </a:xfrm>
          <a:prstGeom prst="roundRect">
            <a:avLst>
              <a:gd name="adj" fmla="val 44444"/>
            </a:avLst>
          </a:prstGeom>
          <a:solidFill>
            <a:srgbClr val="F2B84B">
              <a:alpha val="17000"/>
            </a:srgbClr>
          </a:solidFill>
          <a:ln w="10160">
            <a:solidFill>
              <a:srgbClr val="F2B84B">
                <a:alpha val="45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58952" y="3799332"/>
            <a:ext cx="147218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2B84B"/>
                </a:solidFill>
              </a:rPr>
              <a:t>США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2523744" y="3721608"/>
            <a:ext cx="1600200" cy="329184"/>
          </a:xfrm>
          <a:prstGeom prst="roundRect">
            <a:avLst>
              <a:gd name="adj" fmla="val 44444"/>
            </a:avLst>
          </a:prstGeom>
          <a:solidFill>
            <a:srgbClr val="A78BFA">
              <a:alpha val="17000"/>
            </a:srgbClr>
          </a:solidFill>
          <a:ln w="10160">
            <a:solidFill>
              <a:srgbClr val="A78BFA">
                <a:alpha val="4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587752" y="3799332"/>
            <a:ext cx="147218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A78BFA"/>
                </a:solidFill>
              </a:rPr>
              <a:t>АРАБСКИЙ МИР</a:t>
            </a:r>
            <a:endParaRPr lang="en-US" sz="920" dirty="0"/>
          </a:p>
        </p:txBody>
      </p:sp>
      <p:sp>
        <p:nvSpPr>
          <p:cNvPr id="19" name="Shape 17"/>
          <p:cNvSpPr/>
          <p:nvPr/>
        </p:nvSpPr>
        <p:spPr>
          <a:xfrm>
            <a:off x="4352544" y="3721608"/>
            <a:ext cx="1600200" cy="329184"/>
          </a:xfrm>
          <a:prstGeom prst="roundRect">
            <a:avLst>
              <a:gd name="adj" fmla="val 44444"/>
            </a:avLst>
          </a:prstGeom>
          <a:solidFill>
            <a:srgbClr val="5DD39E">
              <a:alpha val="17000"/>
            </a:srgbClr>
          </a:solidFill>
          <a:ln w="10160">
            <a:solidFill>
              <a:srgbClr val="5DD39E">
                <a:alpha val="45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416552" y="3799332"/>
            <a:ext cx="147218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5DD39E"/>
                </a:solidFill>
              </a:rPr>
              <a:t>АФРИКА</a:t>
            </a:r>
            <a:endParaRPr lang="en-US" sz="920" dirty="0"/>
          </a:p>
        </p:txBody>
      </p:sp>
      <p:sp>
        <p:nvSpPr>
          <p:cNvPr id="21" name="Text 19"/>
          <p:cNvSpPr/>
          <p:nvPr/>
        </p:nvSpPr>
        <p:spPr>
          <a:xfrm>
            <a:off x="685800" y="4709160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dirty="0">
                <a:solidFill>
                  <a:srgbClr val="F3F7FA"/>
                </a:solidFill>
              </a:rPr>
              <a:t>Цель: определить не «слабых», а точки, где возможны системные решения и международная кооперация.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55664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9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3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От слабостей — к совместной архитектуре решений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68680"/>
            <a:ext cx="10698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9FB0C4"/>
                </a:solidFill>
              </a:rPr>
              <a:t>Общие уязвимости создают пространство не только для конкуренции, но и для предметной международной кооперации.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786384" y="1828800"/>
            <a:ext cx="2331720" cy="1965960"/>
          </a:xfrm>
          <a:prstGeom prst="roundRect">
            <a:avLst>
              <a:gd name="adj" fmla="val 4651"/>
            </a:avLst>
          </a:prstGeom>
          <a:solidFill>
            <a:srgbClr val="0D1B2A"/>
          </a:solidFill>
          <a:ln w="17780">
            <a:solidFill>
              <a:srgbClr val="26D0CE">
                <a:alpha val="7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72768" y="2103120"/>
            <a:ext cx="749808" cy="749808"/>
          </a:xfrm>
          <a:prstGeom prst="ellipse">
            <a:avLst/>
          </a:prstGeom>
          <a:solidFill>
            <a:srgbClr val="26D0CE">
              <a:alpha val="88000"/>
            </a:srgbClr>
          </a:solidFill>
          <a:ln w="12700">
            <a:solidFill>
              <a:srgbClr val="26D0CE">
                <a:alpha val="5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572768" y="2331720"/>
            <a:ext cx="7498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3F7FA"/>
                </a:solidFill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14984" y="2971800"/>
            <a:ext cx="1874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6D0CE"/>
                </a:solidFill>
              </a:rPr>
              <a:t>ЭКВИЛИБРИУМ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50976" y="331012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40" dirty="0">
                <a:solidFill>
                  <a:srgbClr val="9FB0C4"/>
                </a:solidFill>
              </a:rPr>
              <a:t>Наблюдение и прогнозирование</a:t>
            </a:r>
            <a:endParaRPr lang="en-US" sz="940" dirty="0"/>
          </a:p>
        </p:txBody>
      </p:sp>
      <p:sp>
        <p:nvSpPr>
          <p:cNvPr id="9" name="Shape 7"/>
          <p:cNvSpPr/>
          <p:nvPr/>
        </p:nvSpPr>
        <p:spPr>
          <a:xfrm>
            <a:off x="3236976" y="2587752"/>
            <a:ext cx="384048" cy="457200"/>
          </a:xfrm>
          <a:prstGeom prst="chevron">
            <a:avLst/>
          </a:prstGeom>
          <a:solidFill>
            <a:srgbClr val="203449"/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602736" y="1828800"/>
            <a:ext cx="2331720" cy="1965960"/>
          </a:xfrm>
          <a:prstGeom prst="roundRect">
            <a:avLst>
              <a:gd name="adj" fmla="val 4651"/>
            </a:avLst>
          </a:prstGeom>
          <a:solidFill>
            <a:srgbClr val="0D1B2A"/>
          </a:solidFill>
          <a:ln w="17780">
            <a:solidFill>
              <a:srgbClr val="4DA3FF">
                <a:alpha val="7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89120" y="2103120"/>
            <a:ext cx="749808" cy="749808"/>
          </a:xfrm>
          <a:prstGeom prst="ellipse">
            <a:avLst/>
          </a:prstGeom>
          <a:solidFill>
            <a:srgbClr val="4DA3FF">
              <a:alpha val="88000"/>
            </a:srgbClr>
          </a:solidFill>
          <a:ln w="12700">
            <a:solidFill>
              <a:srgbClr val="4DA3FF">
                <a:alpha val="5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89120" y="2331720"/>
            <a:ext cx="7498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3F7FA"/>
                </a:solidFill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831336" y="2971800"/>
            <a:ext cx="1874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4DA3FF"/>
                </a:solidFill>
              </a:rPr>
              <a:t>СФЕРА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767328" y="331012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40" dirty="0">
                <a:solidFill>
                  <a:srgbClr val="9FB0C4"/>
                </a:solidFill>
              </a:rPr>
              <a:t>Единое пространство инициатив</a:t>
            </a:r>
            <a:endParaRPr lang="en-US" sz="940" dirty="0"/>
          </a:p>
        </p:txBody>
      </p:sp>
      <p:sp>
        <p:nvSpPr>
          <p:cNvPr id="15" name="Shape 13"/>
          <p:cNvSpPr/>
          <p:nvPr/>
        </p:nvSpPr>
        <p:spPr>
          <a:xfrm>
            <a:off x="6053328" y="2587752"/>
            <a:ext cx="384048" cy="457200"/>
          </a:xfrm>
          <a:prstGeom prst="chevron">
            <a:avLst/>
          </a:prstGeom>
          <a:solidFill>
            <a:srgbClr val="203449"/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9088" y="1828800"/>
            <a:ext cx="2331720" cy="1965960"/>
          </a:xfrm>
          <a:prstGeom prst="roundRect">
            <a:avLst>
              <a:gd name="adj" fmla="val 4651"/>
            </a:avLst>
          </a:prstGeom>
          <a:solidFill>
            <a:srgbClr val="0D1B2A"/>
          </a:solidFill>
          <a:ln w="17780">
            <a:solidFill>
              <a:srgbClr val="5DD39E">
                <a:alpha val="7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205472" y="2103120"/>
            <a:ext cx="749808" cy="749808"/>
          </a:xfrm>
          <a:prstGeom prst="ellipse">
            <a:avLst/>
          </a:prstGeom>
          <a:solidFill>
            <a:srgbClr val="5DD39E">
              <a:alpha val="88000"/>
            </a:srgbClr>
          </a:solidFill>
          <a:ln w="12700">
            <a:solidFill>
              <a:srgbClr val="5DD39E">
                <a:alpha val="5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205472" y="2331720"/>
            <a:ext cx="7498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3F7FA"/>
                </a:solidFill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647688" y="2971800"/>
            <a:ext cx="1874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5DD39E"/>
                </a:solidFill>
              </a:rPr>
              <a:t>ECO-PPA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583680" y="331012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40" dirty="0">
                <a:solidFill>
                  <a:srgbClr val="9FB0C4"/>
                </a:solidFill>
              </a:rPr>
              <a:t>Мобилизация ресурсов и проектов</a:t>
            </a:r>
            <a:endParaRPr lang="en-US" sz="940" dirty="0"/>
          </a:p>
        </p:txBody>
      </p:sp>
      <p:sp>
        <p:nvSpPr>
          <p:cNvPr id="21" name="Shape 19"/>
          <p:cNvSpPr/>
          <p:nvPr/>
        </p:nvSpPr>
        <p:spPr>
          <a:xfrm>
            <a:off x="8869680" y="2587752"/>
            <a:ext cx="384048" cy="457200"/>
          </a:xfrm>
          <a:prstGeom prst="chevron">
            <a:avLst/>
          </a:prstGeom>
          <a:solidFill>
            <a:srgbClr val="203449"/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235440" y="1828800"/>
            <a:ext cx="2331720" cy="1965960"/>
          </a:xfrm>
          <a:prstGeom prst="roundRect">
            <a:avLst>
              <a:gd name="adj" fmla="val 4651"/>
            </a:avLst>
          </a:prstGeom>
          <a:solidFill>
            <a:srgbClr val="0D1B2A"/>
          </a:solidFill>
          <a:ln w="17780">
            <a:solidFill>
              <a:srgbClr val="F2B84B">
                <a:alpha val="7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021824" y="2103120"/>
            <a:ext cx="749808" cy="749808"/>
          </a:xfrm>
          <a:prstGeom prst="ellipse">
            <a:avLst/>
          </a:prstGeom>
          <a:solidFill>
            <a:srgbClr val="F2B84B">
              <a:alpha val="88000"/>
            </a:srgbClr>
          </a:solidFill>
          <a:ln w="12700">
            <a:solidFill>
              <a:srgbClr val="F2B84B">
                <a:alpha val="5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021824" y="2331720"/>
            <a:ext cx="7498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3F7FA"/>
                </a:solidFill>
              </a:rPr>
              <a:t>4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9464040" y="2971800"/>
            <a:ext cx="1874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2B84B"/>
                </a:solidFill>
              </a:rPr>
              <a:t>СПЕЦЗАЩИТА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400032" y="331012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40" dirty="0">
                <a:solidFill>
                  <a:srgbClr val="9FB0C4"/>
                </a:solidFill>
              </a:rPr>
              <a:t>Кооперация исполнения</a:t>
            </a:r>
            <a:endParaRPr lang="en-US" sz="940" dirty="0"/>
          </a:p>
        </p:txBody>
      </p:sp>
      <p:sp>
        <p:nvSpPr>
          <p:cNvPr id="27" name="Text 25"/>
          <p:cNvSpPr/>
          <p:nvPr/>
        </p:nvSpPr>
        <p:spPr>
          <a:xfrm>
            <a:off x="932688" y="4370832"/>
            <a:ext cx="10287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3F7FA"/>
                </a:solidFill>
              </a:rPr>
              <a:t>Принцип: не создавать одну «мировую модель», а строить совместимый контур — данные → инициатива → ресурс → исполнение → измеримый результат.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1234440" y="5230368"/>
            <a:ext cx="1417320" cy="329184"/>
          </a:xfrm>
          <a:prstGeom prst="roundRect">
            <a:avLst>
              <a:gd name="adj" fmla="val 44444"/>
            </a:avLst>
          </a:prstGeom>
          <a:solidFill>
            <a:srgbClr val="4DA3FF">
              <a:alpha val="17000"/>
            </a:srgbClr>
          </a:solidFill>
          <a:ln w="10160">
            <a:solidFill>
              <a:srgbClr val="4DA3FF">
                <a:alpha val="45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298448" y="5308092"/>
            <a:ext cx="128930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4DA3FF"/>
                </a:solidFill>
              </a:rPr>
              <a:t>ЧЕЛОВЕК</a:t>
            </a:r>
            <a:endParaRPr lang="en-US" sz="920" dirty="0"/>
          </a:p>
        </p:txBody>
      </p:sp>
      <p:sp>
        <p:nvSpPr>
          <p:cNvPr id="30" name="Shape 28"/>
          <p:cNvSpPr/>
          <p:nvPr/>
        </p:nvSpPr>
        <p:spPr>
          <a:xfrm>
            <a:off x="2898648" y="5230368"/>
            <a:ext cx="1417320" cy="329184"/>
          </a:xfrm>
          <a:prstGeom prst="roundRect">
            <a:avLst>
              <a:gd name="adj" fmla="val 44444"/>
            </a:avLst>
          </a:prstGeom>
          <a:solidFill>
            <a:srgbClr val="5DD39E">
              <a:alpha val="17000"/>
            </a:srgbClr>
          </a:solidFill>
          <a:ln w="10160">
            <a:solidFill>
              <a:srgbClr val="5DD39E">
                <a:alpha val="45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962656" y="5308092"/>
            <a:ext cx="128930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5DD39E"/>
                </a:solidFill>
              </a:rPr>
              <a:t>ЭКОЛОГИЯ</a:t>
            </a:r>
            <a:endParaRPr lang="en-US" sz="920" dirty="0"/>
          </a:p>
        </p:txBody>
      </p:sp>
      <p:sp>
        <p:nvSpPr>
          <p:cNvPr id="32" name="Shape 30"/>
          <p:cNvSpPr/>
          <p:nvPr/>
        </p:nvSpPr>
        <p:spPr>
          <a:xfrm>
            <a:off x="4562856" y="5230368"/>
            <a:ext cx="1417320" cy="329184"/>
          </a:xfrm>
          <a:prstGeom prst="roundRect">
            <a:avLst>
              <a:gd name="adj" fmla="val 44444"/>
            </a:avLst>
          </a:prstGeom>
          <a:solidFill>
            <a:srgbClr val="F2B84B">
              <a:alpha val="17000"/>
            </a:srgbClr>
          </a:solidFill>
          <a:ln w="10160">
            <a:solidFill>
              <a:srgbClr val="F2B84B">
                <a:alpha val="45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626864" y="5308092"/>
            <a:ext cx="128930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2B84B"/>
                </a:solidFill>
              </a:rPr>
              <a:t>ЭНЕРГИЯ</a:t>
            </a:r>
            <a:endParaRPr lang="en-US" sz="920" dirty="0"/>
          </a:p>
        </p:txBody>
      </p:sp>
      <p:sp>
        <p:nvSpPr>
          <p:cNvPr id="34" name="Shape 32"/>
          <p:cNvSpPr/>
          <p:nvPr/>
        </p:nvSpPr>
        <p:spPr>
          <a:xfrm>
            <a:off x="6227064" y="5230368"/>
            <a:ext cx="1417320" cy="329184"/>
          </a:xfrm>
          <a:prstGeom prst="roundRect">
            <a:avLst>
              <a:gd name="adj" fmla="val 44444"/>
            </a:avLst>
          </a:prstGeom>
          <a:solidFill>
            <a:srgbClr val="A78BFA">
              <a:alpha val="17000"/>
            </a:srgbClr>
          </a:solidFill>
          <a:ln w="10160">
            <a:solidFill>
              <a:srgbClr val="A78BFA">
                <a:alpha val="4500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291072" y="5308092"/>
            <a:ext cx="128930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A78BFA"/>
                </a:solidFill>
              </a:rPr>
              <a:t>НАУКА</a:t>
            </a:r>
            <a:endParaRPr lang="en-US" sz="920" dirty="0"/>
          </a:p>
        </p:txBody>
      </p:sp>
      <p:sp>
        <p:nvSpPr>
          <p:cNvPr id="36" name="Shape 34"/>
          <p:cNvSpPr/>
          <p:nvPr/>
        </p:nvSpPr>
        <p:spPr>
          <a:xfrm>
            <a:off x="7891272" y="5230368"/>
            <a:ext cx="1417320" cy="329184"/>
          </a:xfrm>
          <a:prstGeom prst="roundRect">
            <a:avLst>
              <a:gd name="adj" fmla="val 44444"/>
            </a:avLst>
          </a:prstGeom>
          <a:solidFill>
            <a:srgbClr val="FF6B6B">
              <a:alpha val="17000"/>
            </a:srgbClr>
          </a:solidFill>
          <a:ln w="10160">
            <a:solidFill>
              <a:srgbClr val="FF6B6B">
                <a:alpha val="4500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955280" y="5308092"/>
            <a:ext cx="128930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6B6B"/>
                </a:solidFill>
              </a:rPr>
              <a:t>ПРОИЗВОДСТВО</a:t>
            </a:r>
            <a:endParaRPr lang="en-US" sz="920" dirty="0"/>
          </a:p>
        </p:txBody>
      </p:sp>
      <p:sp>
        <p:nvSpPr>
          <p:cNvPr id="38" name="Shape 36"/>
          <p:cNvSpPr/>
          <p:nvPr/>
        </p:nvSpPr>
        <p:spPr>
          <a:xfrm>
            <a:off x="9555480" y="5230368"/>
            <a:ext cx="1417320" cy="329184"/>
          </a:xfrm>
          <a:prstGeom prst="roundRect">
            <a:avLst>
              <a:gd name="adj" fmla="val 44444"/>
            </a:avLst>
          </a:prstGeom>
          <a:solidFill>
            <a:srgbClr val="26D0CE">
              <a:alpha val="17000"/>
            </a:srgbClr>
          </a:solidFill>
          <a:ln w="10160">
            <a:solidFill>
              <a:srgbClr val="26D0CE">
                <a:alpha val="4500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9619488" y="5308092"/>
            <a:ext cx="128930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26D0CE"/>
                </a:solidFill>
              </a:rPr>
              <a:t>УПРАВЛЕНИЕ</a:t>
            </a:r>
            <a:endParaRPr lang="en-US" sz="9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55664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9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3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Россия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68680"/>
            <a:ext cx="10698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9FB0C4"/>
                </a:solidFill>
              </a:rPr>
              <a:t>Потенциал велик, но ключевой разрыв — между ресурсами страны и скоростью их превращения в результат.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66928" y="129844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298448"/>
            <a:ext cx="50292" cy="1261872"/>
          </a:xfrm>
          <a:prstGeom prst="rect">
            <a:avLst/>
          </a:prstGeom>
          <a:solidFill>
            <a:srgbClr val="26D0CE"/>
          </a:solidFill>
          <a:ln w="12700">
            <a:solidFill>
              <a:srgbClr val="26D0C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44475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Демография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749808" y="181051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Старение населения; кадровый дефицит; ослабление малых городов и периферийных территорий.</a:t>
            </a:r>
            <a:endParaRPr lang="en-US" sz="960" dirty="0"/>
          </a:p>
        </p:txBody>
      </p:sp>
      <p:sp>
        <p:nvSpPr>
          <p:cNvPr id="8" name="Shape 6"/>
          <p:cNvSpPr/>
          <p:nvPr/>
        </p:nvSpPr>
        <p:spPr>
          <a:xfrm>
            <a:off x="6309360" y="129844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309360" y="1298448"/>
            <a:ext cx="50292" cy="1261872"/>
          </a:xfrm>
          <a:prstGeom prst="rect">
            <a:avLst/>
          </a:prstGeom>
          <a:solidFill>
            <a:srgbClr val="26D0CE"/>
          </a:solidFill>
          <a:ln w="12700">
            <a:solidFill>
              <a:srgbClr val="26D0C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92240" y="144475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Технологическая зависимость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92240" y="181051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Микроэлектроника, станкостроение, промышленное ПО, научное оборудование, часть фармацевтики.</a:t>
            </a:r>
            <a:endParaRPr lang="en-US" sz="960" dirty="0"/>
          </a:p>
        </p:txBody>
      </p:sp>
      <p:sp>
        <p:nvSpPr>
          <p:cNvPr id="12" name="Shape 10"/>
          <p:cNvSpPr/>
          <p:nvPr/>
        </p:nvSpPr>
        <p:spPr>
          <a:xfrm>
            <a:off x="566928" y="276148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" y="2761488"/>
            <a:ext cx="50292" cy="1261872"/>
          </a:xfrm>
          <a:prstGeom prst="rect">
            <a:avLst/>
          </a:prstGeom>
          <a:solidFill>
            <a:srgbClr val="26D0CE"/>
          </a:solidFill>
          <a:ln w="12700">
            <a:solidFill>
              <a:srgbClr val="26D0C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290779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Разрыв «наука → рынок»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49808" y="327355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Сильные школы и разработки не всегда доходят до промышленного масштаба и экспортного продукта.</a:t>
            </a:r>
            <a:endParaRPr lang="en-US" sz="960" dirty="0"/>
          </a:p>
        </p:txBody>
      </p:sp>
      <p:sp>
        <p:nvSpPr>
          <p:cNvPr id="16" name="Shape 14"/>
          <p:cNvSpPr/>
          <p:nvPr/>
        </p:nvSpPr>
        <p:spPr>
          <a:xfrm>
            <a:off x="6309360" y="276148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761488"/>
            <a:ext cx="50292" cy="1261872"/>
          </a:xfrm>
          <a:prstGeom prst="rect">
            <a:avLst/>
          </a:prstGeom>
          <a:solidFill>
            <a:srgbClr val="26D0CE"/>
          </a:solidFill>
          <a:ln w="12700">
            <a:solidFill>
              <a:srgbClr val="26D0C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92240" y="290779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Бюрократическая инерция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92240" y="327355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Длинные согласования, осторожность решений и слабая горизонтальная кооперация между контурами.</a:t>
            </a:r>
            <a:endParaRPr lang="en-US" sz="960" dirty="0"/>
          </a:p>
        </p:txBody>
      </p:sp>
      <p:sp>
        <p:nvSpPr>
          <p:cNvPr id="20" name="Shape 18"/>
          <p:cNvSpPr/>
          <p:nvPr/>
        </p:nvSpPr>
        <p:spPr>
          <a:xfrm>
            <a:off x="566928" y="422452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66928" y="4224528"/>
            <a:ext cx="50292" cy="1261872"/>
          </a:xfrm>
          <a:prstGeom prst="rect">
            <a:avLst/>
          </a:prstGeom>
          <a:solidFill>
            <a:srgbClr val="26D0CE"/>
          </a:solidFill>
          <a:ln w="12700">
            <a:solidFill>
              <a:srgbClr val="26D0C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9808" y="437083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Региональная асимметрия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49808" y="473659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Сверхконцентрация капитала, кадров и возможностей в нескольких крупнейших центрах.</a:t>
            </a:r>
            <a:endParaRPr lang="en-US" sz="960" dirty="0"/>
          </a:p>
        </p:txBody>
      </p:sp>
      <p:sp>
        <p:nvSpPr>
          <p:cNvPr id="24" name="Shape 22"/>
          <p:cNvSpPr/>
          <p:nvPr/>
        </p:nvSpPr>
        <p:spPr>
          <a:xfrm>
            <a:off x="6309360" y="422452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224528"/>
            <a:ext cx="50292" cy="1261872"/>
          </a:xfrm>
          <a:prstGeom prst="rect">
            <a:avLst/>
          </a:prstGeom>
          <a:solidFill>
            <a:srgbClr val="26D0CE"/>
          </a:solidFill>
          <a:ln w="12700">
            <a:solidFill>
              <a:srgbClr val="26D0C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92240" y="437083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Длинный капитал и управление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6492240" y="473659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Дефицит доступного финансирования инноваций и команд, способных вести межотраслевые программы.</a:t>
            </a:r>
            <a:endParaRPr lang="en-US" sz="960" dirty="0"/>
          </a:p>
        </p:txBody>
      </p:sp>
      <p:sp>
        <p:nvSpPr>
          <p:cNvPr id="28" name="Shape 26"/>
          <p:cNvSpPr/>
          <p:nvPr/>
        </p:nvSpPr>
        <p:spPr>
          <a:xfrm>
            <a:off x="566928" y="5751576"/>
            <a:ext cx="11064240" cy="438912"/>
          </a:xfrm>
          <a:prstGeom prst="roundRect">
            <a:avLst>
              <a:gd name="adj" fmla="val 20833"/>
            </a:avLst>
          </a:prstGeom>
          <a:solidFill>
            <a:srgbClr val="26D0CE">
              <a:alpha val="12000"/>
            </a:srgbClr>
          </a:solidFill>
          <a:ln w="12700">
            <a:solidFill>
              <a:srgbClr val="26D0CE">
                <a:alpha val="45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49808" y="5870448"/>
            <a:ext cx="18745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6D0CE"/>
                </a:solidFill>
              </a:rPr>
              <a:t>КЛЮЧЕВАЯ УЯЗВИМОСТЬ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2487168" y="5833872"/>
            <a:ext cx="8823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F3F7FA"/>
                </a:solidFill>
              </a:rPr>
              <a:t>Разрыв между потенциалом и его системной реализацией.</a:t>
            </a:r>
            <a:endParaRPr lang="en-US" sz="11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55664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9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3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Европа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68680"/>
            <a:ext cx="10698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9FB0C4"/>
                </a:solidFill>
              </a:rPr>
              <a:t>Главный риск — сохранить высокий уровень жизни, но постепенно утратить стратегическую субъектность.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66928" y="129844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298448"/>
            <a:ext cx="50292" cy="1261872"/>
          </a:xfrm>
          <a:prstGeom prst="rect">
            <a:avLst/>
          </a:prstGeom>
          <a:solidFill>
            <a:srgbClr val="4DA3FF"/>
          </a:solidFill>
          <a:ln w="12700">
            <a:solidFill>
              <a:srgbClr val="4DA3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44475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Демография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749808" y="181051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Низкая рождаемость, старение, дефицит работников и растущая нагрузка на социальную модель.</a:t>
            </a:r>
            <a:endParaRPr lang="en-US" sz="960" dirty="0"/>
          </a:p>
        </p:txBody>
      </p:sp>
      <p:sp>
        <p:nvSpPr>
          <p:cNvPr id="8" name="Shape 6"/>
          <p:cNvSpPr/>
          <p:nvPr/>
        </p:nvSpPr>
        <p:spPr>
          <a:xfrm>
            <a:off x="6309360" y="129844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309360" y="1298448"/>
            <a:ext cx="50292" cy="1261872"/>
          </a:xfrm>
          <a:prstGeom prst="rect">
            <a:avLst/>
          </a:prstGeom>
          <a:solidFill>
            <a:srgbClr val="4DA3FF"/>
          </a:solidFill>
          <a:ln w="12700">
            <a:solidFill>
              <a:srgbClr val="4DA3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92240" y="144475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Энергетика и промышленность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92240" y="181051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Высокая стоимость энергии и давление на энергоёмкие отрасли, риск переноса производств.</a:t>
            </a:r>
            <a:endParaRPr lang="en-US" sz="960" dirty="0"/>
          </a:p>
        </p:txBody>
      </p:sp>
      <p:sp>
        <p:nvSpPr>
          <p:cNvPr id="12" name="Shape 10"/>
          <p:cNvSpPr/>
          <p:nvPr/>
        </p:nvSpPr>
        <p:spPr>
          <a:xfrm>
            <a:off x="566928" y="276148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" y="2761488"/>
            <a:ext cx="50292" cy="1261872"/>
          </a:xfrm>
          <a:prstGeom prst="rect">
            <a:avLst/>
          </a:prstGeom>
          <a:solidFill>
            <a:srgbClr val="4DA3FF"/>
          </a:solidFill>
          <a:ln w="12700">
            <a:solidFill>
              <a:srgbClr val="4DA3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290779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Регуляторная сложность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49808" y="327355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Многоуровневые компромиссы ЕС увеличивают сроки реформ и реакций на технологические сдвиги.</a:t>
            </a:r>
            <a:endParaRPr lang="en-US" sz="960" dirty="0"/>
          </a:p>
        </p:txBody>
      </p:sp>
      <p:sp>
        <p:nvSpPr>
          <p:cNvPr id="16" name="Shape 14"/>
          <p:cNvSpPr/>
          <p:nvPr/>
        </p:nvSpPr>
        <p:spPr>
          <a:xfrm>
            <a:off x="6309360" y="276148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761488"/>
            <a:ext cx="50292" cy="1261872"/>
          </a:xfrm>
          <a:prstGeom prst="rect">
            <a:avLst/>
          </a:prstGeom>
          <a:solidFill>
            <a:srgbClr val="4DA3FF"/>
          </a:solidFill>
          <a:ln w="12700">
            <a:solidFill>
              <a:srgbClr val="4DA3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92240" y="290779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Цифровая зависимость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92240" y="327355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Недостаток собственных глобальных облачных, платформенных и ИИ-экосистем мирового масштаба.</a:t>
            </a:r>
            <a:endParaRPr lang="en-US" sz="960" dirty="0"/>
          </a:p>
        </p:txBody>
      </p:sp>
      <p:sp>
        <p:nvSpPr>
          <p:cNvPr id="20" name="Shape 18"/>
          <p:cNvSpPr/>
          <p:nvPr/>
        </p:nvSpPr>
        <p:spPr>
          <a:xfrm>
            <a:off x="566928" y="422452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66928" y="4224528"/>
            <a:ext cx="50292" cy="1261872"/>
          </a:xfrm>
          <a:prstGeom prst="rect">
            <a:avLst/>
          </a:prstGeom>
          <a:solidFill>
            <a:srgbClr val="4DA3FF"/>
          </a:solidFill>
          <a:ln w="12700">
            <a:solidFill>
              <a:srgbClr val="4DA3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9808" y="437083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Безопасность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49808" y="473659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Зависимость части европейской архитектуры обороны и разведки от трансатлантических возможностей.</a:t>
            </a:r>
            <a:endParaRPr lang="en-US" sz="960" dirty="0"/>
          </a:p>
        </p:txBody>
      </p:sp>
      <p:sp>
        <p:nvSpPr>
          <p:cNvPr id="24" name="Shape 22"/>
          <p:cNvSpPr/>
          <p:nvPr/>
        </p:nvSpPr>
        <p:spPr>
          <a:xfrm>
            <a:off x="6309360" y="422452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224528"/>
            <a:ext cx="50292" cy="1261872"/>
          </a:xfrm>
          <a:prstGeom prst="rect">
            <a:avLst/>
          </a:prstGeom>
          <a:solidFill>
            <a:srgbClr val="4DA3FF"/>
          </a:solidFill>
          <a:ln w="12700">
            <a:solidFill>
              <a:srgbClr val="4DA3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92240" y="437083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Политическая фрагментация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6492240" y="473659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Разные интересы стран, миграционные споры и сложность формирования единой долгосрочной стратегии.</a:t>
            </a:r>
            <a:endParaRPr lang="en-US" sz="960" dirty="0"/>
          </a:p>
        </p:txBody>
      </p:sp>
      <p:sp>
        <p:nvSpPr>
          <p:cNvPr id="28" name="Shape 26"/>
          <p:cNvSpPr/>
          <p:nvPr/>
        </p:nvSpPr>
        <p:spPr>
          <a:xfrm>
            <a:off x="566928" y="5751576"/>
            <a:ext cx="11064240" cy="438912"/>
          </a:xfrm>
          <a:prstGeom prst="roundRect">
            <a:avLst>
              <a:gd name="adj" fmla="val 20833"/>
            </a:avLst>
          </a:prstGeom>
          <a:solidFill>
            <a:srgbClr val="4DA3FF">
              <a:alpha val="12000"/>
            </a:srgbClr>
          </a:solidFill>
          <a:ln w="12700">
            <a:solidFill>
              <a:srgbClr val="4DA3FF">
                <a:alpha val="45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49808" y="5870448"/>
            <a:ext cx="18745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DA3FF"/>
                </a:solidFill>
              </a:rPr>
              <a:t>КЛЮЧЕВАЯ УЯЗВИМОСТЬ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2487168" y="5833872"/>
            <a:ext cx="8823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F3F7FA"/>
                </a:solidFill>
              </a:rPr>
              <a:t>Риск превращения из центра силы в сильный, но зависимый рынок и регулятор.</a:t>
            </a:r>
            <a:endParaRPr lang="en-US" sz="11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55664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9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3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Китай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68680"/>
            <a:ext cx="10698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9FB0C4"/>
                </a:solidFill>
              </a:rPr>
              <a:t>Сильная индустриальная система входит в сложный переход: от экстенсивного роста к зрелой инновационной модели.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66928" y="129844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298448"/>
            <a:ext cx="50292" cy="1261872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44475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Демографический разворот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749808" y="181051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Старение, снижение численности работников и рост социальной нагрузки на экономику.</a:t>
            </a:r>
            <a:endParaRPr lang="en-US" sz="960" dirty="0"/>
          </a:p>
        </p:txBody>
      </p:sp>
      <p:sp>
        <p:nvSpPr>
          <p:cNvPr id="8" name="Shape 6"/>
          <p:cNvSpPr/>
          <p:nvPr/>
        </p:nvSpPr>
        <p:spPr>
          <a:xfrm>
            <a:off x="6309360" y="129844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309360" y="1298448"/>
            <a:ext cx="50292" cy="1261872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92240" y="144475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Недвижимость и долг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92240" y="181051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Накопленные дисбалансы строительной модели, долги девелоперов и региональных структур.</a:t>
            </a:r>
            <a:endParaRPr lang="en-US" sz="960" dirty="0"/>
          </a:p>
        </p:txBody>
      </p:sp>
      <p:sp>
        <p:nvSpPr>
          <p:cNvPr id="12" name="Shape 10"/>
          <p:cNvSpPr/>
          <p:nvPr/>
        </p:nvSpPr>
        <p:spPr>
          <a:xfrm>
            <a:off x="566928" y="276148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" y="2761488"/>
            <a:ext cx="50292" cy="1261872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290779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Экспортная зависимость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49808" y="327355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Высокая чувствительность к мировой торговле, внешнему спросу и геополитическим ограничениям.</a:t>
            </a:r>
            <a:endParaRPr lang="en-US" sz="960" dirty="0"/>
          </a:p>
        </p:txBody>
      </p:sp>
      <p:sp>
        <p:nvSpPr>
          <p:cNvPr id="16" name="Shape 14"/>
          <p:cNvSpPr/>
          <p:nvPr/>
        </p:nvSpPr>
        <p:spPr>
          <a:xfrm>
            <a:off x="6309360" y="276148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761488"/>
            <a:ext cx="50292" cy="1261872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92240" y="290779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Технологические узкие места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92240" y="327355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Передовая литография, часть полупроводникового и научного оборудования остаются критическими точками.</a:t>
            </a:r>
            <a:endParaRPr lang="en-US" sz="960" dirty="0"/>
          </a:p>
        </p:txBody>
      </p:sp>
      <p:sp>
        <p:nvSpPr>
          <p:cNvPr id="20" name="Shape 18"/>
          <p:cNvSpPr/>
          <p:nvPr/>
        </p:nvSpPr>
        <p:spPr>
          <a:xfrm>
            <a:off x="566928" y="422452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66928" y="4224528"/>
            <a:ext cx="50292" cy="1261872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9808" y="437083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Энергия и морская логистика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49808" y="473659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Крупный импорт сырья и зависимость от устойчивости внешних транспортных коридоров.</a:t>
            </a:r>
            <a:endParaRPr lang="en-US" sz="960" dirty="0"/>
          </a:p>
        </p:txBody>
      </p:sp>
      <p:sp>
        <p:nvSpPr>
          <p:cNvPr id="24" name="Shape 22"/>
          <p:cNvSpPr/>
          <p:nvPr/>
        </p:nvSpPr>
        <p:spPr>
          <a:xfrm>
            <a:off x="6309360" y="422452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224528"/>
            <a:ext cx="50292" cy="1261872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92240" y="437083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Централизация решений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6492240" y="473659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Вертикаль ускоряет мобилизацию, но увеличивает цену стратегической ошибки и риск искажённой обратной связи.</a:t>
            </a:r>
            <a:endParaRPr lang="en-US" sz="960" dirty="0"/>
          </a:p>
        </p:txBody>
      </p:sp>
      <p:sp>
        <p:nvSpPr>
          <p:cNvPr id="28" name="Shape 26"/>
          <p:cNvSpPr/>
          <p:nvPr/>
        </p:nvSpPr>
        <p:spPr>
          <a:xfrm>
            <a:off x="566928" y="5751576"/>
            <a:ext cx="11064240" cy="438912"/>
          </a:xfrm>
          <a:prstGeom prst="roundRect">
            <a:avLst>
              <a:gd name="adj" fmla="val 20833"/>
            </a:avLst>
          </a:prstGeom>
          <a:solidFill>
            <a:srgbClr val="FF6B6B">
              <a:alpha val="12000"/>
            </a:srgbClr>
          </a:solidFill>
          <a:ln w="12700">
            <a:solidFill>
              <a:srgbClr val="FF6B6B">
                <a:alpha val="45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49808" y="5870448"/>
            <a:ext cx="18745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6B6B"/>
                </a:solidFill>
              </a:rPr>
              <a:t>КЛЮЧЕВАЯ УЯЗВИМОСТЬ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2487168" y="5833872"/>
            <a:ext cx="8823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F3F7FA"/>
                </a:solidFill>
              </a:rPr>
              <a:t>Переход от «фабрики мира» к самодостаточному инновационному центру без потери темпа.</a:t>
            </a:r>
            <a:endParaRPr lang="en-US" sz="11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55664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9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3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США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68680"/>
            <a:ext cx="10698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9FB0C4"/>
                </a:solidFill>
              </a:rPr>
              <a:t>Главная внутренняя уязвимость — рост напряжения между глобальной мощью и внутренней связностью общества.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66928" y="129844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298448"/>
            <a:ext cx="50292" cy="1261872"/>
          </a:xfrm>
          <a:prstGeom prst="rect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44475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Поляризация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749808" y="181051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Жёсткое политическое и культурное разделение снижает способность формировать долгосрочный консенсус.</a:t>
            </a:r>
            <a:endParaRPr lang="en-US" sz="960" dirty="0"/>
          </a:p>
        </p:txBody>
      </p:sp>
      <p:sp>
        <p:nvSpPr>
          <p:cNvPr id="8" name="Shape 6"/>
          <p:cNvSpPr/>
          <p:nvPr/>
        </p:nvSpPr>
        <p:spPr>
          <a:xfrm>
            <a:off x="6309360" y="129844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309360" y="1298448"/>
            <a:ext cx="50292" cy="1261872"/>
          </a:xfrm>
          <a:prstGeom prst="rect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92240" y="144475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Фискальная нагрузка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92240" y="181051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Высокий госдолг и дефициты повышают зависимость от доверия к доллару и рынку казначейских бумаг.</a:t>
            </a:r>
            <a:endParaRPr lang="en-US" sz="960" dirty="0"/>
          </a:p>
        </p:txBody>
      </p:sp>
      <p:sp>
        <p:nvSpPr>
          <p:cNvPr id="12" name="Shape 10"/>
          <p:cNvSpPr/>
          <p:nvPr/>
        </p:nvSpPr>
        <p:spPr>
          <a:xfrm>
            <a:off x="566928" y="276148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" y="2761488"/>
            <a:ext cx="50292" cy="1261872"/>
          </a:xfrm>
          <a:prstGeom prst="rect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290779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Индустриальные цепочки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49808" y="327355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Часть производственных компетенций и критических поставок долго находилась вне страны.</a:t>
            </a:r>
            <a:endParaRPr lang="en-US" sz="960" dirty="0"/>
          </a:p>
        </p:txBody>
      </p:sp>
      <p:sp>
        <p:nvSpPr>
          <p:cNvPr id="16" name="Shape 14"/>
          <p:cNvSpPr/>
          <p:nvPr/>
        </p:nvSpPr>
        <p:spPr>
          <a:xfrm>
            <a:off x="6309360" y="276148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761488"/>
            <a:ext cx="50292" cy="1261872"/>
          </a:xfrm>
          <a:prstGeom prst="rect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92240" y="290779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Социальное неравенство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92240" y="327355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Разрыв между территориями и группами населения подрывает доверие к институтам и социальную мобильность.</a:t>
            </a:r>
            <a:endParaRPr lang="en-US" sz="960" dirty="0"/>
          </a:p>
        </p:txBody>
      </p:sp>
      <p:sp>
        <p:nvSpPr>
          <p:cNvPr id="20" name="Shape 18"/>
          <p:cNvSpPr/>
          <p:nvPr/>
        </p:nvSpPr>
        <p:spPr>
          <a:xfrm>
            <a:off x="566928" y="422452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66928" y="4224528"/>
            <a:ext cx="50292" cy="1261872"/>
          </a:xfrm>
          <a:prstGeom prst="rect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9808" y="437083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Инфраструктура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49808" y="473659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В ряде секторов накоплен значительный износ транспортной, коммунальной и городской инфраструктуры.</a:t>
            </a:r>
            <a:endParaRPr lang="en-US" sz="960" dirty="0"/>
          </a:p>
        </p:txBody>
      </p:sp>
      <p:sp>
        <p:nvSpPr>
          <p:cNvPr id="24" name="Shape 22"/>
          <p:cNvSpPr/>
          <p:nvPr/>
        </p:nvSpPr>
        <p:spPr>
          <a:xfrm>
            <a:off x="6309360" y="422452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224528"/>
            <a:ext cx="50292" cy="1261872"/>
          </a:xfrm>
          <a:prstGeom prst="rect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92240" y="437083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Глобальное перенапряжение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6492240" y="473659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Поддержание широкой сети союзов и обязательств дорого и требует постоянного перераспределения ресурсов.</a:t>
            </a:r>
            <a:endParaRPr lang="en-US" sz="960" dirty="0"/>
          </a:p>
        </p:txBody>
      </p:sp>
      <p:sp>
        <p:nvSpPr>
          <p:cNvPr id="28" name="Shape 26"/>
          <p:cNvSpPr/>
          <p:nvPr/>
        </p:nvSpPr>
        <p:spPr>
          <a:xfrm>
            <a:off x="566928" y="5751576"/>
            <a:ext cx="11064240" cy="438912"/>
          </a:xfrm>
          <a:prstGeom prst="roundRect">
            <a:avLst>
              <a:gd name="adj" fmla="val 20833"/>
            </a:avLst>
          </a:prstGeom>
          <a:solidFill>
            <a:srgbClr val="F2B84B">
              <a:alpha val="12000"/>
            </a:srgbClr>
          </a:solidFill>
          <a:ln w="12700">
            <a:solidFill>
              <a:srgbClr val="F2B84B">
                <a:alpha val="45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49808" y="5870448"/>
            <a:ext cx="18745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2B84B"/>
                </a:solidFill>
              </a:rPr>
              <a:t>КЛЮЧЕВАЯ УЯЗВИМОСТЬ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2487168" y="5833872"/>
            <a:ext cx="8823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F3F7FA"/>
                </a:solidFill>
              </a:rPr>
              <a:t>Риск внутренней дезинтеграции при сохранении внешнего лидерства.</a:t>
            </a:r>
            <a:endParaRPr lang="en-US" sz="11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55664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9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3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Арабские страны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68680"/>
            <a:ext cx="10698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9FB0C4"/>
                </a:solidFill>
              </a:rPr>
              <a:t>Регион обладает капиталом и ресурсами, но ключевой переход — от ренты к экономике знаний и компетенций.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66928" y="129844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298448"/>
            <a:ext cx="50292" cy="1261872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44475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Сырьевая модель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749808" y="181051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Для части стран нефтегазовые доходы остаются основой бюджета, занятости и инвестиционного цикла.</a:t>
            </a:r>
            <a:endParaRPr lang="en-US" sz="960" dirty="0"/>
          </a:p>
        </p:txBody>
      </p:sp>
      <p:sp>
        <p:nvSpPr>
          <p:cNvPr id="8" name="Shape 6"/>
          <p:cNvSpPr/>
          <p:nvPr/>
        </p:nvSpPr>
        <p:spPr>
          <a:xfrm>
            <a:off x="6309360" y="129844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309360" y="1298448"/>
            <a:ext cx="50292" cy="1261872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92240" y="144475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Технологическая зависимость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92240" y="181051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Высокая доля импортных технологий, оборудования и экспертных кадров в критических секторах.</a:t>
            </a:r>
            <a:endParaRPr lang="en-US" sz="960" dirty="0"/>
          </a:p>
        </p:txBody>
      </p:sp>
      <p:sp>
        <p:nvSpPr>
          <p:cNvPr id="12" name="Shape 10"/>
          <p:cNvSpPr/>
          <p:nvPr/>
        </p:nvSpPr>
        <p:spPr>
          <a:xfrm>
            <a:off x="566928" y="276148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" y="2761488"/>
            <a:ext cx="50292" cy="1261872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290779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Вода и климат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49808" y="327355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Дефицит пресной воды, экстремальная жара, опустынивание и высокая стоимость устойчивого водоснабжения.</a:t>
            </a:r>
            <a:endParaRPr lang="en-US" sz="960" dirty="0"/>
          </a:p>
        </p:txBody>
      </p:sp>
      <p:sp>
        <p:nvSpPr>
          <p:cNvPr id="16" name="Shape 14"/>
          <p:cNvSpPr/>
          <p:nvPr/>
        </p:nvSpPr>
        <p:spPr>
          <a:xfrm>
            <a:off x="6309360" y="276148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761488"/>
            <a:ext cx="50292" cy="1261872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92240" y="290779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Региональная фрагментация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92240" y="327355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Разные центры силы, конфликты интересов и слабая координация единой долгосрочной повестки.</a:t>
            </a:r>
            <a:endParaRPr lang="en-US" sz="960" dirty="0"/>
          </a:p>
        </p:txBody>
      </p:sp>
      <p:sp>
        <p:nvSpPr>
          <p:cNvPr id="20" name="Shape 18"/>
          <p:cNvSpPr/>
          <p:nvPr/>
        </p:nvSpPr>
        <p:spPr>
          <a:xfrm>
            <a:off x="566928" y="422452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66928" y="4224528"/>
            <a:ext cx="50292" cy="1261872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9808" y="437083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Молодёжный рынок труда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49808" y="473659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Необходимость создавать миллионы квалифицированных рабочих мест и устойчивые социальные лифты.</a:t>
            </a:r>
            <a:endParaRPr lang="en-US" sz="960" dirty="0"/>
          </a:p>
        </p:txBody>
      </p:sp>
      <p:sp>
        <p:nvSpPr>
          <p:cNvPr id="24" name="Shape 22"/>
          <p:cNvSpPr/>
          <p:nvPr/>
        </p:nvSpPr>
        <p:spPr>
          <a:xfrm>
            <a:off x="6309360" y="422452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224528"/>
            <a:ext cx="50292" cy="1261872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92240" y="437083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Безопасность и индустрия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6492240" y="473659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Зависимость от внешних оборонных технологий и ограниченная собственная сложная промышленная база.</a:t>
            </a:r>
            <a:endParaRPr lang="en-US" sz="960" dirty="0"/>
          </a:p>
        </p:txBody>
      </p:sp>
      <p:sp>
        <p:nvSpPr>
          <p:cNvPr id="28" name="Shape 26"/>
          <p:cNvSpPr/>
          <p:nvPr/>
        </p:nvSpPr>
        <p:spPr>
          <a:xfrm>
            <a:off x="566928" y="5751576"/>
            <a:ext cx="11064240" cy="438912"/>
          </a:xfrm>
          <a:prstGeom prst="roundRect">
            <a:avLst>
              <a:gd name="adj" fmla="val 20833"/>
            </a:avLst>
          </a:prstGeom>
          <a:solidFill>
            <a:srgbClr val="A78BFA">
              <a:alpha val="12000"/>
            </a:srgbClr>
          </a:solidFill>
          <a:ln w="12700">
            <a:solidFill>
              <a:srgbClr val="A78BFA">
                <a:alpha val="45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49808" y="5870448"/>
            <a:ext cx="18745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A78BFA"/>
                </a:solidFill>
              </a:rPr>
              <a:t>КЛЮЧЕВАЯ УЯЗВИМОСТЬ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2487168" y="5833872"/>
            <a:ext cx="8823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F3F7FA"/>
                </a:solidFill>
              </a:rPr>
              <a:t>Конвертация ресурсного капитала в человеческий, технологический и институциональный капитал.</a:t>
            </a:r>
            <a:endParaRPr lang="en-US" sz="11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55664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9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3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Африка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68680"/>
            <a:ext cx="10698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9FB0C4"/>
                </a:solidFill>
              </a:rPr>
              <a:t>Главная задача — превратить быстрый демографический и ресурсный рост в собственные производственные цепочки.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566928" y="129844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298448"/>
            <a:ext cx="50292" cy="1261872"/>
          </a:xfrm>
          <a:prstGeom prst="rect">
            <a:avLst/>
          </a:prstGeom>
          <a:solidFill>
            <a:srgbClr val="5DD39E"/>
          </a:solidFill>
          <a:ln w="12700">
            <a:solidFill>
              <a:srgbClr val="5DD39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44475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Институты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749808" y="181051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Неравномерное качество госуправления, коррупционные риски и слабая предсказуемость правил в части стран.</a:t>
            </a:r>
            <a:endParaRPr lang="en-US" sz="960" dirty="0"/>
          </a:p>
        </p:txBody>
      </p:sp>
      <p:sp>
        <p:nvSpPr>
          <p:cNvPr id="8" name="Shape 6"/>
          <p:cNvSpPr/>
          <p:nvPr/>
        </p:nvSpPr>
        <p:spPr>
          <a:xfrm>
            <a:off x="6309360" y="129844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309360" y="1298448"/>
            <a:ext cx="50292" cy="1261872"/>
          </a:xfrm>
          <a:prstGeom prst="rect">
            <a:avLst/>
          </a:prstGeom>
          <a:solidFill>
            <a:srgbClr val="5DD39E"/>
          </a:solidFill>
          <a:ln w="12700">
            <a:solidFill>
              <a:srgbClr val="5DD39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92240" y="144475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Инфраструктурный дефицит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92240" y="181051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Недостаток транспорта, энергетики, воды, логистики и цифровой связанности сдерживает единый рынок.</a:t>
            </a:r>
            <a:endParaRPr lang="en-US" sz="960" dirty="0"/>
          </a:p>
        </p:txBody>
      </p:sp>
      <p:sp>
        <p:nvSpPr>
          <p:cNvPr id="12" name="Shape 10"/>
          <p:cNvSpPr/>
          <p:nvPr/>
        </p:nvSpPr>
        <p:spPr>
          <a:xfrm>
            <a:off x="566928" y="276148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" y="2761488"/>
            <a:ext cx="50292" cy="1261872"/>
          </a:xfrm>
          <a:prstGeom prst="rect">
            <a:avLst/>
          </a:prstGeom>
          <a:solidFill>
            <a:srgbClr val="5DD39E"/>
          </a:solidFill>
          <a:ln w="12700">
            <a:solidFill>
              <a:srgbClr val="5DD39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290779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Сырьевая зависимость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49808" y="327355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Экспорт первичных ресурсов часто не сопровождается переработкой и созданием добавленной стоимости внутри стран.</a:t>
            </a:r>
            <a:endParaRPr lang="en-US" sz="960" dirty="0"/>
          </a:p>
        </p:txBody>
      </p:sp>
      <p:sp>
        <p:nvSpPr>
          <p:cNvPr id="16" name="Shape 14"/>
          <p:cNvSpPr/>
          <p:nvPr/>
        </p:nvSpPr>
        <p:spPr>
          <a:xfrm>
            <a:off x="6309360" y="276148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761488"/>
            <a:ext cx="50292" cy="1261872"/>
          </a:xfrm>
          <a:prstGeom prst="rect">
            <a:avLst/>
          </a:prstGeom>
          <a:solidFill>
            <a:srgbClr val="5DD39E"/>
          </a:solidFill>
          <a:ln w="12700">
            <a:solidFill>
              <a:srgbClr val="5DD39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92240" y="290779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Энергетическая бедность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92240" y="327355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Ограниченный доступ к стабильной электроэнергии тормозит производство, образование, медицину и цифровизацию.</a:t>
            </a:r>
            <a:endParaRPr lang="en-US" sz="960" dirty="0"/>
          </a:p>
        </p:txBody>
      </p:sp>
      <p:sp>
        <p:nvSpPr>
          <p:cNvPr id="20" name="Shape 18"/>
          <p:cNvSpPr/>
          <p:nvPr/>
        </p:nvSpPr>
        <p:spPr>
          <a:xfrm>
            <a:off x="566928" y="422452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66928" y="4224528"/>
            <a:ext cx="50292" cy="1261872"/>
          </a:xfrm>
          <a:prstGeom prst="rect">
            <a:avLst/>
          </a:prstGeom>
          <a:solidFill>
            <a:srgbClr val="5DD39E"/>
          </a:solidFill>
          <a:ln w="12700">
            <a:solidFill>
              <a:srgbClr val="5DD39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9808" y="437083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Демография и занятость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49808" y="473659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Молодое население — преимущество только при быстром создании образования, рабочих мест и городской инфраструктуры.</a:t>
            </a:r>
            <a:endParaRPr lang="en-US" sz="960" dirty="0"/>
          </a:p>
        </p:txBody>
      </p:sp>
      <p:sp>
        <p:nvSpPr>
          <p:cNvPr id="24" name="Shape 22"/>
          <p:cNvSpPr/>
          <p:nvPr/>
        </p:nvSpPr>
        <p:spPr>
          <a:xfrm>
            <a:off x="6309360" y="4224528"/>
            <a:ext cx="5486400" cy="1261872"/>
          </a:xfrm>
          <a:prstGeom prst="roundRect">
            <a:avLst>
              <a:gd name="adj" fmla="val 5797"/>
            </a:avLst>
          </a:prstGeom>
          <a:solidFill>
            <a:srgbClr val="0D1B2A">
              <a:alpha val="98000"/>
            </a:srgbClr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224528"/>
            <a:ext cx="50292" cy="1261872"/>
          </a:xfrm>
          <a:prstGeom prst="rect">
            <a:avLst/>
          </a:prstGeom>
          <a:solidFill>
            <a:srgbClr val="5DD39E"/>
          </a:solidFill>
          <a:ln w="12700">
            <a:solidFill>
              <a:srgbClr val="5DD39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92240" y="4370832"/>
            <a:ext cx="5193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3F7FA"/>
                </a:solidFill>
              </a:rPr>
              <a:t>Климат и безопасность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6492240" y="4736592"/>
            <a:ext cx="51755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960" dirty="0">
                <a:solidFill>
                  <a:srgbClr val="9FB0C4"/>
                </a:solidFill>
              </a:rPr>
              <a:t>Засухи, деградация земель, локальные конфликты и нестабильность усиливают миграционные и гуманитарные риски.</a:t>
            </a:r>
            <a:endParaRPr lang="en-US" sz="960" dirty="0"/>
          </a:p>
        </p:txBody>
      </p:sp>
      <p:sp>
        <p:nvSpPr>
          <p:cNvPr id="28" name="Shape 26"/>
          <p:cNvSpPr/>
          <p:nvPr/>
        </p:nvSpPr>
        <p:spPr>
          <a:xfrm>
            <a:off x="566928" y="5751576"/>
            <a:ext cx="11064240" cy="438912"/>
          </a:xfrm>
          <a:prstGeom prst="roundRect">
            <a:avLst>
              <a:gd name="adj" fmla="val 20833"/>
            </a:avLst>
          </a:prstGeom>
          <a:solidFill>
            <a:srgbClr val="5DD39E">
              <a:alpha val="12000"/>
            </a:srgbClr>
          </a:solidFill>
          <a:ln w="12700">
            <a:solidFill>
              <a:srgbClr val="5DD39E">
                <a:alpha val="45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49808" y="5870448"/>
            <a:ext cx="18745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DD39E"/>
                </a:solidFill>
              </a:rPr>
              <a:t>КЛЮЧЕВАЯ УЯЗВИМОСТЬ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2487168" y="5833872"/>
            <a:ext cx="8823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F3F7FA"/>
                </a:solidFill>
              </a:rPr>
              <a:t>Недостаточная способность превращать ресурсы и демографию в устойчивую экономическую систему.</a:t>
            </a:r>
            <a:endParaRPr lang="en-US" sz="11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55664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9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3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Сравнительная карта уязвимостей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68680"/>
            <a:ext cx="10698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9FB0C4"/>
                </a:solidFill>
              </a:rPr>
              <a:t>Одинаковые проблемы проявляются по-разному — в зависимости от стадии развития и структуры экономики.</a:t>
            </a:r>
            <a:endParaRPr lang="en-US" sz="1080" dirty="0"/>
          </a:p>
        </p:txBody>
      </p:sp>
      <p:sp>
        <p:nvSpPr>
          <p:cNvPr id="4" name="Text 2"/>
          <p:cNvSpPr/>
          <p:nvPr/>
        </p:nvSpPr>
        <p:spPr>
          <a:xfrm>
            <a:off x="640080" y="1664208"/>
            <a:ext cx="2148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3F7FA"/>
                </a:solidFill>
              </a:rPr>
              <a:t>Демография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2331720"/>
            <a:ext cx="2148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3F7FA"/>
                </a:solidFill>
              </a:rPr>
              <a:t>Технологии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40080" y="2999232"/>
            <a:ext cx="2148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3F7FA"/>
                </a:solidFill>
              </a:rPr>
              <a:t>Энергия / ресурсы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40080" y="3666744"/>
            <a:ext cx="2148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3F7FA"/>
                </a:solidFill>
              </a:rPr>
              <a:t>Институты / управление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40080" y="4334256"/>
            <a:ext cx="2148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3F7FA"/>
                </a:solidFill>
              </a:rPr>
              <a:t>Неравенство / регионы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40080" y="5001768"/>
            <a:ext cx="2148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3F7FA"/>
                </a:solidFill>
              </a:rPr>
              <a:t>Геополитика / безопасность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2971800" y="1115568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26D0CE"/>
                </a:solidFill>
              </a:rPr>
              <a:t>Россия</a:t>
            </a:r>
            <a:endParaRPr lang="en-US" sz="920" dirty="0"/>
          </a:p>
        </p:txBody>
      </p:sp>
      <p:sp>
        <p:nvSpPr>
          <p:cNvPr id="11" name="Text 9"/>
          <p:cNvSpPr/>
          <p:nvPr/>
        </p:nvSpPr>
        <p:spPr>
          <a:xfrm>
            <a:off x="4325112" y="1115568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4DA3FF"/>
                </a:solidFill>
              </a:rPr>
              <a:t>Европа</a:t>
            </a:r>
            <a:endParaRPr lang="en-US" sz="920" dirty="0"/>
          </a:p>
        </p:txBody>
      </p:sp>
      <p:sp>
        <p:nvSpPr>
          <p:cNvPr id="12" name="Text 10"/>
          <p:cNvSpPr/>
          <p:nvPr/>
        </p:nvSpPr>
        <p:spPr>
          <a:xfrm>
            <a:off x="5678424" y="1115568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6B6B"/>
                </a:solidFill>
              </a:rPr>
              <a:t>Китай</a:t>
            </a:r>
            <a:endParaRPr lang="en-US" sz="920" dirty="0"/>
          </a:p>
        </p:txBody>
      </p:sp>
      <p:sp>
        <p:nvSpPr>
          <p:cNvPr id="13" name="Text 11"/>
          <p:cNvSpPr/>
          <p:nvPr/>
        </p:nvSpPr>
        <p:spPr>
          <a:xfrm>
            <a:off x="7031736" y="1115568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2B84B"/>
                </a:solidFill>
              </a:rPr>
              <a:t>США</a:t>
            </a:r>
            <a:endParaRPr lang="en-US" sz="920" dirty="0"/>
          </a:p>
        </p:txBody>
      </p:sp>
      <p:sp>
        <p:nvSpPr>
          <p:cNvPr id="14" name="Text 12"/>
          <p:cNvSpPr/>
          <p:nvPr/>
        </p:nvSpPr>
        <p:spPr>
          <a:xfrm>
            <a:off x="8385048" y="1115568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A78BFA"/>
                </a:solidFill>
              </a:rPr>
              <a:t>Араб. мир</a:t>
            </a:r>
            <a:endParaRPr lang="en-US" sz="920" dirty="0"/>
          </a:p>
        </p:txBody>
      </p:sp>
      <p:sp>
        <p:nvSpPr>
          <p:cNvPr id="15" name="Text 13"/>
          <p:cNvSpPr/>
          <p:nvPr/>
        </p:nvSpPr>
        <p:spPr>
          <a:xfrm>
            <a:off x="9738360" y="1115568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5DD39E"/>
                </a:solidFill>
              </a:rPr>
              <a:t>Африка</a:t>
            </a:r>
            <a:endParaRPr lang="en-US" sz="920" dirty="0"/>
          </a:p>
        </p:txBody>
      </p:sp>
      <p:sp>
        <p:nvSpPr>
          <p:cNvPr id="16" name="Shape 14"/>
          <p:cNvSpPr/>
          <p:nvPr/>
        </p:nvSpPr>
        <p:spPr>
          <a:xfrm>
            <a:off x="3044952" y="1554480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26D0CE">
              <a:alpha val="95000"/>
            </a:srgbClr>
          </a:solidFill>
          <a:ln w="12700">
            <a:solidFill>
              <a:srgbClr val="26D0CE">
                <a:alpha val="4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044952" y="1696212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FFFFF"/>
                </a:solidFill>
              </a:rPr>
              <a:t>ВЫСОКАЯ</a:t>
            </a:r>
            <a:endParaRPr lang="en-US" sz="770" dirty="0"/>
          </a:p>
        </p:txBody>
      </p:sp>
      <p:sp>
        <p:nvSpPr>
          <p:cNvPr id="18" name="Shape 16"/>
          <p:cNvSpPr/>
          <p:nvPr/>
        </p:nvSpPr>
        <p:spPr>
          <a:xfrm>
            <a:off x="4398264" y="1554480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4DA3FF">
              <a:alpha val="95000"/>
            </a:srgbClr>
          </a:solidFill>
          <a:ln w="12700">
            <a:solidFill>
              <a:srgbClr val="4DA3FF">
                <a:alpha val="45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98264" y="1696212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FFFFF"/>
                </a:solidFill>
              </a:rPr>
              <a:t>ВЫСОКАЯ</a:t>
            </a:r>
            <a:endParaRPr lang="en-US" sz="770" dirty="0"/>
          </a:p>
        </p:txBody>
      </p:sp>
      <p:sp>
        <p:nvSpPr>
          <p:cNvPr id="20" name="Shape 18"/>
          <p:cNvSpPr/>
          <p:nvPr/>
        </p:nvSpPr>
        <p:spPr>
          <a:xfrm>
            <a:off x="5751576" y="1554480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FF6B6B">
              <a:alpha val="95000"/>
            </a:srgbClr>
          </a:solidFill>
          <a:ln w="12700">
            <a:solidFill>
              <a:srgbClr val="FF6B6B">
                <a:alpha val="4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751576" y="1696212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FFFFF"/>
                </a:solidFill>
              </a:rPr>
              <a:t>ВЫСОКАЯ</a:t>
            </a:r>
            <a:endParaRPr lang="en-US" sz="770" dirty="0"/>
          </a:p>
        </p:txBody>
      </p:sp>
      <p:sp>
        <p:nvSpPr>
          <p:cNvPr id="22" name="Shape 20"/>
          <p:cNvSpPr/>
          <p:nvPr/>
        </p:nvSpPr>
        <p:spPr>
          <a:xfrm>
            <a:off x="7104888" y="1554480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F2B84B">
              <a:alpha val="32000"/>
            </a:srgbClr>
          </a:solidFill>
          <a:ln w="12700">
            <a:solidFill>
              <a:srgbClr val="F2B84B">
                <a:alpha val="45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104888" y="1696212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НИЗКАЯ</a:t>
            </a:r>
            <a:endParaRPr lang="en-US" sz="770" dirty="0"/>
          </a:p>
        </p:txBody>
      </p:sp>
      <p:sp>
        <p:nvSpPr>
          <p:cNvPr id="24" name="Shape 22"/>
          <p:cNvSpPr/>
          <p:nvPr/>
        </p:nvSpPr>
        <p:spPr>
          <a:xfrm>
            <a:off x="8458200" y="1554480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A78BFA">
              <a:alpha val="65000"/>
            </a:srgbClr>
          </a:solidFill>
          <a:ln w="12700">
            <a:solidFill>
              <a:srgbClr val="A78BFA">
                <a:alpha val="45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458200" y="1696212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СРЕДНЯЯ</a:t>
            </a:r>
            <a:endParaRPr lang="en-US" sz="770" dirty="0"/>
          </a:p>
        </p:txBody>
      </p:sp>
      <p:sp>
        <p:nvSpPr>
          <p:cNvPr id="26" name="Shape 24"/>
          <p:cNvSpPr/>
          <p:nvPr/>
        </p:nvSpPr>
        <p:spPr>
          <a:xfrm>
            <a:off x="9811512" y="1554480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5DD39E">
              <a:alpha val="32000"/>
            </a:srgbClr>
          </a:solidFill>
          <a:ln w="12700">
            <a:solidFill>
              <a:srgbClr val="5DD39E">
                <a:alpha val="45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811512" y="1696212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НИЗКАЯ</a:t>
            </a:r>
            <a:endParaRPr lang="en-US" sz="770" dirty="0"/>
          </a:p>
        </p:txBody>
      </p:sp>
      <p:sp>
        <p:nvSpPr>
          <p:cNvPr id="28" name="Shape 26"/>
          <p:cNvSpPr/>
          <p:nvPr/>
        </p:nvSpPr>
        <p:spPr>
          <a:xfrm>
            <a:off x="3044952" y="2221992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26D0CE">
              <a:alpha val="95000"/>
            </a:srgbClr>
          </a:solidFill>
          <a:ln w="12700">
            <a:solidFill>
              <a:srgbClr val="26D0CE">
                <a:alpha val="45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044952" y="2363724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FFFFF"/>
                </a:solidFill>
              </a:rPr>
              <a:t>ВЫСОКАЯ</a:t>
            </a:r>
            <a:endParaRPr lang="en-US" sz="770" dirty="0"/>
          </a:p>
        </p:txBody>
      </p:sp>
      <p:sp>
        <p:nvSpPr>
          <p:cNvPr id="30" name="Shape 28"/>
          <p:cNvSpPr/>
          <p:nvPr/>
        </p:nvSpPr>
        <p:spPr>
          <a:xfrm>
            <a:off x="4398264" y="2221992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4DA3FF">
              <a:alpha val="65000"/>
            </a:srgbClr>
          </a:solidFill>
          <a:ln w="12700">
            <a:solidFill>
              <a:srgbClr val="4DA3FF">
                <a:alpha val="45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398264" y="2363724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СРЕДНЯЯ</a:t>
            </a:r>
            <a:endParaRPr lang="en-US" sz="770" dirty="0"/>
          </a:p>
        </p:txBody>
      </p:sp>
      <p:sp>
        <p:nvSpPr>
          <p:cNvPr id="32" name="Shape 30"/>
          <p:cNvSpPr/>
          <p:nvPr/>
        </p:nvSpPr>
        <p:spPr>
          <a:xfrm>
            <a:off x="5751576" y="2221992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FF6B6B">
              <a:alpha val="65000"/>
            </a:srgbClr>
          </a:solidFill>
          <a:ln w="12700">
            <a:solidFill>
              <a:srgbClr val="FF6B6B">
                <a:alpha val="45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751576" y="2363724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СРЕДНЯЯ</a:t>
            </a:r>
            <a:endParaRPr lang="en-US" sz="770" dirty="0"/>
          </a:p>
        </p:txBody>
      </p:sp>
      <p:sp>
        <p:nvSpPr>
          <p:cNvPr id="34" name="Shape 32"/>
          <p:cNvSpPr/>
          <p:nvPr/>
        </p:nvSpPr>
        <p:spPr>
          <a:xfrm>
            <a:off x="7104888" y="2221992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F2B84B">
              <a:alpha val="32000"/>
            </a:srgbClr>
          </a:solidFill>
          <a:ln w="12700">
            <a:solidFill>
              <a:srgbClr val="F2B84B">
                <a:alpha val="4500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104888" y="2363724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НИЗКАЯ</a:t>
            </a:r>
            <a:endParaRPr lang="en-US" sz="770" dirty="0"/>
          </a:p>
        </p:txBody>
      </p:sp>
      <p:sp>
        <p:nvSpPr>
          <p:cNvPr id="36" name="Shape 34"/>
          <p:cNvSpPr/>
          <p:nvPr/>
        </p:nvSpPr>
        <p:spPr>
          <a:xfrm>
            <a:off x="8458200" y="2221992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A78BFA">
              <a:alpha val="95000"/>
            </a:srgbClr>
          </a:solidFill>
          <a:ln w="12700">
            <a:solidFill>
              <a:srgbClr val="A78BFA">
                <a:alpha val="4500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458200" y="2363724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FFFFF"/>
                </a:solidFill>
              </a:rPr>
              <a:t>ВЫСОКАЯ</a:t>
            </a:r>
            <a:endParaRPr lang="en-US" sz="770" dirty="0"/>
          </a:p>
        </p:txBody>
      </p:sp>
      <p:sp>
        <p:nvSpPr>
          <p:cNvPr id="38" name="Shape 36"/>
          <p:cNvSpPr/>
          <p:nvPr/>
        </p:nvSpPr>
        <p:spPr>
          <a:xfrm>
            <a:off x="9811512" y="2221992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5DD39E">
              <a:alpha val="95000"/>
            </a:srgbClr>
          </a:solidFill>
          <a:ln w="12700">
            <a:solidFill>
              <a:srgbClr val="5DD39E">
                <a:alpha val="4500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9811512" y="2363724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FFFFF"/>
                </a:solidFill>
              </a:rPr>
              <a:t>ВЫСОКАЯ</a:t>
            </a:r>
            <a:endParaRPr lang="en-US" sz="770" dirty="0"/>
          </a:p>
        </p:txBody>
      </p:sp>
      <p:sp>
        <p:nvSpPr>
          <p:cNvPr id="40" name="Shape 38"/>
          <p:cNvSpPr/>
          <p:nvPr/>
        </p:nvSpPr>
        <p:spPr>
          <a:xfrm>
            <a:off x="3044952" y="2889504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26D0CE">
              <a:alpha val="32000"/>
            </a:srgbClr>
          </a:solidFill>
          <a:ln w="12700">
            <a:solidFill>
              <a:srgbClr val="26D0CE">
                <a:alpha val="45000"/>
              </a:srgbClr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044952" y="3031236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НИЗКАЯ</a:t>
            </a:r>
            <a:endParaRPr lang="en-US" sz="770" dirty="0"/>
          </a:p>
        </p:txBody>
      </p:sp>
      <p:sp>
        <p:nvSpPr>
          <p:cNvPr id="42" name="Shape 40"/>
          <p:cNvSpPr/>
          <p:nvPr/>
        </p:nvSpPr>
        <p:spPr>
          <a:xfrm>
            <a:off x="4398264" y="2889504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4DA3FF">
              <a:alpha val="95000"/>
            </a:srgbClr>
          </a:solidFill>
          <a:ln w="12700">
            <a:solidFill>
              <a:srgbClr val="4DA3FF">
                <a:alpha val="45000"/>
              </a:srgbClr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398264" y="3031236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FFFFF"/>
                </a:solidFill>
              </a:rPr>
              <a:t>ВЫСОКАЯ</a:t>
            </a:r>
            <a:endParaRPr lang="en-US" sz="770" dirty="0"/>
          </a:p>
        </p:txBody>
      </p:sp>
      <p:sp>
        <p:nvSpPr>
          <p:cNvPr id="44" name="Shape 42"/>
          <p:cNvSpPr/>
          <p:nvPr/>
        </p:nvSpPr>
        <p:spPr>
          <a:xfrm>
            <a:off x="5751576" y="2889504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FF6B6B">
              <a:alpha val="65000"/>
            </a:srgbClr>
          </a:solidFill>
          <a:ln w="12700">
            <a:solidFill>
              <a:srgbClr val="FF6B6B">
                <a:alpha val="45000"/>
              </a:srgbClr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751576" y="3031236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СРЕДНЯЯ</a:t>
            </a:r>
            <a:endParaRPr lang="en-US" sz="770" dirty="0"/>
          </a:p>
        </p:txBody>
      </p:sp>
      <p:sp>
        <p:nvSpPr>
          <p:cNvPr id="46" name="Shape 44"/>
          <p:cNvSpPr/>
          <p:nvPr/>
        </p:nvSpPr>
        <p:spPr>
          <a:xfrm>
            <a:off x="7104888" y="2889504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F2B84B">
              <a:alpha val="65000"/>
            </a:srgbClr>
          </a:solidFill>
          <a:ln w="12700">
            <a:solidFill>
              <a:srgbClr val="F2B84B">
                <a:alpha val="45000"/>
              </a:srgbClr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104888" y="3031236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СРЕДНЯЯ</a:t>
            </a:r>
            <a:endParaRPr lang="en-US" sz="770" dirty="0"/>
          </a:p>
        </p:txBody>
      </p:sp>
      <p:sp>
        <p:nvSpPr>
          <p:cNvPr id="48" name="Shape 46"/>
          <p:cNvSpPr/>
          <p:nvPr/>
        </p:nvSpPr>
        <p:spPr>
          <a:xfrm>
            <a:off x="8458200" y="2889504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A78BFA">
              <a:alpha val="65000"/>
            </a:srgbClr>
          </a:solidFill>
          <a:ln w="12700">
            <a:solidFill>
              <a:srgbClr val="A78BFA">
                <a:alpha val="45000"/>
              </a:srgbClr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8458200" y="3031236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СРЕДНЯЯ</a:t>
            </a:r>
            <a:endParaRPr lang="en-US" sz="770" dirty="0"/>
          </a:p>
        </p:txBody>
      </p:sp>
      <p:sp>
        <p:nvSpPr>
          <p:cNvPr id="50" name="Shape 48"/>
          <p:cNvSpPr/>
          <p:nvPr/>
        </p:nvSpPr>
        <p:spPr>
          <a:xfrm>
            <a:off x="9811512" y="2889504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5DD39E">
              <a:alpha val="95000"/>
            </a:srgbClr>
          </a:solidFill>
          <a:ln w="12700">
            <a:solidFill>
              <a:srgbClr val="5DD39E">
                <a:alpha val="45000"/>
              </a:srgbClr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9811512" y="3031236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FFFFF"/>
                </a:solidFill>
              </a:rPr>
              <a:t>ВЫСОКАЯ</a:t>
            </a:r>
            <a:endParaRPr lang="en-US" sz="770" dirty="0"/>
          </a:p>
        </p:txBody>
      </p:sp>
      <p:sp>
        <p:nvSpPr>
          <p:cNvPr id="52" name="Shape 50"/>
          <p:cNvSpPr/>
          <p:nvPr/>
        </p:nvSpPr>
        <p:spPr>
          <a:xfrm>
            <a:off x="3044952" y="3557016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26D0CE">
              <a:alpha val="95000"/>
            </a:srgbClr>
          </a:solidFill>
          <a:ln w="12700">
            <a:solidFill>
              <a:srgbClr val="26D0CE">
                <a:alpha val="45000"/>
              </a:srgbClr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044952" y="3698748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FFFFF"/>
                </a:solidFill>
              </a:rPr>
              <a:t>ВЫСОКАЯ</a:t>
            </a:r>
            <a:endParaRPr lang="en-US" sz="770" dirty="0"/>
          </a:p>
        </p:txBody>
      </p:sp>
      <p:sp>
        <p:nvSpPr>
          <p:cNvPr id="54" name="Shape 52"/>
          <p:cNvSpPr/>
          <p:nvPr/>
        </p:nvSpPr>
        <p:spPr>
          <a:xfrm>
            <a:off x="4398264" y="3557016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4DA3FF">
              <a:alpha val="65000"/>
            </a:srgbClr>
          </a:solidFill>
          <a:ln w="12700">
            <a:solidFill>
              <a:srgbClr val="4DA3FF">
                <a:alpha val="45000"/>
              </a:srgbClr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398264" y="3698748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СРЕДНЯЯ</a:t>
            </a:r>
            <a:endParaRPr lang="en-US" sz="770" dirty="0"/>
          </a:p>
        </p:txBody>
      </p:sp>
      <p:sp>
        <p:nvSpPr>
          <p:cNvPr id="56" name="Shape 54"/>
          <p:cNvSpPr/>
          <p:nvPr/>
        </p:nvSpPr>
        <p:spPr>
          <a:xfrm>
            <a:off x="5751576" y="3557016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FF6B6B">
              <a:alpha val="65000"/>
            </a:srgbClr>
          </a:solidFill>
          <a:ln w="12700">
            <a:solidFill>
              <a:srgbClr val="FF6B6B">
                <a:alpha val="45000"/>
              </a:srgbClr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5751576" y="3698748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СРЕДНЯЯ</a:t>
            </a:r>
            <a:endParaRPr lang="en-US" sz="770" dirty="0"/>
          </a:p>
        </p:txBody>
      </p:sp>
      <p:sp>
        <p:nvSpPr>
          <p:cNvPr id="58" name="Shape 56"/>
          <p:cNvSpPr/>
          <p:nvPr/>
        </p:nvSpPr>
        <p:spPr>
          <a:xfrm>
            <a:off x="7104888" y="3557016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F2B84B">
              <a:alpha val="65000"/>
            </a:srgbClr>
          </a:solidFill>
          <a:ln w="12700">
            <a:solidFill>
              <a:srgbClr val="F2B84B">
                <a:alpha val="45000"/>
              </a:srgbClr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7104888" y="3698748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СРЕДНЯЯ</a:t>
            </a:r>
            <a:endParaRPr lang="en-US" sz="770" dirty="0"/>
          </a:p>
        </p:txBody>
      </p:sp>
      <p:sp>
        <p:nvSpPr>
          <p:cNvPr id="60" name="Shape 58"/>
          <p:cNvSpPr/>
          <p:nvPr/>
        </p:nvSpPr>
        <p:spPr>
          <a:xfrm>
            <a:off x="8458200" y="3557016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A78BFA">
              <a:alpha val="65000"/>
            </a:srgbClr>
          </a:solidFill>
          <a:ln w="12700">
            <a:solidFill>
              <a:srgbClr val="A78BFA">
                <a:alpha val="45000"/>
              </a:srgbClr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8458200" y="3698748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СРЕДНЯЯ</a:t>
            </a:r>
            <a:endParaRPr lang="en-US" sz="770" dirty="0"/>
          </a:p>
        </p:txBody>
      </p:sp>
      <p:sp>
        <p:nvSpPr>
          <p:cNvPr id="62" name="Shape 60"/>
          <p:cNvSpPr/>
          <p:nvPr/>
        </p:nvSpPr>
        <p:spPr>
          <a:xfrm>
            <a:off x="9811512" y="3557016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5DD39E">
              <a:alpha val="95000"/>
            </a:srgbClr>
          </a:solidFill>
          <a:ln w="12700">
            <a:solidFill>
              <a:srgbClr val="5DD39E">
                <a:alpha val="45000"/>
              </a:srgbClr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9811512" y="3698748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FFFFF"/>
                </a:solidFill>
              </a:rPr>
              <a:t>ВЫСОКАЯ</a:t>
            </a:r>
            <a:endParaRPr lang="en-US" sz="770" dirty="0"/>
          </a:p>
        </p:txBody>
      </p:sp>
      <p:sp>
        <p:nvSpPr>
          <p:cNvPr id="64" name="Shape 62"/>
          <p:cNvSpPr/>
          <p:nvPr/>
        </p:nvSpPr>
        <p:spPr>
          <a:xfrm>
            <a:off x="3044952" y="4224528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26D0CE">
              <a:alpha val="95000"/>
            </a:srgbClr>
          </a:solidFill>
          <a:ln w="12700">
            <a:solidFill>
              <a:srgbClr val="26D0CE">
                <a:alpha val="45000"/>
              </a:srgbClr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044952" y="4366260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FFFFF"/>
                </a:solidFill>
              </a:rPr>
              <a:t>ВЫСОКАЯ</a:t>
            </a:r>
            <a:endParaRPr lang="en-US" sz="770" dirty="0"/>
          </a:p>
        </p:txBody>
      </p:sp>
      <p:sp>
        <p:nvSpPr>
          <p:cNvPr id="66" name="Shape 64"/>
          <p:cNvSpPr/>
          <p:nvPr/>
        </p:nvSpPr>
        <p:spPr>
          <a:xfrm>
            <a:off x="4398264" y="4224528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4DA3FF">
              <a:alpha val="65000"/>
            </a:srgbClr>
          </a:solidFill>
          <a:ln w="12700">
            <a:solidFill>
              <a:srgbClr val="4DA3FF">
                <a:alpha val="45000"/>
              </a:srgbClr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398264" y="4366260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СРЕДНЯЯ</a:t>
            </a:r>
            <a:endParaRPr lang="en-US" sz="770" dirty="0"/>
          </a:p>
        </p:txBody>
      </p:sp>
      <p:sp>
        <p:nvSpPr>
          <p:cNvPr id="68" name="Shape 66"/>
          <p:cNvSpPr/>
          <p:nvPr/>
        </p:nvSpPr>
        <p:spPr>
          <a:xfrm>
            <a:off x="5751576" y="4224528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FF6B6B">
              <a:alpha val="65000"/>
            </a:srgbClr>
          </a:solidFill>
          <a:ln w="12700">
            <a:solidFill>
              <a:srgbClr val="FF6B6B">
                <a:alpha val="45000"/>
              </a:srgbClr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5751576" y="4366260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СРЕДНЯЯ</a:t>
            </a:r>
            <a:endParaRPr lang="en-US" sz="770" dirty="0"/>
          </a:p>
        </p:txBody>
      </p:sp>
      <p:sp>
        <p:nvSpPr>
          <p:cNvPr id="70" name="Shape 68"/>
          <p:cNvSpPr/>
          <p:nvPr/>
        </p:nvSpPr>
        <p:spPr>
          <a:xfrm>
            <a:off x="7104888" y="4224528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F2B84B">
              <a:alpha val="95000"/>
            </a:srgbClr>
          </a:solidFill>
          <a:ln w="12700">
            <a:solidFill>
              <a:srgbClr val="F2B84B">
                <a:alpha val="45000"/>
              </a:srgbClr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7104888" y="4366260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FFFFF"/>
                </a:solidFill>
              </a:rPr>
              <a:t>ВЫСОКАЯ</a:t>
            </a:r>
            <a:endParaRPr lang="en-US" sz="770" dirty="0"/>
          </a:p>
        </p:txBody>
      </p:sp>
      <p:sp>
        <p:nvSpPr>
          <p:cNvPr id="72" name="Shape 70"/>
          <p:cNvSpPr/>
          <p:nvPr/>
        </p:nvSpPr>
        <p:spPr>
          <a:xfrm>
            <a:off x="8458200" y="4224528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A78BFA">
              <a:alpha val="65000"/>
            </a:srgbClr>
          </a:solidFill>
          <a:ln w="12700">
            <a:solidFill>
              <a:srgbClr val="A78BFA">
                <a:alpha val="45000"/>
              </a:srgbClr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8458200" y="4366260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СРЕДНЯЯ</a:t>
            </a:r>
            <a:endParaRPr lang="en-US" sz="770" dirty="0"/>
          </a:p>
        </p:txBody>
      </p:sp>
      <p:sp>
        <p:nvSpPr>
          <p:cNvPr id="74" name="Shape 72"/>
          <p:cNvSpPr/>
          <p:nvPr/>
        </p:nvSpPr>
        <p:spPr>
          <a:xfrm>
            <a:off x="9811512" y="4224528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5DD39E">
              <a:alpha val="95000"/>
            </a:srgbClr>
          </a:solidFill>
          <a:ln w="12700">
            <a:solidFill>
              <a:srgbClr val="5DD39E">
                <a:alpha val="45000"/>
              </a:srgbClr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9811512" y="4366260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FFFFF"/>
                </a:solidFill>
              </a:rPr>
              <a:t>ВЫСОКАЯ</a:t>
            </a:r>
            <a:endParaRPr lang="en-US" sz="770" dirty="0"/>
          </a:p>
        </p:txBody>
      </p:sp>
      <p:sp>
        <p:nvSpPr>
          <p:cNvPr id="76" name="Shape 74"/>
          <p:cNvSpPr/>
          <p:nvPr/>
        </p:nvSpPr>
        <p:spPr>
          <a:xfrm>
            <a:off x="3044952" y="4892040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26D0CE">
              <a:alpha val="65000"/>
            </a:srgbClr>
          </a:solidFill>
          <a:ln w="12700">
            <a:solidFill>
              <a:srgbClr val="26D0CE">
                <a:alpha val="45000"/>
              </a:srgbClr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3044952" y="5033772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СРЕДНЯЯ</a:t>
            </a:r>
            <a:endParaRPr lang="en-US" sz="770" dirty="0"/>
          </a:p>
        </p:txBody>
      </p:sp>
      <p:sp>
        <p:nvSpPr>
          <p:cNvPr id="78" name="Shape 76"/>
          <p:cNvSpPr/>
          <p:nvPr/>
        </p:nvSpPr>
        <p:spPr>
          <a:xfrm>
            <a:off x="4398264" y="4892040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4DA3FF">
              <a:alpha val="65000"/>
            </a:srgbClr>
          </a:solidFill>
          <a:ln w="12700">
            <a:solidFill>
              <a:srgbClr val="4DA3FF">
                <a:alpha val="45000"/>
              </a:srgbClr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4398264" y="5033772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СРЕДНЯЯ</a:t>
            </a:r>
            <a:endParaRPr lang="en-US" sz="770" dirty="0"/>
          </a:p>
        </p:txBody>
      </p:sp>
      <p:sp>
        <p:nvSpPr>
          <p:cNvPr id="80" name="Shape 78"/>
          <p:cNvSpPr/>
          <p:nvPr/>
        </p:nvSpPr>
        <p:spPr>
          <a:xfrm>
            <a:off x="5751576" y="4892040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FF6B6B">
              <a:alpha val="95000"/>
            </a:srgbClr>
          </a:solidFill>
          <a:ln w="12700">
            <a:solidFill>
              <a:srgbClr val="FF6B6B">
                <a:alpha val="45000"/>
              </a:srgbClr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5751576" y="5033772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FFFFF"/>
                </a:solidFill>
              </a:rPr>
              <a:t>ВЫСОКАЯ</a:t>
            </a:r>
            <a:endParaRPr lang="en-US" sz="770" dirty="0"/>
          </a:p>
        </p:txBody>
      </p:sp>
      <p:sp>
        <p:nvSpPr>
          <p:cNvPr id="82" name="Shape 80"/>
          <p:cNvSpPr/>
          <p:nvPr/>
        </p:nvSpPr>
        <p:spPr>
          <a:xfrm>
            <a:off x="7104888" y="4892040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F2B84B">
              <a:alpha val="65000"/>
            </a:srgbClr>
          </a:solidFill>
          <a:ln w="12700">
            <a:solidFill>
              <a:srgbClr val="F2B84B">
                <a:alpha val="45000"/>
              </a:srgbClr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7104888" y="5033772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3F7FA"/>
                </a:solidFill>
              </a:rPr>
              <a:t>СРЕДНЯЯ</a:t>
            </a:r>
            <a:endParaRPr lang="en-US" sz="770" dirty="0"/>
          </a:p>
        </p:txBody>
      </p:sp>
      <p:sp>
        <p:nvSpPr>
          <p:cNvPr id="84" name="Shape 82"/>
          <p:cNvSpPr/>
          <p:nvPr/>
        </p:nvSpPr>
        <p:spPr>
          <a:xfrm>
            <a:off x="8458200" y="4892040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A78BFA">
              <a:alpha val="95000"/>
            </a:srgbClr>
          </a:solidFill>
          <a:ln w="12700">
            <a:solidFill>
              <a:srgbClr val="A78BFA">
                <a:alpha val="45000"/>
              </a:srgbClr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8458200" y="5033772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FFFFF"/>
                </a:solidFill>
              </a:rPr>
              <a:t>ВЫСОКАЯ</a:t>
            </a:r>
            <a:endParaRPr lang="en-US" sz="770" dirty="0"/>
          </a:p>
        </p:txBody>
      </p:sp>
      <p:sp>
        <p:nvSpPr>
          <p:cNvPr id="86" name="Shape 84"/>
          <p:cNvSpPr/>
          <p:nvPr/>
        </p:nvSpPr>
        <p:spPr>
          <a:xfrm>
            <a:off x="9811512" y="4892040"/>
            <a:ext cx="1188720" cy="457200"/>
          </a:xfrm>
          <a:prstGeom prst="roundRect">
            <a:avLst>
              <a:gd name="adj" fmla="val 16000"/>
            </a:avLst>
          </a:prstGeom>
          <a:solidFill>
            <a:srgbClr val="5DD39E">
              <a:alpha val="95000"/>
            </a:srgbClr>
          </a:solidFill>
          <a:ln w="12700">
            <a:solidFill>
              <a:srgbClr val="5DD39E">
                <a:alpha val="45000"/>
              </a:srgbClr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9811512" y="5033772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FFFFFF"/>
                </a:solidFill>
              </a:rPr>
              <a:t>ВЫСОКАЯ</a:t>
            </a:r>
            <a:endParaRPr lang="en-US" sz="770" dirty="0"/>
          </a:p>
        </p:txBody>
      </p:sp>
      <p:sp>
        <p:nvSpPr>
          <p:cNvPr id="88" name="Text 86"/>
          <p:cNvSpPr/>
          <p:nvPr/>
        </p:nvSpPr>
        <p:spPr>
          <a:xfrm>
            <a:off x="658368" y="5806440"/>
            <a:ext cx="10607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9FB0C4"/>
                </a:solidFill>
              </a:rPr>
              <a:t>Шкала показывает относительную значимость уязвимости внутри конкретного региона, а не сравнение «кто хуже».</a:t>
            </a:r>
            <a:endParaRPr lang="en-US" sz="9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55664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9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3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Общие проблемы всех стран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68680"/>
            <a:ext cx="10698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9FB0C4"/>
                </a:solidFill>
              </a:rPr>
              <a:t>За различиями скрывается единый набор системных вызовов мировой цивилизации.</a:t>
            </a:r>
            <a:endParaRPr lang="en-US" sz="1080" dirty="0"/>
          </a:p>
        </p:txBody>
      </p:sp>
      <p:sp>
        <p:nvSpPr>
          <p:cNvPr id="4" name="Shape 2"/>
          <p:cNvSpPr/>
          <p:nvPr/>
        </p:nvSpPr>
        <p:spPr>
          <a:xfrm>
            <a:off x="621792" y="1298448"/>
            <a:ext cx="5330952" cy="896112"/>
          </a:xfrm>
          <a:prstGeom prst="roundRect">
            <a:avLst>
              <a:gd name="adj" fmla="val 8163"/>
            </a:avLst>
          </a:prstGeom>
          <a:solidFill>
            <a:srgbClr val="0D1B2A"/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68096" y="1481328"/>
            <a:ext cx="420624" cy="420624"/>
          </a:xfrm>
          <a:prstGeom prst="ellipse">
            <a:avLst/>
          </a:prstGeom>
          <a:solidFill>
            <a:srgbClr val="26D0CE">
              <a:alpha val="82000"/>
            </a:srgbClr>
          </a:solidFill>
          <a:ln w="12700">
            <a:solidFill>
              <a:srgbClr val="26D0CE">
                <a:alpha val="6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68096" y="1581912"/>
            <a:ext cx="42062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F3F7FA"/>
                </a:solidFill>
              </a:rPr>
              <a:t>1</a:t>
            </a:r>
            <a:endParaRPr lang="en-US" sz="930" dirty="0"/>
          </a:p>
        </p:txBody>
      </p:sp>
      <p:sp>
        <p:nvSpPr>
          <p:cNvPr id="7" name="Text 5"/>
          <p:cNvSpPr/>
          <p:nvPr/>
        </p:nvSpPr>
        <p:spPr>
          <a:xfrm>
            <a:off x="1335024" y="1453896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40" b="1" dirty="0">
                <a:solidFill>
                  <a:srgbClr val="F3F7FA"/>
                </a:solidFill>
              </a:rPr>
              <a:t>Кризис смысла</a:t>
            </a:r>
            <a:endParaRPr lang="en-US" sz="1140" dirty="0"/>
          </a:p>
        </p:txBody>
      </p:sp>
      <p:sp>
        <p:nvSpPr>
          <p:cNvPr id="8" name="Text 6"/>
          <p:cNvSpPr/>
          <p:nvPr/>
        </p:nvSpPr>
        <p:spPr>
          <a:xfrm>
            <a:off x="1335024" y="1728216"/>
            <a:ext cx="4343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9FB0C4"/>
                </a:solidFill>
              </a:rPr>
              <a:t>Нет убедительного общего образа будущего.</a:t>
            </a:r>
            <a:endParaRPr lang="en-US" sz="880" dirty="0"/>
          </a:p>
        </p:txBody>
      </p:sp>
      <p:sp>
        <p:nvSpPr>
          <p:cNvPr id="9" name="Shape 7"/>
          <p:cNvSpPr/>
          <p:nvPr/>
        </p:nvSpPr>
        <p:spPr>
          <a:xfrm>
            <a:off x="6245352" y="1298448"/>
            <a:ext cx="5330952" cy="896112"/>
          </a:xfrm>
          <a:prstGeom prst="roundRect">
            <a:avLst>
              <a:gd name="adj" fmla="val 8163"/>
            </a:avLst>
          </a:prstGeom>
          <a:solidFill>
            <a:srgbClr val="0D1B2A"/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391656" y="1481328"/>
            <a:ext cx="420624" cy="420624"/>
          </a:xfrm>
          <a:prstGeom prst="ellipse">
            <a:avLst/>
          </a:prstGeom>
          <a:solidFill>
            <a:srgbClr val="26D0CE">
              <a:alpha val="82000"/>
            </a:srgbClr>
          </a:solidFill>
          <a:ln w="12700">
            <a:solidFill>
              <a:srgbClr val="26D0CE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91656" y="1581912"/>
            <a:ext cx="42062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F3F7FA"/>
                </a:solidFill>
              </a:rPr>
              <a:t>2</a:t>
            </a:r>
            <a:endParaRPr lang="en-US" sz="930" dirty="0"/>
          </a:p>
        </p:txBody>
      </p:sp>
      <p:sp>
        <p:nvSpPr>
          <p:cNvPr id="12" name="Text 10"/>
          <p:cNvSpPr/>
          <p:nvPr/>
        </p:nvSpPr>
        <p:spPr>
          <a:xfrm>
            <a:off x="6958584" y="1453896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40" b="1" dirty="0">
                <a:solidFill>
                  <a:srgbClr val="F3F7FA"/>
                </a:solidFill>
              </a:rPr>
              <a:t>Демография</a:t>
            </a:r>
            <a:endParaRPr lang="en-US" sz="1140" dirty="0"/>
          </a:p>
        </p:txBody>
      </p:sp>
      <p:sp>
        <p:nvSpPr>
          <p:cNvPr id="13" name="Text 11"/>
          <p:cNvSpPr/>
          <p:nvPr/>
        </p:nvSpPr>
        <p:spPr>
          <a:xfrm>
            <a:off x="6958584" y="1728216"/>
            <a:ext cx="4343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9FB0C4"/>
                </a:solidFill>
              </a:rPr>
              <a:t>Старение или молодёжный перегрев без достаточного числа возможностей.</a:t>
            </a:r>
            <a:endParaRPr lang="en-US" sz="880" dirty="0"/>
          </a:p>
        </p:txBody>
      </p:sp>
      <p:sp>
        <p:nvSpPr>
          <p:cNvPr id="14" name="Shape 12"/>
          <p:cNvSpPr/>
          <p:nvPr/>
        </p:nvSpPr>
        <p:spPr>
          <a:xfrm>
            <a:off x="621792" y="2414016"/>
            <a:ext cx="5330952" cy="896112"/>
          </a:xfrm>
          <a:prstGeom prst="roundRect">
            <a:avLst>
              <a:gd name="adj" fmla="val 8163"/>
            </a:avLst>
          </a:prstGeom>
          <a:solidFill>
            <a:srgbClr val="0D1B2A"/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68096" y="2596896"/>
            <a:ext cx="420624" cy="420624"/>
          </a:xfrm>
          <a:prstGeom prst="ellipse">
            <a:avLst/>
          </a:prstGeom>
          <a:solidFill>
            <a:srgbClr val="26D0CE">
              <a:alpha val="82000"/>
            </a:srgbClr>
          </a:solidFill>
          <a:ln w="12700">
            <a:solidFill>
              <a:srgbClr val="26D0CE">
                <a:alpha val="6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8096" y="2697480"/>
            <a:ext cx="42062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F3F7FA"/>
                </a:solidFill>
              </a:rPr>
              <a:t>3</a:t>
            </a:r>
            <a:endParaRPr lang="en-US" sz="930" dirty="0"/>
          </a:p>
        </p:txBody>
      </p:sp>
      <p:sp>
        <p:nvSpPr>
          <p:cNvPr id="17" name="Text 15"/>
          <p:cNvSpPr/>
          <p:nvPr/>
        </p:nvSpPr>
        <p:spPr>
          <a:xfrm>
            <a:off x="1335024" y="2569464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40" b="1" dirty="0">
                <a:solidFill>
                  <a:srgbClr val="F3F7FA"/>
                </a:solidFill>
              </a:rPr>
              <a:t>Технологический разрыв</a:t>
            </a:r>
            <a:endParaRPr lang="en-US" sz="1140" dirty="0"/>
          </a:p>
        </p:txBody>
      </p:sp>
      <p:sp>
        <p:nvSpPr>
          <p:cNvPr id="18" name="Text 16"/>
          <p:cNvSpPr/>
          <p:nvPr/>
        </p:nvSpPr>
        <p:spPr>
          <a:xfrm>
            <a:off x="1335024" y="2843784"/>
            <a:ext cx="4343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9FB0C4"/>
                </a:solidFill>
              </a:rPr>
              <a:t>ИИ и автоматизация развиваются быстрее институтов, образования и права.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6245352" y="2414016"/>
            <a:ext cx="5330952" cy="896112"/>
          </a:xfrm>
          <a:prstGeom prst="roundRect">
            <a:avLst>
              <a:gd name="adj" fmla="val 8163"/>
            </a:avLst>
          </a:prstGeom>
          <a:solidFill>
            <a:srgbClr val="0D1B2A"/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391656" y="2596896"/>
            <a:ext cx="420624" cy="420624"/>
          </a:xfrm>
          <a:prstGeom prst="ellipse">
            <a:avLst/>
          </a:prstGeom>
          <a:solidFill>
            <a:srgbClr val="26D0CE">
              <a:alpha val="82000"/>
            </a:srgbClr>
          </a:solidFill>
          <a:ln w="12700">
            <a:solidFill>
              <a:srgbClr val="26D0CE">
                <a:alpha val="6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391656" y="2697480"/>
            <a:ext cx="42062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F3F7FA"/>
                </a:solidFill>
              </a:rPr>
              <a:t>4</a:t>
            </a:r>
            <a:endParaRPr lang="en-US" sz="930" dirty="0"/>
          </a:p>
        </p:txBody>
      </p:sp>
      <p:sp>
        <p:nvSpPr>
          <p:cNvPr id="22" name="Text 20"/>
          <p:cNvSpPr/>
          <p:nvPr/>
        </p:nvSpPr>
        <p:spPr>
          <a:xfrm>
            <a:off x="6958584" y="2569464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40" b="1" dirty="0">
                <a:solidFill>
                  <a:srgbClr val="F3F7FA"/>
                </a:solidFill>
              </a:rPr>
              <a:t>Концентрация капитала</a:t>
            </a:r>
            <a:endParaRPr lang="en-US" sz="1140" dirty="0"/>
          </a:p>
        </p:txBody>
      </p:sp>
      <p:sp>
        <p:nvSpPr>
          <p:cNvPr id="23" name="Text 21"/>
          <p:cNvSpPr/>
          <p:nvPr/>
        </p:nvSpPr>
        <p:spPr>
          <a:xfrm>
            <a:off x="6958584" y="2843784"/>
            <a:ext cx="4343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9FB0C4"/>
                </a:solidFill>
              </a:rPr>
              <a:t>Данные, деньги и платформы концентрируются у ограниченного числа центров.</a:t>
            </a:r>
            <a:endParaRPr lang="en-US" sz="880" dirty="0"/>
          </a:p>
        </p:txBody>
      </p:sp>
      <p:sp>
        <p:nvSpPr>
          <p:cNvPr id="24" name="Shape 22"/>
          <p:cNvSpPr/>
          <p:nvPr/>
        </p:nvSpPr>
        <p:spPr>
          <a:xfrm>
            <a:off x="621792" y="3529584"/>
            <a:ext cx="5330952" cy="896112"/>
          </a:xfrm>
          <a:prstGeom prst="roundRect">
            <a:avLst>
              <a:gd name="adj" fmla="val 8163"/>
            </a:avLst>
          </a:prstGeom>
          <a:solidFill>
            <a:srgbClr val="0D1B2A"/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68096" y="3712464"/>
            <a:ext cx="420624" cy="420624"/>
          </a:xfrm>
          <a:prstGeom prst="ellipse">
            <a:avLst/>
          </a:prstGeom>
          <a:solidFill>
            <a:srgbClr val="26D0CE">
              <a:alpha val="82000"/>
            </a:srgbClr>
          </a:solidFill>
          <a:ln w="12700">
            <a:solidFill>
              <a:srgbClr val="26D0CE">
                <a:alpha val="6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68096" y="3813048"/>
            <a:ext cx="42062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F3F7FA"/>
                </a:solidFill>
              </a:rPr>
              <a:t>5</a:t>
            </a:r>
            <a:endParaRPr lang="en-US" sz="930" dirty="0"/>
          </a:p>
        </p:txBody>
      </p:sp>
      <p:sp>
        <p:nvSpPr>
          <p:cNvPr id="27" name="Text 25"/>
          <p:cNvSpPr/>
          <p:nvPr/>
        </p:nvSpPr>
        <p:spPr>
          <a:xfrm>
            <a:off x="1335024" y="3685032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40" b="1" dirty="0">
                <a:solidFill>
                  <a:srgbClr val="F3F7FA"/>
                </a:solidFill>
              </a:rPr>
              <a:t>Кризис доверия</a:t>
            </a:r>
            <a:endParaRPr lang="en-US" sz="1140" dirty="0"/>
          </a:p>
        </p:txBody>
      </p:sp>
      <p:sp>
        <p:nvSpPr>
          <p:cNvPr id="28" name="Text 26"/>
          <p:cNvSpPr/>
          <p:nvPr/>
        </p:nvSpPr>
        <p:spPr>
          <a:xfrm>
            <a:off x="1335024" y="3959352"/>
            <a:ext cx="4343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9FB0C4"/>
                </a:solidFill>
              </a:rPr>
              <a:t>Снижается доверие к институтам, элитам, СМИ и международным механизмам.</a:t>
            </a:r>
            <a:endParaRPr lang="en-US" sz="880" dirty="0"/>
          </a:p>
        </p:txBody>
      </p:sp>
      <p:sp>
        <p:nvSpPr>
          <p:cNvPr id="29" name="Shape 27"/>
          <p:cNvSpPr/>
          <p:nvPr/>
        </p:nvSpPr>
        <p:spPr>
          <a:xfrm>
            <a:off x="6245352" y="3529584"/>
            <a:ext cx="5330952" cy="896112"/>
          </a:xfrm>
          <a:prstGeom prst="roundRect">
            <a:avLst>
              <a:gd name="adj" fmla="val 8163"/>
            </a:avLst>
          </a:prstGeom>
          <a:solidFill>
            <a:srgbClr val="0D1B2A"/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391656" y="3712464"/>
            <a:ext cx="420624" cy="420624"/>
          </a:xfrm>
          <a:prstGeom prst="ellipse">
            <a:avLst/>
          </a:prstGeom>
          <a:solidFill>
            <a:srgbClr val="26D0CE">
              <a:alpha val="82000"/>
            </a:srgbClr>
          </a:solidFill>
          <a:ln w="12700">
            <a:solidFill>
              <a:srgbClr val="26D0CE">
                <a:alpha val="60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391656" y="3813048"/>
            <a:ext cx="42062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F3F7FA"/>
                </a:solidFill>
              </a:rPr>
              <a:t>6</a:t>
            </a:r>
            <a:endParaRPr lang="en-US" sz="930" dirty="0"/>
          </a:p>
        </p:txBody>
      </p:sp>
      <p:sp>
        <p:nvSpPr>
          <p:cNvPr id="32" name="Text 30"/>
          <p:cNvSpPr/>
          <p:nvPr/>
        </p:nvSpPr>
        <p:spPr>
          <a:xfrm>
            <a:off x="6958584" y="3685032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40" b="1" dirty="0">
                <a:solidFill>
                  <a:srgbClr val="F3F7FA"/>
                </a:solidFill>
              </a:rPr>
              <a:t>Экология и ресурсы</a:t>
            </a:r>
            <a:endParaRPr lang="en-US" sz="1140" dirty="0"/>
          </a:p>
        </p:txBody>
      </p:sp>
      <p:sp>
        <p:nvSpPr>
          <p:cNvPr id="33" name="Text 31"/>
          <p:cNvSpPr/>
          <p:nvPr/>
        </p:nvSpPr>
        <p:spPr>
          <a:xfrm>
            <a:off x="6958584" y="3959352"/>
            <a:ext cx="4343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9FB0C4"/>
                </a:solidFill>
              </a:rPr>
              <a:t>Вода, климат, почвы, биоразнообразие и отходы становятся вопросом безопасности.</a:t>
            </a:r>
            <a:endParaRPr lang="en-US" sz="880" dirty="0"/>
          </a:p>
        </p:txBody>
      </p:sp>
      <p:sp>
        <p:nvSpPr>
          <p:cNvPr id="34" name="Shape 32"/>
          <p:cNvSpPr/>
          <p:nvPr/>
        </p:nvSpPr>
        <p:spPr>
          <a:xfrm>
            <a:off x="621792" y="4645152"/>
            <a:ext cx="5330952" cy="896112"/>
          </a:xfrm>
          <a:prstGeom prst="roundRect">
            <a:avLst>
              <a:gd name="adj" fmla="val 8163"/>
            </a:avLst>
          </a:prstGeom>
          <a:solidFill>
            <a:srgbClr val="0D1B2A"/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768096" y="4828032"/>
            <a:ext cx="420624" cy="420624"/>
          </a:xfrm>
          <a:prstGeom prst="ellipse">
            <a:avLst/>
          </a:prstGeom>
          <a:solidFill>
            <a:srgbClr val="26D0CE">
              <a:alpha val="82000"/>
            </a:srgbClr>
          </a:solidFill>
          <a:ln w="12700">
            <a:solidFill>
              <a:srgbClr val="26D0CE">
                <a:alpha val="60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68096" y="4928616"/>
            <a:ext cx="42062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F3F7FA"/>
                </a:solidFill>
              </a:rPr>
              <a:t>7</a:t>
            </a:r>
            <a:endParaRPr lang="en-US" sz="930" dirty="0"/>
          </a:p>
        </p:txBody>
      </p:sp>
      <p:sp>
        <p:nvSpPr>
          <p:cNvPr id="37" name="Text 35"/>
          <p:cNvSpPr/>
          <p:nvPr/>
        </p:nvSpPr>
        <p:spPr>
          <a:xfrm>
            <a:off x="1335024" y="4800600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40" b="1" dirty="0">
                <a:solidFill>
                  <a:srgbClr val="F3F7FA"/>
                </a:solidFill>
              </a:rPr>
              <a:t>Долг и неравенство</a:t>
            </a:r>
            <a:endParaRPr lang="en-US" sz="1140" dirty="0"/>
          </a:p>
        </p:txBody>
      </p:sp>
      <p:sp>
        <p:nvSpPr>
          <p:cNvPr id="38" name="Text 36"/>
          <p:cNvSpPr/>
          <p:nvPr/>
        </p:nvSpPr>
        <p:spPr>
          <a:xfrm>
            <a:off x="1335024" y="5074920"/>
            <a:ext cx="4343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9FB0C4"/>
                </a:solidFill>
              </a:rPr>
              <a:t>Рост долгов и разрыв возможностей делают системы менее устойчивыми.</a:t>
            </a:r>
            <a:endParaRPr lang="en-US" sz="880" dirty="0"/>
          </a:p>
        </p:txBody>
      </p:sp>
      <p:sp>
        <p:nvSpPr>
          <p:cNvPr id="39" name="Shape 37"/>
          <p:cNvSpPr/>
          <p:nvPr/>
        </p:nvSpPr>
        <p:spPr>
          <a:xfrm>
            <a:off x="6245352" y="4645152"/>
            <a:ext cx="5330952" cy="896112"/>
          </a:xfrm>
          <a:prstGeom prst="roundRect">
            <a:avLst>
              <a:gd name="adj" fmla="val 8163"/>
            </a:avLst>
          </a:prstGeom>
          <a:solidFill>
            <a:srgbClr val="0D1B2A"/>
          </a:solidFill>
          <a:ln w="12700">
            <a:solidFill>
              <a:srgbClr val="203449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391656" y="4828032"/>
            <a:ext cx="420624" cy="420624"/>
          </a:xfrm>
          <a:prstGeom prst="ellipse">
            <a:avLst/>
          </a:prstGeom>
          <a:solidFill>
            <a:srgbClr val="26D0CE">
              <a:alpha val="82000"/>
            </a:srgbClr>
          </a:solidFill>
          <a:ln w="12700">
            <a:solidFill>
              <a:srgbClr val="26D0CE">
                <a:alpha val="60000"/>
              </a:srgbClr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391656" y="4928616"/>
            <a:ext cx="42062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F3F7FA"/>
                </a:solidFill>
              </a:rPr>
              <a:t>8</a:t>
            </a:r>
            <a:endParaRPr lang="en-US" sz="930" dirty="0"/>
          </a:p>
        </p:txBody>
      </p:sp>
      <p:sp>
        <p:nvSpPr>
          <p:cNvPr id="42" name="Text 40"/>
          <p:cNvSpPr/>
          <p:nvPr/>
        </p:nvSpPr>
        <p:spPr>
          <a:xfrm>
            <a:off x="6958584" y="4800600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40" b="1" dirty="0">
                <a:solidFill>
                  <a:srgbClr val="F3F7FA"/>
                </a:solidFill>
              </a:rPr>
              <a:t>Кризис управляемости</a:t>
            </a:r>
            <a:endParaRPr lang="en-US" sz="1140" dirty="0"/>
          </a:p>
        </p:txBody>
      </p:sp>
      <p:sp>
        <p:nvSpPr>
          <p:cNvPr id="43" name="Text 41"/>
          <p:cNvSpPr/>
          <p:nvPr/>
        </p:nvSpPr>
        <p:spPr>
          <a:xfrm>
            <a:off x="6958584" y="5074920"/>
            <a:ext cx="4343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9FB0C4"/>
                </a:solidFill>
              </a:rPr>
              <a:t>Скорость изменений выше скорости межведомственных и международных решений.</a:t>
            </a:r>
            <a:endParaRPr lang="en-US" sz="880" dirty="0"/>
          </a:p>
        </p:txBody>
      </p:sp>
      <p:sp>
        <p:nvSpPr>
          <p:cNvPr id="44" name="Shape 42"/>
          <p:cNvSpPr/>
          <p:nvPr/>
        </p:nvSpPr>
        <p:spPr>
          <a:xfrm>
            <a:off x="621792" y="5806440"/>
            <a:ext cx="10972800" cy="384048"/>
          </a:xfrm>
          <a:prstGeom prst="roundRect">
            <a:avLst>
              <a:gd name="adj" fmla="val 19048"/>
            </a:avLst>
          </a:prstGeom>
          <a:solidFill>
            <a:srgbClr val="26D0CE">
              <a:alpha val="12000"/>
            </a:srgbClr>
          </a:solidFill>
          <a:ln w="12700">
            <a:solidFill>
              <a:srgbClr val="26D0CE">
                <a:alpha val="40000"/>
              </a:srgbClr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841248" y="5916168"/>
            <a:ext cx="10515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F3F7FA"/>
                </a:solidFill>
              </a:rPr>
              <a:t>Общий знаменатель: сложность мира растёт быстрее способности государств координировать людей, технологии, капитал и природу.</a:t>
            </a:r>
            <a:endParaRPr lang="en-US" sz="10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55664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A9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СПЕЦЗАЩИТА / СФЕРА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Слабые стороны стран</dc:title>
  <dc:subject>Слабые стороны стран и регионов</dc:subject>
  <dc:creator>OpenAI</dc:creator>
  <cp:lastModifiedBy>OpenAI</cp:lastModifiedBy>
  <cp:revision>1</cp:revision>
  <dcterms:created xsi:type="dcterms:W3CDTF">2026-08-18T09:46:30Z</dcterms:created>
  <dcterms:modified xsi:type="dcterms:W3CDTF">2026-08-18T09:46:30Z</dcterms:modified>
</cp:coreProperties>
</file>