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25487800f3f4b2f" /><Relationship Type="http://schemas.openxmlformats.org/officeDocument/2006/relationships/extended-properties" Target="/docProps/app.xml" Id="R57fcb81b858e4b97" /><Relationship Type="http://schemas.openxmlformats.org/officeDocument/2006/relationships/officeDocument" Target="/ppt/presentation.xml" Id="Re7304fc85522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84569642b34fb8"/>
  </p:sldMasterIdLst>
  <p:notesMasterIdLst>
    <p:notesMasterId xmlns:r="http://schemas.openxmlformats.org/officeDocument/2006/relationships" r:id="Re771ad7c6e2c4a04"/>
  </p:notesMasterIdLst>
  <p:sldIdLst>
    <p:sldId xmlns:r="http://schemas.openxmlformats.org/officeDocument/2006/relationships" id="256" r:id="R53f9173ff5b4422b"/>
    <p:sldId xmlns:r="http://schemas.openxmlformats.org/officeDocument/2006/relationships" id="257" r:id="R409272d904c14354"/>
    <p:sldId xmlns:r="http://schemas.openxmlformats.org/officeDocument/2006/relationships" id="258" r:id="R931638e17efe48ae"/>
    <p:sldId xmlns:r="http://schemas.openxmlformats.org/officeDocument/2006/relationships" id="259" r:id="R376c56a89dd54825"/>
    <p:sldId xmlns:r="http://schemas.openxmlformats.org/officeDocument/2006/relationships" id="260" r:id="R53f10add58174c44"/>
    <p:sldId xmlns:r="http://schemas.openxmlformats.org/officeDocument/2006/relationships" id="261" r:id="Rf25de3ec8f4f4085"/>
    <p:sldId xmlns:r="http://schemas.openxmlformats.org/officeDocument/2006/relationships" id="262" r:id="R9447265264da4482"/>
    <p:sldId xmlns:r="http://schemas.openxmlformats.org/officeDocument/2006/relationships" id="263" r:id="R8a3e410cb9a641a9"/>
    <p:sldId xmlns:r="http://schemas.openxmlformats.org/officeDocument/2006/relationships" id="264" r:id="Rfd1a00b560764570"/>
    <p:sldId xmlns:r="http://schemas.openxmlformats.org/officeDocument/2006/relationships" id="265" r:id="Rc44bee70b74a4596"/>
    <p:sldId xmlns:r="http://schemas.openxmlformats.org/officeDocument/2006/relationships" id="266" r:id="Rb5178048537d490c"/>
    <p:sldId xmlns:r="http://schemas.openxmlformats.org/officeDocument/2006/relationships" id="267" r:id="R8c179cf7e3a44a40"/>
    <p:sldId xmlns:r="http://schemas.openxmlformats.org/officeDocument/2006/relationships" id="268" r:id="R1c90d62bdb8544fe"/>
    <p:sldId xmlns:r="http://schemas.openxmlformats.org/officeDocument/2006/relationships" id="269" r:id="Rc08f67980f6c4190"/>
    <p:sldId xmlns:r="http://schemas.openxmlformats.org/officeDocument/2006/relationships" id="270" r:id="Rb0ee507f4f914e5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0726c63363148b6" /><Relationship Type="http://schemas.openxmlformats.org/officeDocument/2006/relationships/slideMaster" Target="/ppt/slideMasters/slideMaster1.xml" Id="R9984569642b34fb8" /><Relationship Type="http://schemas.openxmlformats.org/officeDocument/2006/relationships/notesMaster" Target="/ppt/notesMasters/notesMaster1.xml" Id="Re771ad7c6e2c4a04" /><Relationship Type="http://schemas.openxmlformats.org/officeDocument/2006/relationships/presProps" Target="/ppt/presProps.xml" Id="Ra8d35983ab324106" /><Relationship Type="http://schemas.openxmlformats.org/officeDocument/2006/relationships/tableStyles" Target="/ppt/tableStyles.xml" Id="Raec4e7175dfd443c" /><Relationship Type="http://schemas.openxmlformats.org/officeDocument/2006/relationships/slide" Target="/ppt/slides/slide1.xml" Id="R53f9173ff5b4422b" /><Relationship Type="http://schemas.openxmlformats.org/officeDocument/2006/relationships/slide" Target="/ppt/slides/slide2.xml" Id="R409272d904c14354" /><Relationship Type="http://schemas.openxmlformats.org/officeDocument/2006/relationships/slide" Target="/ppt/slides/slide3.xml" Id="R931638e17efe48ae" /><Relationship Type="http://schemas.openxmlformats.org/officeDocument/2006/relationships/slide" Target="/ppt/slides/slide4.xml" Id="R376c56a89dd54825" /><Relationship Type="http://schemas.openxmlformats.org/officeDocument/2006/relationships/slide" Target="/ppt/slides/slide5.xml" Id="R53f10add58174c44" /><Relationship Type="http://schemas.openxmlformats.org/officeDocument/2006/relationships/slide" Target="/ppt/slides/slide6.xml" Id="Rf25de3ec8f4f4085" /><Relationship Type="http://schemas.openxmlformats.org/officeDocument/2006/relationships/slide" Target="/ppt/slides/slide7.xml" Id="R9447265264da4482" /><Relationship Type="http://schemas.openxmlformats.org/officeDocument/2006/relationships/slide" Target="/ppt/slides/slide8.xml" Id="R8a3e410cb9a641a9" /><Relationship Type="http://schemas.openxmlformats.org/officeDocument/2006/relationships/slide" Target="/ppt/slides/slide9.xml" Id="Rfd1a00b560764570" /><Relationship Type="http://schemas.openxmlformats.org/officeDocument/2006/relationships/slide" Target="/ppt/slides/slide10.xml" Id="Rc44bee70b74a4596" /><Relationship Type="http://schemas.openxmlformats.org/officeDocument/2006/relationships/slide" Target="/ppt/slides/slide11.xml" Id="Rb5178048537d490c" /><Relationship Type="http://schemas.openxmlformats.org/officeDocument/2006/relationships/slide" Target="/ppt/slides/slide12.xml" Id="R8c179cf7e3a44a40" /><Relationship Type="http://schemas.openxmlformats.org/officeDocument/2006/relationships/slide" Target="/ppt/slides/slide13.xml" Id="R1c90d62bdb8544fe" /><Relationship Type="http://schemas.openxmlformats.org/officeDocument/2006/relationships/slide" Target="/ppt/slides/slide14.xml" Id="Rc08f67980f6c4190" /><Relationship Type="http://schemas.openxmlformats.org/officeDocument/2006/relationships/slide" Target="/ppt/slides/slide15.xml" Id="Rb0ee507f4f914e5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0197192bc664f1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4cc3f232de64af4" /><Relationship Type="http://schemas.openxmlformats.org/officeDocument/2006/relationships/notesMaster" Target="/ppt/notesMasters/notesMaster1.xml" Id="Rb4c24b80c1e949d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90a13d357b24209" /><Relationship Type="http://schemas.openxmlformats.org/officeDocument/2006/relationships/notesMaster" Target="/ppt/notesMasters/notesMaster1.xml" Id="Ra829115e721643c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5453db6f8254a15" /><Relationship Type="http://schemas.openxmlformats.org/officeDocument/2006/relationships/notesMaster" Target="/ppt/notesMasters/notesMaster1.xml" Id="R73d3daab39da406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e19ef7898f3477a" /><Relationship Type="http://schemas.openxmlformats.org/officeDocument/2006/relationships/notesMaster" Target="/ppt/notesMasters/notesMaster1.xml" Id="R7d7bcea2240743e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b59dd4816404377" /><Relationship Type="http://schemas.openxmlformats.org/officeDocument/2006/relationships/notesMaster" Target="/ppt/notesMasters/notesMaster1.xml" Id="R4733a42bd9484e7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858cdece67245f4" /><Relationship Type="http://schemas.openxmlformats.org/officeDocument/2006/relationships/notesMaster" Target="/ppt/notesMasters/notesMaster1.xml" Id="Rf41ba1e3d8f2466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5af8d14e9f04888" /><Relationship Type="http://schemas.openxmlformats.org/officeDocument/2006/relationships/notesMaster" Target="/ppt/notesMasters/notesMaster1.xml" Id="Ree04d624d873430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678c6fd9a134c9a" /><Relationship Type="http://schemas.openxmlformats.org/officeDocument/2006/relationships/notesMaster" Target="/ppt/notesMasters/notesMaster1.xml" Id="Rfbf651010b4d4c3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9c0233cdc24401f" /><Relationship Type="http://schemas.openxmlformats.org/officeDocument/2006/relationships/notesMaster" Target="/ppt/notesMasters/notesMaster1.xml" Id="R6989921182f24c4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f7e56f642f247d9" /><Relationship Type="http://schemas.openxmlformats.org/officeDocument/2006/relationships/notesMaster" Target="/ppt/notesMasters/notesMaster1.xml" Id="Rb00237f83bd841f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eb08662859c40ec" /><Relationship Type="http://schemas.openxmlformats.org/officeDocument/2006/relationships/notesMaster" Target="/ppt/notesMasters/notesMaster1.xml" Id="R262beb1248ee4f6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c8ab900385f4e7f" /><Relationship Type="http://schemas.openxmlformats.org/officeDocument/2006/relationships/notesMaster" Target="/ppt/notesMasters/notesMaster1.xml" Id="R4acf5f597db4412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d9a5ae5013a4301" /><Relationship Type="http://schemas.openxmlformats.org/officeDocument/2006/relationships/notesMaster" Target="/ppt/notesMasters/notesMaster1.xml" Id="Rc8a40b0a725244e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e52b1385f354fdc" /><Relationship Type="http://schemas.openxmlformats.org/officeDocument/2006/relationships/notesMaster" Target="/ppt/notesMasters/notesMaster1.xml" Id="R0fc7a3e78abb443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aebfe6aa4cf47ee" /><Relationship Type="http://schemas.openxmlformats.org/officeDocument/2006/relationships/notesMaster" Target="/ppt/notesMasters/notesMaster1.xml" Id="R12d92fb008594b9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Открывающий тезис: система фондов — не новый банк, а управленческая архитектура мандатов, прав и капитала поверх законной банковской и инвестиционной инфраструктуры.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Project-bound AI-generated hero image; no external URL.</a:t>
            </a:r>
          </a:p>
          <a:p xmlns:a="http://schemas.openxmlformats.org/drawingml/2006/main">
            <a:r>
              <a:t>- Банк России, банковские операции и лицензирование — https://cbr.ru/admissionfinmarket/navigator/banks/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Шлюзы — последовательные контрольные вопросы. Внутренняя система не исправляет отсутствие права, банковского документа или независимого доказательства автоматическим решением.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FATF, beneficial ownership of legal persons — https://www.fatf-gafi.org/en/publications/Fatfrecommendations/Guidance-Beneficial-Ownership-Legal-Persons.html</a:t>
            </a:r>
          </a:p>
          <a:p xmlns:a="http://schemas.openxmlformats.org/drawingml/2006/main">
            <a:r>
              <a:t>- FATF, transparency of legal arrangements — https://www.fatf-gafi.org/en/publications/Fatfrecommendations/Guidance-Beneficial-Ownership-Transparency-Legal-Arrangements.html</a:t>
            </a:r>
          </a:p>
          <a:p xmlns:a="http://schemas.openxmlformats.org/drawingml/2006/main">
            <a:r>
              <a:t>- Банк России, банковские операции — https://cbr.ru/admissionfinmarket/navigator/banks/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ECO-PPA не является банком, платёжной системой или исполнителем. Это паспорт проекта и маршрут доказательств, который связывает задачу, договор, данные, транши и измеримый результат.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G20/OECD Principles of Corporate Governance 2023 — https://www.oecd.org/en/publications/g20-oecd-principles-of-corporate-governance-2023_ed750b30-en/full-report/component-8.html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Шесть регистров создают проверяемую связь между правом, деньгами, проектом, решением и результатом. Архив наследия получает подписанные и версионированные снимки, а не становится новым источником банковской или юридической истины.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G20/OECD Principles of Corporate Governance 2023 — https://www.oecd.org/en/publications/g20-oecd-principles-of-corporate-governance-2023_ed750b30-en/full-report/component-8.html</a:t>
            </a:r>
          </a:p>
          <a:p xmlns:a="http://schemas.openxmlformats.org/drawingml/2006/main">
            <a:r>
              <a:t>- FATF, beneficial ownership of legal persons — https://www.fatf-gafi.org/en/publications/Fatfrecommendations/Guidance-Beneficial-Ownership-Legal-Persons.html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Разделение обязанностей — базовый контроль: один участник не должен одновременно создавать обязательство, исполнять его, подтверждать результат и разрешать движение капитала.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G20/OECD Principles of Corporate Governance 2023 — https://www.oecd.org/en/publications/g20-oecd-principles-of-corporate-governance-2023_ed750b30-en/full-report/component-8.html</a:t>
            </a:r>
          </a:p>
          <a:p xmlns:a="http://schemas.openxmlformats.org/drawingml/2006/main">
            <a:r>
              <a:t>- OECD, governance and separation of fund assets — https://legalinstruments.oecd.org/public/doc/344/fa84ef90-e2bd-4171-802a-b5c15aa3106d.html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Стоп-сигнал о клиентских деньгах означает, что такой периметр нельзя запускать как внутреннюю платформу. Для личного фонда архитектура должна предусматривать собственные AML-процедуры, ответственное лицо, идентификацию и внутренний контроль.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Федеральный закон № 115-ФЗ — https://pravo.gov.ru/proxy/ips/?docbody=&amp;nd=102072376</a:t>
            </a:r>
          </a:p>
          <a:p xmlns:a="http://schemas.openxmlformats.org/drawingml/2006/main">
            <a:r>
              <a:t>- Банк России, ответ по применению ПОД/ФТ к личным фондам — https://www.cbr.ru/Queries/UniDbQuery/File/104594/342/A</a:t>
            </a:r>
          </a:p>
          <a:p xmlns:a="http://schemas.openxmlformats.org/drawingml/2006/main">
            <a:r>
              <a:t>- FATF, beneficial ownership — https://www.fatf-gafi.org/en/publications/Fatfrecommendations/Guidance-Beneficial-Ownership-Legal-Persons.html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Финальный запрос: утвердить 90-дневный проектировочный пилот без привлечения средств. Следующее решение принимается только после независимой юридической, налоговой, AML/KYC и информационно-безопасностной проверки. Материал является архитектурной концепцией, а не юридическим, налоговым, инвестиционным или банковским заключением.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ГК РФ — https://pravo.gov.ru/proxy/ips/?docbody=&amp;nd=102033239</a:t>
            </a:r>
          </a:p>
          <a:p xmlns:a="http://schemas.openxmlformats.org/drawingml/2006/main">
            <a:r>
              <a:t>- Банк России, проверка участника финансового рынка — https://cbr.ru/finorg/</a:t>
            </a:r>
          </a:p>
          <a:p xmlns:a="http://schemas.openxmlformats.org/drawingml/2006/main">
            <a:r>
              <a:t>- Федеральный закон № 115-ФЗ — https://pravo.gov.ru/proxy/ips/?docbody=&amp;nd=102072376</a:t>
            </a:r>
          </a:p>
          <a:p xmlns:a="http://schemas.openxmlformats.org/drawingml/2006/main">
            <a:r>
              <a:t>- G20/OECD Principles of Corporate Governance 2023 — https://www.oecd.org/en/publications/g20-oecd-principles-of-corporate-governance-2023_ed750b30-en/full-report/component-8.html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Счёт и выписка остаются источниками истины о деньгах, но сами по себе не содержат полного ответа о цели, правах выгодоприобретателей, конфликтах и следующем решении.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Банк России, банки и банковские операции — https://cbr.ru/admissionfinmarket/navigator/banks/</a:t>
            </a:r>
          </a:p>
          <a:p xmlns:a="http://schemas.openxmlformats.org/drawingml/2006/main">
            <a:r>
              <a:t>- G20/OECD Principles of Corporate Governance 2023 — https://www.oecd.org/en/publications/g20-oecd-principles-of-corporate-governance-2023_ed750b30-en/full-report/component-8.html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Запрашивается только право спроектировать и проверить контур. Реальные банковские операции, привлечение капитала и публичные обещания в 90-дневный этап не входят.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Банк России, проверка участников финансового рынка — https://cbr.ru/finorg/</a:t>
            </a:r>
          </a:p>
          <a:p xmlns:a="http://schemas.openxmlformats.org/drawingml/2006/main">
            <a:r>
              <a:t>- ГК РФ, действующая редакция — https://pravo.gov.ru/proxy/ips/?docbody=&amp;nd=102033239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Именной фонд не является самостоятельной организационно-правовой формой в российском праве. Это может быть название фонда, программа внутри НКО или отдельно обозначенный целевой капитал.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ГК РФ — https://pravo.gov.ru/proxy/ips/?docbody=&amp;nd=102033239</a:t>
            </a:r>
          </a:p>
          <a:p xmlns:a="http://schemas.openxmlformats.org/drawingml/2006/main">
            <a:r>
              <a:t>- Федеральный закон № 275-ФЗ — https://www.pravo.gov.ru/proxy/ips/?docbody=&amp;link_id=0&amp;nd=102111248</a:t>
            </a:r>
          </a:p>
          <a:p xmlns:a="http://schemas.openxmlformats.org/drawingml/2006/main">
            <a:r>
              <a:t>- Банк России, банковские операции — https://cbr.ru/admissionfinmarket/navigator/banks/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 архитектуре функции разделены: прогноз и риск находятся в ЭКВИЛИБРИУМ; капитал и решения — в системе фондов; договорно-проектная рамка — в ECO-PPA; исполнение и проверка отделены; история фиксируется в Архиве наследия.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G20/OECD Principles of Corporate Governance 2023 — https://www.oecd.org/en/publications/g20-oecd-principles-of-corporate-governance-2023_ed750b30-en/full-report/component-8.html</a:t>
            </a:r>
          </a:p>
          <a:p xmlns:a="http://schemas.openxmlformats.org/drawingml/2006/main">
            <a:r>
              <a:t>- OECD, governance and separation of fund assets — https://legalinstruments.oecd.org/public/doc/344/fa84ef90-e2bd-4171-802a-b5c15aa3106d.html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Шесть слоёв — минимальный паспорт узла. Сквозные функции комплаенса, налогов, защиты данных, кибербезопасности и независимого контроля проходят через каждый слой.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G20/OECD Principles of Corporate Governance 2023 — https://www.oecd.org/en/publications/g20-oecd-principles-of-corporate-governance-2023_ed750b30-en/full-report/component-8.html</a:t>
            </a:r>
          </a:p>
          <a:p xmlns:a="http://schemas.openxmlformats.org/drawingml/2006/main">
            <a:r>
              <a:t>- FATF, beneficial ownership of legal persons — https://www.fatf-gafi.org/en/publications/Fatfrecommendations/Guidance-Beneficial-Ownership-Legal-Persons.html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функциональная типология, а не перечень организационно-правовых форм. Благотворительный статус, целевой капитал, личный фонд и проектный контур имеют разные правовые основания.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Федеральный закон № 7-ФЗ — https://pravo.gov.ru/proxy/ips/?docbody=&amp;nd=102039064</a:t>
            </a:r>
          </a:p>
          <a:p xmlns:a="http://schemas.openxmlformats.org/drawingml/2006/main">
            <a:r>
              <a:t>- Федеральный закон № 135-ФЗ — https://pravo.gov.ru/proxy/ips/?docbody=&amp;nd=102037027</a:t>
            </a:r>
          </a:p>
          <a:p xmlns:a="http://schemas.openxmlformats.org/drawingml/2006/main">
            <a:r>
              <a:t>- Федеральный закон № 275-ФЗ — https://www.pravo.gov.ru/proxy/ips/?docbody=&amp;link_id=0&amp;nd=102111248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Правила личного фонда проверяются по действующей редакции ГК РФ. Закон 237-ФЗ снял старый общий запрет на безвозмездные поступления от третьих лиц; стартовые 100 млн рублей при создании по-прежнему передаёт учредитель. Система не делает обещаний абсолютной защиты активов.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ГК РФ — https://pravo.gov.ru/proxy/ips/?docbody=&amp;nd=102033239</a:t>
            </a:r>
          </a:p>
          <a:p xmlns:a="http://schemas.openxmlformats.org/drawingml/2006/main">
            <a:r>
              <a:t>- Федеральный закон № 287-ФЗ — https://publication.pravo.gov.ru/Document/View/0001202107010047</a:t>
            </a:r>
          </a:p>
          <a:p xmlns:a="http://schemas.openxmlformats.org/drawingml/2006/main">
            <a:r>
              <a:t>- Федеральный закон № 237-ФЗ — https://publication.pravo.gov.ru/Document/View/0001202408080033</a:t>
            </a:r>
          </a:p>
          <a:p xmlns:a="http://schemas.openxmlformats.org/drawingml/2006/main">
            <a:r>
              <a:t>- Федеральный закон № 251-ФЗ — https://kremlin.ru/acts/bank/50918</a:t>
            </a:r>
          </a:p>
          <a:p xmlns:a="http://schemas.openxmlformats.org/drawingml/2006/main">
            <a:r>
              <a:t>- ФНС России, личный фонд — https://www.nalog.gov.ru/rn37/news/activities_fts/16339647/</a:t>
            </a:r>
          </a:p>
          <a:p xmlns:a="http://schemas.openxmlformats.org/drawingml/2006/main">
            <a:r>
              <a:t>- Федеральный закон № 115-ФЗ — https://pravo.gov.ru/proxy/ips/?docbody=&amp;nd=102072376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Фонд может быть владельцем своих счетов и клиентом финансовых организаций. Банковские, брокерские, депозитарные и управляющие функции выполняются только участниками с соответствующим статусом. Кабинет капитала не является банком и не двигает деньги по сигналу аналитической модели.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Банк России, банки — https://cbr.ru/admissionfinmarket/navigator/banks/</a:t>
            </a:r>
          </a:p>
          <a:p xmlns:a="http://schemas.openxmlformats.org/drawingml/2006/main">
            <a:r>
              <a:t>- Банк России, проверка участника финансового рынка — https://cbr.ru/finorg/</a:t>
            </a:r>
          </a:p>
          <a:p xmlns:a="http://schemas.openxmlformats.org/drawingml/2006/main">
            <a:r>
              <a:t>- Банк России, профессиональные участники — https://cbr.ru/admissionfinmarket/navigator/purcb/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c387369514c7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44607879e034327" /><Relationship Type="http://schemas.openxmlformats.org/officeDocument/2006/relationships/slideLayout" Target="/ppt/slideLayouts/slideLayout1.xml" Id="R58b6fa44e8f74d4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b6fa44e8f74d4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f6e7a69e5444b" /><Relationship Type="http://schemas.openxmlformats.org/officeDocument/2006/relationships/image" Target="/ppt/media/image.png" Id="R2f5231cd8fd149e9" /><Relationship Type="http://schemas.openxmlformats.org/officeDocument/2006/relationships/notesSlide" Target="/ppt/notesSlides/notesSlide1.xml" Id="Rcec3f1c02ea742b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1fc76a1f84e2f" /><Relationship Type="http://schemas.openxmlformats.org/officeDocument/2006/relationships/notesSlide" Target="/ppt/notesSlides/notesSlide10.xml" Id="Rb8242d5c79534d3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d417945b46a7" /><Relationship Type="http://schemas.openxmlformats.org/officeDocument/2006/relationships/notesSlide" Target="/ppt/notesSlides/notesSlide11.xml" Id="Rd67a3bc7c888457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7ba0f6c274a71" /><Relationship Type="http://schemas.openxmlformats.org/officeDocument/2006/relationships/notesSlide" Target="/ppt/notesSlides/notesSlide12.xml" Id="Ra463d4ca718341b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73d4268fe4a58" /><Relationship Type="http://schemas.openxmlformats.org/officeDocument/2006/relationships/notesSlide" Target="/ppt/notesSlides/notesSlide13.xml" Id="R122717b24f0d481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fc1908c0c4af9" /><Relationship Type="http://schemas.openxmlformats.org/officeDocument/2006/relationships/notesSlide" Target="/ppt/notesSlides/notesSlide14.xml" Id="R760cae0083224a0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406f8936a4d84" /><Relationship Type="http://schemas.openxmlformats.org/officeDocument/2006/relationships/notesSlide" Target="/ppt/notesSlides/notesSlide15.xml" Id="R17b8cd1cb5c349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57f055d940c0" /><Relationship Type="http://schemas.openxmlformats.org/officeDocument/2006/relationships/notesSlide" Target="/ppt/notesSlides/notesSlide2.xml" Id="Rb1327181fd00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8831c9aa049a2" /><Relationship Type="http://schemas.openxmlformats.org/officeDocument/2006/relationships/notesSlide" Target="/ppt/notesSlides/notesSlide3.xml" Id="R7d5a08e4a382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2bfd056f343fd" /><Relationship Type="http://schemas.openxmlformats.org/officeDocument/2006/relationships/notesSlide" Target="/ppt/notesSlides/notesSlide4.xml" Id="Rd60ea59c9c8746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4b749b084cab" /><Relationship Type="http://schemas.openxmlformats.org/officeDocument/2006/relationships/notesSlide" Target="/ppt/notesSlides/notesSlide5.xml" Id="Rf4ff93afe2af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7dde55ef548c1" /><Relationship Type="http://schemas.openxmlformats.org/officeDocument/2006/relationships/notesSlide" Target="/ppt/notesSlides/notesSlide6.xml" Id="Rfdfc06d00dfe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d727c764248a1" /><Relationship Type="http://schemas.openxmlformats.org/officeDocument/2006/relationships/notesSlide" Target="/ppt/notesSlides/notesSlide7.xml" Id="Rd22be6fc0991428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575b14b845de" /><Relationship Type="http://schemas.openxmlformats.org/officeDocument/2006/relationships/notesSlide" Target="/ppt/notesSlides/notesSlide8.xml" Id="Re42b20c9e23642e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f179329e742a0" /><Relationship Type="http://schemas.openxmlformats.org/officeDocument/2006/relationships/notesSlide" Target="/ppt/notesSlides/notesSlide9.xml" Id="Rb7b1d4d47aa2466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5231cd8fd149e9"/>
          <a:srcRect xmlns:a="http://schemas.openxmlformats.org/drawingml/2006/main" l="22720" t="0" r="2272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43550" y="0"/>
            <a:ext cx="66484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EE8FA5-6A34-43D1-8AC8-A66BA9B4C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15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B0771CF-6B5E-43DE-9BCD-285016CDE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0"/>
            <a:ext cx="19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9EE545-46F6-49F4-AC45-959EDC1FB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4762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АРХИТЕКТУРНАЯ КОНЦЕПЦИЯ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E3DF4E-14E1-4A8F-9779-D31EDD6F4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000125"/>
            <a:ext cx="4762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4086"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Система</a:t>
            </a:r>
          </a:p>
          <a:p xmlns:a="http://schemas.openxmlformats.org/drawingml/2006/main">
            <a:pPr algn="l">
              <a:defRPr sz="4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фондов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D43F131-3338-4764-8E24-321034BEF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49149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Личные и именные фонды</a:t>
            </a:r>
          </a:p>
          <a:p xmlns:a="http://schemas.openxmlformats.org/drawingml/2006/main">
            <a:pPr algn="l">
              <a:defRPr sz="19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на лицензированной банковской инфраструктуре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ECA2D5-BC30-4DBF-9A21-C2D125B62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71950"/>
            <a:ext cx="17907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2CAA25-2FAF-4536-8C42-4D26B0FD3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57700"/>
            <a:ext cx="4857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Мандат задаёт фонд.</a:t>
            </a:r>
          </a:p>
          <a:p xmlns:a="http://schemas.openxmlformats.org/drawingml/2006/main">
            <a:pPr algn="l">
              <a:defRPr sz="142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Операции выполняют лицензированные участники.</a:t>
            </a:r>
          </a:p>
          <a:p xmlns:a="http://schemas.openxmlformats.org/drawingml/2006/main">
            <a:pPr algn="l">
              <a:defRPr sz="142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Доказательства сохраняет Архив наследия.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0D1A341-E416-4E44-862D-A72E0820F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43625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</p:spTree>
    <p:extLst>
      <p:ext uri="{BB962C8B-B14F-4D97-AF65-F5344CB8AC3E}">
        <p14:creationId xmlns:p14="http://schemas.microsoft.com/office/powerpoint/2010/main" val="102429752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E4AF5DE-E9F1-4E32-8928-C79622DDB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ЦИКЛ КАПИТАЛА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C423BB-59FD-4F8D-B960-B8B80A26D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Капитал проходит семь шлюзов G0–G6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30C22AF-04CD-4280-B05E-93B80B6DB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DD34FF6-3F2C-45D7-A69C-79671787E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AA75B6-88C6-4A85-9175-8E8189620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BEEEB9-2B1B-4198-A706-57D63806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09875"/>
            <a:ext cx="10287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9A5B57-BF91-40ED-8282-A9425F162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241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5FAA9A-0B64-405A-8271-AF77E9238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8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B3318A-547C-4DD6-B98F-449543CF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5280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ИСТОЧНИК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872BB5-1A29-4F45-8E38-BC2621260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752850"/>
            <a:ext cx="1352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владелец и происхождение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39DC58B-91E1-4D71-B5C3-3160B00C2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5241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D8FCFC-A7A1-4696-804F-A6A926BD7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68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FE0F8E-FD54-4D6E-A907-8ACA7EC94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4550" y="335280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МАНДАТ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1E16C4-D496-4255-B663-F59990C22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752850"/>
            <a:ext cx="1352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оболочка, цель, права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74C293-78B6-4BAB-8F39-6D9C27393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5241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1D503B4-2CFB-420F-9701-EE3797791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68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3291BF5-8829-471B-9774-02CD3F45F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335280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ИНФРА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9EC852-A584-4D57-9120-7BCDA79C7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752850"/>
            <a:ext cx="1352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счёт и полномочие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E0E27B0-1DA4-4047-8E4F-7FB1C2294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5241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9B4C08-A224-47B9-9D7A-B23A068A5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268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91E1E0-1F34-467E-A9E5-D09531B64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35280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ПРОЕКТ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859A40F-265B-40B1-BCAB-C439FD8A8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00650" y="3752850"/>
            <a:ext cx="1352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ECO-PPA и риски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5286B7B-0C2A-47A8-AC29-57B951F23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5241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34D8B43-902F-47CE-B854-CBDDF9564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68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4F1275-62DD-4057-B2A2-F0F6CA03B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35280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2083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ОБЯЗАТЕЛЬСТВО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8714C60-7864-428D-B7E2-9297F4D92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752850"/>
            <a:ext cx="1352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договор, лимит, транш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7B04DC7-CC41-492B-8755-2F76FD37B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5241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C71C031-89D6-4F30-9DE4-6E7371344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68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7BB5A06-CD64-4ED9-B44A-DAF87366A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335280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7DEB467-6892-4A62-9910-9CC96612C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752850"/>
            <a:ext cx="1352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независимое доказательство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99CA152-104E-41AD-BBA9-5FE2FC0A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524125"/>
            <a:ext cx="552450" cy="552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EDDF0CB-C3DD-416C-98EF-C137B859D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44150" y="268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07EE6F3-7067-4464-A6CC-7A6FB3A2B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335280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ЗАКРЫТИЕ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956C5CA-01F9-400C-A0CC-04BD0D6F5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3752850"/>
            <a:ext cx="13525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0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остаток, отчёт, архив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70F3397-946D-4A2C-B331-B713B6655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81550"/>
            <a:ext cx="10668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BD3F21A-D29C-452C-BDAF-1107F515E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81575"/>
            <a:ext cx="1024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ИСТОЧНИК → МАНДАТ → СЧЁТ → РЕЗЕРВ → ПРОЕКТ → КОНТРАКТ → ТРАНШ → ПРОВЕРКА → РАСПРЕДЕЛЕНИЕ → АРХИВ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1967133-949C-4A93-8980-162F87DBE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95950"/>
            <a:ext cx="106680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1A0C17A-87AC-4889-AFF7-1F21F103E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10250"/>
            <a:ext cx="10210800" cy="200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7222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Нет обязательного документа, полномочия или доказательства — цикл останавливается.</a:t>
            </a:r>
          </a:p>
        </p:txBody>
      </p:sp>
    </p:spTree>
    <p:extLst>
      <p:ext uri="{BB962C8B-B14F-4D97-AF65-F5344CB8AC3E}">
        <p14:creationId xmlns:p14="http://schemas.microsoft.com/office/powerpoint/2010/main" val="119879480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50D248B-66D2-4B63-B2EF-8DBA13EAE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ПРОЕКТНЫЙ КОНТУР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217742-3C8D-4941-BA02-8E76DCF48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ECO-PPA превращает капитал в проверяемый проект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71D1200-C47C-47D8-AFB9-DF9F48139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2292C6D-E50F-4B81-9E7E-19F65324B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15662B-C3BC-49FA-995F-DADCDE154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3E4F8F4-BCD6-40AA-99B2-613E54D5E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1066800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020202-6411-49BF-A091-835E3FA94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95450"/>
            <a:ext cx="102489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ЗАДАЧА + ТЕХНОЛОГИЯ + КООПЕРАЦИЯ + КАПИТАЛ + КОНТРАКТ + ДАННЫЕ + РЕЗУЛЬТАТ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FEAF71-1B8D-4158-8BEC-ECEE819F9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0"/>
            <a:ext cx="2400300" cy="2114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1294297-BE0C-4B54-87A4-FC7DC049C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146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ДО РЕШЕНИЯ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038692-B38F-42C0-BD54-396E596CC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48050"/>
            <a:ext cx="2019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владелец задачи • baseline • альтернативы • безопасность • бюджет • риск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17CA719-451E-404C-9CAA-6B5EA2644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733800"/>
            <a:ext cx="228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124B15-B132-49BE-BBDE-22E164BEC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00400" y="2667000"/>
            <a:ext cx="2400300" cy="2114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081F12-10A6-4347-B054-C89D9E938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9146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ДО ДОГОВОРА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2DF579-DA17-4A0E-A364-AAF582966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448050"/>
            <a:ext cx="2019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полномочия • предмет • этапы • цена • данные и ИС • ответственность • спор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A5F4CA-9309-4734-8B17-D23444FEA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3733800"/>
            <a:ext cx="228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FF502A-58E1-4D74-96EA-D46D8E705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667000"/>
            <a:ext cx="2400300" cy="2114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CC8905-5702-4715-A102-06B2834B5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9146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ДО ТРАНША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9BF426F-ECD6-4568-B5DE-0559ECD74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3448050"/>
            <a:ext cx="2019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лимит • календарь • счёт • предыдущий этап • конфликт • действующее полномочие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24DB022-4705-4027-AF44-5BC629F7B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733800"/>
            <a:ext cx="228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E0F5A5A-DAD5-4D7A-AEE6-B9687E3D0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667000"/>
            <a:ext cx="2400300" cy="2114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428923-6A43-4421-96EF-2DABAA6FC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914650"/>
            <a:ext cx="2057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ПОСЛЕ ИСПОЛНЕНИЯ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A9A5FDD-AEC0-4174-9F08-CC6CEC209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448050"/>
            <a:ext cx="20193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акт • фактические данные • независимая проверка • отклонения • остаток • урок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A08F269-0B17-47BD-AAF2-849E9E566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143500"/>
            <a:ext cx="106680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F1B3716-2BFF-468E-A1F8-7061AC892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86375"/>
            <a:ext cx="10210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ECO-PPA — паспорт и договорно-ресурсная рамка. СПЕЦЗАЩИТА организует исполнение. Независимый субъект подтверждает результат. Система фондов решает, что дальше с капиталом.</a:t>
            </a:r>
          </a:p>
        </p:txBody>
      </p:sp>
    </p:spTree>
    <p:extLst>
      <p:ext uri="{BB962C8B-B14F-4D97-AF65-F5344CB8AC3E}">
        <p14:creationId xmlns:p14="http://schemas.microsoft.com/office/powerpoint/2010/main" val="35139483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F4BA1A3-B272-4FC8-853B-DF90B80DE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ДАННЫЕ И ПРЕЕМСТВЕННОСТЬ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1247A95-D35B-4D83-A14E-C5C26B6B5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8093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Шесть регистров и Архив наследия сохраняют доказательную цепочку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A008D8-4E4A-4E87-8368-95A2BB55F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B960BE-9F4D-42EA-8BB1-5680B37B8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3220C0-9C75-4755-903A-B8585408A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9726FBF-823D-443D-BAF9-5ABE16E05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43050"/>
            <a:ext cx="36766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15909A-DE60-4D5A-B0DD-9F1A974EB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002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R1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8AF927-046E-4004-BFBA-0F57AE061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716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УЧАСТНИКИ И ПОЛНОМОЧИЯ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14A183-9699-40C9-8EB6-975C3397A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543050"/>
            <a:ext cx="36766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23E6E6-6E17-4A1A-8F18-5937FC9AF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18002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R2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6ED384-F48D-4DDC-8B1A-92D54622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7716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ФОНДЫ И МАНДАТЫ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F8A8A7-1109-4708-BD93-21C83C58C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0"/>
            <a:ext cx="36766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6B8C03-02C0-455F-83AB-E0A2C2C12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241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R3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4FEF7A9-E8A7-4D54-A59B-48EF521A0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8956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АКТИВЫ И ОБЯЗАТЕЛЬСТВА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B25DB6-B996-4CF2-A33B-B5EB4E01E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667000"/>
            <a:ext cx="36766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85C1E2-493C-430E-9EDA-35F4EB5BB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292417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R4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81ADB3D-0755-4190-B0A3-51847AA1A4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8956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ПРОЕКТЫ И КОНТРАКТЫ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37C3D6-27E8-4820-A41D-BA9AE009E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90950"/>
            <a:ext cx="36766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756F91-C27F-48F2-9637-E1F8103A6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481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R5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0182FB-E491-4372-8A39-1B2D80533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0195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РЕШЕНИЯ, РИСКИ, ИНЦИДЕНТЫ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7A1B90-1DF3-4DC7-A0BE-C13B86C86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790950"/>
            <a:ext cx="3676650" cy="819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9A3A5A-37A8-418B-BC73-424849599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0" y="4048125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R6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DF1D405-1BBC-4EE0-AEDF-83F4E8DD9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0195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ДОКАЗАТЕЛЬСТВА И РЕЗУЛЬТАТЫ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C9A2550-4F9F-412B-989E-05F4251F4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543050"/>
            <a:ext cx="2533650" cy="3067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A37C95E-7E6D-4432-A45A-CA06F82DD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885950"/>
            <a:ext cx="19621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АРХИВ</a:t>
            </a:r>
          </a:p>
          <a:p xmlns:a="http://schemas.openxmlformats.org/drawingml/2006/main">
            <a:pPr algn="ctr">
              <a:defRPr sz="21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НАСЛЕДИЯ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74B26FF-CF09-42B1-89B0-8A49A2705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838450"/>
            <a:ext cx="1581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1C4CEE2-6B3B-4B2B-B434-57758456C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3162300"/>
            <a:ext cx="200025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подписанные снимки</a:t>
            </a:r>
          </a:p>
          <a:p xmlns:a="http://schemas.openxmlformats.org/drawingml/2006/main">
            <a:pPr algn="ctr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версии и происхождение</a:t>
            </a:r>
          </a:p>
          <a:p xmlns:a="http://schemas.openxmlformats.org/drawingml/2006/main">
            <a:pPr algn="ctr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права доступа</a:t>
            </a:r>
          </a:p>
          <a:p xmlns:a="http://schemas.openxmlformats.org/drawingml/2006/main">
            <a:pPr algn="ctr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контрольные суммы</a:t>
            </a:r>
          </a:p>
          <a:p xmlns:a="http://schemas.openxmlformats.org/drawingml/2006/main">
            <a:pPr algn="ctr"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сроки хранения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51CE6E0-62BD-48C0-8EE5-ED24FBD06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048000"/>
            <a:ext cx="495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922E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905A3F3-B9C5-411E-BF8D-FA2682AE4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29200"/>
            <a:ext cx="106680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F90CB73-E437-461F-A181-B8A3CA984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38750"/>
            <a:ext cx="10248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ОБЪЕКТ → ИСТОЧНИК → ВЕРСИЯ → ПРАВО ДОСТУПА → РЕШЕНИЕ → РЕЗУЛЬТАТ → СРОК ХРАНЕНИЯ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5B8B3D8-A4FF-46DD-91E1-841555C97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05500"/>
            <a:ext cx="10668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Архив не хранит банковские пароли и не меняет содержание официального источника.</a:t>
            </a:r>
          </a:p>
        </p:txBody>
      </p:sp>
    </p:spTree>
    <p:extLst>
      <p:ext uri="{BB962C8B-B14F-4D97-AF65-F5344CB8AC3E}">
        <p14:creationId xmlns:p14="http://schemas.microsoft.com/office/powerpoint/2010/main" val="72956619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170D516-A05F-4FE1-A3A4-08CC7FCE4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РАЗДЕЛЕНИЕ ПОЛНОМОЧИЙ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DFC84D-7DFC-4D1E-9692-7D11E5952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Ни один участник не контролирует весь цикл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8CEFAD4-1172-43E0-88BD-9FE8D5DB0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FB6FC2-1C7D-4352-8EF4-8130AD1FC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6B9CEA-F52B-4B4F-A4D7-0231AA3E7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C1B9214-5712-4268-9811-1789734DF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62100"/>
            <a:ext cx="34290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5F5925-5A02-468B-9EFB-8A0DDB50A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ЗАДАЁТ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352E8AD-7EA4-4207-BB22-63A7FAE28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2324100"/>
            <a:ext cx="990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5C8F6C-FA8A-4984-807D-E117A126D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860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0E0585C-0E5D-4988-B0C4-B93BA51B8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64795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Учредитель / донор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F0A16B-4B45-4E24-BFD2-85CFA83CE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067050"/>
            <a:ext cx="2343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FC3D5D-7B74-43CB-8A9D-3B0614E25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7660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51CA45-3BCD-49AB-A7CC-62223EE76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23850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Совет / орган управления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28F41FD-CB0A-4514-862E-10BE11124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657600"/>
            <a:ext cx="2343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65628C1-0217-45F3-BA72-349037E75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671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78D8A4F-626F-4BC9-BFF4-A172BA01D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82905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Система фондов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9A1543-EEF8-485A-BB59-7F734C98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562100"/>
            <a:ext cx="34290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4D9844-0CD7-4DE2-846F-153D9A713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0975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ИСПОЛНЯЕТ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0D7B94-6203-43BF-8D44-DEEE82A89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2324100"/>
            <a:ext cx="990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3D7F8E-189D-4019-9041-6A778EA3D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6860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C3EF132-803D-45D4-9830-0E73AFB23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64795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5613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Банк / кастодиан / управляющий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DEE597-9F32-4D08-AA33-8B64BFF27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067050"/>
            <a:ext cx="2343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9617874-7180-4249-A518-54C980343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27660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231CFEF-1F4C-41EF-B08B-40FF9EA95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23850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Оператор ECO-PPA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9757A66-9CC1-45BF-81C1-3F2387C4C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657600"/>
            <a:ext cx="2343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BC66573-5647-4573-86A1-E5C485C86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8671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62A4D44-044D-4562-AF7B-B3667C407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82905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A3A9BBD-1825-4F53-8103-A483A1A0C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562100"/>
            <a:ext cx="3429000" cy="3105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EBB64FE-2482-496F-867E-29FE5505B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09750"/>
            <a:ext cx="2971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ПОДТВЕРЖДАЕТ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66BFCF-8D21-4D41-BD31-728E69FCF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324100"/>
            <a:ext cx="990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F0CFDE4-F727-48EB-AC93-DA935DAD4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860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0D053A8-F133-4063-B1DD-75123F764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264795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Независимый верификатор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C2A4359-1E04-4652-95E4-6568C596C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067050"/>
            <a:ext cx="2343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A9F5C59-2F33-4F31-9488-005589DC6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27660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74FAA19-1191-452F-9CF6-9600B70AC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23850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Аудитор / комплаенс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81B9CD9-481D-41D8-819D-BB34364D6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657600"/>
            <a:ext cx="23431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47EFFF3-E765-40B2-AE1D-310D7C1E0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867150"/>
            <a:ext cx="361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B65D58B-CFC5-4A55-B027-957B01FD5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829050"/>
            <a:ext cx="2343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Архивный хранитель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014F7B4-9767-4396-AD86-37713D69D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10150"/>
            <a:ext cx="10858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F695706-B89C-46F4-8426-F8CEC1E92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62550"/>
            <a:ext cx="10439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687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Исполнитель не подтверждает собственный результат. Внутренняя платформа не становится владельцем активов.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95AE7A01-E705-4900-A1C1-3DBC6BF10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53100"/>
            <a:ext cx="10858500" cy="36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B66E9F1-BAAE-4385-8C25-7419D57B4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48350"/>
            <a:ext cx="10439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Конфликт раскрывается до обсуждения; участник отводится, если независимость нарушена.</a:t>
            </a:r>
          </a:p>
        </p:txBody>
      </p:sp>
    </p:spTree>
    <p:extLst>
      <p:ext uri="{BB962C8B-B14F-4D97-AF65-F5344CB8AC3E}">
        <p14:creationId xmlns:p14="http://schemas.microsoft.com/office/powerpoint/2010/main" val="12550564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82A1DC1-935E-4A90-962E-7177ED2F2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КОМПЛАЕНС И ДАННЫЕ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CA8D1C-487F-4409-AFDD-E13DB9819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Риски имеют стоп-сигналы, а не только оценки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61904C-A81E-431A-8408-B99CB7543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84B04D5-422C-4084-8F28-F3BB92D92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279031-27F1-440B-B4AA-625688204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455B96-BBCC-48C6-B370-AFC593944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РИСК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560EED2-9248-40DC-9F5E-B828EA6E7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466850"/>
            <a:ext cx="7010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СТОП-СИГНАЛ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8BB820-E54D-41B3-AE5F-C945CEE37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04975"/>
            <a:ext cx="10668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4842B8-989F-42E2-B94B-81ED93C2C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02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Подмена лицензии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1D52CA-2A89-4102-A048-06112B632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771650"/>
            <a:ext cx="38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B6E730-7417-4C65-948A-15776CAD1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1800225"/>
            <a:ext cx="680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платформе требуется хранить клиентские деньги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CD3B65-1B0E-402E-85BA-1AA41E741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14312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B9EFF7-35FE-4EDD-887C-24BA3E8AA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1457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Неясная собственность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82E2B4-BF2E-4ED7-94D7-E0330BECC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286000"/>
            <a:ext cx="38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94D3EB-406E-46CC-9AFC-61BF0B542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314575"/>
            <a:ext cx="680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владелец или характер права не установлен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9A0F9C6-3E3C-40A6-86B2-07D6633C7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5747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CFF7B4C-BC52-43FB-B3C5-2A1B2BFD9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33675"/>
            <a:ext cx="10668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C83B79-F1F8-4E45-8A56-ABDC04BD7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289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Смешение активов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7492CD-C400-4120-BCEB-4DD5EC91B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800350"/>
            <a:ext cx="38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301AF30-FFA9-4D81-87CC-54A1B9A34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828925"/>
            <a:ext cx="680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расхождение с внешней выпиской не устранено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51957B-D90B-4059-B189-781BEABE8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7182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EB14B84-CCA3-4537-B00C-F79A5A9CE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4327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Конфликт интересов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90CA29-AFFF-4217-BD96-97A967E3F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314700"/>
            <a:ext cx="38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E14B3B0-9A59-4FC0-94F1-DBB0B7FF6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343275"/>
            <a:ext cx="680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скрыта связанная сторона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65746D-C578-4E53-88E4-05DBA9202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8617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EB83F64-1702-4F22-8BFC-8D94EBFB0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62375"/>
            <a:ext cx="10668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B99D0E7-D0E1-4DCE-822F-6DCCD5C1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576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AML/KYC и санкции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D86CC7F-AE5F-45DF-B974-DDADDCD65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829050"/>
            <a:ext cx="38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DCAD9CE-D2BD-4BB6-BFAE-E08BCF185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857625"/>
            <a:ext cx="680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существенно неясен источник или контроль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9806F2A-4635-4FA1-9387-744AA5100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0052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170A831-7B2F-4F18-88B3-742382F87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7197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Данные и киберриск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A6C2843-1651-4C1B-9A51-A0D0BECF4F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343400"/>
            <a:ext cx="38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006D637-0F9B-4460-80EB-0A833DF00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371975"/>
            <a:ext cx="680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утечка или потеря контроля доступа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D39F529-A673-4CBE-B766-C685CE446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1487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8454E1C-7F96-4366-8DAC-61C9EAE82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91075"/>
            <a:ext cx="106680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DC3D36A-F5E7-482B-AEA6-1A58EEF51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86325"/>
            <a:ext cx="3067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Трансграничность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3F75AE1-8290-4B69-9EE2-CA2774695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857750"/>
            <a:ext cx="381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84B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0144B60-2B0B-4389-8BE6-CFABC94FA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886325"/>
            <a:ext cx="6800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нет подтверждённого режима потока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BB25E74-F525-465F-BF52-F61207A17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2922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41223B9-829A-44D7-9DE6-45971C214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43550"/>
            <a:ext cx="10668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552E73A-ADB0-496E-961F-4E9A0FBAE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76900"/>
            <a:ext cx="10210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Особый контроль личного фонда: с 30.12.2024 исполнительный орган, кроме наследственного фонда, имеет собственные обязанности по статье 7.1 № 115-ФЗ — не только KYC банка.</a:t>
            </a:r>
          </a:p>
        </p:txBody>
      </p:sp>
    </p:spTree>
    <p:extLst>
      <p:ext uri="{BB962C8B-B14F-4D97-AF65-F5344CB8AC3E}">
        <p14:creationId xmlns:p14="http://schemas.microsoft.com/office/powerpoint/2010/main" val="306711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0DCA45A-526F-458F-8D47-70165D541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СЛЕДУЮЩЕЕ 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318906-E963-4E77-947A-5511051CA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9921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90 дней — до доказанного GO, не до финансового запуска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669DAC-7EFF-4FB6-8CA1-EB60F828C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D1BDBB-3152-4373-B72C-CB77FB60E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393A1A-9A89-4710-9E0C-A5A00325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30BAA7F-B022-4180-92BE-A82BDFF87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81300"/>
            <a:ext cx="9810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30F9A6-F0C4-4896-9B3F-6A339C3EA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52412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FBBB9A-FEF9-4E79-B847-429A271AF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676525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62FE7B-C889-4835-A895-AE17060EA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1–15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DF2F76-ABA8-4E0D-B708-FCBB31C50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14700"/>
            <a:ext cx="150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ПЕРИМЕТР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1D8818-0A36-4D47-BA08-BE0DDDCBB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3733800"/>
            <a:ext cx="173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термины • запреты • оболочки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6D1E42-E817-45C4-84A4-256D9A40B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52412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7D3451-F934-425B-A857-048532A13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2676525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4432E6-BA9C-43F2-8AE6-36B3EC818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145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16–30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23A97DD-1020-47DF-9B51-9E76BC1B6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314700"/>
            <a:ext cx="150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МОДЕЛЬ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F1C2C3-9267-488C-B2C4-18F0F736D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733800"/>
            <a:ext cx="173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паспорт • роли • политики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09BD7C-0D36-4AE2-8360-B5E57B7BB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52412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0A0B2C-6A7E-4D5F-96F7-5D66B7863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676525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3DD035C-7F55-4376-AAB7-99CACC24E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17145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31–55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F6EFB00-57A6-4A95-8D41-BC2386781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314700"/>
            <a:ext cx="150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ПРОТОТИП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986A6A-C3DA-4E1F-A135-03C090123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733800"/>
            <a:ext cx="173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регистры • кабинет • архив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568A7D-BDFC-45F3-93AC-933D606BB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52412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E25CC5-CDF0-44F4-90FB-3D0513695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2676525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9247D1-E0D8-4C51-8098-24F8287BB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17145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56–75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7093E8E-E166-4753-88E0-1363BE8CF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314700"/>
            <a:ext cx="150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ПРОГОНЫ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4A0FAC9-D78C-4575-A0B3-67FDE7CD9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733800"/>
            <a:ext cx="173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транш • отказ • конфликт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2299AA7-67E8-476F-BA7F-4D8630C44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524125"/>
            <a:ext cx="514350" cy="5143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03C1330-4D1B-4ADE-935F-0EA18393A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1700" y="2676525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8F9C7A7-930D-4FDE-92C9-B4149C568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7145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76–90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DAB937D-39C3-4A9F-9646-D64C0C99C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314700"/>
            <a:ext cx="1504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3E1B794-1958-4662-B539-FC8E0322B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733800"/>
            <a:ext cx="1733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право • AML • ИБ • стоимость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7AB0244-F89A-4D55-83AC-077E33BAC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48200"/>
            <a:ext cx="3333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2004A54-E995-4E87-BA3B-09209E44F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838700"/>
            <a:ext cx="704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E7D6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E7D68"/>
                </a:solidFill>
                <a:latin typeface="Arial"/>
                <a:ea typeface="Arial"/>
                <a:cs typeface="Arial"/>
              </a:rPr>
              <a:t>GO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60111AC-E68D-4220-8D21-2D46E29F3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819650"/>
            <a:ext cx="2114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периметр законен и цепочка воспроизводима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E46FC79-1590-4E4D-99AF-CD07A578D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648200"/>
            <a:ext cx="3333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0D85916-6272-41CE-B6FB-83E08A1BA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4838700"/>
            <a:ext cx="1066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УСЛ. GO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84077E3-D38A-4131-9F2E-EA6159FF0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819650"/>
            <a:ext cx="1695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9116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пробелы ограничены, есть владельцы и сроки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C741DD3-A1E0-456D-9B45-40B55DA63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4648200"/>
            <a:ext cx="33528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5BA1EFC-2723-4911-80E9-0A663C7C4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838700"/>
            <a:ext cx="97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NO-GO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8383C5B-E5D3-4CAC-BA56-EF231A428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4781550"/>
            <a:ext cx="1809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8957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нужны нелицензированные функции или право не установлено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0F472F9-E8E5-4873-86A6-0591CEC14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72150"/>
            <a:ext cx="10668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284A684-EA25-4DC5-9378-0B1F64543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76925"/>
            <a:ext cx="10248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Утвердить проектировочный пилот. Финансовый запуск — отдельное решение после условного или полного GO.</a:t>
            </a:r>
          </a:p>
        </p:txBody>
      </p:sp>
    </p:spTree>
    <p:extLst>
      <p:ext uri="{BB962C8B-B14F-4D97-AF65-F5344CB8AC3E}">
        <p14:creationId xmlns:p14="http://schemas.microsoft.com/office/powerpoint/2010/main" val="148897631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EDE553D-AB9B-49C4-951A-5A156872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ПРОБЛЕМА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1BC99D-2DB9-4A06-95E4-3AC7C9C08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Счета показывают деньги, но не объясняют мандат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56A2FB-08FE-4948-A3C3-A53B297FF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E914EEA-7E31-4353-9128-35AAC939D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F5C535-7CB0-41AD-80B7-F5BBFF2DB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7225B6-08E6-4730-8594-025F69530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400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Разрозненный контур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C1A193-ACB5-4C43-B86D-597AB1404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39433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ABB58E6-1CDC-44B8-921D-FD6DCBDB6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2098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СЧЁТ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C7A1C2-E6F9-47D7-8AB6-8E0E6E42C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2190750"/>
            <a:ext cx="2457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остаток и движение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7E083DE-60C6-4A38-AE26-D0A7C4423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19400"/>
            <a:ext cx="39433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1ECA65-32C6-4417-8CA1-3E2CF61E5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9085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ДОГОВОР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6AB55C6-7C73-429A-BBD0-A0FA08CC5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2971800"/>
            <a:ext cx="2457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обязательство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B2AF49-2E7F-4F47-B9C3-BC16B8BB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00450"/>
            <a:ext cx="39433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7DCC48F-79FA-4986-BF6D-4B15A45E4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7190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ТАБЛИЦА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FAE43B7-DCA6-4A60-AE65-A38408727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3752850"/>
            <a:ext cx="2457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внутренняя классификация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543F622-DEDB-4F8F-851C-6A5B767D2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381500"/>
            <a:ext cx="3943350" cy="571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18B0401-3CC6-472E-B3AE-0441CBAF4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5295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ПАПКА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C1DE43-79A3-45A8-BC8E-CA65C37EB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90700" y="4533900"/>
            <a:ext cx="2457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доказательства и версии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885EB3-4171-44FB-87FF-55A19790D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1485900"/>
            <a:ext cx="190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FD2239-1468-4332-AC74-AC9D1FB9C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1504950"/>
            <a:ext cx="5810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Неразрешённые вопросы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642A095-33F1-453C-B239-FC4ECDDA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0764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FD7981A-7EA1-4C83-8A00-F6A1B78BD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03835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Кто вправе принять решение?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42B8437-B028-450C-98A8-88779556D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400300"/>
            <a:ext cx="523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7B8A394-179C-42F7-8FEE-29B44F736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26670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53DEEA-0436-49B3-A517-4028B8FB6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62890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Для кого и на каких условиях?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A14CA7F-15D0-4A6E-BF76-BD943CD45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990850"/>
            <a:ext cx="523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CB81ACD-55D9-4E9D-976F-DD41CF993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2575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CBFC8C0-990C-471A-9615-7A1FE48C5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21945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Какой риск и какой резерв допустим?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0C7D1C-C9B1-46DE-AA50-ED84EF90F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581400"/>
            <a:ext cx="523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CD50394-4DA1-470D-AA8E-9640EADD0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384810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E56CE72-0E0F-4D1D-AD19-2DBC982FD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81000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Кто исполняет, сверяет и подтверждает?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DBBEFD7-950A-4073-B9D6-3B3840576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171950"/>
            <a:ext cx="52387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447A26C-CD81-40F9-BBFE-FFA2E5D2C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53050" y="4438650"/>
            <a:ext cx="438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50DBC07-FCE2-4ADE-B31D-6AC34FA7A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400550"/>
            <a:ext cx="523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Что произойдёт при конфликте или преемственности?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98C197-F915-44B7-8D05-5C57EA301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448300"/>
            <a:ext cx="106680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655D366-4AEF-4EE3-8A13-3ECCF8E7D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10225"/>
            <a:ext cx="102108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9206"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Без мандата деньги могут быть учтены правильно — и использованы неправильно.</a:t>
            </a:r>
          </a:p>
        </p:txBody>
      </p:sp>
    </p:spTree>
    <p:extLst>
      <p:ext uri="{BB962C8B-B14F-4D97-AF65-F5344CB8AC3E}">
        <p14:creationId xmlns:p14="http://schemas.microsoft.com/office/powerpoint/2010/main" val="198031151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D882630-2702-403B-8C5C-0F9770E8F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ЗАПРОС НА 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24C883-EF53-45FA-819C-FDD914054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Решение сейчас — 90-дневный проектировочный пилот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1E1D233-5256-4719-945B-F3161EFD7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B39864-486A-4F6E-9EFF-C423D0615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285A5B-E5A7-40D9-8559-700F36D78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3DC9A2-070A-4DC6-914C-71E065852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29718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8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88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90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A4B362-A0F6-4FFB-8B41-E395755BB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57500"/>
            <a:ext cx="2762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B66ECB-274F-472E-A46B-561D2B303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285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без привлечения средств</a:t>
            </a:r>
          </a:p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 без финансового запуска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C310EB-902B-4FC1-96FD-CCB01C452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1485900"/>
            <a:ext cx="19050" cy="4171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41D02ED-DBC3-4444-A8C6-0FE979D10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55257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ACFBC8-984F-4723-8944-938407AD8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524000"/>
            <a:ext cx="2343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Периметр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1E0F41-B2AC-4E81-91DB-319D1697E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1524000"/>
            <a:ext cx="3943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Термины, запреты, юрисдикция, оболочки и участники.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281894-C807-492C-8FA6-004043A73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133600"/>
            <a:ext cx="7105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AA7C15-BEB6-45D4-A42A-4DA73C7E8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33362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C760EA-CB50-44BF-8A36-931151587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2305050"/>
            <a:ext cx="2343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Нормативная модель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7312A4-EE54-46CA-B26C-E548AF72E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2305050"/>
            <a:ext cx="3943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Паспорт фонда, роли, политики, провайдеры и данные.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16F4510-9433-40C7-B9CC-521AE570E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914650"/>
            <a:ext cx="7105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035336-8FAE-4FA7-86B0-6F9AFF896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11467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162C04A-0358-415E-9C3D-EED97ABB4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086100"/>
            <a:ext cx="2343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Прототип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432B85-651D-4000-A646-E09F51CFD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086100"/>
            <a:ext cx="3943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Шесть регистров, read-only кабинет, ECO-PPA и архивный пакет.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B4F866D-715E-484F-8884-9BFC01E29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695700"/>
            <a:ext cx="7105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D10F8B-A55D-4CC1-A79F-D3C0DE214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89572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DE745F3-ECB7-40C8-92A5-90CE542AB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867150"/>
            <a:ext cx="2343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Сухие прогоны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E842668-D825-4507-A8A3-A15E71E60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867150"/>
            <a:ext cx="3943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Вклад, транш, отказ, конфликт, инцидент и замена провайдера.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EA7A42-105C-4A7C-8088-5DBAA6265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476750"/>
            <a:ext cx="71056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A7BB760-E803-41D2-8B6A-70B6853D1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67677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4504772-8F55-41BB-B844-01C092FB49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4648200"/>
            <a:ext cx="2343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673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Независимая проверка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0867E1F-EB27-4D95-99F3-F88DB9834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4648200"/>
            <a:ext cx="39433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Право, налоги, AML/KYC, ИБ, стоимость и GO / NO-GO.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2924D4D-0CAC-453B-AF42-D33B8045D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562600"/>
            <a:ext cx="71056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037208B-30F3-47ED-BE4D-5FAD5AF4A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695950"/>
            <a:ext cx="6724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Выход: доказанный GO, условный GO или NO-GO</a:t>
            </a:r>
          </a:p>
        </p:txBody>
      </p:sp>
    </p:spTree>
    <p:extLst>
      <p:ext uri="{BB962C8B-B14F-4D97-AF65-F5344CB8AC3E}">
        <p14:creationId xmlns:p14="http://schemas.microsoft.com/office/powerpoint/2010/main" val="53618704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C0E84A1-5BE0-430D-AE48-7F5DE2D47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ТЕРМИНЫ И ГРАНИЦЫ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F37C59-4186-41AE-B956-216AB813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Пять понятий нельзя смешивать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481CAF-6937-492A-957D-D47E91544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15E27B-1A8E-480B-A468-2EA747604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A2326F-6E39-421E-8B56-CD33A2179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45538C-639F-4C03-BCB2-941C4C8C2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85900"/>
            <a:ext cx="10668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F6E9F2-1F62-417D-BF00-C201D0C70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57350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ЛИЧНЫЙ ФИНАНСОВЫЙ КОНТУР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9CE89F-BBA1-4C1D-867B-E872FDA19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609725"/>
            <a:ext cx="190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F3A34F-43C7-41EB-99E2-5945AF133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1638300"/>
            <a:ext cx="624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управленческая модель человека или семьи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62062D-562A-4D2F-AEBA-82AFD652E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66950"/>
            <a:ext cx="10668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7E6D9E-0F7E-4755-B5C7-3BAE533BA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38400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ЛИЧНЫЙ ФОНД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BEA912-204F-4E34-A564-B6A6D53FD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2390775"/>
            <a:ext cx="190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00593C-79D7-4A70-9F01-A74AE690F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419350"/>
            <a:ext cx="624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отдельная правовая оболочка; не счёт и не банк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D3CEDD-F86A-4342-A380-EE5D295E4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048000"/>
            <a:ext cx="10668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F3EF3C-F716-43ED-8E7A-31864D63A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19450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ИМЕННОЙ ФОНД / ПРОГРАММА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3AF859-1FEB-4FFB-9BE2-59D51F655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171825"/>
            <a:ext cx="190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F456AA-06F7-4C84-A6E5-3DE64089F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200400"/>
            <a:ext cx="624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миссия и идентичность; имя не создаёт ОПФ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D20A31-5AC3-43DE-8564-FC978D43C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29050"/>
            <a:ext cx="10668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383142-C0E3-4C00-95DF-CA690B8D9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000500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ЦЕЛЕВОЙ КАПИТАЛ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E52E64B-D1D2-4E8B-AC79-FB2C614AC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52875"/>
            <a:ext cx="190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84F31A1-6CAD-4320-8EA2-0578B8264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981450"/>
            <a:ext cx="624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особый режим имущества НКО, а не отдельное юрлицо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A555B6-1304-4327-A6DC-F0251348F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10100"/>
            <a:ext cx="106680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9948EE6-BD1D-4ABE-B7E4-BBF7E0473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81550"/>
            <a:ext cx="3524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БАНКОВСКИЙ КОНТУР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6BCE0FF-E53D-4499-950D-FC8FEE1DE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4733925"/>
            <a:ext cx="1905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835445-8FDC-4932-B6C6-9AFD88FD4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762500"/>
            <a:ext cx="6248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лицензированные счета, платежи и иные операции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713A0F0-5149-4FC1-BB71-EB247B922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62600"/>
            <a:ext cx="106680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18C5805-5B52-491B-8C2E-C88874A0F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95950"/>
            <a:ext cx="10248900" cy="219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9131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Слово «фонд» описывает замысел только после проверки правовой оболочки, владельца активов и режима операций.</a:t>
            </a:r>
          </a:p>
        </p:txBody>
      </p:sp>
    </p:spTree>
    <p:extLst>
      <p:ext uri="{BB962C8B-B14F-4D97-AF65-F5344CB8AC3E}">
        <p14:creationId xmlns:p14="http://schemas.microsoft.com/office/powerpoint/2010/main" val="73886733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631E060-2A53-4256-9380-637EB4195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МЕСТО В ЭКОСИСТЕМЕ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B8F0D7-0647-4010-89C3-A630B20D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9147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Система фондов связывает прогноз с законным решением о капитале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2485F8-B534-46FE-9840-328F683FE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543009-CEB8-45A6-B5F5-9EA0E51D3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191F70-5175-4C31-8519-66E66C582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BC1092-4ED4-4DE7-B9F9-0563D11B9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18669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FC17FB-D517-4EC1-8CC5-8666FB999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184478A-91AB-4267-A1AA-FE45322A8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47950"/>
            <a:ext cx="1600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сигнал • сценарий • риск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13CEC80-4259-4C5A-8804-E0C476EF0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26003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F96EFE-9908-41B4-BEE3-18DA9EE25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038350"/>
            <a:ext cx="18669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3ADF6F-03DA-4CBE-BCA5-6C8C85CB0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2479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СИСТЕМА ФОНДОВ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C6184E-B6A2-47D2-85F5-2D5BA38D1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647950"/>
            <a:ext cx="1600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мандат • право • бюджет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315141-6D7A-4DB8-BDA5-2578F0CEE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26003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8322A79-0B92-4C20-8D51-8E8243E8E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038350"/>
            <a:ext cx="18669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EA84F3B-FBA9-4D02-B379-9E428CABD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2479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БАНК / КАСТОДИАН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7E29B8-51C2-4C9C-A113-9F3266C93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647950"/>
            <a:ext cx="1600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счёт • операция • учёт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D4238D8-19B5-4BA0-9083-55F0C032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6003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A5ED994-8298-4A3D-9424-EB9F44CA0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038350"/>
            <a:ext cx="18669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73407B-F334-419F-B85C-A83D3EA2E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2479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ECO-PPA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8E95451-C46D-4069-8639-119F82E24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647950"/>
            <a:ext cx="1600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контракт • этап • транш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C6EC59-8FEB-4BD0-9D05-96698AFA9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60032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033407C-A817-42AC-8852-46CC0A89A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038350"/>
            <a:ext cx="18669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7E53C3-7C74-42C2-BF77-F1FBC6B41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247900"/>
            <a:ext cx="16002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РЕЗУЛЬТАТ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051BA30-9078-44D2-8C0F-6C20E3568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647950"/>
            <a:ext cx="1600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акт • измерение • приёмка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4CAC23C-5835-4441-AEC8-9717C3AD4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714750"/>
            <a:ext cx="9372600" cy="895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E4CA0E4-5FC6-403B-B446-CCEED0286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924300"/>
            <a:ext cx="2343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АРХИВ НАСЛЕДИЯ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37F02B5-B9B7-4142-A81C-48D311094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14800" y="3924300"/>
            <a:ext cx="638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происхождение • версии • права доступа • доказательства • преемственность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B140B25-2BCA-4C0C-8254-FF3BBC71C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162300"/>
            <a:ext cx="0" cy="552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52C7E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22C9A23-100D-4D7D-999E-C799C5B47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482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13D6932-85E8-4552-9FBE-33EE0D85A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50482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инициативы • участники • знания • обратная связь • масштабирование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2531F44-3161-4F84-8025-387EA914F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4476750"/>
            <a:ext cx="0" cy="7429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2A84F56-9D9F-492F-B7E7-2423996F0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600700"/>
            <a:ext cx="10668000" cy="419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C44D7A0-C9BC-40BD-B30A-3461F54E6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724525"/>
            <a:ext cx="10210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ЭКВИЛИБРИУМ не двигает деньги. Система фондов не исполняет проект. Архив не переписывает источник.</a:t>
            </a:r>
          </a:p>
        </p:txBody>
      </p:sp>
    </p:spTree>
    <p:extLst>
      <p:ext uri="{BB962C8B-B14F-4D97-AF65-F5344CB8AC3E}">
        <p14:creationId xmlns:p14="http://schemas.microsoft.com/office/powerpoint/2010/main" val="16786474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18814B3-12BD-4D93-BCE6-88B256907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АРХИТЕКТУРА УЗЛА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22B236-EE46-4D72-8840-ADAC105FE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Каждый фонд — узел из шести обязательных слоёв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A84EF98-14A7-4597-B4BF-1FC9CB175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DCEF98-C234-4BE7-B48F-D1C33DB2E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43144CA-4FE8-440A-9F54-197CD694C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E54A63-CE29-4EEA-BB6A-4E1190875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28750"/>
            <a:ext cx="101346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7605DB-412E-419A-A49C-4C612C18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811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EA3BEB-5E4E-480E-940E-49756B3D5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1562100"/>
            <a:ext cx="3867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ВОЛЯ, ЦЕЛЬ И ПРАВА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FF53A7-DAE4-43A1-8A8D-381A0FBA3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1571625"/>
            <a:ext cx="501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учредитель / донор • миссия • выгодоприобретатели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DA19AAC-E9FB-44FC-8D47-9E12C60E0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971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41C31A-5DC0-4199-9F28-CFA5494A9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050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C2628B-E7AF-491E-8193-77D369950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286000"/>
            <a:ext cx="3867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ПРАВОВАЯ ОБОЛОЧКА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3AF0D5-E5C5-4553-A26B-09A020DE1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24475" y="2295525"/>
            <a:ext cx="47434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устав • органы • компетенция • преемственность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1F2612-B729-4196-B507-E0DC6B07E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876550"/>
            <a:ext cx="92964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249FCF-D313-4ACF-BE34-3A6A8E047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0289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F7BF84-0410-4759-A037-1C8DDC1C6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009900"/>
            <a:ext cx="3867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АКТИВЫ И ОБЯЗАТЕЛЬСТВА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9DF899-3B2E-49D4-AF16-26D0604F6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019425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владелец • счета • инструменты • резервы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167D7FB-E5BF-4250-8546-052D0E83C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600450"/>
            <a:ext cx="88773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340B2E-FADB-439B-8B53-04BD80C27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7528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779E36-6D62-4A20-94CF-1D4964407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33800"/>
            <a:ext cx="3867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ЛИЦЕНЗИРОВАННАЯ ИНФРАСТРУКТУРА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BB56F7C-63A6-4160-B17D-AE5D955E25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57825" y="3743325"/>
            <a:ext cx="4210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банк • депозитарий • брокер • управляющий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9CC0110-3D9F-4ECA-98CE-EEE678E8E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324350"/>
            <a:ext cx="84582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A158CA8-A33D-4659-A15C-D04911D68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476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A683291-E87C-43A7-A946-F757827A0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4457700"/>
            <a:ext cx="3867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ПРОЕКТНЫЙ КОНТУР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9FDD045-8B7B-45F2-9A6E-B7F2B3E0C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4467225"/>
            <a:ext cx="39433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ECO-PPA • договор • бюджет • транши • приёмка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4351B28-3D5F-420E-8C38-91D7E064A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048250"/>
            <a:ext cx="80391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B5D2889-DAA5-4B98-A434-1342EC75B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52006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8BB8144-C347-4C05-B4D5-73683E81D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5181600"/>
            <a:ext cx="3867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ДОКАЗАТЕЛЬСТВО И НАСЛЕДИЕ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C7E6FF6-D4A7-4FD9-B01A-0703CA85D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91175" y="5191125"/>
            <a:ext cx="3676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решения • выписки • акты • версии • архив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1AE714-512B-48D1-836E-481B9FD92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1428750"/>
            <a:ext cx="819150" cy="415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820A5C7-9658-4B18-B01F-2D9BB7A09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15650" y="1657350"/>
            <a:ext cx="666750" cy="3619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КОНТРОЛЬ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AML/KYC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НАЛОГИ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ДАННЫЕ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КИБЕР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АУДИТ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E348CCD-1D83-48B8-B7F4-10745AA7C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29300"/>
            <a:ext cx="1066800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B2F29C2-269B-4371-A7F0-922312224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86450"/>
            <a:ext cx="102108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8235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Пропуск одного слоя превращает замысел в неуправляемое исключение.</a:t>
            </a:r>
          </a:p>
        </p:txBody>
      </p:sp>
    </p:spTree>
    <p:extLst>
      <p:ext uri="{BB962C8B-B14F-4D97-AF65-F5344CB8AC3E}">
        <p14:creationId xmlns:p14="http://schemas.microsoft.com/office/powerpoint/2010/main" val="100181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5A8C896-74F7-4979-8AB7-A86060AE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АРХЕТИПЫ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A27EBD-D985-48EF-BCC1-3B8195A3B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Тип фонда определяется задачей, а не названием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E16C18-467E-4BC0-9AC8-CD38DAD96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9BC751-AED3-4B3B-947E-FA3C197DB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845B96-9F02-4243-8D35-44167CAE4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CFC239-1CED-4687-8CB8-9D6CA3E9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66850"/>
            <a:ext cx="2190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АРХЕТИП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6F57C3E-C513-4765-B52C-74AB9D27B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14668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ЗАДАЧА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B08229-B127-4A30-824C-A3105F02F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466850"/>
            <a:ext cx="3848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КЛЮЧЕВОЙ КОНТРОЛЬ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F0D2CA-EEB7-49EC-B8D1-1CF1FDF8D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24025"/>
            <a:ext cx="10668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83F5CC-9676-4D70-88A5-B7BEFC480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288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Личный / семейный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C28D78A-3C93-41FF-8AEE-C53CC3CF8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1828800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преемственность капитала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66F9A70-93D4-4E4F-AC49-44F00B3E3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828800"/>
            <a:ext cx="3733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права и замещение органов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107FCF-3319-4957-9462-A884AF80B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0027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F1B8A0-A9A2-49C3-ABE5-03114FF2E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Именной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2A86C4-44A0-4A0A-A3EB-57DBE158A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381250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миссия имени или территории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CA44414-431E-4D00-A756-3498D15F7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3733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имя не подменяет статус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FB1B5C7-622C-4359-8829-E28F4070D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5272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77BC9D-DD94-43AF-85A1-AFEDDF645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828925"/>
            <a:ext cx="10668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1419A18-948F-4589-93EE-557923D81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337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Эндаументный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AFAB89-F33F-4F86-9C3E-30E1A9EA8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2933700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долгосрочная миссия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133C6E1-3D63-4ABE-B177-86C70DD7D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33700"/>
            <a:ext cx="3733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режим 275-ФЗ и расходование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C9E923-C44F-4764-869B-6EABFE166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0517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D24EF74-FA05-46B7-BF73-3FD497598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Благотворительный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9D06FF-5A2D-4952-83F0-95824644B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3486150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общественно полезная помощь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BF3CB75-232E-4FAC-B045-FA76177EB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486150"/>
            <a:ext cx="3733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отбор и целевое использование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4AA7BC-4D46-476B-B057-82745F8EC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5762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9822684-601A-4949-9CB0-67DD64680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33825"/>
            <a:ext cx="10668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DC449B9-4595-4418-B6DD-7FF18121A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Проектный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088C7B3-24C4-4361-8517-4EE4B1AB0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038600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измеримый результат ECO-PPA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32A2135-9CA8-4DA6-993E-968DE9C9A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38600"/>
            <a:ext cx="3733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контракт, транши, приёмка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D865AE4-369B-415A-841D-87B5866A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1007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221FE2D-3ED6-4380-A6C5-D83A7655D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910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Резервный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D9A7D8B-C24E-4831-8DAA-B8308EE0A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4591050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ликвидность и непрерывность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4DD0513-BF15-4DAC-9199-C7A8148CC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91050"/>
            <a:ext cx="3733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условия использования и восстановления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456F0FA-154E-4367-A291-9F3CFF9A8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6252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A451023-A74E-4A65-B273-C169A8B31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38725"/>
            <a:ext cx="1066800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571BC4E-D9DC-45FE-A3B1-87E5C9CB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Развития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BDE2466-51F5-4220-B010-03193C58E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05150" y="5143500"/>
            <a:ext cx="3714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технологии и кооперация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9FD47A0-88CF-4468-97C2-84CC580B6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143500"/>
            <a:ext cx="3733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риск без обещанной доходности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8C500F0-1F68-4649-A111-9030E6363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14975"/>
            <a:ext cx="10668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545B4C8-A732-4594-B5FF-59BCF4EBD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91200"/>
            <a:ext cx="106680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80CB848-6259-47B9-8894-E2C3E6AA7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876925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375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Юридическая форма выбирается отдельно для каждой цели, юрисдикции, актива и состава участников.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1605073269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4710343-D83B-403C-92F7-9B965FD38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ДВА РАЗНЫХ ВЕКТОРА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727140-9A1D-4F74-B145-93D089B64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88086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Личный фонд управляет преемственностью; именной — миссией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DE388A-48E2-4A58-B7E6-293F5346F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4BF89F-7D11-46A2-8CD8-F9F6A4320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950D04-40F7-4A3F-BF93-7FFDCB7D0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13C3DC-7CA9-4CF5-B325-4973443DB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50292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860CD2-24E0-4EBB-AE31-6EA690F57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04950"/>
            <a:ext cx="5105400" cy="3943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6DFBA0B-7548-4729-8549-8E77EE5C2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752600"/>
            <a:ext cx="4457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ЛИЧНЫЙ ФОНД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A0A1B9B-7963-4695-87B4-3B5381A7B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152650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правовая оболочка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537E3F-D672-4347-9734-1D8E963D1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609850"/>
            <a:ext cx="42672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Отдельная унитарная НКО; имущество принадлежит фонду.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При создании: имущество учредителя от 100 млн ₽, кроме наследственного фонда.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Права выгодоприобретателей, органы и сценарии замещения фиксируются документами.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 30.12.2024 исполнительный орган, кроме наследственного фонда, имеет собственные AML-обязанности.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BC2A2C-EC02-40E4-A6B6-65C9E1343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010150"/>
            <a:ext cx="4171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Проверяется на дату учреждения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D18834-6C59-486D-96F1-58F62515F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752600"/>
            <a:ext cx="4533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ИМЕННОЙ ФОНД / ПРОГРАММА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04E941-1544-4F72-9E56-AB520EB90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152650"/>
            <a:ext cx="4457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миссия и идентичность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927B85-64E4-48D1-A2A9-13E1A0E57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609850"/>
            <a:ext cx="42672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Самостоятельной ОПФ «именной фонд» нет.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Возможны: название НКО, программа внутри НКО, отдельный целевой капитал или личный фонд с именной миссией.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Имя требует согласий, правил использования, репутационных ограничений и преемственности.</a:t>
            </a:r>
          </a:p>
          <a:p xmlns:a="http://schemas.openxmlformats.org/drawingml/2006/main">
            <a:pPr marL="22" indent="-12" algn="l">
              <a:spcAft>
                <a:spcPts val="12"/>
              </a:spcAft>
              <a:buChar char="•"/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Счета и договоры принадлежат реальной организации, а не названию программы.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F6C17D-34C1-4270-9A83-99EA5A2EE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5010150"/>
            <a:ext cx="424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Имя создаёт миссию; документы — права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749565-19D0-4FCF-B4D0-94F4A1A7C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34050"/>
            <a:ext cx="10668000" cy="381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9CD1F1-A843-4542-8FCF-EC8352144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829300"/>
            <a:ext cx="10248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Нельзя обещать автоматическую защиту активов, налоговую нейтральность или гарантированную сохранность.</a:t>
            </a:r>
          </a:p>
        </p:txBody>
      </p:sp>
    </p:spTree>
    <p:extLst>
      <p:ext uri="{BB962C8B-B14F-4D97-AF65-F5344CB8AC3E}">
        <p14:creationId xmlns:p14="http://schemas.microsoft.com/office/powerpoint/2010/main" val="12998494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349182-17E8-479D-9C61-F15054C1A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666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ГРАНИЦА ЛИЦЕНЗИЙ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289B5A-1AC8-4909-9EB5-FA095F493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Банк выполняет операции, система управляет мандатом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70A404-CFFC-4B31-87B8-87A1CA40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CA73B0-A46C-451A-A95E-637E637E9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2D71EC-2167-404D-9B27-5D4E00BD6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679CDA-D498-4177-B747-42E572349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СИСТЕМА ФОНДОВ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007275-2F5C-44BB-8B28-CFF627C64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524000"/>
            <a:ext cx="4533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БАНК / КАСТОДИАН / УПРАВЛЯЮЩИЙ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18EF76-7233-49A9-A78A-848282208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00250"/>
            <a:ext cx="4476750" cy="2781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1B1BBC-C7E5-4A2D-A2AA-7DED4ACB5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266950"/>
            <a:ext cx="39433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Паспорт фонда, мандат и выгодоприобретатели</a:t>
            </a:r>
          </a:p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Бюджеты, лимиты, резервы и календарь</a:t>
            </a:r>
          </a:p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Маршрут согласований и подготовка инструкции</a:t>
            </a:r>
          </a:p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Read-only обзор выписок и сверка</a:t>
            </a:r>
          </a:p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ECO-PPA, документы, инциденты и архив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84DDF9-D79D-4EA2-805D-D9E1A9478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00250"/>
            <a:ext cx="5010150" cy="2781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BC7799-E3E5-48FC-A41A-2267B72AA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2266950"/>
            <a:ext cx="44577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Открытие и ведение банковского счёта</a:t>
            </a:r>
          </a:p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Платёж и банковская выписка</a:t>
            </a:r>
          </a:p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Брокерская операция и отчёт</a:t>
            </a:r>
          </a:p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Депозитарный или реестровый учёт</a:t>
            </a:r>
          </a:p>
          <a:p xmlns:a="http://schemas.openxmlformats.org/drawingml/2006/main">
            <a:pPr marL="22" indent="-12" algn="l">
              <a:spcAft>
                <a:spcPts val="14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Управление активами в пределах лицензии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5A1BD43-2CD2-487B-BFB7-8CCE8096C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3390900"/>
            <a:ext cx="1181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8922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B6DB8E-541C-457D-91FD-AF41D43F7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990850"/>
            <a:ext cx="100965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3B1AC6-EB69-4659-805B-8452E688D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105150"/>
            <a:ext cx="933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РАЗРЕШЁННАЯ</a:t>
            </a:r>
          </a:p>
          <a:p xmlns:a="http://schemas.openxmlformats.org/drawingml/2006/main">
            <a:pPr algn="ctr">
              <a:defRPr sz="8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ИНСТРУКЦИЯ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645F7C-E091-442E-8A65-EB9F82051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048250"/>
            <a:ext cx="106680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6B5578-8EF3-490B-9E5D-11DF192A6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9700"/>
            <a:ext cx="10172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6197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Стоп: принимать вклады, открывать счета клиентам, хранить или переводить их деньги, обещать гарантии или доходность без статуса.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D5ABA2-7F71-4813-9FD9-39C209A36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86450"/>
            <a:ext cx="1066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Безопасное имя интерфейса: «Кабинет капитала» или «Личное казначейство».</a:t>
            </a:r>
          </a:p>
        </p:txBody>
      </p:sp>
    </p:spTree>
    <p:extLst>
      <p:ext uri="{BB962C8B-B14F-4D97-AF65-F5344CB8AC3E}">
        <p14:creationId xmlns:p14="http://schemas.microsoft.com/office/powerpoint/2010/main" val="152493005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2026-08-29T11:18:39.8890000Z</dcterms:created>
  <dcterms:modified xsi:type="dcterms:W3CDTF">2026-08-29T11:18:39.8890000Z</dcterms:modified>
</coreProperties>
</file>