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dc921183eb740f8" /><Relationship Type="http://schemas.openxmlformats.org/officeDocument/2006/relationships/extended-properties" Target="/docProps/app.xml" Id="Rb6a84d8aae5c43a7" /><Relationship Type="http://schemas.openxmlformats.org/officeDocument/2006/relationships/officeDocument" Target="/ppt/presentation.xml" Id="R086d13ac26124f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e2cc7dad7941a6"/>
  </p:sldMasterIdLst>
  <p:notesMasterIdLst>
    <p:notesMasterId xmlns:r="http://schemas.openxmlformats.org/officeDocument/2006/relationships" r:id="Ra7bbc1c8cdfa41be"/>
  </p:notesMasterIdLst>
  <p:sldIdLst>
    <p:sldId xmlns:r="http://schemas.openxmlformats.org/officeDocument/2006/relationships" id="256" r:id="R568b7540d84545ed"/>
    <p:sldId xmlns:r="http://schemas.openxmlformats.org/officeDocument/2006/relationships" id="257" r:id="R6788a474ab824034"/>
    <p:sldId xmlns:r="http://schemas.openxmlformats.org/officeDocument/2006/relationships" id="258" r:id="R19cb548df5234727"/>
    <p:sldId xmlns:r="http://schemas.openxmlformats.org/officeDocument/2006/relationships" id="259" r:id="Rea97ba73c27a4b63"/>
    <p:sldId xmlns:r="http://schemas.openxmlformats.org/officeDocument/2006/relationships" id="260" r:id="R7117b32157804888"/>
    <p:sldId xmlns:r="http://schemas.openxmlformats.org/officeDocument/2006/relationships" id="261" r:id="R64cded5eef9f415c"/>
    <p:sldId xmlns:r="http://schemas.openxmlformats.org/officeDocument/2006/relationships" id="262" r:id="R63432dd4bc0c4244"/>
    <p:sldId xmlns:r="http://schemas.openxmlformats.org/officeDocument/2006/relationships" id="263" r:id="Rd9694950ea364d21"/>
    <p:sldId xmlns:r="http://schemas.openxmlformats.org/officeDocument/2006/relationships" id="264" r:id="R5894d443c1d042ef"/>
    <p:sldId xmlns:r="http://schemas.openxmlformats.org/officeDocument/2006/relationships" id="265" r:id="Re9436320fe3a48e4"/>
    <p:sldId xmlns:r="http://schemas.openxmlformats.org/officeDocument/2006/relationships" id="266" r:id="R42e53a7378334bae"/>
    <p:sldId xmlns:r="http://schemas.openxmlformats.org/officeDocument/2006/relationships" id="267" r:id="Ra57ed96277bc4ee3"/>
    <p:sldId xmlns:r="http://schemas.openxmlformats.org/officeDocument/2006/relationships" id="268" r:id="R0b2010d5ab774e75"/>
    <p:sldId xmlns:r="http://schemas.openxmlformats.org/officeDocument/2006/relationships" id="269" r:id="R73acc3e9cf9d428c"/>
    <p:sldId xmlns:r="http://schemas.openxmlformats.org/officeDocument/2006/relationships" id="270" r:id="R5647f3f90efc426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787e7bb610a4cfc" /><Relationship Type="http://schemas.openxmlformats.org/officeDocument/2006/relationships/slideMaster" Target="/ppt/slideMasters/slideMaster1.xml" Id="R19e2cc7dad7941a6" /><Relationship Type="http://schemas.openxmlformats.org/officeDocument/2006/relationships/notesMaster" Target="/ppt/notesMasters/notesMaster1.xml" Id="Ra7bbc1c8cdfa41be" /><Relationship Type="http://schemas.openxmlformats.org/officeDocument/2006/relationships/presProps" Target="/ppt/presProps.xml" Id="R8f1292b09d004122" /><Relationship Type="http://schemas.openxmlformats.org/officeDocument/2006/relationships/tableStyles" Target="/ppt/tableStyles.xml" Id="R620560b10ce34ebb" /><Relationship Type="http://schemas.openxmlformats.org/officeDocument/2006/relationships/slide" Target="/ppt/slides/slide1.xml" Id="R568b7540d84545ed" /><Relationship Type="http://schemas.openxmlformats.org/officeDocument/2006/relationships/slide" Target="/ppt/slides/slide2.xml" Id="R6788a474ab824034" /><Relationship Type="http://schemas.openxmlformats.org/officeDocument/2006/relationships/slide" Target="/ppt/slides/slide3.xml" Id="R19cb548df5234727" /><Relationship Type="http://schemas.openxmlformats.org/officeDocument/2006/relationships/slide" Target="/ppt/slides/slide4.xml" Id="Rea97ba73c27a4b63" /><Relationship Type="http://schemas.openxmlformats.org/officeDocument/2006/relationships/slide" Target="/ppt/slides/slide5.xml" Id="R7117b32157804888" /><Relationship Type="http://schemas.openxmlformats.org/officeDocument/2006/relationships/slide" Target="/ppt/slides/slide6.xml" Id="R64cded5eef9f415c" /><Relationship Type="http://schemas.openxmlformats.org/officeDocument/2006/relationships/slide" Target="/ppt/slides/slide7.xml" Id="R63432dd4bc0c4244" /><Relationship Type="http://schemas.openxmlformats.org/officeDocument/2006/relationships/slide" Target="/ppt/slides/slide8.xml" Id="Rd9694950ea364d21" /><Relationship Type="http://schemas.openxmlformats.org/officeDocument/2006/relationships/slide" Target="/ppt/slides/slide9.xml" Id="R5894d443c1d042ef" /><Relationship Type="http://schemas.openxmlformats.org/officeDocument/2006/relationships/slide" Target="/ppt/slides/slide10.xml" Id="Re9436320fe3a48e4" /><Relationship Type="http://schemas.openxmlformats.org/officeDocument/2006/relationships/slide" Target="/ppt/slides/slide11.xml" Id="R42e53a7378334bae" /><Relationship Type="http://schemas.openxmlformats.org/officeDocument/2006/relationships/slide" Target="/ppt/slides/slide12.xml" Id="Ra57ed96277bc4ee3" /><Relationship Type="http://schemas.openxmlformats.org/officeDocument/2006/relationships/slide" Target="/ppt/slides/slide13.xml" Id="R0b2010d5ab774e75" /><Relationship Type="http://schemas.openxmlformats.org/officeDocument/2006/relationships/slide" Target="/ppt/slides/slide14.xml" Id="R73acc3e9cf9d428c" /><Relationship Type="http://schemas.openxmlformats.org/officeDocument/2006/relationships/slide" Target="/ppt/slides/slide15.xml" Id="R5647f3f90efc426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4dd72811f4d495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9ae9c13a7084dda" /><Relationship Type="http://schemas.openxmlformats.org/officeDocument/2006/relationships/notesMaster" Target="/ppt/notesMasters/notesMaster1.xml" Id="R8f4b97bedafb482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56233a5d0e04a75" /><Relationship Type="http://schemas.openxmlformats.org/officeDocument/2006/relationships/notesMaster" Target="/ppt/notesMasters/notesMaster1.xml" Id="R6e54b00210ea421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4568b8a76944c8f" /><Relationship Type="http://schemas.openxmlformats.org/officeDocument/2006/relationships/notesMaster" Target="/ppt/notesMasters/notesMaster1.xml" Id="Re30fbe9855254a0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f517db6c6df48ba" /><Relationship Type="http://schemas.openxmlformats.org/officeDocument/2006/relationships/notesMaster" Target="/ppt/notesMasters/notesMaster1.xml" Id="Ref0599b259cd46d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f391b624d15496f" /><Relationship Type="http://schemas.openxmlformats.org/officeDocument/2006/relationships/notesMaster" Target="/ppt/notesMasters/notesMaster1.xml" Id="R92d774b100ff4e6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e48cf4217d14a1e" /><Relationship Type="http://schemas.openxmlformats.org/officeDocument/2006/relationships/notesMaster" Target="/ppt/notesMasters/notesMaster1.xml" Id="R4d0cb5b4b3f048a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b1717fbceab4ea4" /><Relationship Type="http://schemas.openxmlformats.org/officeDocument/2006/relationships/notesMaster" Target="/ppt/notesMasters/notesMaster1.xml" Id="R60dfbd83ce8c461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84acd784d9f46df" /><Relationship Type="http://schemas.openxmlformats.org/officeDocument/2006/relationships/notesMaster" Target="/ppt/notesMasters/notesMaster1.xml" Id="R92aaa157bca3414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b9118b2bc5e4b9b" /><Relationship Type="http://schemas.openxmlformats.org/officeDocument/2006/relationships/notesMaster" Target="/ppt/notesMasters/notesMaster1.xml" Id="R1f45d36e8af24cf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7f95d6cf4c04d56" /><Relationship Type="http://schemas.openxmlformats.org/officeDocument/2006/relationships/notesMaster" Target="/ppt/notesMasters/notesMaster1.xml" Id="R2ccf07712866416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959b88abe114e21" /><Relationship Type="http://schemas.openxmlformats.org/officeDocument/2006/relationships/notesMaster" Target="/ppt/notesMasters/notesMaster1.xml" Id="Rd1c4630fb767415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fefac09064842c3" /><Relationship Type="http://schemas.openxmlformats.org/officeDocument/2006/relationships/notesMaster" Target="/ppt/notesMasters/notesMaster1.xml" Id="R7d261a6c3670491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ec1ceb2d445487f" /><Relationship Type="http://schemas.openxmlformats.org/officeDocument/2006/relationships/notesMaster" Target="/ppt/notesMasters/notesMaster1.xml" Id="R2a17408e4aa0461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9aae0536c774e87" /><Relationship Type="http://schemas.openxmlformats.org/officeDocument/2006/relationships/notesMaster" Target="/ppt/notesMasters/notesMaster1.xml" Id="Rcca448d6028d427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03ebcc1c3a54a4e" /><Relationship Type="http://schemas.openxmlformats.org/officeDocument/2006/relationships/notesMaster" Target="/ppt/notesMasters/notesMaster1.xml" Id="R190383aa70c04e1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Открывающий тезис: проект не заменяет языки и международные стандарты. Он создаёт прослеживаемую связь между понятием, выражением, машинным правилом, источником и человеческим решением.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https://www.iso.org/standard/79077.html</a:t>
            </a:r>
          </a:p>
          <a:p xmlns:a="http://schemas.openxmlformats.org/drawingml/2006/main">
            <a:r>
              <a:t>- https://www.w3.org/TR/skos-reference/</a:t>
            </a:r>
          </a:p>
          <a:p xmlns:a="http://schemas.openxmlformats.org/drawingml/2006/main">
            <a:r>
              <a:t>- https://www.w3.org/TR/prov-o/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Каждый институт силён в собственной области. Разрыв возникает между сообщением, статистикой, идентификатором, правовым понятием, визуальным объяснением и локальным действием.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https://www.bis.org/cpmi/publ/d230.htm</a:t>
            </a:r>
          </a:p>
          <a:p xmlns:a="http://schemas.openxmlformats.org/drawingml/2006/main">
            <a:r>
              <a:t>- https://www.fsb.org/2020/09/lei-roc-to-become-governance-body-for-otc-derivatives-identifiers/</a:t>
            </a:r>
          </a:p>
          <a:p xmlns:a="http://schemas.openxmlformats.org/drawingml/2006/main">
            <a:r>
              <a:t>- https://dsbb.imf.org/</a:t>
            </a:r>
          </a:p>
          <a:p xmlns:a="http://schemas.openxmlformats.org/drawingml/2006/main">
            <a:r>
              <a:t>- https://dsbb.imf.org/dqrs/DQAF</a:t>
            </a:r>
          </a:p>
          <a:p xmlns:a="http://schemas.openxmlformats.org/drawingml/2006/main">
            <a:r>
              <a:t>- https://www.iso.org/standard/79077.html</a:t>
            </a:r>
          </a:p>
          <a:p xmlns:a="http://schemas.openxmlformats.org/drawingml/2006/main">
            <a:r>
              <a:t>- https://www.fatf-gafi.org/en/publications/Fatfrecommendations/Fatf-recommendations.html</a:t>
            </a:r>
          </a:p>
          <a:p xmlns:a="http://schemas.openxmlformats.org/drawingml/2006/main">
            <a:r>
              <a:t>- https://www.worldbank.org/en/data/opendatatoolkit/supply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 проектные KPI пилота, а не требования ISO и не утверждение о достигнутом превосходстве. Система сильнее только там, где сравнительный тест подтверждает результат.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https://www.iso.org/standard/59226.html</a:t>
            </a:r>
          </a:p>
          <a:p xmlns:a="http://schemas.openxmlformats.org/drawingml/2006/main">
            <a:r>
              <a:t>- https://www.w3.org/TR/WCAG22/</a:t>
            </a:r>
          </a:p>
          <a:p xmlns:a="http://schemas.openxmlformats.org/drawingml/2006/main">
            <a:r>
              <a:t>- https://www.w3.org/TR/shacl/</a:t>
            </a:r>
          </a:p>
          <a:p xmlns:a="http://schemas.openxmlformats.org/drawingml/2006/main">
            <a:r>
              <a:t>- https://www.w3.org/TR/prov-o/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ЭКВИЛИБРИУМ не заменяет человеческое решение; СФЕРА не подменяет проектное управление; ECO-PPA не исполняет; СПЕЦЗАЩИТА не является единственным валидатором. Архив наследия хранит версии и доказательства.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https://www.w3.org/TR/vocab-dcat-3/</a:t>
            </a:r>
          </a:p>
          <a:p xmlns:a="http://schemas.openxmlformats.org/drawingml/2006/main">
            <a:r>
              <a:t>- https://ojs.utlib.ee/index.php/sss/article/view/SSS.2005.33.1.09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 внедрения фиксируется baseline. Визуальные символы тестируются по каждой культурно-языковой группе; окончательная выборка уточняется статистическим расчётом.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https://www.iso.org/standard/59226.html</a:t>
            </a:r>
          </a:p>
          <a:p xmlns:a="http://schemas.openxmlformats.org/drawingml/2006/main">
            <a:r>
              <a:t>- https://www.w3.org/TR/WCAG22/</a:t>
            </a:r>
          </a:p>
          <a:p xmlns:a="http://schemas.openxmlformats.org/drawingml/2006/main">
            <a:r>
              <a:t>- https://www.bis.org/cpmi/publ/d230.htm</a:t>
            </a:r>
          </a:p>
          <a:p xmlns:a="http://schemas.openxmlformats.org/drawingml/2006/main">
            <a:r>
              <a:t>- https://www.fatf-gafi.org/en/publications/Fatfrecommendations/Fatf-recommendations.html</a:t>
            </a:r>
          </a:p>
          <a:p xmlns:a="http://schemas.openxmlformats.org/drawingml/2006/main">
            <a:r>
              <a:t>- https://www.worldbank.org/en/data/opendatatoolkit/supply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Критические STOP-условия имеют приоритет над средними KPI. Пилот не проходит, если значение нельзя проследить или оспорить, даже если демонстрация выглядит убедительно.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https://www.w3.org/TR/shacl/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https://www.iso.org/standard/59226.html</a:t>
            </a:r>
          </a:p>
          <a:p xmlns:a="http://schemas.openxmlformats.org/drawingml/2006/main">
            <a:r>
              <a:t>- https://www.w3.org/TR/WCAG22/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Закрывающий тезис: международные стандарты остаются опорой. Наш вклад — управляемая цепочка между их кодами, локальными понятиями, визуальным объяснением, машинной проверкой и человеческой ответственностью.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https://www.bis.org/cpmi/publ/d230.htm</a:t>
            </a:r>
          </a:p>
          <a:p xmlns:a="http://schemas.openxmlformats.org/drawingml/2006/main">
            <a:r>
              <a:t>- https://www.fsb.org/2020/09/lei-roc-to-become-governance-body-for-otc-derivatives-identifiers/</a:t>
            </a:r>
          </a:p>
          <a:p xmlns:a="http://schemas.openxmlformats.org/drawingml/2006/main">
            <a:r>
              <a:t>- https://dsbb.imf.org/</a:t>
            </a:r>
          </a:p>
          <a:p xmlns:a="http://schemas.openxmlformats.org/drawingml/2006/main">
            <a:r>
              <a:t>- https://www.iso.org/standard/79077.html</a:t>
            </a:r>
          </a:p>
          <a:p xmlns:a="http://schemas.openxmlformats.org/drawingml/2006/main">
            <a:r>
              <a:t>- https://www.fatf-gafi.org/en/publications/Fatfrecommendations/Fatf-recommendations.html</a:t>
            </a:r>
          </a:p>
          <a:p xmlns:a="http://schemas.openxmlformats.org/drawingml/2006/main">
            <a:r>
              <a:t>- https://www.worldbank.org/en/data/opendatatoolkit/supply</a:t>
            </a:r>
          </a:p>
          <a:p xmlns:a="http://schemas.openxmlformats.org/drawingml/2006/main">
            <a:r>
              <a:t>- https://www.w3.org/TR/prov-o/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Запрашивается право проверить метод на ограниченном наборе понятий и кейсов. Международные источники остаются источниками; система хранит их версии и отображения, но не переписывает их.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https://www.bis.org/cpmi/publ/d230.htm</a:t>
            </a:r>
          </a:p>
          <a:p xmlns:a="http://schemas.openxmlformats.org/drawingml/2006/main">
            <a:r>
              <a:t>- https://www.fsb.org/2020/09/lei-roc-to-become-governance-body-for-otc-derivatives-identifiers/</a:t>
            </a:r>
          </a:p>
          <a:p xmlns:a="http://schemas.openxmlformats.org/drawingml/2006/main">
            <a:r>
              <a:t>- https://dsbb.imf.org/</a:t>
            </a:r>
          </a:p>
          <a:p xmlns:a="http://schemas.openxmlformats.org/drawingml/2006/main">
            <a:r>
              <a:t>- https://www.fatf-gafi.org/en/publications/Fatfrecommendations/Fatf-recommendations.html</a:t>
            </a:r>
          </a:p>
          <a:p xmlns:a="http://schemas.openxmlformats.org/drawingml/2006/main">
            <a:r>
              <a:t>- https://www.worldbank.org/en/data/opendatatoolkit/supply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Совпадение метки не доказывает совпадение понятия. Пирсовская модель, традиция Соссюра и терминологическая работа ISO показывают разные причины этой ошибки.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https://plato.stanford.edu/entries/peirce-semiotics/</a:t>
            </a:r>
          </a:p>
          <a:p xmlns:a="http://schemas.openxmlformats.org/drawingml/2006/main">
            <a:r>
              <a:t>- https://fr.wikisource.org/wiki/Cours_de_linguistique_g%C3%A9n%C3%A9rale/Texte_entier</a:t>
            </a:r>
          </a:p>
          <a:p xmlns:a="http://schemas.openxmlformats.org/drawingml/2006/main">
            <a:r>
              <a:t>- https://www.iso.org/standard/79077.html</a:t>
            </a:r>
          </a:p>
          <a:p xmlns:a="http://schemas.openxmlformats.org/drawingml/2006/main">
            <a:r>
              <a:t>- https://www.fatf-gafi.org/en/publications/Fatfrecommendations/Fatf-recommendations.html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Код становится полноценным языком только при наличии семантики, прагматики, сообщества и истории. Термин «символ» в разных школах требует явной пометки.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https://www.mpi.nl/publications/item2364493/foundations-theory-signs</a:t>
            </a:r>
          </a:p>
          <a:p xmlns:a="http://schemas.openxmlformats.org/drawingml/2006/main">
            <a:r>
              <a:t>- https://plato.stanford.edu/entries/peirce-semiotics/</a:t>
            </a:r>
          </a:p>
          <a:p xmlns:a="http://schemas.openxmlformats.org/drawingml/2006/main">
            <a:r>
              <a:t>- https://fr.wikisource.org/wiki/Cours_de_linguistique_g%C3%A9n%C3%A9rale/Texte_entier</a:t>
            </a:r>
          </a:p>
          <a:p xmlns:a="http://schemas.openxmlformats.org/drawingml/2006/main">
            <a:r>
              <a:t>- https://www.iso.org/standard/79077.html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Стабильный concept_id связывает разные выражения. Он не заменяет контекст: каждый переход хранит тип связи, версию и происхождение.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https://www.iso.org/standard/79077.html</a:t>
            </a:r>
          </a:p>
          <a:p xmlns:a="http://schemas.openxmlformats.org/drawingml/2006/main">
            <a:r>
              <a:t>- https://www.w3.org/TR/skos-reference/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https://www.rfc-editor.org/info/rfc3986/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Слои разделены, чтобы не выдавать кодировку за смысл или графический символ за норму. W3C-стек отвечает за разные роли; Unicode и CLDR — за письмо и локали.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https://www.unicode.org/versions/Unicode17.0.0/</a:t>
            </a:r>
          </a:p>
          <a:p xmlns:a="http://schemas.openxmlformats.org/drawingml/2006/main">
            <a:r>
              <a:t>- https://cldr.unicode.org/</a:t>
            </a:r>
          </a:p>
          <a:p xmlns:a="http://schemas.openxmlformats.org/drawingml/2006/main">
            <a:r>
              <a:t>- https://www.w3.org/TR/rdf11-concepts/</a:t>
            </a:r>
          </a:p>
          <a:p xmlns:a="http://schemas.openxmlformats.org/drawingml/2006/main">
            <a:r>
              <a:t>- https://www.w3.org/TR/owl2-overview/</a:t>
            </a:r>
          </a:p>
          <a:p xmlns:a="http://schemas.openxmlformats.org/drawingml/2006/main">
            <a:r>
              <a:t>- https://www.w3.org/TR/shacl/</a:t>
            </a:r>
          </a:p>
          <a:p xmlns:a="http://schemas.openxmlformats.org/drawingml/2006/main">
            <a:r>
              <a:t>- https://www.w3.org/TR/json-ld11/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Паспорт разделяет ID, название и содержание. Символ, термин и формула не копируют понятие, а ссылаются на него. Несовместимая смена смысла получает новый ID.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https://www.iso.org/standard/78915.html</a:t>
            </a:r>
          </a:p>
          <a:p xmlns:a="http://schemas.openxmlformats.org/drawingml/2006/main">
            <a:r>
              <a:t>- https://www.rfc-editor.org/info/rfc3986/</a:t>
            </a:r>
          </a:p>
          <a:p xmlns:a="http://schemas.openxmlformats.org/drawingml/2006/main">
            <a:r>
              <a:t>- https://www.w3.org/TR/skos-reference/</a:t>
            </a:r>
          </a:p>
          <a:p xmlns:a="http://schemas.openxmlformats.org/drawingml/2006/main">
            <a:r>
              <a:t>- https://www.w3.org/TR/prov-o/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Разделение реестров позволяет независимо версионировать понятия, правила, контексты и внешние отображения. Это снижает риск скрытого изменения смысла.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https://www.iso.org/standard/78915.html</a:t>
            </a:r>
          </a:p>
          <a:p xmlns:a="http://schemas.openxmlformats.org/drawingml/2006/main">
            <a:r>
              <a:t>- https://www.w3.org/TR/skos-reference/</a:t>
            </a:r>
          </a:p>
          <a:p xmlns:a="http://schemas.openxmlformats.org/drawingml/2006/main">
            <a:r>
              <a:t>- https://www.w3.org/TR/shacl/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https://www.w3.org/TR/vocab-dcat-3/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SKOS различает типы отображений. Транзитивность exactMatch делает ошибочное точное соответствие особенно опасным; поэтому точность требует основания и независимой проверки.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https://www.w3.org/TR/skos-reference/</a:t>
            </a:r>
          </a:p>
          <a:p xmlns:a="http://schemas.openxmlformats.org/drawingml/2006/main">
            <a:r>
              <a:t>- https://cldr.unicode.org/</a:t>
            </a:r>
          </a:p>
          <a:p xmlns:a="http://schemas.openxmlformats.org/drawingml/2006/main">
            <a:r>
              <a:t>- https://www.w3.org/TR/prov-o/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a7e6479304d0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b56a89bebb74698" /><Relationship Type="http://schemas.openxmlformats.org/officeDocument/2006/relationships/slideLayout" Target="/ppt/slideLayouts/slideLayout1.xml" Id="R6d36fe3cc646488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36fe3cc646488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103fad96a46e2" /><Relationship Type="http://schemas.openxmlformats.org/officeDocument/2006/relationships/image" Target="/ppt/media/image.png" Id="Rf3987564b2904d99" /><Relationship Type="http://schemas.openxmlformats.org/officeDocument/2006/relationships/notesSlide" Target="/ppt/notesSlides/notesSlide1.xml" Id="Red5777ea91294cf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00e633efa49d2" /><Relationship Type="http://schemas.openxmlformats.org/officeDocument/2006/relationships/notesSlide" Target="/ppt/notesSlides/notesSlide10.xml" Id="Re8581f70ae9d411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9ee44ead94c69" /><Relationship Type="http://schemas.openxmlformats.org/officeDocument/2006/relationships/notesSlide" Target="/ppt/notesSlides/notesSlide11.xml" Id="R18ef8fb457f4473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b072a89704d5d" /><Relationship Type="http://schemas.openxmlformats.org/officeDocument/2006/relationships/notesSlide" Target="/ppt/notesSlides/notesSlide12.xml" Id="Re3fa9089b1054c7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6de393ba240d3" /><Relationship Type="http://schemas.openxmlformats.org/officeDocument/2006/relationships/notesSlide" Target="/ppt/notesSlides/notesSlide13.xml" Id="R85f60cf6f8aa4b5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a2460c68f49ac" /><Relationship Type="http://schemas.openxmlformats.org/officeDocument/2006/relationships/notesSlide" Target="/ppt/notesSlides/notesSlide14.xml" Id="R18d3f75a667c4e3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820ef62d44571" /><Relationship Type="http://schemas.openxmlformats.org/officeDocument/2006/relationships/notesSlide" Target="/ppt/notesSlides/notesSlide15.xml" Id="R2e46108e21ce44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92c01022f4632" /><Relationship Type="http://schemas.openxmlformats.org/officeDocument/2006/relationships/notesSlide" Target="/ppt/notesSlides/notesSlide2.xml" Id="R2d7eebf539a3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a42b0c6474886" /><Relationship Type="http://schemas.openxmlformats.org/officeDocument/2006/relationships/notesSlide" Target="/ppt/notesSlides/notesSlide3.xml" Id="R5e0fe1f16ffc46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800a5fc1147af" /><Relationship Type="http://schemas.openxmlformats.org/officeDocument/2006/relationships/notesSlide" Target="/ppt/notesSlides/notesSlide4.xml" Id="Rf64fbf0b685346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c47e3a36642cf" /><Relationship Type="http://schemas.openxmlformats.org/officeDocument/2006/relationships/notesSlide" Target="/ppt/notesSlides/notesSlide5.xml" Id="R55dab66502af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950d5267f4510" /><Relationship Type="http://schemas.openxmlformats.org/officeDocument/2006/relationships/notesSlide" Target="/ppt/notesSlides/notesSlide6.xml" Id="R4d375d474ac340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7ebf7d2e64822" /><Relationship Type="http://schemas.openxmlformats.org/officeDocument/2006/relationships/notesSlide" Target="/ppt/notesSlides/notesSlide7.xml" Id="R4675681da44c4f6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aaa36d850415f" /><Relationship Type="http://schemas.openxmlformats.org/officeDocument/2006/relationships/notesSlide" Target="/ppt/notesSlides/notesSlide8.xml" Id="R11d3bc5b1afe410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f4a7f97654c2a" /><Relationship Type="http://schemas.openxmlformats.org/officeDocument/2006/relationships/notesSlide" Target="/ppt/notesSlides/notesSlide9.xml" Id="R4cd1ae6897b94e2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987564b2904d9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2315B9-274D-4ED2-BE6F-A22A347FA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143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D84222-7BCC-4B2A-90E5-1769F478E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0"/>
            <a:ext cx="190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25363D1-D2E3-4EAD-B696-981B1582B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00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СТРАТЕГИЧЕСКАЯ КОНЦЕПЦИЯ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237918-1B37-426A-B99C-D71E689E6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971550"/>
            <a:ext cx="4324350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Символическая</a:t>
            </a:r>
          </a:p>
          <a:p xmlns:a="http://schemas.openxmlformats.org/drawingml/2006/main">
            <a:pPr algn="l">
              <a:defRPr sz="39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система и языки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F6112F-1DFE-4A32-A4A9-D2DD1E739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048000"/>
            <a:ext cx="40957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Проверяемый метаязык-мост</a:t>
            </a:r>
          </a:p>
          <a:p xmlns:a="http://schemas.openxmlformats.org/drawingml/2006/main">
            <a:pPr algn="l">
              <a:defRPr sz="18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для понятий, слов, изображений,</a:t>
            </a:r>
          </a:p>
          <a:p xmlns:a="http://schemas.openxmlformats.org/drawingml/2006/main">
            <a:pPr algn="l">
              <a:defRPr sz="18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данных и действий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618345-3036-4ED8-B474-9001ABC51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AB9BF93-FBC5-4CE2-AEE3-0424B76ED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57750"/>
            <a:ext cx="4095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1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1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Совместим с BIS · FSB · IMF · ISO · FATF · World Bank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7A257C-CBD6-4061-926F-85A2A6831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1531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</p:spTree>
    <p:extLst>
      <p:ext uri="{BB962C8B-B14F-4D97-AF65-F5344CB8AC3E}">
        <p14:creationId xmlns:p14="http://schemas.microsoft.com/office/powerpoint/2010/main" val="167219696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4F319C2-99BB-4907-B64C-9F8E9DC26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МЕЖДУНАРОДНЫЙ БЕНЧМАРК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23707D9-D16B-4000-8126-1E53ECF31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1362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Шесть институтов дают сильные контуры — надстройка связывает их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D80056E-A5F9-4E26-BAE6-4B450F269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674165-C4BE-4F39-BF2D-8EE594584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19278E-8B43-4872-9CDC-F7DAE4E94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6878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A1B255-8ADD-4D44-988D-3E631BFC6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28750"/>
            <a:ext cx="3333750" cy="1752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7E0C6C-88C8-4078-AA7C-FD1F2909D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287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CB9CB87-E201-4DB1-9BE3-47EB012F4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7640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BIS / CPMI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15725B-699A-4781-9C70-C1BBA8132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3360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ISO 20022 · DSD · glossary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58D67CA-C811-4FDE-8BB8-6D8E11EC9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609850"/>
            <a:ext cx="2038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26D1FC-1900-4DA0-9179-9DA97DC86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622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163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сообщение ↔ понятие ↔ provenance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C0535B1-7967-4290-B2E0-9025D0C80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428750"/>
            <a:ext cx="3333750" cy="1752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5C56277-4E83-4C66-8E7F-A95F7DFA7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4287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169BA07-738F-474C-91F4-E336FF0F4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7640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FSB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9B2766D-4FEC-488D-9D88-7B9288395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3360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LEI · UTI · UPI · lifecycle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B3CAD7-8B74-4636-BA22-CC6C41355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609850"/>
            <a:ext cx="2038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AB4BC4F-281A-4079-B3B5-58F13B5A8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7622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163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кто ↔ продукт ↔ событие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A69F182-A971-4A84-8A39-FBDB1A1EE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28750"/>
            <a:ext cx="3333750" cy="1752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F6FFDE2-8548-4947-9FE8-E60F5FFD7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287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F66BCF6-DB2D-4730-9F38-DC31C0103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67640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IMF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1D0E827-7ECC-4275-8B89-7BD32380B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13360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SDMX · standards · DQAF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6AC996C-31CB-4BB9-A81F-F1817DD23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609850"/>
            <a:ext cx="2038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B4E8078-9993-46B7-9663-96292C9DE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7622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163" b="1">
                <a:solidFill>
                  <a:srgbClr val="2F7D68"/>
                </a:solidFill>
                <a:latin typeface="Arial"/>
                <a:ea typeface="Arial"/>
                <a:cs typeface="Arial"/>
              </a:rPr>
              <a:t>показатель ↔ формула ↔ действие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56EF63C-6FB0-464A-8677-F6C7E9C04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67100"/>
            <a:ext cx="3333750" cy="1752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AED1B42-326D-42E9-9197-A01DE42AE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6710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4D49C85-F978-4CBA-B5D1-A8CE1A76E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147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ISO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A1D9AA5-AADF-4F44-990D-CF713430A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7195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терминология · MDR · коды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26F11DA-8D79-4179-A09C-CDA298FC4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648200"/>
            <a:ext cx="2038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56C6325-4527-41FB-871E-F1C9237B2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0060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>
                <a:solidFill>
                  <a:srgbClr val="6657A8"/>
                </a:solidFill>
                <a:latin typeface="Arial"/>
                <a:ea typeface="Arial"/>
                <a:cs typeface="Arial"/>
              </a:defRPr>
            </a:pPr>
            <a:r>
              <a:rPr sz="1163" b="1">
                <a:solidFill>
                  <a:srgbClr val="6657A8"/>
                </a:solidFill>
                <a:latin typeface="Arial"/>
                <a:ea typeface="Arial"/>
                <a:cs typeface="Arial"/>
              </a:rPr>
              <a:t>единый операционный профиль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7E29DDA-FE88-481D-8AEF-75EB91E1B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67100"/>
            <a:ext cx="3333750" cy="1752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2105971-943A-473E-8A31-0FDC90705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6710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40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DD6A18F-6EBD-46BF-BFDF-AFA54E52C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147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FATF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635F5EA-473C-481C-8C16-1D7DD033B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17195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glossary · notes · risk-based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2F8ADD8-97A1-4B70-A4BF-B5064533E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4648200"/>
            <a:ext cx="2038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3A7775E-7440-4588-88E6-9E16D5813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80060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163" b="1">
                <a:solidFill>
                  <a:srgbClr val="A64040"/>
                </a:solidFill>
                <a:latin typeface="Arial"/>
                <a:ea typeface="Arial"/>
                <a:cs typeface="Arial"/>
              </a:rPr>
              <a:t>норма ↔ контекст ↔ доказательство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A43E83A-682C-44FE-AEC7-4FF0F267D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467100"/>
            <a:ext cx="3333750" cy="1752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E71CE5B-060F-424F-8EA4-FF399B157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46710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F39E329-5049-4825-9B3D-FA33A1D5D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7147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WORLD BANK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89DB566-7F41-4D7F-AAAE-B9A472436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17195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indicator metadata · catalog · API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631CBEA-17B0-4D23-8C18-89EAB8678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648200"/>
            <a:ext cx="2038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2F67FF3-A73A-4289-A589-B2D528629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80060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7639"/>
          </a:bodyPr>
          <a:lstStyle xmlns:a="http://schemas.openxmlformats.org/drawingml/2006/main"/>
          <a:p xmlns:a="http://schemas.openxmlformats.org/drawingml/2006/main">
            <a:pPr algn="ctr">
              <a:defRPr sz="1163" b="1">
                <a:solidFill>
                  <a:srgbClr val="173F5F"/>
                </a:solidFill>
                <a:latin typeface="Arial"/>
                <a:ea typeface="Arial"/>
                <a:cs typeface="Arial"/>
              </a:defRPr>
            </a:pPr>
            <a:r>
              <a:rPr sz="1163" b="1">
                <a:solidFill>
                  <a:srgbClr val="173F5F"/>
                </a:solidFill>
                <a:latin typeface="Arial"/>
                <a:ea typeface="Arial"/>
                <a:cs typeface="Arial"/>
              </a:rPr>
              <a:t>источник ↔ локальный смысл ↔ версия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3BE811C-FF84-41F0-A40F-B43C4EFDE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57850"/>
            <a:ext cx="107061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0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69AB62C-9BDF-4794-AD1A-8C843B95A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753100"/>
            <a:ext cx="10363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Не заменить источники — связать их в одну доказательную цепочку</a:t>
            </a:r>
          </a:p>
        </p:txBody>
      </p:sp>
    </p:spTree>
    <p:extLst>
      <p:ext uri="{BB962C8B-B14F-4D97-AF65-F5344CB8AC3E}">
        <p14:creationId xmlns:p14="http://schemas.microsoft.com/office/powerpoint/2010/main" val="25638333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1FFDAA6-69CF-4D6C-9A73-566E63CCE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ПРОВЕРЯЕМОЕ ПРЕИМУЩЕСТВО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C93B05-09D2-487E-8EF2-7F247F7DE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«Лучше» означает пройти десять измеримых критериев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DFB2EC4-A58D-46C3-814F-B9477C043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41C1609-E487-4A73-BFA0-2E2BFEF3E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2107F9-D273-4FA1-8FE4-AF8FC583F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6878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7B047C-A873-4A3E-9161-C90F8BF3A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144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D8AC8D-2932-49C0-8A9A-DED6C5581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1466850"/>
            <a:ext cx="1257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100%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42CA713-1453-41D8-A243-2DF204304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150495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13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13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понятий с устойчивым ID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01C1EC-9765-4B95-A10A-8A790BCA2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00250"/>
            <a:ext cx="5124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37963F-DB14-472E-930D-B0B9CB615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955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2A43A49-2534-46D0-B046-E931EB040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247900"/>
            <a:ext cx="1257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≤5 мин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668714F-D303-4410-992E-9991CC7CB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2860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13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13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знак → источник → решение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31233E-505F-4232-9190-E173FECA1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81300"/>
            <a:ext cx="5124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4A529B-2981-4C35-9E75-82AAD8EFD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0765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3B27FB3-E4B4-462D-BCA7-FA1BDFAD2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028950"/>
            <a:ext cx="1257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≥95%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BB7276-586D-4DAA-BF6E-38A078DAB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06705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13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13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критических SHACL-проверок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7FBD62-1DE2-4CBC-9A59-D41214B6D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562350"/>
            <a:ext cx="5124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A2D5A4B-85F4-454A-B637-BB4EB102F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8576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9622951-0FBC-4858-9E29-A1FD60672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810000"/>
            <a:ext cx="1257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≥85%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50A7B6-0E2D-4C4D-9A03-13363A33F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8481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13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13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понимания символа в группе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FFD3091-5404-47F8-B0F1-DADA75DB8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43400"/>
            <a:ext cx="5124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2927668-6CA1-4C91-B902-6FD3B6089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386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F370373-2CA5-43F3-B2CA-3567D0E11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591050"/>
            <a:ext cx="1257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17CEDA2-250D-49D0-B664-750B89061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2915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13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13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молчаливых exact mappings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836859A-A0DB-4F04-9115-A4D6AB987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24450"/>
            <a:ext cx="5124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0C81E47-3B7D-442E-885E-987109576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15144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8212EAD-40F9-4BFC-B613-F7BFB04E2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466850"/>
            <a:ext cx="1257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F7D68"/>
                </a:solidFill>
                <a:latin typeface="Arial"/>
                <a:ea typeface="Arial"/>
                <a:cs typeface="Arial"/>
              </a:rPr>
              <a:t>100%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A2BDF18-7061-48F5-8E05-1660BE00C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150495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13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13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происхождения и версий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91B43E4-14F2-44C8-97D8-5EE181120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000250"/>
            <a:ext cx="5124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7ACE806-5C4C-4CD4-B7A8-0F68D7A81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955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049906E-C328-4AF6-B0D3-73928E721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247900"/>
            <a:ext cx="1257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F7D68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214B9A3-7D06-4F23-8048-23550365A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2860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13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13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смысла только через цвет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680DAD7-AAFF-499A-AD3A-9ECB87A99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781300"/>
            <a:ext cx="5124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3593D37-3DA3-46B7-8A97-36883F9FF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30765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5D829F9-150B-4660-AA58-65C8476EF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028950"/>
            <a:ext cx="1257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F7D68"/>
                </a:solidFill>
                <a:latin typeface="Arial"/>
                <a:ea typeface="Arial"/>
                <a:cs typeface="Arial"/>
              </a:rPr>
              <a:t>100%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E807AC0-0357-437F-9ECC-5E98DAF5B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06705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13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13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спорных связей с апелляцией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CFE4255-5C15-4B88-B6F2-DB6F45BDE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3562350"/>
            <a:ext cx="5124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10CC68F-DFC0-4233-8851-B3D56AF7F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38576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861370F-A835-4C7A-8E49-EFAE2A2E5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810000"/>
            <a:ext cx="1257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F7D68"/>
                </a:solidFill>
                <a:latin typeface="Arial"/>
                <a:ea typeface="Arial"/>
                <a:cs typeface="Arial"/>
              </a:rPr>
              <a:t>≤30 дн.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1204B68-3309-4468-AD0A-FB6FCD81F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8481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13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13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обновление критической записи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BB70BB7-F9F3-4CE8-A7E8-53C53E2A7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4343400"/>
            <a:ext cx="5124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733E225-A13C-4B3A-872A-7E4D8ED5F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46386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EFB2FAC-692A-460A-85BB-57F1DDEE2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591050"/>
            <a:ext cx="1257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F7D68"/>
                </a:solidFill>
                <a:latin typeface="Arial"/>
                <a:ea typeface="Arial"/>
                <a:cs typeface="Arial"/>
              </a:rPr>
              <a:t>локально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FAD21A6-CF4C-4A89-963D-E7A4F37EC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62915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13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13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владение первичным знанием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A333266-33A8-4262-BBFA-870A47994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5124450"/>
            <a:ext cx="5124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F790081-B436-4517-B1C7-89C789842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00700"/>
            <a:ext cx="106299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3B48FF2-49E4-4DA8-B777-DB0CB14D7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724525"/>
            <a:ext cx="1028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6491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F7D68"/>
                </a:solidFill>
                <a:latin typeface="Arial"/>
                <a:ea typeface="Arial"/>
                <a:cs typeface="Arial"/>
              </a:rPr>
              <a:t>Итог: −30% дефектов интерпретации в 2 из 3 сценариев против baseline</a:t>
            </a:r>
          </a:p>
        </p:txBody>
      </p:sp>
    </p:spTree>
    <p:extLst>
      <p:ext uri="{BB962C8B-B14F-4D97-AF65-F5344CB8AC3E}">
        <p14:creationId xmlns:p14="http://schemas.microsoft.com/office/powerpoint/2010/main" val="67611914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BE28C04-F595-44DE-AB34-E29975546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РОЛИ И АДРЕСАЦИЯ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FFDC3A2-6223-4461-8E33-98693D948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4844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Экосистема разделяет анализ, участие, исполнение и память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52CB4DE-2725-40D9-B277-C716F2409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64432E-0C00-4465-B2E2-06ED2705E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8EB7B85-F7D7-41F3-910F-18363A797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6878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BED905-5E39-4DC9-9424-58B7265C2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00200"/>
            <a:ext cx="257175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5FB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3AE6C5-DCBF-4C56-854F-9342A97A2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00200"/>
            <a:ext cx="5715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223ACE2-8628-4499-84DE-0BA9C062A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733550"/>
            <a:ext cx="2228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46FBFA-97CE-4B6E-B2EA-86B50C3BD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57400"/>
            <a:ext cx="2228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наблюдение · сценарии · KPI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9FE647-F48B-46EF-8BCF-289CC729D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43250"/>
            <a:ext cx="257175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E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51B137-EE25-4886-BA59-1DFD9D1A4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43250"/>
            <a:ext cx="5715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61CEB9E-7AD8-4848-9CFD-1270D7A2C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76600"/>
            <a:ext cx="2228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СФЕРА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073109E-4F52-400D-8E34-6C93FC84A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00450"/>
            <a:ext cx="2228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люди · диалог · компетенции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506ABC-6B3A-4E59-A56B-0BBF3EC38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1600200"/>
            <a:ext cx="257175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0D9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67EBDD-0A7B-4919-97C9-7FBCD4565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1600200"/>
            <a:ext cx="5715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A3AF443-AA16-484B-ADB4-58C24DDB9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1733550"/>
            <a:ext cx="2228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ECO-PPA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171E7F0-3F79-48E7-9C90-B38A13C91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2057400"/>
            <a:ext cx="2228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договор · ресурс · показатель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7088576-6E06-4538-92CD-03FE0D032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143250"/>
            <a:ext cx="257175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9E9E8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180FC51-CF62-41AF-8CCF-A3B757A43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143250"/>
            <a:ext cx="5715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40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9FB5B83-8028-413E-ACBF-7869BB914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3276600"/>
            <a:ext cx="2228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СПЕЦЗАЩИТА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359E09E-0A8D-4E4A-A7B8-445D55A2A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3600450"/>
            <a:ext cx="2228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операции · состояния · инциденты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6CFFF34-E9ED-4D31-9FAC-375F4EF57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771650"/>
            <a:ext cx="36576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5CEF4E5-1E90-4A2A-BBDB-515A43B19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133600"/>
            <a:ext cx="3086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958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СМЫСЛОВОЕ</a:t>
            </a:r>
          </a:p>
          <a:p xmlns:a="http://schemas.openxmlformats.org/drawingml/2006/main">
            <a:pPr algn="ctr">
              <a:defRPr sz="24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ЯДРО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BB6C375-4149-45CC-A5F7-661E107AF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143250"/>
            <a:ext cx="3009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13" b="0">
                <a:solidFill>
                  <a:srgbClr val="F8F0D9"/>
                </a:solidFill>
                <a:latin typeface="Arial"/>
                <a:ea typeface="Arial"/>
                <a:cs typeface="Arial"/>
              </a:defRPr>
            </a:pPr>
            <a:r>
              <a:rPr sz="1313" b="0">
                <a:solidFill>
                  <a:srgbClr val="F8F0D9"/>
                </a:solidFill>
                <a:latin typeface="Arial"/>
                <a:ea typeface="Arial"/>
                <a:cs typeface="Arial"/>
              </a:rPr>
              <a:t>concept_id · mappings</a:t>
            </a:r>
          </a:p>
          <a:p xmlns:a="http://schemas.openxmlformats.org/drawingml/2006/main">
            <a:pPr algn="ctr">
              <a:defRPr sz="1313" b="0">
                <a:solidFill>
                  <a:srgbClr val="F8F0D9"/>
                </a:solidFill>
                <a:latin typeface="Arial"/>
                <a:ea typeface="Arial"/>
                <a:cs typeface="Arial"/>
              </a:defRPr>
            </a:pPr>
            <a:r>
              <a:rPr sz="1313" b="0">
                <a:solidFill>
                  <a:srgbClr val="F8F0D9"/>
                </a:solidFill>
                <a:latin typeface="Arial"/>
                <a:ea typeface="Arial"/>
                <a:cs typeface="Arial"/>
              </a:rPr>
              <a:t>version · provenance · appeal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F5E3A6B-9C87-4575-A44B-6AFC65881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2114550"/>
            <a:ext cx="1162050" cy="323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B8DBD42-0D14-4F60-8F05-23A4C257B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3371850"/>
            <a:ext cx="1162050" cy="285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930D553-C305-462B-A5C0-0F5B0B8E2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114550"/>
            <a:ext cx="1162050" cy="323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0155F3D-5004-4EC9-8B99-2D21BA92D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371850"/>
            <a:ext cx="1162050" cy="285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C69E272-9CE7-4151-B0EC-6EDC7E651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67250"/>
            <a:ext cx="1112520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C53A338-C6A4-44EB-8032-DAF8A5C7D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9149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КРИСТАЛЛ 741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57EE036-CAC2-4EEF-86DE-F06589DC6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876800"/>
            <a:ext cx="561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8256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19 систем × 13 фаз × 3 масштаба = 741 модуль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51DECBC-FDEA-44A8-9D6C-288919F6D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4914900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6509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Каталог 260: пилот начинает с 60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6AB6E7B-BCB9-4F90-ABE8-FBE15E09B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34000"/>
            <a:ext cx="1064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Адресация модулей — не сакральный код и не доказательство истины</a:t>
            </a:r>
          </a:p>
        </p:txBody>
      </p:sp>
    </p:spTree>
    <p:extLst>
      <p:ext uri="{BB962C8B-B14F-4D97-AF65-F5344CB8AC3E}">
        <p14:creationId xmlns:p14="http://schemas.microsoft.com/office/powerpoint/2010/main" val="37966115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9CF28E6-D6A7-4748-BC95-1776A0816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ПИЛОТНЫЙ ПЛАН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E014E6-3DAD-49CD-81EF-F755F9EF3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Три сценария проходят пять этапов за 90 дней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1B720E-6A28-491D-98B8-73714F343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F86F1DA-2907-42E1-A73E-D508EE5B7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6C5E48-9F29-42BA-ABE4-B62730F0B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6878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45CD73F-7566-40F7-9F71-45621D958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6685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2F7D6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99DDFC-5063-45EA-9A18-4FAD20A70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БИОЦЕНОЗ И ВОДА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D12444F-9CC0-455C-BE77-CFDF60391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наблюдение → карта → онтология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856F0C-FD9E-47F5-8392-0F790D1B3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46685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82EAFD-15AE-43DF-B401-105F1202D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84785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ECO-PPA И KPI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07FDD38-C36F-45F9-BDCE-DB747B227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3431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документ → формула → доказательство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AD4637-6411-4CDC-8AD8-7BA2D297D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2A2F1A-77D6-4B5A-A7E9-71F1CD8E6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84785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ФИНАНСЫ / КОМПЛАЕНС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04DFB7D-C3AF-4E6B-AC5F-76D3DFB12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3431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6 источников → mapping → событие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86A4485-55E7-41C4-B372-5F1134CD0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05150"/>
            <a:ext cx="1066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DF22198-4A49-4D37-9FA8-7B73141DE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00450"/>
            <a:ext cx="1866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FDE0E78-32D4-4526-89E7-AA72D29FD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0525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1–15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2FC2532-8A47-4ED5-93E6-B5BA9F4CD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62450"/>
            <a:ext cx="1866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устав</a:t>
            </a:r>
          </a:p>
          <a:p xmlns:a="http://schemas.openxmlformats.org/drawingml/2006/main">
            <a:pPr algn="ct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и baseline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7AC7D3F-EB83-4E17-8A00-08DE6D120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600450"/>
            <a:ext cx="1866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8C6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5BD3F31-0BA6-4B67-9AA8-21F0619E0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90525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58C6E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58C6E8"/>
                </a:solidFill>
                <a:latin typeface="Arial"/>
                <a:ea typeface="Arial"/>
                <a:cs typeface="Arial"/>
              </a:rPr>
              <a:t>16–30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FE764E3-C392-4106-9968-75E602502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362450"/>
            <a:ext cx="1866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модель</a:t>
            </a:r>
          </a:p>
          <a:p xmlns:a="http://schemas.openxmlformats.org/drawingml/2006/main">
            <a:pPr algn="ct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и governance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888CA89-2092-4F18-90BD-5D23E982C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600450"/>
            <a:ext cx="1866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F518695-B9C0-4F76-86DC-E1E788307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90525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31–55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B3D617B-EA0E-482C-A980-609E7398B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4362450"/>
            <a:ext cx="1866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реестры</a:t>
            </a:r>
          </a:p>
          <a:p xmlns:a="http://schemas.openxmlformats.org/drawingml/2006/main">
            <a:pPr algn="ct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и 60 понятий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2BE05D8-8AEB-4F62-94BD-0BF7E414E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00450"/>
            <a:ext cx="1866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DBFFD8F-FD0A-4DAD-97FF-52D1A5BEC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90525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6657A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6657A8"/>
                </a:solidFill>
                <a:latin typeface="Arial"/>
                <a:ea typeface="Arial"/>
                <a:cs typeface="Arial"/>
              </a:rPr>
              <a:t>56–75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F338399-5FE7-42B5-9831-4C5A05482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362450"/>
            <a:ext cx="1866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кейсы</a:t>
            </a:r>
          </a:p>
          <a:p xmlns:a="http://schemas.openxmlformats.org/drawingml/2006/main">
            <a:pPr algn="ct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и тесты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CBB4E4E-B7F3-4C39-A093-6B74E9AD5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600450"/>
            <a:ext cx="1866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3CB4BB6-5B83-4F16-B3D4-8E1D17302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90525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F7D68"/>
                </a:solidFill>
                <a:latin typeface="Arial"/>
                <a:ea typeface="Arial"/>
                <a:cs typeface="Arial"/>
              </a:rPr>
              <a:t>76–90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C16AB87-50FF-43A7-89C1-883B3CF99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362450"/>
            <a:ext cx="1866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аудит</a:t>
            </a:r>
          </a:p>
          <a:p xmlns:a="http://schemas.openxmlformats.org/drawingml/2006/main">
            <a:pPr algn="ct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и GO / STOP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2A898C6-35BC-41BD-A6C9-A05B6A02A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467350"/>
            <a:ext cx="106680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0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AB976A7-6ECB-497D-A5D6-70B4E9E69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619750"/>
            <a:ext cx="1032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Минимум: 60 понятий · RU/EN · 3 представления · 6 внешних контуров · ≥50 участников на группу</a:t>
            </a:r>
          </a:p>
        </p:txBody>
      </p:sp>
    </p:spTree>
    <p:extLst>
      <p:ext uri="{BB962C8B-B14F-4D97-AF65-F5344CB8AC3E}">
        <p14:creationId xmlns:p14="http://schemas.microsoft.com/office/powerpoint/2010/main" val="129321136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5DABE7B-EED4-4B70-AEC0-3945B8FDD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КРИТЕРИИ ПРИЁМКИ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51E3CCC-F142-4F73-8FA9-60350DF9C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2306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GO требует точности, понимания, происхождения и апелляции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53DFE1-7DE6-4E9E-ABB1-A8CD6AF2E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B5B7060-865C-41F9-9CB1-8E1267167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54B8C7-F0E1-47C4-98E8-3BBAB5062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6878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A8138D-07DE-4998-87DA-2AC84B38A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66850"/>
            <a:ext cx="33337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9160B7-7614-4896-BD61-37DA5808F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1925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100%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3825E21-696D-4AF0-9053-F220595ED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638300"/>
            <a:ext cx="1600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ID + источник + версия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550FB7-7AC9-4672-BED5-4F0E0EC4C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466850"/>
            <a:ext cx="33337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356496-3557-41E0-873B-7632946FE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61925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≥98%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9023CF6-EED8-4E97-B3B9-2B9C9996F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1638300"/>
            <a:ext cx="1600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полнота обязательных полей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4E08D5D-3286-4659-B86E-9F7A6DBA9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3337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65C70F1-65A8-4A7F-A600-A799A8A1B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61925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≥95%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C95C9D7-F774-46FC-8885-9409CC62D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1638300"/>
            <a:ext cx="1600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машинная валидация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0956D2-48BA-43C6-9784-BFF3229E0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00350"/>
            <a:ext cx="33337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00652A0-F753-42EB-962C-873627BC6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5275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≥85%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7C7B02-0521-4A03-BEB5-414E57AA2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971800"/>
            <a:ext cx="1600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понимание символов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ECE05A3-29B4-4E9B-999C-D87FDFCE9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800350"/>
            <a:ext cx="33337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402393F-4277-45FE-8E49-2C53A1338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95275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≤5 мин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CFC037B-7018-41F6-9F82-1423A3585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2971800"/>
            <a:ext cx="1600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полная трассировка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CBD41BD-99DC-41C4-8D00-DD457B674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800350"/>
            <a:ext cx="33337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E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1D52E7-8647-4307-9A2A-978FA89EB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95275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F7D68"/>
                </a:solidFill>
                <a:latin typeface="Arial"/>
                <a:ea typeface="Arial"/>
                <a:cs typeface="Arial"/>
              </a:rPr>
              <a:t>−30%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EEE0E53-F14F-4A18-A469-95C92FCF4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971800"/>
            <a:ext cx="1600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дефекты смысла в 2/3 кейсов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3553DBE-5394-4389-9CFB-FC590DC24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24350"/>
            <a:ext cx="106680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9E9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716F6A1-1B6F-430F-A673-D5D42A04E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91050"/>
            <a:ext cx="123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A64040"/>
                </a:solidFill>
                <a:latin typeface="Arial"/>
                <a:ea typeface="Arial"/>
                <a:cs typeface="Arial"/>
              </a:rPr>
              <a:t>STOP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70F7147-6F50-49B8-BCE2-9347C5C78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562475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A6404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9E0BB38-6FF2-49AA-B0F2-6F9321601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4533900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нет происхождения критического значения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A198FE9-A901-4454-B5FA-0E2FC1507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562475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A6404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3C3EC56-0492-4836-BEDB-2C5E94DDC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533900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нет обратимого mapping к источнику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A85578A-257B-4A08-9457-27C542DE0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114925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A6404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78C507B-0564-4C76-B86C-DD92AE96F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5086350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нет маршрута апелляции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A51285E-C93F-4DF6-8AAD-69D3F66E7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114925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A6404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C00B1E6-E653-43C8-8E88-65FC7DDB2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86350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ИИ автоматически создаёт норму или санкцию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08D4A53-D7D8-4D20-8142-562E6C693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905500"/>
            <a:ext cx="10668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1">
                <a:solidFill>
                  <a:srgbClr val="5E6878"/>
                </a:solidFill>
                <a:latin typeface="Arial"/>
                <a:ea typeface="Arial"/>
                <a:cs typeface="Arial"/>
              </a:rPr>
              <a:t>Пороги — проектные критерии пилота, а не нормы ISO</a:t>
            </a:r>
          </a:p>
        </p:txBody>
      </p:sp>
    </p:spTree>
    <p:extLst>
      <p:ext uri="{BB962C8B-B14F-4D97-AF65-F5344CB8AC3E}">
        <p14:creationId xmlns:p14="http://schemas.microsoft.com/office/powerpoint/2010/main" val="20361079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C5E33DB-D50D-471A-ACCD-B1DDA24BA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B799150-10AC-43D2-AD77-6DE11CFB9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Следующий шаг — утвердить область пилота за 15 дней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154DD4-30DB-488B-90C2-4E2185569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1387EA6-5731-4E83-B372-32D9259C9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D3EB807-F987-40F7-B04D-B6E66A660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6878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C9B579-B4EA-418F-BBC8-75F52E66D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24000"/>
            <a:ext cx="1066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Не новый универсальный алфавит,</a:t>
            </a:r>
          </a:p>
          <a:p xmlns:a="http://schemas.openxmlformats.org/drawingml/2006/main">
            <a:pPr algn="ctr">
              <a:defRPr sz="28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а проверяемый метаязык-мост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482CCB-9302-4EDB-A766-0E111EC39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686050"/>
            <a:ext cx="609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BBFFF0-8DEB-4860-AEB0-44E6668D8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1432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2613D4-8595-4549-BFE4-D2F5248C6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124200"/>
            <a:ext cx="676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Назначить владельца и семантический совет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649DD3-633C-4DBF-8D40-3A0BF136E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69570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6BA35E-3BB2-4D79-A4BF-6FA7E61EA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676650"/>
            <a:ext cx="676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Утвердить 60 понятий и три сценария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54DBF3-D796-48A5-8171-83A53E917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42481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3C0C987-6769-4C3A-86A5-F506685E6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229100"/>
            <a:ext cx="676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Определить независимого валидатора и группы теста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125DAA8-40AD-4530-8F01-5773E44EC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480060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E196AE8-5F1B-4F1E-9A2C-D5736BD20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781550"/>
            <a:ext cx="676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Зафиксировать baseline, KPI и STOP-условия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912FC3-CD50-4DDA-BF0E-7B415B6E2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5619750"/>
            <a:ext cx="81153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B6C710C-E031-490B-8F98-B426481C3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5753100"/>
            <a:ext cx="7734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6491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F7D68"/>
                </a:solidFill>
                <a:latin typeface="Arial"/>
                <a:ea typeface="Arial"/>
                <a:cs typeface="Arial"/>
              </a:rPr>
              <a:t>Предлагаемое решение: разрешить 90-дневную экспертную апробацию</a:t>
            </a:r>
          </a:p>
        </p:txBody>
      </p:sp>
    </p:spTree>
    <p:extLst>
      <p:ext uri="{BB962C8B-B14F-4D97-AF65-F5344CB8AC3E}">
        <p14:creationId xmlns:p14="http://schemas.microsoft.com/office/powerpoint/2010/main" val="61269037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60E80C0-E26D-4B53-900E-750225663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ЗАПРОС НА РЕШЕНИЕ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70EAEF3-21EB-470B-B96B-9A3646E85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Решение сейчас — ограниченный 90-дневный пилот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9ABEB8-55F1-4EBE-93A4-514558D33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03B342-72BF-43CF-ACAD-6D34CE1C6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481975-519A-4FC7-83E5-EE4C9B215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687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64F258-D309-4530-BED9-D7F299482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28750"/>
            <a:ext cx="247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3391"/>
          </a:bodyPr>
          <a:lstStyle xmlns:a="http://schemas.openxmlformats.org/drawingml/2006/main"/>
          <a:p xmlns:a="http://schemas.openxmlformats.org/drawingml/2006/main">
            <a:pPr algn="l">
              <a:defRPr sz="870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870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90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49AA19-F0FD-4E29-A24B-F206ABC3A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8605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ДНЕЙ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E78022-DBE8-47F7-B614-1FCF67CAD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0"/>
            <a:ext cx="2857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72033"/>
                </a:solidFill>
                <a:latin typeface="Arial"/>
                <a:ea typeface="Arial"/>
                <a:cs typeface="Arial"/>
              </a:rPr>
              <a:t>Не объявлять новый</a:t>
            </a:r>
          </a:p>
          <a:p xmlns:a="http://schemas.openxmlformats.org/drawingml/2006/main">
            <a:pPr algn="l">
              <a:defRPr sz="1575" b="1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72033"/>
                </a:solidFill>
                <a:latin typeface="Arial"/>
                <a:ea typeface="Arial"/>
                <a:cs typeface="Arial"/>
              </a:rPr>
              <a:t>универсальный язык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8D6480B-192A-4679-885C-02E7C470D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66850"/>
            <a:ext cx="19050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911F77-BC25-4AAC-AE4C-A68B70B95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504950"/>
            <a:ext cx="8001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60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0B45D4D-DADA-4390-917A-01BCFC137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1590675"/>
            <a:ext cx="238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базовых понятий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A61192D-8ABF-4381-B53A-6DC57E5E1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286000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F9A7F8-B983-42A4-9DD0-07DF8E8E3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504950"/>
            <a:ext cx="8001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B18724C-85A0-4CBE-B3D7-CA4A7365B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590675"/>
            <a:ext cx="238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языка: RU / EN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E2DCFEF-870B-4985-8EF0-F759EEB93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286000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ADFDF14-55F8-401A-AC73-35AE7A276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43200"/>
            <a:ext cx="8001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42C8AFC-56AD-461E-8540-A2B65B42E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828925"/>
            <a:ext cx="238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сквозных сценария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B64395E-849A-4CC9-B18D-7AE8F7FF3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524250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734F356-E232-4F61-AE27-DE6751AE9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743200"/>
            <a:ext cx="8001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9EBD291-1723-4C9F-A687-2981BCDBF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828925"/>
            <a:ext cx="238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внешних контуров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F402759-0AB8-44DF-804A-B3099E00E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524250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DAA8E15-7585-46F5-AA4F-92F8EE838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981450"/>
            <a:ext cx="8001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5F44DA4-19BA-457E-AA39-DD2EF077F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067175"/>
            <a:ext cx="238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связанных реестров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2B9E4EC-0A8A-4356-8410-6799E1AB6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762500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22FEDE9-B91B-46DD-A46C-734F3DF09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981450"/>
            <a:ext cx="8001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2F7D6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D01E4DC-4C51-4F1E-9AB4-F578A626F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067175"/>
            <a:ext cx="238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независимый GO / STOP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C4984AD-159D-4489-807B-AF4F20232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762500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A03AB83-E2D4-4C74-9160-5AC19C68B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5314950"/>
            <a:ext cx="66865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409FCB7-5B26-4473-BA54-72A312D17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5467350"/>
            <a:ext cx="6305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2F7D68"/>
                </a:solidFill>
                <a:latin typeface="Arial"/>
                <a:ea typeface="Arial"/>
                <a:cs typeface="Arial"/>
              </a:rPr>
              <a:t>Успех = меньше ошибок смысла + полная трассировка</a:t>
            </a:r>
          </a:p>
        </p:txBody>
      </p:sp>
    </p:spTree>
    <p:extLst>
      <p:ext uri="{BB962C8B-B14F-4D97-AF65-F5344CB8AC3E}">
        <p14:creationId xmlns:p14="http://schemas.microsoft.com/office/powerpoint/2010/main" val="92532663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5EBEAD5-0960-4D63-A785-9A8A3F600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ПРОБЛЕМА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830F015-3891-4514-A5E4-D11F0B069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Одинаковая строка ещё не означает одинаковый смысл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272347-A7A8-4124-AF38-2989FC205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E6EFB8C-4C7F-4CE3-AAFE-11014E15F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322897-5EE8-4699-A988-E184E683B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687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5C53ED-7926-43E9-853E-E932EB4B1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19250"/>
            <a:ext cx="238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7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«РИСК»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7097D4-6E1E-48DC-A11D-649148C28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457450"/>
            <a:ext cx="2381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0BD89E-1510-4311-97C8-ADF912555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81300"/>
            <a:ext cx="238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слово без области, версии</a:t>
            </a:r>
          </a:p>
          <a:p xmlns:a="http://schemas.openxmlformats.org/drawingml/2006/main">
            <a:pPr algn="ctr">
              <a:defRPr sz="1350" b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 режима доказательности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9540F7D-8175-4716-B72D-002035214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1752600"/>
            <a:ext cx="933450" cy="571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6C3AB1-E85C-430C-B62A-E263F978D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390650"/>
            <a:ext cx="34290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5FB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163D849-038D-4BB2-A65B-D24B084C8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390650"/>
            <a:ext cx="571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F9894C6-506C-412A-814F-DB857348C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1524000"/>
            <a:ext cx="3086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ФИНАНСЫ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F1997F-9137-46CB-9888-513C7E03E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1790700"/>
            <a:ext cx="3086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вероятность и ущерб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D0F5027-8F94-4E53-AB4B-85FC2485C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24100"/>
            <a:ext cx="933450" cy="323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D33AE52-B675-47DF-92FF-16BB15AD8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86000"/>
            <a:ext cx="34290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0D9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F1342F5-6684-4D56-900C-B9D0475E7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86000"/>
            <a:ext cx="571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0982B4-60C9-48A6-BE3E-3794B6E74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419350"/>
            <a:ext cx="3086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FATF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C5AE4C2-2275-4B97-ABD0-056CF14C4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686050"/>
            <a:ext cx="3086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risk-based obligation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7BFC387-65C4-4378-A3D8-A0D4AC2BE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24100"/>
            <a:ext cx="933450" cy="12192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E1FB41A-257A-429A-8C46-CE081370E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181350"/>
            <a:ext cx="34290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E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F4A4315-1DBF-428B-9DF9-B9D503CAD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181350"/>
            <a:ext cx="571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C3822B9-D94E-4B04-A92B-71E5B7702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314700"/>
            <a:ext cx="3086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БИОСФЕРА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2491A63-DC34-4BDF-913A-C3AB4B0D7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581400"/>
            <a:ext cx="3086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угроза устойчивости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A3D911D-3372-4FEB-89BF-0D571D02A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24100"/>
            <a:ext cx="933450" cy="2114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A231972-2763-49E9-8F55-2EC3C3034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76700"/>
            <a:ext cx="34290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CF8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9F99F26-5FFC-4245-B7C7-7B4357674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76700"/>
            <a:ext cx="571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07CC86C-375C-4675-9C24-06E492069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210050"/>
            <a:ext cx="3086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ПРОЕКТ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6AEDB31-EA32-45BF-A213-605722BE1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476750"/>
            <a:ext cx="3086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событие и владелец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36CB8E0-BE14-4892-B4D2-CC7D9FAE7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24100"/>
            <a:ext cx="933450" cy="30099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8E59234-A533-48F4-BCED-499F481A9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972050"/>
            <a:ext cx="34290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9E9E8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937D817-DA11-4736-B140-9F8129771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972050"/>
            <a:ext cx="571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40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4AE20A1-1B2D-4B38-AAFC-8959DE2BE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5105400"/>
            <a:ext cx="3086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ИНТЕРФЕЙС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0192ACC-A038-40B9-92AF-1E85C4141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5372100"/>
            <a:ext cx="3086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цвет / иконка / статус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3DF7AE7-DFB6-423C-8E7A-7DC25FCB5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390650"/>
            <a:ext cx="3086100" cy="428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4DE12B3-8C54-480E-A6FF-C4722B321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638300"/>
            <a:ext cx="2609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Без паспорта понятия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CA5C6B3-FEBE-4767-B283-D52F0B89A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2669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A6404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2285F2D-480B-4033-871B-6B087C807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228850"/>
            <a:ext cx="1962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путаются объект и термин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90379E5-43DF-4FCC-B38A-4C2AFCF02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384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A6404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D8790F1-8EEC-4BA0-9D2E-5B9646DD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800350"/>
            <a:ext cx="1962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совпадение слова выдаётся за exact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97B379B-E3D7-4B2F-91CB-88252BF50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4099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A6404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BBC5FC4-13E1-466E-B503-5BC328F7E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371850"/>
            <a:ext cx="1962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формат проходит — смысл расходится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9EA6044-AF8A-4A98-B63C-82B8A8B55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9814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A6404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C7A12CA-7367-4850-9537-2A7F26CAC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943350"/>
            <a:ext cx="1962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ИИ скрывает неопределённость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B04D61E-99E4-40C8-A3AE-75C6377F4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5529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A64040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99F4C0F-1E33-4B78-9E07-E5E0EF6AA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514850"/>
            <a:ext cx="1962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невозможно доказать источник</a:t>
            </a:r>
          </a:p>
        </p:txBody>
      </p:sp>
    </p:spTree>
    <p:extLst>
      <p:ext uri="{BB962C8B-B14F-4D97-AF65-F5344CB8AC3E}">
        <p14:creationId xmlns:p14="http://schemas.microsoft.com/office/powerpoint/2010/main" val="180819570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B397BBB-6C48-44A4-A9D4-48CA92C9F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ГРАНИЦЫ ПОНЯТИЙ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3DCBE63-5E30-4147-9304-9CEACE91B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Объект, понятие, знак, термин и код — разные сущности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F70EA7D-473A-48D7-B1B6-C43CB0C86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9BDE454-9F8B-4D7C-A1ED-A85E6D682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042AE6-C0D5-44A7-BAEC-25192CBC9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687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7582745-2F8A-4F2B-ABAA-D8CF0F2D1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95450"/>
            <a:ext cx="19621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5F8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F0C3483-6681-4903-B078-3AF7D92B4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95450"/>
            <a:ext cx="571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0A2653-EB33-45C8-8153-6FAD9C6B3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2880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ОБЪЕКТ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971644-40D1-48FA-8C09-076B2C9A4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907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что рассматривается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53FAEF3-4F12-4FBC-B180-59A36C080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209800"/>
            <a:ext cx="19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ED9BA9-972E-402B-A08F-15BEB9D3C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695450"/>
            <a:ext cx="19621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5FB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3F96C58-85F2-4521-98E9-7B272F415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695450"/>
            <a:ext cx="571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2A8854E-E1F0-4C29-9D5D-9B19757CA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182880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ПОНЯТИЕ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8869CB0-C022-42FE-9D51-12DFA0238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1907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единица знания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C1F13A6-0F15-4107-B179-4FC2D0787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209800"/>
            <a:ext cx="19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86BA6B8-A91F-4AEE-B43D-D39DC7563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1695450"/>
            <a:ext cx="19621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0D9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C57A35F-50CB-4E8E-A6EF-74252E250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1695450"/>
            <a:ext cx="571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CB322C8-61B9-46BD-83E3-C6FABB0C5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182880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ЗНАК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2204B5F-5047-49D4-9604-0F9C5271C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1907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что представляет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7BF1DA7-A5DB-4A5A-9CF0-C6AC4636D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209800"/>
            <a:ext cx="19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3326513-5373-4C11-BED9-C1271FF69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1695450"/>
            <a:ext cx="19621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E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876E932-2E4F-47DC-8037-87FA1D32C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1695450"/>
            <a:ext cx="571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3436CD6-C5D7-451B-AD50-84C05C2A7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182880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ТЕРМИН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A5F05F3-BCE8-48C0-9EBF-7E76DE8CB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1907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слово в языке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D144BF4-7AD8-4D86-A7EE-F1B3FA389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209800"/>
            <a:ext cx="19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E16E2FD-73AF-4F28-9632-D1EE78374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695450"/>
            <a:ext cx="19621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CF8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A960463-F273-468E-BD16-0CDAA7230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695450"/>
            <a:ext cx="571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208462D-9852-4A58-8D47-E21A5FCF7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182880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КОД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56DF060-F098-4100-AB36-3EB5D54D2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1907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правила соответствия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DA882F5-EC4A-47A9-B158-D76C39D67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19450"/>
            <a:ext cx="107251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0FD1F7B-186F-493F-9120-D76C55402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3855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СИНТАКТИКА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8E9F126-1699-416B-81D6-06B3CA812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9575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знак ↔ знак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B104A2B-CB82-4467-BD66-2E71DE96C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05350"/>
            <a:ext cx="3238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форма и правила сочетания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FE8CF21-4442-4563-A80C-1E26926F4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63855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СЕМАНТИКА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65B1F9D-AA73-4EF2-8CC7-960726D25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09575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знак ↔ объект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70891C8-C2D0-4EE9-8F6F-08B215E37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705350"/>
            <a:ext cx="3238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референт, понятие и отношения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132BE37-AF4E-406F-A4F6-45BE6E26A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63855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ПРАГМАТИКА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96EC241-2221-46D1-86C7-2B26C77E1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09575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знак ↔ употребление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E9BEFCA-A7EB-4878-B853-9A2604F23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705350"/>
            <a:ext cx="3238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аудитория, цель и контекст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730A7EE-8678-4130-8A75-9AA74E757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38800"/>
            <a:ext cx="107251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0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3145200-4720-4D3E-88EF-298FADC65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734050"/>
            <a:ext cx="10382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Формально правильная запись может иметь неверный референт и неправильное употребление</a:t>
            </a:r>
          </a:p>
        </p:txBody>
      </p:sp>
    </p:spTree>
    <p:extLst>
      <p:ext uri="{BB962C8B-B14F-4D97-AF65-F5344CB8AC3E}">
        <p14:creationId xmlns:p14="http://schemas.microsoft.com/office/powerpoint/2010/main" val="125394641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35FBFB0-4707-4C01-A017-F271970E8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ЦЕЛЕВАЯ МОДЕЛЬ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730C392-BE55-4D51-8FF8-7515AB2FE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2461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Один смысловой стержень — множество языков и выражений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475CFC5-5763-46BE-9708-DADA003DF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CCD8C64-EEE1-4377-9309-BF7D48C63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8BC4B7-5BC3-45D2-B307-AEB969801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687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848285-FB7F-4E56-9AEF-7514EDDBD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383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2668B8-DDE4-4880-8FD6-0D8B26FF3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57400"/>
            <a:ext cx="1562100" cy="156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04B5A6-C760-4BF3-B804-9EA68A96C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ОБЪЕКТ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B010BF-EF02-4219-90DA-175069A7B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38450"/>
            <a:ext cx="1333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событие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6C9AC10-14DB-4F7B-80DE-9A6C804F0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838450"/>
            <a:ext cx="19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3092DE0-5ABB-41FD-B7E4-BBC21D073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6383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EC10702-BEC2-44CE-98AE-98101413A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057400"/>
            <a:ext cx="1562100" cy="156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5FB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0E7F319-F3B9-4E2E-A9F0-202B26D2C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30505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ПОНЯТИЕ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C0DD484-0122-4F41-AAE1-2ADB88A25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838450"/>
            <a:ext cx="1333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concept_id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1C5783C-CE91-4EF3-A13A-A5C30D2C3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838450"/>
            <a:ext cx="19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973E297-F31F-42F1-A54E-733FE9672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6383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AB202CF-4307-4DF7-8F7C-04B90DC9C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057400"/>
            <a:ext cx="1562100" cy="156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A9BC581-9057-492D-A00B-5FAE1C3BA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30505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ТЕРМИНЫ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9D3CA5E-B357-4891-9B71-AF768AE8B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838450"/>
            <a:ext cx="1333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RU · EN · …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D01F500-CE2B-4019-9F72-DEF9CCD96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838450"/>
            <a:ext cx="19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4CDD695-1C76-48C8-931F-BEC7FBB86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16383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A6F2442-A6AA-4784-87D3-C6C74CC17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2057400"/>
            <a:ext cx="1562100" cy="156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5000B05-4843-4FAE-B045-E9313D1E8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30505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ВЫРАЖЕНИЯ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476D2D3-CB60-4C67-9024-322ACAC52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838450"/>
            <a:ext cx="1333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символ · формула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4BF0EAF-07C0-4BA9-AEC7-483D89DD0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838450"/>
            <a:ext cx="19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C286678-C9B3-4696-8105-954F297B6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6383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5B86C18-505E-49A7-A508-C01FF6B7E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057400"/>
            <a:ext cx="1562100" cy="156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AA9C253-79CB-4343-97EE-1D8300E42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30505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ПРАВИЛА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C4EB7E9-AB78-480E-B341-3A288017E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838450"/>
            <a:ext cx="1333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OWL · SHACL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786AC90-81DA-4F5A-B66D-440BB2886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838450"/>
            <a:ext cx="190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3D0CA10-DC2A-41F8-8121-33EAD8D8A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16383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A75BFDA-39F3-4EE8-9838-0D2179620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2057400"/>
            <a:ext cx="1562100" cy="156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DE8B668-FE9A-4951-B909-945531B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230505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80208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ДОКАЗАТЕЛЬСТВО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2558242-01D8-4CE6-B4A4-121DC7E88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2838450"/>
            <a:ext cx="1333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PROV · версия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805B32A-E181-4071-807F-21057BFF6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76700"/>
            <a:ext cx="107061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C9374F4-A23D-4316-A080-48A3797F8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5770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Инвариант трассировки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A60ABBF-69CB-4959-9E46-9C50BE6B2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53000"/>
            <a:ext cx="10706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выражение → понятие → источник → правило → решение → версия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A4EEAF7-C4D5-4E4C-9FEF-876DD0F59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5657850"/>
            <a:ext cx="74295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B7EAA5A-5676-47C1-BF53-9CE8EAA4B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5753100"/>
            <a:ext cx="7086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F7D68"/>
                </a:solidFill>
                <a:latin typeface="Arial"/>
                <a:ea typeface="Arial"/>
                <a:cs typeface="Arial"/>
              </a:rPr>
              <a:t>Ни одного перехода только на предположении ИИ</a:t>
            </a:r>
          </a:p>
        </p:txBody>
      </p:sp>
    </p:spTree>
    <p:extLst>
      <p:ext uri="{BB962C8B-B14F-4D97-AF65-F5344CB8AC3E}">
        <p14:creationId xmlns:p14="http://schemas.microsoft.com/office/powerpoint/2010/main" val="21623970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756A185-EE10-40D1-8C6A-79825C9F5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АРХИТЕКТУРА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467100-5792-481B-9574-585BCFE94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Шесть слоёв связывают реальность и доказательство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766630-73A3-45FB-BD02-6B3632359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635819-2DCC-4B52-802F-69745162D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93F3C7-8A23-4894-ADA9-828ABF3F7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6878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D9768A-FBD0-4C46-A114-4A31711C6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09700"/>
            <a:ext cx="107061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D370CD2-007D-445E-BDE5-F9A86E9CF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71625"/>
            <a:ext cx="3524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 · УПРАВЛЕНИЕ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907675-A462-482B-BB56-A86C84D2A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571625"/>
            <a:ext cx="6515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владелец · версия · решение · апелляция · Архив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740DA3-8A72-4886-A38B-6C3112B3B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52650"/>
            <a:ext cx="104775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C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5E1F32-096A-4469-B50D-26A397D3A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14575"/>
            <a:ext cx="3524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657A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6657A8"/>
                </a:solidFill>
                <a:latin typeface="Arial"/>
                <a:ea typeface="Arial"/>
                <a:cs typeface="Arial"/>
              </a:rPr>
              <a:t>5 · МАШИННАЯ СЕМАНТИКА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2D6C9D9-E870-4387-B2CA-75F6CFCA6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314575"/>
            <a:ext cx="6400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RDF · JSON-LD · SKOS · OWL · SHACL · SPARQL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0637AAF-B711-4DFF-BDDA-057299685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95600"/>
            <a:ext cx="102489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0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984FC2E-07F6-415F-B7B2-0D485C2FB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057525"/>
            <a:ext cx="3524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4 · ВЫРАЖЕНИЯ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A496204-7D77-4610-B3DE-E5AC62A50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057525"/>
            <a:ext cx="628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пиктограмма · формула · карта · схема · звук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15CE08C-5A8E-4396-835D-1A62E1032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38550"/>
            <a:ext cx="100203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455BF1-A51A-4DE2-8B88-73D2E9CC6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800475"/>
            <a:ext cx="3524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F7D68"/>
                </a:solidFill>
                <a:latin typeface="Arial"/>
                <a:ea typeface="Arial"/>
                <a:cs typeface="Arial"/>
              </a:rPr>
              <a:t>3 · ЧЕЛОВЕЧЕСКИЕ ЯЗЫКИ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422B72F-2E9E-4008-85F7-386930ECB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800475"/>
            <a:ext cx="6172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термин · простое объяснение · BCP 47 · CLDR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227A9A2-6428-41A4-801C-20A9AED0B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381500"/>
            <a:ext cx="97917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04F1EDE-A37D-4D5F-98AB-426793201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543425"/>
            <a:ext cx="3524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2 · ПОНЯТИЕ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12D3A4A-FC13-4060-96DF-B56F39564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543425"/>
            <a:ext cx="6057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определение · отношения · область · примеры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54C7FAB-1944-4B73-970D-ED479BC13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124450"/>
            <a:ext cx="95631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5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4868FA4-9771-48B0-AB01-DF6049404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286375"/>
            <a:ext cx="3524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F5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F5F"/>
                </a:solidFill>
                <a:latin typeface="Arial"/>
                <a:ea typeface="Arial"/>
                <a:cs typeface="Arial"/>
              </a:rPr>
              <a:t>1 · РЕАЛЬНОСТЬ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8ADE5A0-B315-4F78-AACF-464C889A0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5286375"/>
            <a:ext cx="5943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объект · событие · время · территория · участник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6C1A891-04F7-4E81-8106-36C073BAC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0706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6878"/>
                </a:solidFill>
                <a:latin typeface="Arial"/>
                <a:ea typeface="Arial"/>
                <a:cs typeface="Arial"/>
              </a:rPr>
              <a:t>Оригинал и происхождение проходят через все слои</a:t>
            </a:r>
          </a:p>
        </p:txBody>
      </p:sp>
    </p:spTree>
    <p:extLst>
      <p:ext uri="{BB962C8B-B14F-4D97-AF65-F5344CB8AC3E}">
        <p14:creationId xmlns:p14="http://schemas.microsoft.com/office/powerpoint/2010/main" val="57464928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BFA010B-0DD6-44BD-A38F-0B7004ECC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КАРТОЧКА ЕДИНИЦЫ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381863-6972-456C-9906-F46614F5B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Паспорт понятия делает смысл управляемой единицей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05BD99-5394-47CC-B650-F2AF85195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439B7F-02EB-45CD-84E3-338CD09C5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21EE30-527D-4FBB-B6D3-C4B90BD87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6878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48C0F76-6DF4-43C1-90F8-4BC44593B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676400"/>
            <a:ext cx="3581400" cy="3695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2C74C0-DE90-4513-8ADF-89EA17B75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924050"/>
            <a:ext cx="3086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6154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concept_id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24CC59F-9D70-4D53-B25D-240351419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457450"/>
            <a:ext cx="30861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https://id.example.org/</a:t>
            </a:r>
          </a:p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concept/8f2…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EC94F7-0E5A-4994-865A-A89124563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371850"/>
            <a:ext cx="266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3CA5CD-57E9-433D-B21C-ABDB1CC99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714750"/>
            <a:ext cx="28194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Определение</a:t>
            </a:r>
          </a:p>
          <a:p xmlns:a="http://schemas.openxmlformats.org/drawingml/2006/main">
            <a:pPr algn="ctr">
              <a:defRPr sz="15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Область · статус</a:t>
            </a:r>
          </a:p>
          <a:p xmlns:a="http://schemas.openxmlformats.org/drawingml/2006/main">
            <a:pPr algn="ctr">
              <a:defRPr sz="15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Владелец · версия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716FB95-BB0E-44CC-9CBE-BDD3B0BA6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76400"/>
            <a:ext cx="32385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5FB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CBD9F7-440B-435B-8130-1F2740CBE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76400"/>
            <a:ext cx="571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61441B-5AC3-472B-89E2-9B3CD9663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2895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ТЕРМИНЫ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9D1238-6DF8-4A5D-8A97-DE23895C6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52650"/>
            <a:ext cx="2895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labels · язык · отрасль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4E4006-62B7-41A9-9520-C45C1FF23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2209800"/>
            <a:ext cx="533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236D654-FF50-4BCF-8A4F-0C6F5B360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43250"/>
            <a:ext cx="32385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0D9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01BA9A7-DA1B-4ED1-A99C-F52C83137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43250"/>
            <a:ext cx="571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2054D16-8556-467A-830A-75FA6AB9F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76600"/>
            <a:ext cx="2895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ВЫРАЖЕНИЯ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383CB78-BC92-407E-A06F-6F8F9E4A7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19500"/>
            <a:ext cx="2895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symbol_id · alt · профиль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45E11DF-536D-421D-BE9D-A423B4BAA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3676650"/>
            <a:ext cx="533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E087BD4-0F02-4261-976A-C42D7A80E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10100"/>
            <a:ext cx="32385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E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F183716-FE17-4E00-AACE-7CA88367D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10100"/>
            <a:ext cx="571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38D71CE-C1E6-4FBC-8F11-272D2FA68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43450"/>
            <a:ext cx="2895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КОНТЕКСТ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FF243FD-E716-47C6-BF9A-DFB534D84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086350"/>
            <a:ext cx="2895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аудитория · цель · запрет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E67823D-233E-431F-977D-64429B67D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143500"/>
            <a:ext cx="533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8748402-4358-457C-A0F8-7813B3D37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676400"/>
            <a:ext cx="32385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CF8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694192F-0ABD-4AF5-886B-CDB405FCF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676400"/>
            <a:ext cx="571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6370CC1-F63B-4794-BF4C-11ECACF5F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809750"/>
            <a:ext cx="2895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СВЯЗИ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6F33219-42D2-42D2-9B75-F9B809B76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152650"/>
            <a:ext cx="2895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broader · part-of · causes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B6AFDEB-E11B-4EDB-9510-D2B50B31E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209800"/>
            <a:ext cx="533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0345FB4-A529-4159-9AB2-80D9C536C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143250"/>
            <a:ext cx="32385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5FB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07BF829-CC35-443C-ABB6-AC5DE9CAB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143250"/>
            <a:ext cx="571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72D09B2-A120-4D15-BDDA-7FE249763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276600"/>
            <a:ext cx="2895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ФОРМАЛИЗАЦИЯ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BA44831-0B09-4D77-A9E0-BA6BE728D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619500"/>
            <a:ext cx="2895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аксиомы · SHACL · единицы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B466424-BE90-4621-81FF-5C7D57175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676650"/>
            <a:ext cx="533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203D2A9-256B-469A-9557-B113C6545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610100"/>
            <a:ext cx="32385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0D9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FE30043-0D5D-4437-B53D-38410E484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610100"/>
            <a:ext cx="571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6EAEB9E-4BDE-40A4-B700-9AAA1602B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743450"/>
            <a:ext cx="2895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ПРОИСХОЖДЕНИЕ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A246CAD-C1F0-4851-9F1C-7D3DB41DC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5086350"/>
            <a:ext cx="2895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source · license · review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3E2C30E-6AAD-4BFE-8CFB-97EB791A3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5143500"/>
            <a:ext cx="533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FDCE6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55128630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CBE952B-88C9-4834-8459-527E5859E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ОПЕРАЦИОННАЯ МОДЕЛЬ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B4E28C-5742-447B-B77B-C31DBA84C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Восемь реестров сильнее одного большого словаря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A5D6911-9D24-425D-AEF8-8AB45D197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EA895D-D76B-408F-93EC-E4044EBCB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629377-DC0A-4ABD-BCF3-67353D12D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6878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375E21-5408-4DFB-8A01-311BA7F72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24000"/>
            <a:ext cx="24574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B84BD71-8A31-4B90-8EAA-4DF0521F6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9545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R1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DA1F1E-6A72-46D2-A02D-2A0E49EEF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695450"/>
            <a:ext cx="1485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ПОНЯТИЯ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C9852B1-BCAC-42AD-81CE-73CC42DAC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14550"/>
            <a:ext cx="2095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ECB35FF-DD7F-4FD9-94C2-4E7DFDD55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43150"/>
            <a:ext cx="209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ID · определения · связи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5FFCAD0-C833-4F00-848D-E5103441F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1524000"/>
            <a:ext cx="24574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8E5778-782B-4D98-97FC-27DC2A1F5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69545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F7D68"/>
                </a:solidFill>
                <a:latin typeface="Arial"/>
                <a:ea typeface="Arial"/>
                <a:cs typeface="Arial"/>
              </a:rPr>
              <a:t>R2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C25888F-672E-48CD-AF0A-DA6679CA2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1695450"/>
            <a:ext cx="1485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ТЕРМИНЫ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16C0278-8CDD-4D77-A379-AF0961836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114550"/>
            <a:ext cx="2095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48755E1-DF85-407A-9C94-3C10484EF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43150"/>
            <a:ext cx="209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язык · синоним · запрет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416F39-E5D5-4226-BBFD-7FCB9F09E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1524000"/>
            <a:ext cx="24574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02F2468-77D4-4A5F-A6F2-08A4F5848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169545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R3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5A3B4AA-C158-499D-BCBA-1AF049201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1695450"/>
            <a:ext cx="1485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ВЫРАЖЕНИЯ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B3C44C9-4BEC-47FB-BC94-0D352C7EC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114550"/>
            <a:ext cx="2095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9E55868-A162-4723-8F3C-EB545E2C9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343150"/>
            <a:ext cx="209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символ · формула · alt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9C66A4F-40A5-4767-9AFC-AF5FB554E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1524000"/>
            <a:ext cx="24574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603565D-02E7-4187-985C-EECEFE13D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169545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6657A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57A8"/>
                </a:solidFill>
                <a:latin typeface="Arial"/>
                <a:ea typeface="Arial"/>
                <a:cs typeface="Arial"/>
              </a:rPr>
              <a:t>R4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ADDE88C-CDC8-4B66-B001-D33C18FE3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1695450"/>
            <a:ext cx="1485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КОНТЕКСТЫ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5689D91-6051-4307-9BFD-E7ACA1EDE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114550"/>
            <a:ext cx="2095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08BC02C-E5BC-498F-BF20-1BCA1A374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343150"/>
            <a:ext cx="209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аудитория · цель · право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916D711-1B56-4F89-812B-D42C6A96D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09950"/>
            <a:ext cx="24574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FC00FEE-D9DC-4EA5-8963-59E3AE42E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8140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E74B5"/>
                </a:solidFill>
                <a:latin typeface="Arial"/>
                <a:ea typeface="Arial"/>
                <a:cs typeface="Arial"/>
              </a:rPr>
              <a:t>R5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66704E8-6D45-4384-9278-5E0F28D7E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581400"/>
            <a:ext cx="1485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ПРАВИЛА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53B8023-94D4-4665-A0C8-532FAF973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0"/>
            <a:ext cx="2095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C4A2C92-34DE-4FDC-AA7E-C8E35DA6B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29100"/>
            <a:ext cx="209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аксиомы · shapes · тесты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DC933DB-B296-4CED-9CE8-21FDE442A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409950"/>
            <a:ext cx="24574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5427DAB-946F-4B09-BC2B-3BA9BAD89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8140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R6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B49BB92-E87E-475C-81AB-45D65B67A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581400"/>
            <a:ext cx="1485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СООТВЕТСТВИЯ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6BD5712-1DF9-4D1F-84F3-71B8E506C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000500"/>
            <a:ext cx="2095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ECA218D-BDFF-477B-ADDA-87059FF00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29100"/>
            <a:ext cx="209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источник · версия · тип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7A187C0-02B3-42A8-A8E2-259D9A8C4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409950"/>
            <a:ext cx="24574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C8CFFC5-815A-492C-A47B-0F23289A8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58140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F7D68"/>
                </a:solidFill>
                <a:latin typeface="Arial"/>
                <a:ea typeface="Arial"/>
                <a:cs typeface="Arial"/>
              </a:rPr>
              <a:t>R7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DA7F73C-7755-43F9-BDF7-C253B8D19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581400"/>
            <a:ext cx="1485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0192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ДОКАЗАТЕЛЬСТВА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12CEE53-6046-4D3E-9FA7-1E877F8D2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000500"/>
            <a:ext cx="2095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6B4C1BF-F014-4FFE-9FFD-66B3BDFAB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229100"/>
            <a:ext cx="209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provenance · review · license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9A6115B-7091-4EE0-973A-24F61F7BE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409950"/>
            <a:ext cx="245745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CFDCE6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E18969D-7094-4FD0-958C-90142EF66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58140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F5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3F5F"/>
                </a:solidFill>
                <a:latin typeface="Arial"/>
                <a:ea typeface="Arial"/>
                <a:cs typeface="Arial"/>
              </a:rPr>
              <a:t>R8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2337925-8A17-41DC-A94C-54C4255B1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3581400"/>
            <a:ext cx="1485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РЕШЕНИЯ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813A100-82BE-4C86-9D7A-A59B5C33F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4000500"/>
            <a:ext cx="2095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E7A66326-E7F7-4815-A836-115E06439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4229100"/>
            <a:ext cx="209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status · supersedes · appeal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CE522892-7885-409C-ABEA-8D924CED5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62600"/>
            <a:ext cx="107251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D27FA3DC-C084-4BCA-8102-10545EDD6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695950"/>
            <a:ext cx="10382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Сквозной ключ — понятие; все переходы типизированы и версионируются</a:t>
            </a:r>
          </a:p>
        </p:txBody>
      </p:sp>
    </p:spTree>
    <p:extLst>
      <p:ext uri="{BB962C8B-B14F-4D97-AF65-F5344CB8AC3E}">
        <p14:creationId xmlns:p14="http://schemas.microsoft.com/office/powerpoint/2010/main" val="77693960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ACA7488-DF49-4D9F-BE80-4CCDBD2FA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МЕЖЪЯЗЫКОВОЙ ШЛЮЗ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BA8526-3CFF-4040-AE13-07BCD9005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5821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Перевод — типизированное соответствие, а не замена строк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B8D6527-C499-4C15-935B-4D8571D44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394FB1-38C1-47EE-AB80-2F005FE14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D6E9A84-0311-4AFF-8F72-9805033BA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6878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57C4D4-DD24-4653-9D2E-BB390AB42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00200"/>
            <a:ext cx="1562100" cy="156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E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69DFB7-BFFA-4ACA-84C3-480772527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00200"/>
            <a:ext cx="15621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4B6FDA-7793-44A8-ADD6-32FB089F0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62150"/>
            <a:ext cx="1371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EXACT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647C39-CB11-4CAD-BF79-389D14411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098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совпадает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C6B808-5922-42CE-A6D3-93C98C042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1600200"/>
            <a:ext cx="1562100" cy="156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2AAA90-89DE-4674-A140-B1936DFA0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1600200"/>
            <a:ext cx="15621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B5050DB-D6C9-4AAF-B95D-53A764C54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1962150"/>
            <a:ext cx="1371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CLOSE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F2FC2EA-F986-42BF-9D5E-07A51A323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6098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близко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5729198-F398-463F-81F9-A4CBAA9BE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1600200"/>
            <a:ext cx="1562100" cy="156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0D9"/>
          </a:solidFill>
          <a:ln xmlns:a="http://schemas.openxmlformats.org/drawingml/2006/main" w="9525">
            <a:solidFill>
              <a:srgbClr val="B28A2E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78F623-68AE-4BA8-B36D-5C4CF1F17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1600200"/>
            <a:ext cx="15621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097107-0867-43B0-81B0-0284E2071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1962150"/>
            <a:ext cx="1371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BROAD / NARROW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606DD44-3D8D-4161-B87C-FF3BF0D8B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26098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шире / уже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C949E5-5655-4114-B141-31B879B00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600200"/>
            <a:ext cx="1562100" cy="156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CF8"/>
          </a:solidFill>
          <a:ln xmlns:a="http://schemas.openxmlformats.org/drawingml/2006/main" w="9525">
            <a:solidFill>
              <a:srgbClr val="6657A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906B438-2204-42CB-98B4-0F8F53B8A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600200"/>
            <a:ext cx="15621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D5C37E0-935B-462F-87C4-D057FFE0A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962150"/>
            <a:ext cx="1371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CONTEXTUAL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CD96FA0-EEBB-4E81-B57D-EA2B30F19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26098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только в профиле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18473D0-B64D-47B2-8468-84F55B701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600200"/>
            <a:ext cx="1562100" cy="156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5F8"/>
          </a:solidFill>
          <a:ln xmlns:a="http://schemas.openxmlformats.org/drawingml/2006/main" w="9525">
            <a:solidFill>
              <a:srgbClr val="5E687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8BEDC41-50D3-4667-A614-F37C53AFE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600200"/>
            <a:ext cx="15621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E68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AAE4293-EE1B-4B2E-A02A-1365D1D83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962150"/>
            <a:ext cx="1371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PROPOSED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F64AEF6-EB57-463F-81DD-343BF4279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6098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требует рецензии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53B6781-6956-45DC-B982-311B63382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1600200"/>
            <a:ext cx="1562100" cy="156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9E9E8"/>
          </a:solidFill>
          <a:ln xmlns:a="http://schemas.openxmlformats.org/drawingml/2006/main" w="9525">
            <a:solidFill>
              <a:srgbClr val="A64040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C3DB913-220C-4020-8367-06683ED8F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1600200"/>
            <a:ext cx="15621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40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665D031-189C-4B51-AB2C-8BAC9A31A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1962150"/>
            <a:ext cx="1371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CONFLICTED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F3EFC13-6EEC-467C-A6D0-832CCD16D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6098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апелляция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A1CA7D5-9124-4E95-BA9D-0056F33AC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38550"/>
            <a:ext cx="107061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DC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718226E-35F2-4C38-8897-9DEFDCA31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195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Политика публикации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2C1052D-7041-433B-B9DE-881326B99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3390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63CD808-E4B6-4392-9DA9-F66F13ABF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505325"/>
            <a:ext cx="4514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264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close и contextual никогда не повышаются до exact молча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02D0E29-4CF6-4FF5-A786-80934D301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453390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3EA1358-F58C-486D-82D5-6BED85AC6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505325"/>
            <a:ext cx="4514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оригинал, версия источника и уверенность сохраняются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CFE3F39-A0A8-4B46-8238-43805CCD8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4350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28A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50E13AD-758D-4EFA-95B4-AA86DDFB5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5114925"/>
            <a:ext cx="4514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ИИ создаёт proposed; уполномоченный эксперт утверждает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1192ACC-EBC8-4149-9BEE-6205C5BD5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514350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A6404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4A6DDCE-13B1-4234-8A15-6FD013E47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114925"/>
            <a:ext cx="4514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conflicted блокирует автоматическое действие</a:t>
            </a:r>
          </a:p>
        </p:txBody>
      </p:sp>
    </p:spTree>
    <p:extLst>
      <p:ext uri="{BB962C8B-B14F-4D97-AF65-F5344CB8AC3E}">
        <p14:creationId xmlns:p14="http://schemas.microsoft.com/office/powerpoint/2010/main" val="31226603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2026-08-29T13:33:16.2000000Z</dcterms:created>
  <dcterms:modified xsi:type="dcterms:W3CDTF">2026-08-29T13:33:16.2000000Z</dcterms:modified>
</coreProperties>
</file>