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9525">
            <a:solidFill>
              <a:srgbClr val="D7E0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6510528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A9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СФЕРА СМИ · Город Событий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21792" y="530352"/>
            <a:ext cx="1874520" cy="320040"/>
          </a:xfrm>
          <a:prstGeom prst="roundRect">
            <a:avLst>
              <a:gd name="adj" fmla="val 17143"/>
            </a:avLst>
          </a:prstGeom>
          <a:solidFill>
            <a:srgbClr val="18324A"/>
          </a:solidFill>
          <a:ln w="12700">
            <a:solidFill>
              <a:srgbClr val="1832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58952" y="612648"/>
            <a:ext cx="16002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Город Событий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1508760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СФЕРА СМИ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676656" y="2240280"/>
            <a:ext cx="6675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45B83"/>
                </a:solidFill>
              </a:rPr>
              <a:t>медиа-контур проекта «Город Событий»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2724912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57487"/>
                </a:solidFill>
              </a:rPr>
              <a:t>Концепция · архитектура · редакционная модель · дорожная карта запуска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85800" y="3675888"/>
            <a:ext cx="98298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77824" y="3886200"/>
            <a:ext cx="9372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8324A"/>
                </a:solidFill>
              </a:rPr>
              <a:t>Событие произошло → СМИ зафиксировали → общество увидело → архив сохранил → проект получил развитие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85800" y="587044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Версия 1.0 · 2026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 rot="2700000">
            <a:off x="8549640" y="621792"/>
            <a:ext cx="2926080" cy="2926080"/>
          </a:xfrm>
          <a:prstGeom prst="arc">
            <a:avLst/>
          </a:prstGeom>
          <a:solidFill>
            <a:srgbClr val="DDF4F2">
              <a:alpha val="90000"/>
            </a:srgbClr>
          </a:solidFill>
          <a:ln w="12700">
            <a:solidFill>
              <a:srgbClr val="21A3A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 rot="13800000">
            <a:off x="9235440" y="1298448"/>
            <a:ext cx="1554480" cy="1554480"/>
          </a:xfrm>
          <a:prstGeom prst="arc">
            <a:avLst/>
          </a:prstGeom>
          <a:solidFill>
            <a:srgbClr val="FFF1D2">
              <a:alpha val="92000"/>
            </a:srgbClr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Форматы публикаций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Один цикл события — четыре медийных слоя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1600200"/>
            <a:ext cx="2423160" cy="352044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1600200"/>
            <a:ext cx="50292" cy="352044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737360"/>
            <a:ext cx="20939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До события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87552" y="2084832"/>
            <a:ext cx="2093976" cy="2926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Анонс · карточка «зачем идти» · интервью · пресс-релиз · подборка спикеров · teaser-видео</a:t>
            </a:r>
            <a:endParaRPr lang="en-US" sz="840" dirty="0"/>
          </a:p>
        </p:txBody>
      </p:sp>
      <p:sp>
        <p:nvSpPr>
          <p:cNvPr id="12" name="Shape 10"/>
          <p:cNvSpPr/>
          <p:nvPr/>
        </p:nvSpPr>
        <p:spPr>
          <a:xfrm>
            <a:off x="3246120" y="3337560"/>
            <a:ext cx="365760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3611880" y="1600200"/>
            <a:ext cx="2423160" cy="352044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11880" y="1600200"/>
            <a:ext cx="50292" cy="352044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776472" y="1737360"/>
            <a:ext cx="20939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Во время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776472" y="2084832"/>
            <a:ext cx="2093976" cy="2926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Live-репортаж · фото с площадки · цитаты · включения · трансляция · stories</a:t>
            </a:r>
            <a:endParaRPr lang="en-US" sz="840" dirty="0"/>
          </a:p>
        </p:txBody>
      </p:sp>
      <p:sp>
        <p:nvSpPr>
          <p:cNvPr id="17" name="Shape 15"/>
          <p:cNvSpPr/>
          <p:nvPr/>
        </p:nvSpPr>
        <p:spPr>
          <a:xfrm>
            <a:off x="6035040" y="3337560"/>
            <a:ext cx="365760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6400800" y="1600200"/>
            <a:ext cx="2423160" cy="352044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00800" y="1600200"/>
            <a:ext cx="50292" cy="3520440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1737360"/>
            <a:ext cx="20939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После события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565392" y="2084832"/>
            <a:ext cx="2093976" cy="2926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Итоговый репортаж · 5 выводов · фотоальбом · видеозапись · пост-релиз · обзор</a:t>
            </a:r>
            <a:endParaRPr lang="en-US" sz="840" dirty="0"/>
          </a:p>
        </p:txBody>
      </p:sp>
      <p:sp>
        <p:nvSpPr>
          <p:cNvPr id="22" name="Shape 20"/>
          <p:cNvSpPr/>
          <p:nvPr/>
        </p:nvSpPr>
        <p:spPr>
          <a:xfrm>
            <a:off x="8823960" y="3337560"/>
            <a:ext cx="365760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9189720" y="1600200"/>
            <a:ext cx="2423160" cy="352044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189720" y="1600200"/>
            <a:ext cx="50292" cy="3520440"/>
          </a:xfrm>
          <a:prstGeom prst="rect">
            <a:avLst/>
          </a:prstGeom>
          <a:solidFill>
            <a:srgbClr val="2F855A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354312" y="1737360"/>
            <a:ext cx="20939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Долгий след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354312" y="2084832"/>
            <a:ext cx="2093976" cy="2926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Документальный материал · подкаст · спецпроект · кейс · образовательный модуль · архив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914400" y="553212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8324A"/>
                </a:solidFill>
              </a:rPr>
              <a:t>Правило: каждое важное событие должно оставлять минимум 10 медиа-следов.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10. Пресс-центр СФЕРА СМИ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Операционный узел взаимодействия с организаторами, журналистами и партнёрами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1325880"/>
            <a:ext cx="521208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325880"/>
            <a:ext cx="50292" cy="448056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1463040"/>
            <a:ext cx="48828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Задачи пресс-центра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1810512"/>
            <a:ext cx="4882896" cy="3886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Пресс-релизы, пост-релизы и официальные сообщения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Аккредитация СМИ и блогеров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Фотобанк и видеобанк событий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Календарь пресс-подходов и брифингов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Медиапланы для ключевых событий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Сбор внешних публикаций и отчётов по охвату</a:t>
            </a:r>
            <a:endParaRPr lang="en-US" sz="840" dirty="0"/>
          </a:p>
        </p:txBody>
      </p:sp>
      <p:sp>
        <p:nvSpPr>
          <p:cNvPr id="12" name="Shape 10"/>
          <p:cNvSpPr/>
          <p:nvPr/>
        </p:nvSpPr>
        <p:spPr>
          <a:xfrm>
            <a:off x="6217920" y="1325880"/>
            <a:ext cx="521208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0" y="1325880"/>
            <a:ext cx="50292" cy="448056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82512" y="1463040"/>
            <a:ext cx="48828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Стандартный медиа-пакет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382512" y="1810512"/>
            <a:ext cx="4882896" cy="3886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Краткое описание и полный пресс-релиз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Анонс для сайта и соцсетей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Афиша, баннеры, фото спикеров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Биографии участников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Программа и тайминг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Цитаты организаторов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Контакты пресс-службы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Регистрация и пост-релиз</a:t>
            </a:r>
            <a:endParaRPr lang="en-US" sz="8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11. Реестры и индексы доверия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Реестр превращает информационный поток в инфраструктуру доверия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77240" y="1508760"/>
            <a:ext cx="2331720" cy="329184"/>
          </a:xfrm>
          <a:prstGeom prst="roundRect">
            <a:avLst>
              <a:gd name="adj" fmla="val 22222"/>
            </a:avLst>
          </a:prstGeom>
          <a:solidFill>
            <a:srgbClr val="DDF4F2"/>
          </a:solidFill>
          <a:ln w="12700">
            <a:solidFill>
              <a:srgbClr val="DDF4F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591056"/>
            <a:ext cx="2148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Реестр событий</a:t>
            </a:r>
            <a:endParaRPr lang="en-US" sz="820" dirty="0"/>
          </a:p>
        </p:txBody>
      </p:sp>
      <p:sp>
        <p:nvSpPr>
          <p:cNvPr id="10" name="Shape 8"/>
          <p:cNvSpPr/>
          <p:nvPr/>
        </p:nvSpPr>
        <p:spPr>
          <a:xfrm>
            <a:off x="3520440" y="1508760"/>
            <a:ext cx="2331720" cy="329184"/>
          </a:xfrm>
          <a:prstGeom prst="roundRect">
            <a:avLst>
              <a:gd name="adj" fmla="val 22222"/>
            </a:avLst>
          </a:prstGeom>
          <a:solidFill>
            <a:srgbClr val="FFF1D2"/>
          </a:solidFill>
          <a:ln w="12700">
            <a:solidFill>
              <a:srgbClr val="FFF1D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1591056"/>
            <a:ext cx="2148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Реестр площадок</a:t>
            </a:r>
            <a:endParaRPr lang="en-US" sz="820" dirty="0"/>
          </a:p>
        </p:txBody>
      </p:sp>
      <p:sp>
        <p:nvSpPr>
          <p:cNvPr id="12" name="Shape 10"/>
          <p:cNvSpPr/>
          <p:nvPr/>
        </p:nvSpPr>
        <p:spPr>
          <a:xfrm>
            <a:off x="6263640" y="1508760"/>
            <a:ext cx="2331720" cy="329184"/>
          </a:xfrm>
          <a:prstGeom prst="roundRect">
            <a:avLst>
              <a:gd name="adj" fmla="val 22222"/>
            </a:avLst>
          </a:prstGeom>
          <a:solidFill>
            <a:srgbClr val="DDF4F2"/>
          </a:solidFill>
          <a:ln w="12700">
            <a:solidFill>
              <a:srgbClr val="DDF4F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55080" y="1591056"/>
            <a:ext cx="2148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Реестр организаторов</a:t>
            </a:r>
            <a:endParaRPr lang="en-US" sz="820" dirty="0"/>
          </a:p>
        </p:txBody>
      </p:sp>
      <p:sp>
        <p:nvSpPr>
          <p:cNvPr id="14" name="Shape 12"/>
          <p:cNvSpPr/>
          <p:nvPr/>
        </p:nvSpPr>
        <p:spPr>
          <a:xfrm>
            <a:off x="9006840" y="1508760"/>
            <a:ext cx="2331720" cy="329184"/>
          </a:xfrm>
          <a:prstGeom prst="roundRect">
            <a:avLst>
              <a:gd name="adj" fmla="val 22222"/>
            </a:avLst>
          </a:prstGeom>
          <a:solidFill>
            <a:srgbClr val="FFF1D2"/>
          </a:solidFill>
          <a:ln w="12700">
            <a:solidFill>
              <a:srgbClr val="FFF1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098280" y="1591056"/>
            <a:ext cx="2148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Реестр СМИ и блогеров</a:t>
            </a:r>
            <a:endParaRPr lang="en-US" sz="820" dirty="0"/>
          </a:p>
        </p:txBody>
      </p:sp>
      <p:sp>
        <p:nvSpPr>
          <p:cNvPr id="16" name="Shape 14"/>
          <p:cNvSpPr/>
          <p:nvPr/>
        </p:nvSpPr>
        <p:spPr>
          <a:xfrm>
            <a:off x="777240" y="2075688"/>
            <a:ext cx="2331720" cy="329184"/>
          </a:xfrm>
          <a:prstGeom prst="roundRect">
            <a:avLst>
              <a:gd name="adj" fmla="val 22222"/>
            </a:avLst>
          </a:prstGeom>
          <a:solidFill>
            <a:srgbClr val="DDF4F2"/>
          </a:solidFill>
          <a:ln w="12700">
            <a:solidFill>
              <a:srgbClr val="DDF4F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8680" y="2157984"/>
            <a:ext cx="2148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Реестр спикеров</a:t>
            </a:r>
            <a:endParaRPr lang="en-US" sz="820" dirty="0"/>
          </a:p>
        </p:txBody>
      </p:sp>
      <p:sp>
        <p:nvSpPr>
          <p:cNvPr id="18" name="Shape 16"/>
          <p:cNvSpPr/>
          <p:nvPr/>
        </p:nvSpPr>
        <p:spPr>
          <a:xfrm>
            <a:off x="3520440" y="2075688"/>
            <a:ext cx="2331720" cy="329184"/>
          </a:xfrm>
          <a:prstGeom prst="roundRect">
            <a:avLst>
              <a:gd name="adj" fmla="val 22222"/>
            </a:avLst>
          </a:prstGeom>
          <a:solidFill>
            <a:srgbClr val="FFF1D2"/>
          </a:solidFill>
          <a:ln w="12700">
            <a:solidFill>
              <a:srgbClr val="FFF1D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11880" y="2157984"/>
            <a:ext cx="2148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Реестр публикаций</a:t>
            </a:r>
            <a:endParaRPr lang="en-US" sz="820" dirty="0"/>
          </a:p>
        </p:txBody>
      </p:sp>
      <p:sp>
        <p:nvSpPr>
          <p:cNvPr id="20" name="Shape 18"/>
          <p:cNvSpPr/>
          <p:nvPr/>
        </p:nvSpPr>
        <p:spPr>
          <a:xfrm>
            <a:off x="6263640" y="2075688"/>
            <a:ext cx="2331720" cy="329184"/>
          </a:xfrm>
          <a:prstGeom prst="roundRect">
            <a:avLst>
              <a:gd name="adj" fmla="val 22222"/>
            </a:avLst>
          </a:prstGeom>
          <a:solidFill>
            <a:srgbClr val="DDF4F2"/>
          </a:solidFill>
          <a:ln w="12700">
            <a:solidFill>
              <a:srgbClr val="DDF4F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55080" y="2157984"/>
            <a:ext cx="2148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Реестр результатов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77240" y="32461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324A"/>
                </a:solidFill>
              </a:rPr>
              <a:t>Статусы события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777240" y="4160520"/>
            <a:ext cx="502920" cy="502920"/>
          </a:xfrm>
          <a:prstGeom prst="ellipse">
            <a:avLst/>
          </a:prstGeom>
          <a:solidFill>
            <a:srgbClr val="DDF4F2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32688" y="4315968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8324A"/>
                </a:solidFill>
              </a:rPr>
              <a:t>1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484632" y="4800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1F2D3D"/>
                </a:solidFill>
              </a:rPr>
              <a:t>Заявлено</a:t>
            </a:r>
            <a:endParaRPr lang="en-US" sz="720" dirty="0"/>
          </a:p>
        </p:txBody>
      </p:sp>
      <p:sp>
        <p:nvSpPr>
          <p:cNvPr id="26" name="Shape 24"/>
          <p:cNvSpPr/>
          <p:nvPr/>
        </p:nvSpPr>
        <p:spPr>
          <a:xfrm>
            <a:off x="1280160" y="4407408"/>
            <a:ext cx="576072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1984248" y="4160520"/>
            <a:ext cx="502920" cy="502920"/>
          </a:xfrm>
          <a:prstGeom prst="ellipse">
            <a:avLst/>
          </a:prstGeom>
          <a:solidFill>
            <a:srgbClr val="DDF4F2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139696" y="4315968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8324A"/>
                </a:solidFill>
              </a:rPr>
              <a:t>2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691640" y="4800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1F2D3D"/>
                </a:solidFill>
              </a:rPr>
              <a:t>Проверено</a:t>
            </a:r>
            <a:endParaRPr lang="en-US" sz="720" dirty="0"/>
          </a:p>
        </p:txBody>
      </p:sp>
      <p:sp>
        <p:nvSpPr>
          <p:cNvPr id="30" name="Shape 28"/>
          <p:cNvSpPr/>
          <p:nvPr/>
        </p:nvSpPr>
        <p:spPr>
          <a:xfrm>
            <a:off x="2487168" y="4407408"/>
            <a:ext cx="576072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3191256" y="4160520"/>
            <a:ext cx="502920" cy="502920"/>
          </a:xfrm>
          <a:prstGeom prst="ellipse">
            <a:avLst/>
          </a:prstGeom>
          <a:solidFill>
            <a:srgbClr val="DDF4F2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46704" y="4315968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8324A"/>
                </a:solidFill>
              </a:rPr>
              <a:t>3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2898648" y="4800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1F2D3D"/>
                </a:solidFill>
              </a:rPr>
              <a:t>Анонсировано</a:t>
            </a:r>
            <a:endParaRPr lang="en-US" sz="720" dirty="0"/>
          </a:p>
        </p:txBody>
      </p:sp>
      <p:sp>
        <p:nvSpPr>
          <p:cNvPr id="34" name="Shape 32"/>
          <p:cNvSpPr/>
          <p:nvPr/>
        </p:nvSpPr>
        <p:spPr>
          <a:xfrm>
            <a:off x="3694176" y="4407408"/>
            <a:ext cx="576072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35" name="Shape 33"/>
          <p:cNvSpPr/>
          <p:nvPr/>
        </p:nvSpPr>
        <p:spPr>
          <a:xfrm>
            <a:off x="4398264" y="4160520"/>
            <a:ext cx="502920" cy="502920"/>
          </a:xfrm>
          <a:prstGeom prst="ellipse">
            <a:avLst/>
          </a:prstGeom>
          <a:solidFill>
            <a:srgbClr val="DDF4F2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53712" y="4315968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8324A"/>
                </a:solidFill>
              </a:rPr>
              <a:t>4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105656" y="4800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1F2D3D"/>
                </a:solidFill>
              </a:rPr>
              <a:t>Подтверждено</a:t>
            </a:r>
            <a:endParaRPr lang="en-US" sz="720" dirty="0"/>
          </a:p>
        </p:txBody>
      </p:sp>
      <p:sp>
        <p:nvSpPr>
          <p:cNvPr id="38" name="Shape 36"/>
          <p:cNvSpPr/>
          <p:nvPr/>
        </p:nvSpPr>
        <p:spPr>
          <a:xfrm>
            <a:off x="4901184" y="4407408"/>
            <a:ext cx="576072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39" name="Shape 37"/>
          <p:cNvSpPr/>
          <p:nvPr/>
        </p:nvSpPr>
        <p:spPr>
          <a:xfrm>
            <a:off x="5605272" y="4160520"/>
            <a:ext cx="502920" cy="502920"/>
          </a:xfrm>
          <a:prstGeom prst="ellipse">
            <a:avLst/>
          </a:prstGeom>
          <a:solidFill>
            <a:srgbClr val="FFF1D2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760720" y="4315968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8324A"/>
                </a:solidFill>
              </a:rPr>
              <a:t>5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5312664" y="4800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1F2D3D"/>
                </a:solidFill>
              </a:rPr>
              <a:t>Прошло</a:t>
            </a:r>
            <a:endParaRPr lang="en-US" sz="720" dirty="0"/>
          </a:p>
        </p:txBody>
      </p:sp>
      <p:sp>
        <p:nvSpPr>
          <p:cNvPr id="42" name="Shape 40"/>
          <p:cNvSpPr/>
          <p:nvPr/>
        </p:nvSpPr>
        <p:spPr>
          <a:xfrm>
            <a:off x="6108192" y="4407408"/>
            <a:ext cx="576072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43" name="Shape 41"/>
          <p:cNvSpPr/>
          <p:nvPr/>
        </p:nvSpPr>
        <p:spPr>
          <a:xfrm>
            <a:off x="6812280" y="4160520"/>
            <a:ext cx="502920" cy="502920"/>
          </a:xfrm>
          <a:prstGeom prst="ellipse">
            <a:avLst/>
          </a:prstGeom>
          <a:solidFill>
            <a:srgbClr val="FFF1D2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967728" y="4315968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8324A"/>
                </a:solidFill>
              </a:rPr>
              <a:t>6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519672" y="4800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1F2D3D"/>
                </a:solidFill>
              </a:rPr>
              <a:t>Зафиксировано</a:t>
            </a:r>
            <a:endParaRPr lang="en-US" sz="720" dirty="0"/>
          </a:p>
        </p:txBody>
      </p:sp>
      <p:sp>
        <p:nvSpPr>
          <p:cNvPr id="46" name="Shape 44"/>
          <p:cNvSpPr/>
          <p:nvPr/>
        </p:nvSpPr>
        <p:spPr>
          <a:xfrm>
            <a:off x="7315200" y="4407408"/>
            <a:ext cx="576072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47" name="Shape 45"/>
          <p:cNvSpPr/>
          <p:nvPr/>
        </p:nvSpPr>
        <p:spPr>
          <a:xfrm>
            <a:off x="8019288" y="4160520"/>
            <a:ext cx="502920" cy="502920"/>
          </a:xfrm>
          <a:prstGeom prst="ellipse">
            <a:avLst/>
          </a:prstGeom>
          <a:solidFill>
            <a:srgbClr val="FFF1D2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174736" y="4315968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8324A"/>
                </a:solidFill>
              </a:rPr>
              <a:t>7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7726680" y="4800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1F2D3D"/>
                </a:solidFill>
              </a:rPr>
              <a:t>Имеет результаты</a:t>
            </a:r>
            <a:endParaRPr lang="en-US" sz="720" dirty="0"/>
          </a:p>
        </p:txBody>
      </p:sp>
      <p:sp>
        <p:nvSpPr>
          <p:cNvPr id="50" name="Shape 48"/>
          <p:cNvSpPr/>
          <p:nvPr/>
        </p:nvSpPr>
        <p:spPr>
          <a:xfrm>
            <a:off x="8522208" y="4407408"/>
            <a:ext cx="576072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51" name="Shape 49"/>
          <p:cNvSpPr/>
          <p:nvPr/>
        </p:nvSpPr>
        <p:spPr>
          <a:xfrm>
            <a:off x="9226296" y="4160520"/>
            <a:ext cx="502920" cy="502920"/>
          </a:xfrm>
          <a:prstGeom prst="ellipse">
            <a:avLst/>
          </a:prstGeom>
          <a:solidFill>
            <a:srgbClr val="E3F3E8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381744" y="4315968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8324A"/>
                </a:solidFill>
              </a:rPr>
              <a:t>8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933688" y="4800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1F2D3D"/>
                </a:solidFill>
              </a:rPr>
              <a:t>Продолжено проектом</a:t>
            </a:r>
            <a:endParaRPr lang="en-US" sz="720" dirty="0"/>
          </a:p>
        </p:txBody>
      </p:sp>
      <p:sp>
        <p:nvSpPr>
          <p:cNvPr id="54" name="Shape 52"/>
          <p:cNvSpPr/>
          <p:nvPr/>
        </p:nvSpPr>
        <p:spPr>
          <a:xfrm>
            <a:off x="9729216" y="4407408"/>
            <a:ext cx="576072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55" name="Shape 53"/>
          <p:cNvSpPr/>
          <p:nvPr/>
        </p:nvSpPr>
        <p:spPr>
          <a:xfrm>
            <a:off x="10433304" y="4160520"/>
            <a:ext cx="502920" cy="502920"/>
          </a:xfrm>
          <a:prstGeom prst="ellipse">
            <a:avLst/>
          </a:prstGeom>
          <a:solidFill>
            <a:srgbClr val="E3F3E8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10588752" y="4315968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8324A"/>
                </a:solidFill>
              </a:rPr>
              <a:t>9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10140696" y="4800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1F2D3D"/>
                </a:solidFill>
              </a:rPr>
              <a:t>Вошло в архив</a:t>
            </a:r>
            <a:endParaRPr lang="en-US" sz="720" dirty="0"/>
          </a:p>
        </p:txBody>
      </p:sp>
      <p:sp>
        <p:nvSpPr>
          <p:cNvPr id="58" name="Text 56"/>
          <p:cNvSpPr/>
          <p:nvPr/>
        </p:nvSpPr>
        <p:spPr>
          <a:xfrm>
            <a:off x="868680" y="5669280"/>
            <a:ext cx="10287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8324A"/>
                </a:solidFill>
              </a:rPr>
              <a:t>Доверие возникает, когда у события есть проверенные данные, медиа-след, итоги и следующий шаг.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12. Продуктовая линейка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Набор сервисов для жителей, организаторов, СМИ, партнёров и институтов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1417320"/>
            <a:ext cx="2450592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417320"/>
            <a:ext cx="50292" cy="1298448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155448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Афиша СФЕРА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1901952"/>
            <a:ext cx="2121408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единый календарь событий с фильтрами</a:t>
            </a:r>
            <a:endParaRPr lang="en-US" sz="840" dirty="0"/>
          </a:p>
        </p:txBody>
      </p:sp>
      <p:sp>
        <p:nvSpPr>
          <p:cNvPr id="12" name="Shape 10"/>
          <p:cNvSpPr/>
          <p:nvPr/>
        </p:nvSpPr>
        <p:spPr>
          <a:xfrm>
            <a:off x="3447288" y="1417320"/>
            <a:ext cx="2450592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47288" y="1417320"/>
            <a:ext cx="50292" cy="1298448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11880" y="155448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Медиа-карточка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611880" y="1901952"/>
            <a:ext cx="2121408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публичная страница события с итогами</a:t>
            </a:r>
            <a:endParaRPr lang="en-US" sz="840" dirty="0"/>
          </a:p>
        </p:txBody>
      </p:sp>
      <p:sp>
        <p:nvSpPr>
          <p:cNvPr id="16" name="Shape 14"/>
          <p:cNvSpPr/>
          <p:nvPr/>
        </p:nvSpPr>
        <p:spPr>
          <a:xfrm>
            <a:off x="6236208" y="1417320"/>
            <a:ext cx="2450592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36208" y="1417320"/>
            <a:ext cx="50292" cy="1298448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0" y="155448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Пресс-кабинет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0" y="1901952"/>
            <a:ext cx="2121408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пресс-релизы, аккредитация, фотобанк</a:t>
            </a:r>
            <a:endParaRPr lang="en-US" sz="840" dirty="0"/>
          </a:p>
        </p:txBody>
      </p:sp>
      <p:sp>
        <p:nvSpPr>
          <p:cNvPr id="20" name="Shape 18"/>
          <p:cNvSpPr/>
          <p:nvPr/>
        </p:nvSpPr>
        <p:spPr>
          <a:xfrm>
            <a:off x="9025128" y="1417320"/>
            <a:ext cx="2450592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25128" y="1417320"/>
            <a:ext cx="50292" cy="1298448"/>
          </a:xfrm>
          <a:prstGeom prst="rect">
            <a:avLst/>
          </a:prstGeom>
          <a:solidFill>
            <a:srgbClr val="2F855A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89720" y="155448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Дайджест недели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189720" y="1901952"/>
            <a:ext cx="2121408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главные события и материалы</a:t>
            </a:r>
            <a:endParaRPr lang="en-US" sz="840" dirty="0"/>
          </a:p>
        </p:txBody>
      </p:sp>
      <p:sp>
        <p:nvSpPr>
          <p:cNvPr id="24" name="Shape 22"/>
          <p:cNvSpPr/>
          <p:nvPr/>
        </p:nvSpPr>
        <p:spPr>
          <a:xfrm>
            <a:off x="658368" y="3291840"/>
            <a:ext cx="2450592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58368" y="3291840"/>
            <a:ext cx="50292" cy="1298448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342900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Архив будущего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2960" y="3776472"/>
            <a:ext cx="2121408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долгосрочная медиатека решений</a:t>
            </a:r>
            <a:endParaRPr lang="en-US" sz="840" dirty="0"/>
          </a:p>
        </p:txBody>
      </p:sp>
      <p:sp>
        <p:nvSpPr>
          <p:cNvPr id="28" name="Shape 26"/>
          <p:cNvSpPr/>
          <p:nvPr/>
        </p:nvSpPr>
        <p:spPr>
          <a:xfrm>
            <a:off x="3447288" y="3291840"/>
            <a:ext cx="2450592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447288" y="3291840"/>
            <a:ext cx="50292" cy="1298448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11880" y="342900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Карта событий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611880" y="3776472"/>
            <a:ext cx="2121408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география площадок и маршрутов</a:t>
            </a:r>
            <a:endParaRPr lang="en-US" sz="840" dirty="0"/>
          </a:p>
        </p:txBody>
      </p:sp>
      <p:sp>
        <p:nvSpPr>
          <p:cNvPr id="32" name="Shape 30"/>
          <p:cNvSpPr/>
          <p:nvPr/>
        </p:nvSpPr>
        <p:spPr>
          <a:xfrm>
            <a:off x="6236208" y="3291840"/>
            <a:ext cx="2450592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236208" y="3291840"/>
            <a:ext cx="50292" cy="1298448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0" y="342900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Спецпроекты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400800" y="3776472"/>
            <a:ext cx="2121408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серии материалов по темам</a:t>
            </a:r>
            <a:endParaRPr lang="en-US" sz="840" dirty="0"/>
          </a:p>
        </p:txBody>
      </p:sp>
      <p:sp>
        <p:nvSpPr>
          <p:cNvPr id="36" name="Shape 34"/>
          <p:cNvSpPr/>
          <p:nvPr/>
        </p:nvSpPr>
        <p:spPr>
          <a:xfrm>
            <a:off x="9025128" y="3291840"/>
            <a:ext cx="2450592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025128" y="3291840"/>
            <a:ext cx="50292" cy="1298448"/>
          </a:xfrm>
          <a:prstGeom prst="rect">
            <a:avLst/>
          </a:prstGeom>
          <a:solidFill>
            <a:srgbClr val="2F855A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189720" y="342900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Медиа-аналитика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9189720" y="3776472"/>
            <a:ext cx="2121408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отчёты по охватам и результатам</a:t>
            </a:r>
            <a:endParaRPr lang="en-US" sz="8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13. ИИ и показатели эффективности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ИИ ускоряет работу, но ответственность остаётся за редакцией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1325880"/>
            <a:ext cx="521208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325880"/>
            <a:ext cx="50292" cy="448056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1463040"/>
            <a:ext cx="48828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ИИ в редакции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1810512"/>
            <a:ext cx="4882896" cy="3886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Черновики анонсов, пресс-релизов и карточек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Расшифровка интервью, лекций и трансляций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Выделение цитат, тезисов, решений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Перевод материалов для международных партнёров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Поиск связей между событиями и организациями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Автоматическая подготовка медиаотчётов</a:t>
            </a:r>
            <a:endParaRPr lang="en-US" sz="840" dirty="0"/>
          </a:p>
          <a:p>
            <a:pPr indent="0" marL="0">
              <a:buNone/>
            </a:pP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Критическое правило: всё публикуемое проходит редакторскую проверку.</a:t>
            </a:r>
            <a:endParaRPr lang="en-US" sz="840" dirty="0"/>
          </a:p>
        </p:txBody>
      </p:sp>
      <p:sp>
        <p:nvSpPr>
          <p:cNvPr id="12" name="Shape 10"/>
          <p:cNvSpPr/>
          <p:nvPr/>
        </p:nvSpPr>
        <p:spPr>
          <a:xfrm>
            <a:off x="6217920" y="1325880"/>
            <a:ext cx="521208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0" y="1325880"/>
            <a:ext cx="50292" cy="448056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82512" y="1463040"/>
            <a:ext cx="48828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Метрики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382512" y="1810512"/>
            <a:ext cx="4882896" cy="3886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Охват: просмотры, пользователи, география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Вовлечённость: реакции, переходы, регистрации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Качество событий: заполненность карточек и наличие итогов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Медиа-след: фото, видео, публикации, документы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Продолжение: партнёрства, заявки, проекты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Доверие: доля проверенных событий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Экономика: спецпроекты, услуги, подписки</a:t>
            </a:r>
            <a:endParaRPr lang="en-US" sz="8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14. Монетизация и устойчивость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Экономика должна усиливать качество событийной среды, а не разрушать доверие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49808" y="150876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9808" y="1508760"/>
            <a:ext cx="50292" cy="141732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1645920"/>
            <a:ext cx="2916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Партнёрские спецпроекты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14400" y="1993392"/>
            <a:ext cx="2916936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с культурными, образовательными и деловыми организациями</a:t>
            </a:r>
            <a:endParaRPr lang="en-US" sz="840" dirty="0"/>
          </a:p>
        </p:txBody>
      </p:sp>
      <p:sp>
        <p:nvSpPr>
          <p:cNvPr id="12" name="Shape 10"/>
          <p:cNvSpPr/>
          <p:nvPr/>
        </p:nvSpPr>
        <p:spPr>
          <a:xfrm>
            <a:off x="4453128" y="150876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53128" y="1508760"/>
            <a:ext cx="50292" cy="141732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17720" y="1645920"/>
            <a:ext cx="2916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Расширенное продвижение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617720" y="1993392"/>
            <a:ext cx="2916936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прозрачная маркировка и редакционные правила</a:t>
            </a:r>
            <a:endParaRPr lang="en-US" sz="840" dirty="0"/>
          </a:p>
        </p:txBody>
      </p:sp>
      <p:sp>
        <p:nvSpPr>
          <p:cNvPr id="16" name="Shape 14"/>
          <p:cNvSpPr/>
          <p:nvPr/>
        </p:nvSpPr>
        <p:spPr>
          <a:xfrm>
            <a:off x="8156448" y="150876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56448" y="1508760"/>
            <a:ext cx="50292" cy="1417320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21040" y="1645920"/>
            <a:ext cx="2916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Услуги пресс-центра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321040" y="1993392"/>
            <a:ext cx="2916936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пресс-релизы, фото, видео, трансляции, отчёты</a:t>
            </a:r>
            <a:endParaRPr lang="en-US" sz="840" dirty="0"/>
          </a:p>
        </p:txBody>
      </p:sp>
      <p:sp>
        <p:nvSpPr>
          <p:cNvPr id="20" name="Shape 18"/>
          <p:cNvSpPr/>
          <p:nvPr/>
        </p:nvSpPr>
        <p:spPr>
          <a:xfrm>
            <a:off x="749808" y="347472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9808" y="3474720"/>
            <a:ext cx="50292" cy="141732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3611880"/>
            <a:ext cx="2916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Подписка организаторов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14400" y="3959352"/>
            <a:ext cx="2916936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кабинет события, аналитика, расширенная карточка</a:t>
            </a:r>
            <a:endParaRPr lang="en-US" sz="840" dirty="0"/>
          </a:p>
        </p:txBody>
      </p:sp>
      <p:sp>
        <p:nvSpPr>
          <p:cNvPr id="24" name="Shape 22"/>
          <p:cNvSpPr/>
          <p:nvPr/>
        </p:nvSpPr>
        <p:spPr>
          <a:xfrm>
            <a:off x="4453128" y="347472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453128" y="3474720"/>
            <a:ext cx="50292" cy="141732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17720" y="3611880"/>
            <a:ext cx="2916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Дайджесты для организаций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617720" y="3959352"/>
            <a:ext cx="2916936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отраслевые и территориальные подборки</a:t>
            </a:r>
            <a:endParaRPr lang="en-US" sz="840" dirty="0"/>
          </a:p>
        </p:txBody>
      </p:sp>
      <p:sp>
        <p:nvSpPr>
          <p:cNvPr id="28" name="Shape 26"/>
          <p:cNvSpPr/>
          <p:nvPr/>
        </p:nvSpPr>
        <p:spPr>
          <a:xfrm>
            <a:off x="8156448" y="347472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156448" y="3474720"/>
            <a:ext cx="50292" cy="1417320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321040" y="3611880"/>
            <a:ext cx="2916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Производство контента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321040" y="3959352"/>
            <a:ext cx="2916936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документальные материалы, подкасты, курсы</a:t>
            </a:r>
            <a:endParaRPr lang="en-US" sz="840" dirty="0"/>
          </a:p>
        </p:txBody>
      </p:sp>
      <p:sp>
        <p:nvSpPr>
          <p:cNvPr id="32" name="Shape 30"/>
          <p:cNvSpPr/>
          <p:nvPr/>
        </p:nvSpPr>
        <p:spPr>
          <a:xfrm>
            <a:off x="1051560" y="5504688"/>
            <a:ext cx="10058400" cy="411480"/>
          </a:xfrm>
          <a:prstGeom prst="roundRect">
            <a:avLst>
              <a:gd name="adj" fmla="val 17778"/>
            </a:avLst>
          </a:prstGeom>
          <a:solidFill>
            <a:srgbClr val="18324A"/>
          </a:solidFill>
          <a:ln w="12700">
            <a:solidFill>
              <a:srgbClr val="18324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234440" y="5623560"/>
            <a:ext cx="96926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FFFFFF"/>
                </a:solidFill>
              </a:rPr>
              <a:t>Доверие дороже скорости и дороже рекламной выручки.</a:t>
            </a:r>
            <a:endParaRPr lang="en-US" sz="10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15. Дорожная карта запуска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От концепции к региональной и международной сети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86384" y="1435608"/>
            <a:ext cx="347472" cy="347472"/>
          </a:xfrm>
          <a:prstGeom prst="ellipse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1536192"/>
            <a:ext cx="109728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</a:rPr>
              <a:t>1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1325880" y="141732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0–2 недели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514600" y="141732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5B83"/>
                </a:solidFill>
              </a:rPr>
              <a:t>Концептуальная сборка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800600" y="1417320"/>
            <a:ext cx="6309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D3D"/>
                </a:solidFill>
              </a:rPr>
              <a:t>миссия, структура, рубрики, карточка, статусы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960120" y="1783080"/>
            <a:ext cx="0" cy="283464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86384" y="2057400"/>
            <a:ext cx="347472" cy="347472"/>
          </a:xfrm>
          <a:prstGeom prst="ellipse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6112" y="2157984"/>
            <a:ext cx="109728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</a:rPr>
              <a:t>2</a:t>
            </a:r>
            <a:endParaRPr lang="en-US" sz="650" dirty="0"/>
          </a:p>
        </p:txBody>
      </p:sp>
      <p:sp>
        <p:nvSpPr>
          <p:cNvPr id="16" name="Text 14"/>
          <p:cNvSpPr/>
          <p:nvPr/>
        </p:nvSpPr>
        <p:spPr>
          <a:xfrm>
            <a:off x="1325880" y="2039112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3–6 недель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2514600" y="20391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5B83"/>
                </a:solidFill>
              </a:rPr>
              <a:t>MVP портала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800600" y="2039112"/>
            <a:ext cx="6309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D3D"/>
                </a:solidFill>
              </a:rPr>
              <a:t>афиша, новости, форма заявки, первые реестры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960120" y="2404872"/>
            <a:ext cx="0" cy="283464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86384" y="2679192"/>
            <a:ext cx="347472" cy="347472"/>
          </a:xfrm>
          <a:prstGeom prst="ellipse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96112" y="2779776"/>
            <a:ext cx="109728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</a:rPr>
              <a:t>3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325880" y="2660904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6–8 недель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2514600" y="2660904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5B83"/>
                </a:solidFill>
              </a:rPr>
              <a:t>Запуск редакции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800600" y="2660904"/>
            <a:ext cx="6309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D3D"/>
                </a:solidFill>
              </a:rPr>
              <a:t>календарь, Telegram/VK, первые интервью и репортажи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960120" y="3026664"/>
            <a:ext cx="0" cy="283464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86384" y="3300984"/>
            <a:ext cx="347472" cy="347472"/>
          </a:xfrm>
          <a:prstGeom prst="ellipse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96112" y="3401568"/>
            <a:ext cx="109728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</a:rPr>
              <a:t>4</a:t>
            </a:r>
            <a:endParaRPr lang="en-US" sz="650" dirty="0"/>
          </a:p>
        </p:txBody>
      </p:sp>
      <p:sp>
        <p:nvSpPr>
          <p:cNvPr id="28" name="Text 26"/>
          <p:cNvSpPr/>
          <p:nvPr/>
        </p:nvSpPr>
        <p:spPr>
          <a:xfrm>
            <a:off x="1325880" y="3282696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2–3 месяца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2514600" y="328269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5B83"/>
                </a:solidFill>
              </a:rPr>
              <a:t>Пресс-центр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00600" y="3282696"/>
            <a:ext cx="6309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D3D"/>
                </a:solidFill>
              </a:rPr>
              <a:t>аккредитация, пресс-пакеты, фотобанк</a:t>
            </a:r>
            <a:endParaRPr lang="en-US" sz="920" dirty="0"/>
          </a:p>
        </p:txBody>
      </p:sp>
      <p:sp>
        <p:nvSpPr>
          <p:cNvPr id="31" name="Shape 29"/>
          <p:cNvSpPr/>
          <p:nvPr/>
        </p:nvSpPr>
        <p:spPr>
          <a:xfrm>
            <a:off x="960120" y="3648456"/>
            <a:ext cx="0" cy="283464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86384" y="3922776"/>
            <a:ext cx="347472" cy="347472"/>
          </a:xfrm>
          <a:prstGeom prst="ellipse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96112" y="4023360"/>
            <a:ext cx="109728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</a:rPr>
              <a:t>5</a:t>
            </a:r>
            <a:endParaRPr lang="en-US" sz="650" dirty="0"/>
          </a:p>
        </p:txBody>
      </p:sp>
      <p:sp>
        <p:nvSpPr>
          <p:cNvPr id="34" name="Text 32"/>
          <p:cNvSpPr/>
          <p:nvPr/>
        </p:nvSpPr>
        <p:spPr>
          <a:xfrm>
            <a:off x="1325880" y="3904488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3–4 месяца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2514600" y="3904488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5B83"/>
                </a:solidFill>
              </a:rPr>
              <a:t>Реестровая система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00600" y="3904488"/>
            <a:ext cx="6309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D3D"/>
                </a:solidFill>
              </a:rPr>
              <a:t>события, площадки, организаторы, публикации, результаты</a:t>
            </a:r>
            <a:endParaRPr lang="en-US" sz="920" dirty="0"/>
          </a:p>
        </p:txBody>
      </p:sp>
      <p:sp>
        <p:nvSpPr>
          <p:cNvPr id="37" name="Shape 35"/>
          <p:cNvSpPr/>
          <p:nvPr/>
        </p:nvSpPr>
        <p:spPr>
          <a:xfrm>
            <a:off x="960120" y="4270248"/>
            <a:ext cx="0" cy="283464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86384" y="4544568"/>
            <a:ext cx="347472" cy="347472"/>
          </a:xfrm>
          <a:prstGeom prst="ellipse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96112" y="4645152"/>
            <a:ext cx="109728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</a:rPr>
              <a:t>6</a:t>
            </a:r>
            <a:endParaRPr lang="en-US" sz="650" dirty="0"/>
          </a:p>
        </p:txBody>
      </p:sp>
      <p:sp>
        <p:nvSpPr>
          <p:cNvPr id="40" name="Text 38"/>
          <p:cNvSpPr/>
          <p:nvPr/>
        </p:nvSpPr>
        <p:spPr>
          <a:xfrm>
            <a:off x="1325880" y="452628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4–6 месяцев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2514600" y="452628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5B83"/>
                </a:solidFill>
              </a:rPr>
              <a:t>Медиа-аналитика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800600" y="4526280"/>
            <a:ext cx="6309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D3D"/>
                </a:solidFill>
              </a:rPr>
              <a:t>дашборды, отчёты, индексы доверия</a:t>
            </a:r>
            <a:endParaRPr lang="en-US" sz="920" dirty="0"/>
          </a:p>
        </p:txBody>
      </p:sp>
      <p:sp>
        <p:nvSpPr>
          <p:cNvPr id="43" name="Shape 41"/>
          <p:cNvSpPr/>
          <p:nvPr/>
        </p:nvSpPr>
        <p:spPr>
          <a:xfrm>
            <a:off x="960120" y="4892040"/>
            <a:ext cx="0" cy="283464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86384" y="5166360"/>
            <a:ext cx="347472" cy="347472"/>
          </a:xfrm>
          <a:prstGeom prst="ellipse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896112" y="5266944"/>
            <a:ext cx="109728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</a:rPr>
              <a:t>7</a:t>
            </a:r>
            <a:endParaRPr lang="en-US" sz="650" dirty="0"/>
          </a:p>
        </p:txBody>
      </p:sp>
      <p:sp>
        <p:nvSpPr>
          <p:cNvPr id="46" name="Text 44"/>
          <p:cNvSpPr/>
          <p:nvPr/>
        </p:nvSpPr>
        <p:spPr>
          <a:xfrm>
            <a:off x="1325880" y="5148072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6–12 месяцев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2514600" y="514807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5B83"/>
                </a:solidFill>
              </a:rPr>
              <a:t>Масштабирование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4800600" y="5148072"/>
            <a:ext cx="6309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D3D"/>
                </a:solidFill>
              </a:rPr>
              <a:t>региональные контуры, международные дайджесты, спецпроекты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16. Пилот на 100 событий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Проверка полного пути: заявка → проверка → анонс → освещение → архив → результат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41732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18324A"/>
                </a:solidFill>
              </a:rPr>
              <a:t>Культура</a:t>
            </a:r>
            <a:endParaRPr lang="en-US" sz="880" dirty="0"/>
          </a:p>
        </p:txBody>
      </p:sp>
      <p:sp>
        <p:nvSpPr>
          <p:cNvPr id="9" name="Shape 7"/>
          <p:cNvSpPr/>
          <p:nvPr/>
        </p:nvSpPr>
        <p:spPr>
          <a:xfrm>
            <a:off x="2331720" y="1435608"/>
            <a:ext cx="7040880" cy="21945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555480" y="1417320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20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822960" y="1901952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18324A"/>
                </a:solidFill>
              </a:rPr>
              <a:t>Знание</a:t>
            </a:r>
            <a:endParaRPr lang="en-US" sz="880" dirty="0"/>
          </a:p>
        </p:txBody>
      </p:sp>
      <p:sp>
        <p:nvSpPr>
          <p:cNvPr id="12" name="Shape 10"/>
          <p:cNvSpPr/>
          <p:nvPr/>
        </p:nvSpPr>
        <p:spPr>
          <a:xfrm>
            <a:off x="2331720" y="1920240"/>
            <a:ext cx="7040880" cy="219456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555480" y="190195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20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22960" y="2386584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18324A"/>
                </a:solidFill>
              </a:rPr>
              <a:t>Общество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2331720" y="2404872"/>
            <a:ext cx="5280660" cy="21945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555480" y="2386584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15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22960" y="2871216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18324A"/>
                </a:solidFill>
              </a:rPr>
              <a:t>Кино</a:t>
            </a:r>
            <a:endParaRPr lang="en-US" sz="880" dirty="0"/>
          </a:p>
        </p:txBody>
      </p:sp>
      <p:sp>
        <p:nvSpPr>
          <p:cNvPr id="18" name="Shape 16"/>
          <p:cNvSpPr/>
          <p:nvPr/>
        </p:nvSpPr>
        <p:spPr>
          <a:xfrm>
            <a:off x="2331720" y="2889504"/>
            <a:ext cx="3520440" cy="219456"/>
          </a:xfrm>
          <a:prstGeom prst="rect">
            <a:avLst/>
          </a:prstGeom>
          <a:solidFill>
            <a:srgbClr val="5B4B8A"/>
          </a:solidFill>
          <a:ln w="12700">
            <a:solidFill>
              <a:srgbClr val="5B4B8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555480" y="2871216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10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22960" y="33558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18324A"/>
                </a:solidFill>
              </a:rPr>
              <a:t>Экология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2331720" y="3374136"/>
            <a:ext cx="3520440" cy="219456"/>
          </a:xfrm>
          <a:prstGeom prst="rect">
            <a:avLst/>
          </a:prstGeom>
          <a:solidFill>
            <a:srgbClr val="2F855A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555480" y="3355848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10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" y="384048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18324A"/>
                </a:solidFill>
              </a:rPr>
              <a:t>Бизнес</a:t>
            </a:r>
            <a:endParaRPr lang="en-US" sz="880" dirty="0"/>
          </a:p>
        </p:txBody>
      </p:sp>
      <p:sp>
        <p:nvSpPr>
          <p:cNvPr id="24" name="Shape 22"/>
          <p:cNvSpPr/>
          <p:nvPr/>
        </p:nvSpPr>
        <p:spPr>
          <a:xfrm>
            <a:off x="2331720" y="3858768"/>
            <a:ext cx="3520440" cy="219456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555480" y="3840480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10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22960" y="4325112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18324A"/>
                </a:solidFill>
              </a:rPr>
              <a:t>Память</a:t>
            </a:r>
            <a:endParaRPr lang="en-US" sz="880" dirty="0"/>
          </a:p>
        </p:txBody>
      </p:sp>
      <p:sp>
        <p:nvSpPr>
          <p:cNvPr id="27" name="Shape 25"/>
          <p:cNvSpPr/>
          <p:nvPr/>
        </p:nvSpPr>
        <p:spPr>
          <a:xfrm>
            <a:off x="2331720" y="4343400"/>
            <a:ext cx="3520440" cy="219456"/>
          </a:xfrm>
          <a:prstGeom prst="rect">
            <a:avLst/>
          </a:prstGeom>
          <a:solidFill>
            <a:srgbClr val="657487"/>
          </a:solidFill>
          <a:ln w="12700">
            <a:solidFill>
              <a:srgbClr val="65748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555480" y="432511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10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22960" y="4809744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18324A"/>
                </a:solidFill>
              </a:rPr>
              <a:t>Будущее</a:t>
            </a:r>
            <a:endParaRPr lang="en-US" sz="880" dirty="0"/>
          </a:p>
        </p:txBody>
      </p:sp>
      <p:sp>
        <p:nvSpPr>
          <p:cNvPr id="30" name="Shape 28"/>
          <p:cNvSpPr/>
          <p:nvPr/>
        </p:nvSpPr>
        <p:spPr>
          <a:xfrm>
            <a:off x="2331720" y="4828032"/>
            <a:ext cx="1760220" cy="21945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555480" y="4809744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8324A"/>
                </a:solidFill>
              </a:rPr>
              <a:t>5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822960" y="5486400"/>
            <a:ext cx="1056132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22960" y="5486400"/>
            <a:ext cx="50292" cy="50292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87552" y="5623560"/>
            <a:ext cx="102321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Итог пилота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987552" y="5971032"/>
            <a:ext cx="10232136" cy="-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отчёт по форматам, аудиториям, сильным площадкам, темам развития и событиям, которые дали продолжение.</a:t>
            </a:r>
            <a:endParaRPr lang="en-US" sz="8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17. Манифест СФЕРА СМИ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Голос, память, карта и продолжение Города Событий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1600200"/>
            <a:ext cx="10287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8324A"/>
                </a:solidFill>
              </a:rPr>
              <a:t>Мы создаём СМИ не для шума, а для смысла.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554480" y="2377440"/>
            <a:ext cx="82296" cy="82296"/>
          </a:xfrm>
          <a:prstGeom prst="ellipse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719072" y="2331720"/>
            <a:ext cx="8961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F2D3D"/>
                </a:solidFill>
              </a:rPr>
              <a:t>Событие должно быть увидено, понято, сохранено и продолжено.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554480" y="2962656"/>
            <a:ext cx="82296" cy="82296"/>
          </a:xfrm>
          <a:prstGeom prst="ellipse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719072" y="2916936"/>
            <a:ext cx="8961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F2D3D"/>
                </a:solidFill>
              </a:rPr>
              <a:t>Мы соединяем организаторов, участников, площадки, партнёров, журналистов и зрителей.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1554480" y="3547872"/>
            <a:ext cx="82296" cy="82296"/>
          </a:xfrm>
          <a:prstGeom prst="ellipse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719072" y="3502152"/>
            <a:ext cx="8961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F2D3D"/>
                </a:solidFill>
              </a:rPr>
              <a:t>Мы создаём архив будущего, где каждая значимая встреча, идея и инициатива получают своё место.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554480" y="4133088"/>
            <a:ext cx="82296" cy="82296"/>
          </a:xfrm>
          <a:prstGeom prst="ellipse">
            <a:avLst/>
          </a:prstGeom>
          <a:solidFill>
            <a:srgbClr val="2F855A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719072" y="4087368"/>
            <a:ext cx="8961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F2D3D"/>
                </a:solidFill>
              </a:rPr>
              <a:t>СФЕРА СМИ — это медиа-система, которая превращает события в внимание, доверие, партнёрство и развитие.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1280160" y="5230368"/>
            <a:ext cx="9601200" cy="612648"/>
          </a:xfrm>
          <a:prstGeom prst="roundRect">
            <a:avLst>
              <a:gd name="adj" fmla="val 11940"/>
            </a:avLst>
          </a:prstGeom>
          <a:solidFill>
            <a:srgbClr val="18324A"/>
          </a:solidFill>
          <a:ln w="12700">
            <a:solidFill>
              <a:srgbClr val="1832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600200" y="5422392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Событие → Медиа → Реестр → Доверие → Продолжение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Главная идея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СМИ как система фиксации, доверия и продолжения событий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1463040"/>
            <a:ext cx="489204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463040"/>
            <a:ext cx="50292" cy="214884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1600200"/>
            <a:ext cx="45628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Не обычная новостная лента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1947672"/>
            <a:ext cx="4562856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СФЕРА СМИ работает как смысловая редакция Города Событий: показывает людям, что происходит, объясняет значение происходящего и помогает организаторам доводить событие до результата.</a:t>
            </a:r>
            <a:endParaRPr lang="en-US" sz="840" dirty="0"/>
          </a:p>
        </p:txBody>
      </p:sp>
      <p:sp>
        <p:nvSpPr>
          <p:cNvPr id="12" name="Shape 10"/>
          <p:cNvSpPr/>
          <p:nvPr/>
        </p:nvSpPr>
        <p:spPr>
          <a:xfrm>
            <a:off x="6537960" y="1463040"/>
            <a:ext cx="489204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537960" y="1463040"/>
            <a:ext cx="50292" cy="214884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702552" y="1600200"/>
            <a:ext cx="45628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Событие становится общественным фактом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702552" y="1947672"/>
            <a:ext cx="4562856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Каждое значимое событие получает анонс, освещение, медиа-след, реестр, архив и следующий шаг. Так событие не исчезает после завершения.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822960" y="4370832"/>
            <a:ext cx="10515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8324A"/>
                </a:solidFill>
              </a:rPr>
              <a:t>ЦИКЛ → СОБЫТИЕ → МЕДИА-СЛЕД → РЕЕСТР → ДОВЕРИЕ → РАЗВИТИЕ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31520" y="5074920"/>
            <a:ext cx="1627632" cy="329184"/>
          </a:xfrm>
          <a:prstGeom prst="roundRect">
            <a:avLst>
              <a:gd name="adj" fmla="val 22222"/>
            </a:avLst>
          </a:prstGeom>
          <a:solidFill>
            <a:srgbClr val="DDF4F2"/>
          </a:solidFill>
          <a:ln w="12700">
            <a:solidFill>
              <a:srgbClr val="DDF4F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5157216"/>
            <a:ext cx="14447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Цикл задаёт ритм</a:t>
            </a:r>
            <a:endParaRPr lang="en-US" sz="820" dirty="0"/>
          </a:p>
        </p:txBody>
      </p:sp>
      <p:sp>
        <p:nvSpPr>
          <p:cNvPr id="19" name="Shape 17"/>
          <p:cNvSpPr/>
          <p:nvPr/>
        </p:nvSpPr>
        <p:spPr>
          <a:xfrm>
            <a:off x="2359152" y="5230368"/>
            <a:ext cx="201168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2578608" y="5074920"/>
            <a:ext cx="1627632" cy="329184"/>
          </a:xfrm>
          <a:prstGeom prst="roundRect">
            <a:avLst>
              <a:gd name="adj" fmla="val 22222"/>
            </a:avLst>
          </a:prstGeom>
          <a:solidFill>
            <a:srgbClr val="FFF1D2"/>
          </a:solidFill>
          <a:ln w="12700">
            <a:solidFill>
              <a:srgbClr val="FFF1D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670048" y="5157216"/>
            <a:ext cx="14447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Событие проявляет смысл</a:t>
            </a:r>
            <a:endParaRPr lang="en-US" sz="820" dirty="0"/>
          </a:p>
        </p:txBody>
      </p:sp>
      <p:sp>
        <p:nvSpPr>
          <p:cNvPr id="22" name="Shape 20"/>
          <p:cNvSpPr/>
          <p:nvPr/>
        </p:nvSpPr>
        <p:spPr>
          <a:xfrm>
            <a:off x="4206240" y="5230368"/>
            <a:ext cx="201168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4425696" y="5074920"/>
            <a:ext cx="1627632" cy="329184"/>
          </a:xfrm>
          <a:prstGeom prst="roundRect">
            <a:avLst>
              <a:gd name="adj" fmla="val 22222"/>
            </a:avLst>
          </a:prstGeom>
          <a:solidFill>
            <a:srgbClr val="DDF4F2"/>
          </a:solidFill>
          <a:ln w="12700">
            <a:solidFill>
              <a:srgbClr val="DDF4F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17136" y="5157216"/>
            <a:ext cx="14447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СМИ создают видимость</a:t>
            </a:r>
            <a:endParaRPr lang="en-US" sz="820" dirty="0"/>
          </a:p>
        </p:txBody>
      </p:sp>
      <p:sp>
        <p:nvSpPr>
          <p:cNvPr id="25" name="Shape 23"/>
          <p:cNvSpPr/>
          <p:nvPr/>
        </p:nvSpPr>
        <p:spPr>
          <a:xfrm>
            <a:off x="6053328" y="5230368"/>
            <a:ext cx="201168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6272784" y="5074920"/>
            <a:ext cx="1627632" cy="329184"/>
          </a:xfrm>
          <a:prstGeom prst="roundRect">
            <a:avLst>
              <a:gd name="adj" fmla="val 22222"/>
            </a:avLst>
          </a:prstGeom>
          <a:solidFill>
            <a:srgbClr val="FFF1D2"/>
          </a:solidFill>
          <a:ln w="12700">
            <a:solidFill>
              <a:srgbClr val="FFF1D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64224" y="5157216"/>
            <a:ext cx="14447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Реестр сохраняет факт</a:t>
            </a:r>
            <a:endParaRPr lang="en-US" sz="820" dirty="0"/>
          </a:p>
        </p:txBody>
      </p:sp>
      <p:sp>
        <p:nvSpPr>
          <p:cNvPr id="28" name="Shape 26"/>
          <p:cNvSpPr/>
          <p:nvPr/>
        </p:nvSpPr>
        <p:spPr>
          <a:xfrm>
            <a:off x="7900416" y="5230368"/>
            <a:ext cx="201168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8119872" y="5074920"/>
            <a:ext cx="1627632" cy="329184"/>
          </a:xfrm>
          <a:prstGeom prst="roundRect">
            <a:avLst>
              <a:gd name="adj" fmla="val 22222"/>
            </a:avLst>
          </a:prstGeom>
          <a:solidFill>
            <a:srgbClr val="DDF4F2"/>
          </a:solidFill>
          <a:ln w="12700">
            <a:solidFill>
              <a:srgbClr val="DDF4F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211312" y="5157216"/>
            <a:ext cx="14447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Доверие возникает из доказательности</a:t>
            </a:r>
            <a:endParaRPr lang="en-US" sz="820" dirty="0"/>
          </a:p>
        </p:txBody>
      </p:sp>
      <p:sp>
        <p:nvSpPr>
          <p:cNvPr id="31" name="Shape 29"/>
          <p:cNvSpPr/>
          <p:nvPr/>
        </p:nvSpPr>
        <p:spPr>
          <a:xfrm>
            <a:off x="9747504" y="5230368"/>
            <a:ext cx="201168" cy="0"/>
          </a:xfrm>
          <a:prstGeom prst="line">
            <a:avLst/>
          </a:prstGeom>
          <a:noFill/>
          <a:ln w="19050">
            <a:solidFill>
              <a:srgbClr val="657487"/>
            </a:solidFill>
            <a:prstDash val="solid"/>
            <a:headEnd type="none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9966960" y="5074920"/>
            <a:ext cx="1627632" cy="329184"/>
          </a:xfrm>
          <a:prstGeom prst="roundRect">
            <a:avLst>
              <a:gd name="adj" fmla="val 22222"/>
            </a:avLst>
          </a:prstGeom>
          <a:solidFill>
            <a:srgbClr val="FFF1D2"/>
          </a:solidFill>
          <a:ln w="12700">
            <a:solidFill>
              <a:srgbClr val="FFF1D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058400" y="5157216"/>
            <a:ext cx="14447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18324A"/>
                </a:solidFill>
              </a:rPr>
              <a:t>Развитие рождает продолжение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Место в архитектуре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СФЕРА СМИ — публичный голос, навигационная оболочка и механизм доверия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983480" y="2880360"/>
            <a:ext cx="2240280" cy="1051560"/>
          </a:xfrm>
          <a:prstGeom prst="ellipse">
            <a:avLst/>
          </a:prstGeom>
          <a:solidFill>
            <a:srgbClr val="18324A"/>
          </a:solidFill>
          <a:ln w="12700">
            <a:solidFill>
              <a:srgbClr val="1832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221224" y="3209544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СФЕРА СМИ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1508760"/>
            <a:ext cx="205740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1508760"/>
            <a:ext cx="50292" cy="1024128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96112" y="1645920"/>
            <a:ext cx="1728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21A3A3"/>
                </a:solidFill>
              </a:rPr>
              <a:t>Город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21A3A3"/>
                </a:solidFill>
              </a:rPr>
              <a:t>Событий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96112" y="1993392"/>
            <a:ext cx="172821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Календарь, карта, события</a:t>
            </a:r>
            <a:endParaRPr lang="en-US" sz="840" dirty="0"/>
          </a:p>
        </p:txBody>
      </p:sp>
      <p:sp>
        <p:nvSpPr>
          <p:cNvPr id="14" name="Shape 12"/>
          <p:cNvSpPr/>
          <p:nvPr/>
        </p:nvSpPr>
        <p:spPr>
          <a:xfrm>
            <a:off x="1755648" y="2020824"/>
            <a:ext cx="4343400" cy="1380744"/>
          </a:xfrm>
          <a:prstGeom prst="line">
            <a:avLst/>
          </a:prstGeom>
          <a:noFill/>
          <a:ln w="19050">
            <a:solidFill>
              <a:srgbClr val="21A3A3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3657600" y="932688"/>
            <a:ext cx="205740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657600" y="932688"/>
            <a:ext cx="50292" cy="1024128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22192" y="1069848"/>
            <a:ext cx="1728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245B83"/>
                </a:solidFill>
              </a:rPr>
              <a:t>Город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245B83"/>
                </a:solidFill>
              </a:rPr>
              <a:t>Знания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822192" y="1417320"/>
            <a:ext cx="172821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Лекции, школы, исследования</a:t>
            </a:r>
            <a:endParaRPr lang="en-US" sz="840" dirty="0"/>
          </a:p>
        </p:txBody>
      </p:sp>
      <p:sp>
        <p:nvSpPr>
          <p:cNvPr id="19" name="Shape 17"/>
          <p:cNvSpPr/>
          <p:nvPr/>
        </p:nvSpPr>
        <p:spPr>
          <a:xfrm>
            <a:off x="4681728" y="1444752"/>
            <a:ext cx="1417320" cy="1956816"/>
          </a:xfrm>
          <a:prstGeom prst="line">
            <a:avLst/>
          </a:prstGeom>
          <a:noFill/>
          <a:ln w="19050">
            <a:solidFill>
              <a:srgbClr val="245B83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7315200" y="932688"/>
            <a:ext cx="205740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315200" y="932688"/>
            <a:ext cx="50292" cy="1024128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79792" y="1069848"/>
            <a:ext cx="1728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C99A2E"/>
                </a:solidFill>
              </a:rPr>
              <a:t>СФЕРА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479792" y="1417320"/>
            <a:ext cx="172821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Инициативы и кооперация</a:t>
            </a:r>
            <a:endParaRPr lang="en-US" sz="840" dirty="0"/>
          </a:p>
        </p:txBody>
      </p:sp>
      <p:sp>
        <p:nvSpPr>
          <p:cNvPr id="24" name="Shape 22"/>
          <p:cNvSpPr/>
          <p:nvPr/>
        </p:nvSpPr>
        <p:spPr>
          <a:xfrm>
            <a:off x="8339328" y="1444752"/>
            <a:ext cx="-2240280" cy="1956816"/>
          </a:xfrm>
          <a:prstGeom prst="line">
            <a:avLst/>
          </a:prstGeom>
          <a:noFill/>
          <a:ln w="19050">
            <a:solidFill>
              <a:srgbClr val="C99A2E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9372600" y="1508760"/>
            <a:ext cx="205740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372600" y="1508760"/>
            <a:ext cx="50292" cy="1024128"/>
          </a:xfrm>
          <a:prstGeom prst="rect">
            <a:avLst/>
          </a:prstGeom>
          <a:solidFill>
            <a:srgbClr val="5B4B8A"/>
          </a:solidFill>
          <a:ln w="12700">
            <a:solidFill>
              <a:srgbClr val="5B4B8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537192" y="1645920"/>
            <a:ext cx="1728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5B4B8A"/>
                </a:solidFill>
              </a:rPr>
              <a:t>ЭКВИЛИБРИУМ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537192" y="1993392"/>
            <a:ext cx="172821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Аналитика, связи, баланс</a:t>
            </a:r>
            <a:endParaRPr lang="en-US" sz="840" dirty="0"/>
          </a:p>
        </p:txBody>
      </p:sp>
      <p:sp>
        <p:nvSpPr>
          <p:cNvPr id="29" name="Shape 27"/>
          <p:cNvSpPr/>
          <p:nvPr/>
        </p:nvSpPr>
        <p:spPr>
          <a:xfrm>
            <a:off x="10396728" y="2020824"/>
            <a:ext cx="-4297680" cy="1380744"/>
          </a:xfrm>
          <a:prstGeom prst="line">
            <a:avLst/>
          </a:prstGeom>
          <a:noFill/>
          <a:ln w="19050">
            <a:solidFill>
              <a:srgbClr val="5B4B8A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2057400" y="4617720"/>
            <a:ext cx="205740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057400" y="4617720"/>
            <a:ext cx="50292" cy="1024128"/>
          </a:xfrm>
          <a:prstGeom prst="rect">
            <a:avLst/>
          </a:prstGeom>
          <a:solidFill>
            <a:srgbClr val="2F855A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221992" y="4754880"/>
            <a:ext cx="1728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2F855A"/>
                </a:solidFill>
              </a:rPr>
              <a:t>Культура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2F855A"/>
                </a:solidFill>
              </a:rPr>
              <a:t>и кино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2221992" y="5102352"/>
            <a:ext cx="172821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Фестивали, премьеры, архив</a:t>
            </a:r>
            <a:endParaRPr lang="en-US" sz="840" dirty="0"/>
          </a:p>
        </p:txBody>
      </p:sp>
      <p:sp>
        <p:nvSpPr>
          <p:cNvPr id="34" name="Shape 32"/>
          <p:cNvSpPr/>
          <p:nvPr/>
        </p:nvSpPr>
        <p:spPr>
          <a:xfrm>
            <a:off x="3081528" y="5129784"/>
            <a:ext cx="3017520" cy="-1728216"/>
          </a:xfrm>
          <a:prstGeom prst="line">
            <a:avLst/>
          </a:prstGeom>
          <a:noFill/>
          <a:ln w="19050">
            <a:solidFill>
              <a:srgbClr val="2F855A"/>
            </a:solidFill>
            <a:prstDash val="solid"/>
            <a:headEnd type="none"/>
            <a:tailEnd type="triangle"/>
          </a:ln>
        </p:spPr>
      </p:sp>
      <p:sp>
        <p:nvSpPr>
          <p:cNvPr id="35" name="Shape 33"/>
          <p:cNvSpPr/>
          <p:nvPr/>
        </p:nvSpPr>
        <p:spPr>
          <a:xfrm>
            <a:off x="7909560" y="4617720"/>
            <a:ext cx="205740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909560" y="4617720"/>
            <a:ext cx="50292" cy="1024128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074152" y="4754880"/>
            <a:ext cx="1728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B83232"/>
                </a:solidFill>
              </a:rPr>
              <a:t>Партнёры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B83232"/>
                </a:solidFill>
              </a:rPr>
              <a:t>и СМИ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8074152" y="5102352"/>
            <a:ext cx="172821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Аккредитация и публикации</a:t>
            </a:r>
            <a:endParaRPr lang="en-US" sz="840" dirty="0"/>
          </a:p>
        </p:txBody>
      </p:sp>
      <p:sp>
        <p:nvSpPr>
          <p:cNvPr id="39" name="Shape 37"/>
          <p:cNvSpPr/>
          <p:nvPr/>
        </p:nvSpPr>
        <p:spPr>
          <a:xfrm>
            <a:off x="8933688" y="5129784"/>
            <a:ext cx="-2834640" cy="-1728216"/>
          </a:xfrm>
          <a:prstGeom prst="line">
            <a:avLst/>
          </a:prstGeom>
          <a:noFill/>
          <a:ln w="19050">
            <a:solidFill>
              <a:srgbClr val="B83232"/>
            </a:solidFill>
            <a:prstDash val="solid"/>
            <a:headEnd type="none"/>
            <a:tailEnd type="triangle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Миссия и принципы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Единая информационная среда для событий, культуры, знания и кооперации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1325880"/>
            <a:ext cx="10881360" cy="960120"/>
          </a:xfrm>
          <a:prstGeom prst="roundRect">
            <a:avLst>
              <a:gd name="adj" fmla="val 7619"/>
            </a:avLst>
          </a:prstGeom>
          <a:solidFill>
            <a:srgbClr val="18324A"/>
          </a:solidFill>
          <a:ln w="12700">
            <a:solidFill>
              <a:srgbClr val="1832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463040"/>
            <a:ext cx="105521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Миссия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1810512"/>
            <a:ext cx="1055217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FFFFFF"/>
                </a:solidFill>
              </a:rPr>
              <a:t>Создать среду, где события города, культуры, знания, науки, общественных инициатив и международного сотрудничества получают голос, образ, доказательный след и продолжение.</a:t>
            </a:r>
            <a:endParaRPr lang="en-US" sz="840" dirty="0"/>
          </a:p>
        </p:txBody>
      </p:sp>
      <p:sp>
        <p:nvSpPr>
          <p:cNvPr id="11" name="Shape 9"/>
          <p:cNvSpPr/>
          <p:nvPr/>
        </p:nvSpPr>
        <p:spPr>
          <a:xfrm>
            <a:off x="658368" y="2697480"/>
            <a:ext cx="33375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58368" y="2697480"/>
            <a:ext cx="50292" cy="96012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283464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1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2960" y="3182112"/>
            <a:ext cx="300837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Событие важнее шума</a:t>
            </a:r>
            <a:endParaRPr lang="en-US" sz="840" dirty="0"/>
          </a:p>
        </p:txBody>
      </p:sp>
      <p:sp>
        <p:nvSpPr>
          <p:cNvPr id="15" name="Shape 13"/>
          <p:cNvSpPr/>
          <p:nvPr/>
        </p:nvSpPr>
        <p:spPr>
          <a:xfrm>
            <a:off x="4361688" y="2697480"/>
            <a:ext cx="33375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61688" y="2697480"/>
            <a:ext cx="50292" cy="96012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26280" y="283464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26280" y="3182112"/>
            <a:ext cx="300837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После события должен оставаться след</a:t>
            </a:r>
            <a:endParaRPr lang="en-US" sz="840" dirty="0"/>
          </a:p>
        </p:txBody>
      </p:sp>
      <p:sp>
        <p:nvSpPr>
          <p:cNvPr id="19" name="Shape 17"/>
          <p:cNvSpPr/>
          <p:nvPr/>
        </p:nvSpPr>
        <p:spPr>
          <a:xfrm>
            <a:off x="8065008" y="2697480"/>
            <a:ext cx="33375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065008" y="2697480"/>
            <a:ext cx="50292" cy="96012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0" y="283464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3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229600" y="3182112"/>
            <a:ext cx="300837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СМИ работают не только с фактом, но и со смыслом</a:t>
            </a:r>
            <a:endParaRPr lang="en-US" sz="840" dirty="0"/>
          </a:p>
        </p:txBody>
      </p:sp>
      <p:sp>
        <p:nvSpPr>
          <p:cNvPr id="23" name="Shape 21"/>
          <p:cNvSpPr/>
          <p:nvPr/>
        </p:nvSpPr>
        <p:spPr>
          <a:xfrm>
            <a:off x="658368" y="4023360"/>
            <a:ext cx="33375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58368" y="4023360"/>
            <a:ext cx="50292" cy="96012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416052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4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22960" y="4507992"/>
            <a:ext cx="300837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ИИ помогает, но не заменяет редактора</a:t>
            </a:r>
            <a:endParaRPr lang="en-US" sz="840" dirty="0"/>
          </a:p>
        </p:txBody>
      </p:sp>
      <p:sp>
        <p:nvSpPr>
          <p:cNvPr id="27" name="Shape 25"/>
          <p:cNvSpPr/>
          <p:nvPr/>
        </p:nvSpPr>
        <p:spPr>
          <a:xfrm>
            <a:off x="4361688" y="4023360"/>
            <a:ext cx="33375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361688" y="4023360"/>
            <a:ext cx="50292" cy="96012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26280" y="416052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5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526280" y="4507992"/>
            <a:ext cx="300837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Доверие строится на ясности и проверяемости</a:t>
            </a:r>
            <a:endParaRPr lang="en-US" sz="840" dirty="0"/>
          </a:p>
        </p:txBody>
      </p:sp>
      <p:sp>
        <p:nvSpPr>
          <p:cNvPr id="31" name="Shape 29"/>
          <p:cNvSpPr/>
          <p:nvPr/>
        </p:nvSpPr>
        <p:spPr>
          <a:xfrm>
            <a:off x="8065008" y="4023360"/>
            <a:ext cx="33375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065008" y="4023360"/>
            <a:ext cx="50292" cy="96012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0" y="416052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6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8229600" y="4507992"/>
            <a:ext cx="300837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Архив — память развития, а не склад файлов</a:t>
            </a:r>
            <a:endParaRPr lang="en-US" sz="8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Целевые аудитории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Для каждой группы — своя польза и точка входа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6928" y="1417320"/>
            <a:ext cx="2542032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417320"/>
            <a:ext cx="50292" cy="1572768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1554480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Жители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31520" y="1901952"/>
            <a:ext cx="2212848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куда пойти и зачем участвовать</a:t>
            </a:r>
            <a:endParaRPr lang="en-US" sz="840" dirty="0"/>
          </a:p>
          <a:p>
            <a:pPr indent="0" marL="0">
              <a:buNone/>
            </a:pP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→ афиша, маршруты, подборки</a:t>
            </a:r>
            <a:endParaRPr lang="en-US" sz="840" dirty="0"/>
          </a:p>
        </p:txBody>
      </p:sp>
      <p:sp>
        <p:nvSpPr>
          <p:cNvPr id="12" name="Shape 10"/>
          <p:cNvSpPr/>
          <p:nvPr/>
        </p:nvSpPr>
        <p:spPr>
          <a:xfrm>
            <a:off x="3429000" y="1417320"/>
            <a:ext cx="2542032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29000" y="1417320"/>
            <a:ext cx="50292" cy="1572768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93592" y="1554480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Организаторы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593592" y="1901952"/>
            <a:ext cx="2212848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аудитория, партнёры, медиа</a:t>
            </a:r>
            <a:endParaRPr lang="en-US" sz="840" dirty="0"/>
          </a:p>
          <a:p>
            <a:pPr indent="0" marL="0">
              <a:buNone/>
            </a:pP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→ кабинет, пресс-пакеты, отчёты</a:t>
            </a:r>
            <a:endParaRPr lang="en-US" sz="840" dirty="0"/>
          </a:p>
        </p:txBody>
      </p:sp>
      <p:sp>
        <p:nvSpPr>
          <p:cNvPr id="16" name="Shape 14"/>
          <p:cNvSpPr/>
          <p:nvPr/>
        </p:nvSpPr>
        <p:spPr>
          <a:xfrm>
            <a:off x="6291072" y="1417320"/>
            <a:ext cx="2542032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91072" y="1417320"/>
            <a:ext cx="50292" cy="1572768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55664" y="1554480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Площадки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55664" y="1901952"/>
            <a:ext cx="2212848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заполняемость и репутация</a:t>
            </a:r>
            <a:endParaRPr lang="en-US" sz="840" dirty="0"/>
          </a:p>
          <a:p>
            <a:pPr indent="0" marL="0">
              <a:buNone/>
            </a:pP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→ карточки, календарь, карта</a:t>
            </a:r>
            <a:endParaRPr lang="en-US" sz="840" dirty="0"/>
          </a:p>
        </p:txBody>
      </p:sp>
      <p:sp>
        <p:nvSpPr>
          <p:cNvPr id="20" name="Shape 18"/>
          <p:cNvSpPr/>
          <p:nvPr/>
        </p:nvSpPr>
        <p:spPr>
          <a:xfrm>
            <a:off x="9153144" y="1417320"/>
            <a:ext cx="2542032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53144" y="1417320"/>
            <a:ext cx="50292" cy="1572768"/>
          </a:xfrm>
          <a:prstGeom prst="rect">
            <a:avLst/>
          </a:prstGeom>
          <a:solidFill>
            <a:srgbClr val="2F855A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317736" y="1554480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СМИ и блогеры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317736" y="1901952"/>
            <a:ext cx="2212848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доступ к проверенной информации</a:t>
            </a:r>
            <a:endParaRPr lang="en-US" sz="840" dirty="0"/>
          </a:p>
          <a:p>
            <a:pPr indent="0" marL="0">
              <a:buNone/>
            </a:pP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→ аккредитация, фотобанк, база спикеров</a:t>
            </a:r>
            <a:endParaRPr lang="en-US" sz="840" dirty="0"/>
          </a:p>
        </p:txBody>
      </p:sp>
      <p:sp>
        <p:nvSpPr>
          <p:cNvPr id="24" name="Shape 22"/>
          <p:cNvSpPr/>
          <p:nvPr/>
        </p:nvSpPr>
        <p:spPr>
          <a:xfrm>
            <a:off x="566928" y="3456432"/>
            <a:ext cx="2542032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3456432"/>
            <a:ext cx="50292" cy="1572768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3593592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Бизнес и инвесторы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31520" y="3941064"/>
            <a:ext cx="2212848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живые проекты и точки входа</a:t>
            </a:r>
            <a:endParaRPr lang="en-US" sz="840" dirty="0"/>
          </a:p>
          <a:p>
            <a:pPr indent="0" marL="0">
              <a:buNone/>
            </a:pP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→ аналитика, спецпроекты, партнёрские пакеты</a:t>
            </a:r>
            <a:endParaRPr lang="en-US" sz="840" dirty="0"/>
          </a:p>
        </p:txBody>
      </p:sp>
      <p:sp>
        <p:nvSpPr>
          <p:cNvPr id="28" name="Shape 26"/>
          <p:cNvSpPr/>
          <p:nvPr/>
        </p:nvSpPr>
        <p:spPr>
          <a:xfrm>
            <a:off x="3429000" y="3456432"/>
            <a:ext cx="2542032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429000" y="3456432"/>
            <a:ext cx="50292" cy="1572768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593592" y="3593592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Государство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593592" y="3941064"/>
            <a:ext cx="2212848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повестка и результаты инициатив</a:t>
            </a:r>
            <a:endParaRPr lang="en-US" sz="840" dirty="0"/>
          </a:p>
          <a:p>
            <a:pPr indent="0" marL="0">
              <a:buNone/>
            </a:pP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→ реестры, архив, мониторинг</a:t>
            </a:r>
            <a:endParaRPr lang="en-US" sz="840" dirty="0"/>
          </a:p>
        </p:txBody>
      </p:sp>
      <p:sp>
        <p:nvSpPr>
          <p:cNvPr id="32" name="Shape 30"/>
          <p:cNvSpPr/>
          <p:nvPr/>
        </p:nvSpPr>
        <p:spPr>
          <a:xfrm>
            <a:off x="6291072" y="3456432"/>
            <a:ext cx="2542032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291072" y="3456432"/>
            <a:ext cx="50292" cy="1572768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55664" y="3593592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Международные партнёры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455664" y="3941064"/>
            <a:ext cx="2212848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понятная картина культурной жизни</a:t>
            </a:r>
            <a:endParaRPr lang="en-US" sz="840" dirty="0"/>
          </a:p>
          <a:p>
            <a:pPr indent="0" marL="0">
              <a:buNone/>
            </a:pP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→ мультиязычные дайджесты</a:t>
            </a:r>
            <a:endParaRPr lang="en-US" sz="840" dirty="0"/>
          </a:p>
        </p:txBody>
      </p:sp>
      <p:sp>
        <p:nvSpPr>
          <p:cNvPr id="36" name="Shape 34"/>
          <p:cNvSpPr/>
          <p:nvPr/>
        </p:nvSpPr>
        <p:spPr>
          <a:xfrm>
            <a:off x="9153144" y="3456432"/>
            <a:ext cx="2542032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153144" y="3456432"/>
            <a:ext cx="50292" cy="1572768"/>
          </a:xfrm>
          <a:prstGeom prst="rect">
            <a:avLst/>
          </a:prstGeom>
          <a:solidFill>
            <a:srgbClr val="2F855A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317736" y="3593592"/>
            <a:ext cx="2212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Исследователи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9317736" y="3941064"/>
            <a:ext cx="2212848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данные, следы, связи</a:t>
            </a:r>
            <a:endParaRPr lang="en-US" sz="840" dirty="0"/>
          </a:p>
          <a:p>
            <a:pPr indent="0" marL="0">
              <a:buNone/>
            </a:pP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→ архив, реестры, карты событий</a:t>
            </a:r>
            <a:endParaRPr lang="en-US" sz="8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Функции СФЕРА СМИ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От навигации до международной коммуникации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0" y="987552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114800" y="987552"/>
            <a:ext cx="50292" cy="91440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279392" y="1124712"/>
            <a:ext cx="2139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Навигация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279392" y="1472184"/>
            <a:ext cx="213969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ежедневная, недельная и сезонная картина событий</a:t>
            </a:r>
            <a:endParaRPr lang="en-US" sz="840" dirty="0"/>
          </a:p>
        </p:txBody>
      </p:sp>
      <p:sp>
        <p:nvSpPr>
          <p:cNvPr id="12" name="Shape 10"/>
          <p:cNvSpPr/>
          <p:nvPr/>
        </p:nvSpPr>
        <p:spPr>
          <a:xfrm>
            <a:off x="6862758" y="1496413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62758" y="1496413"/>
            <a:ext cx="50292" cy="91440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027350" y="1633573"/>
            <a:ext cx="2139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Освещение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027350" y="1981045"/>
            <a:ext cx="213969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анонсы, репортажи, интервью, эфиры, фото и видео</a:t>
            </a:r>
            <a:endParaRPr lang="en-US" sz="840" dirty="0"/>
          </a:p>
        </p:txBody>
      </p:sp>
      <p:sp>
        <p:nvSpPr>
          <p:cNvPr id="16" name="Shape 14"/>
          <p:cNvSpPr/>
          <p:nvPr/>
        </p:nvSpPr>
        <p:spPr>
          <a:xfrm>
            <a:off x="8001000" y="2724912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001000" y="2724912"/>
            <a:ext cx="50292" cy="914400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165592" y="2862072"/>
            <a:ext cx="2139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Смысловая сборка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165592" y="3209544"/>
            <a:ext cx="213969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почему событие важно и к какому циклу относится</a:t>
            </a:r>
            <a:endParaRPr lang="en-US" sz="840" dirty="0"/>
          </a:p>
        </p:txBody>
      </p:sp>
      <p:sp>
        <p:nvSpPr>
          <p:cNvPr id="20" name="Shape 18"/>
          <p:cNvSpPr/>
          <p:nvPr/>
        </p:nvSpPr>
        <p:spPr>
          <a:xfrm>
            <a:off x="6862758" y="3953411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62758" y="3953411"/>
            <a:ext cx="50292" cy="914400"/>
          </a:xfrm>
          <a:prstGeom prst="rect">
            <a:avLst/>
          </a:prstGeom>
          <a:solidFill>
            <a:srgbClr val="2F855A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027350" y="4090571"/>
            <a:ext cx="2139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Архивирование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027350" y="4438043"/>
            <a:ext cx="213969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сохранение материалов, решений, участников и итогов</a:t>
            </a:r>
            <a:endParaRPr lang="en-US" sz="840" dirty="0"/>
          </a:p>
        </p:txBody>
      </p:sp>
      <p:sp>
        <p:nvSpPr>
          <p:cNvPr id="24" name="Shape 22"/>
          <p:cNvSpPr/>
          <p:nvPr/>
        </p:nvSpPr>
        <p:spPr>
          <a:xfrm>
            <a:off x="4114800" y="4462272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114800" y="4462272"/>
            <a:ext cx="50292" cy="914400"/>
          </a:xfrm>
          <a:prstGeom prst="rect">
            <a:avLst/>
          </a:prstGeom>
          <a:solidFill>
            <a:srgbClr val="5B4B8A"/>
          </a:solidFill>
          <a:ln w="12700">
            <a:solidFill>
              <a:srgbClr val="5B4B8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279392" y="4599432"/>
            <a:ext cx="2139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Координация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279392" y="4946904"/>
            <a:ext cx="213969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соединение организаторов, площадок, партнёров и аудитории</a:t>
            </a:r>
            <a:endParaRPr lang="en-US" sz="840" dirty="0"/>
          </a:p>
        </p:txBody>
      </p:sp>
      <p:sp>
        <p:nvSpPr>
          <p:cNvPr id="28" name="Shape 26"/>
          <p:cNvSpPr/>
          <p:nvPr/>
        </p:nvSpPr>
        <p:spPr>
          <a:xfrm>
            <a:off x="1366842" y="3953411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366842" y="3953411"/>
            <a:ext cx="50292" cy="914400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531434" y="4090571"/>
            <a:ext cx="2139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Репутация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531434" y="4438043"/>
            <a:ext cx="213969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образ города как пространства культуры и развития</a:t>
            </a:r>
            <a:endParaRPr lang="en-US" sz="840" dirty="0"/>
          </a:p>
        </p:txBody>
      </p:sp>
      <p:sp>
        <p:nvSpPr>
          <p:cNvPr id="32" name="Shape 30"/>
          <p:cNvSpPr/>
          <p:nvPr/>
        </p:nvSpPr>
        <p:spPr>
          <a:xfrm>
            <a:off x="228600" y="2724912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28600" y="2724912"/>
            <a:ext cx="50292" cy="91440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93192" y="2862072"/>
            <a:ext cx="2139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Аналитика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393192" y="3209544"/>
            <a:ext cx="213969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охват, вовлечённость, результаты, продолжение</a:t>
            </a:r>
            <a:endParaRPr lang="en-US" sz="840" dirty="0"/>
          </a:p>
        </p:txBody>
      </p:sp>
      <p:sp>
        <p:nvSpPr>
          <p:cNvPr id="36" name="Shape 34"/>
          <p:cNvSpPr/>
          <p:nvPr/>
        </p:nvSpPr>
        <p:spPr>
          <a:xfrm>
            <a:off x="1366842" y="1496413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366842" y="1496413"/>
            <a:ext cx="50292" cy="91440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531434" y="1633573"/>
            <a:ext cx="2139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Международная связь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1531434" y="1981045"/>
            <a:ext cx="213969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перевод, дайджесты, культурная дипломатия</a:t>
            </a:r>
            <a:endParaRPr lang="en-US" sz="840" dirty="0"/>
          </a:p>
        </p:txBody>
      </p:sp>
      <p:sp>
        <p:nvSpPr>
          <p:cNvPr id="40" name="Shape 38"/>
          <p:cNvSpPr/>
          <p:nvPr/>
        </p:nvSpPr>
        <p:spPr>
          <a:xfrm>
            <a:off x="4709160" y="2670048"/>
            <a:ext cx="2788920" cy="1234440"/>
          </a:xfrm>
          <a:prstGeom prst="ellipse">
            <a:avLst/>
          </a:prstGeom>
          <a:solidFill>
            <a:srgbClr val="DDF4F2"/>
          </a:solidFill>
          <a:ln w="15240">
            <a:solidFill>
              <a:srgbClr val="21A3A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10912" y="2999232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8324A"/>
                </a:solidFill>
              </a:rPr>
              <a:t>Медиа-система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18324A"/>
                </a:solidFill>
              </a:rPr>
              <a:t>доверия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Структура медиаплатформы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Портал + социальная оболочка + архив + реестры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1325880"/>
            <a:ext cx="3474720" cy="443484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325880"/>
            <a:ext cx="50292" cy="4434840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1463040"/>
            <a:ext cx="3145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Главный портал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1810512"/>
            <a:ext cx="3145536" cy="3840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Главная: события дня, материалы, карта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Афиша: фильтры по дате, теме, месту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Новости и репортажи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Интервью и аналитика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Реестры: события, площадки, партнёры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Архив: фото, видео, документы, решения</a:t>
            </a:r>
            <a:endParaRPr lang="en-US" sz="840" dirty="0"/>
          </a:p>
        </p:txBody>
      </p:sp>
      <p:sp>
        <p:nvSpPr>
          <p:cNvPr id="12" name="Shape 10"/>
          <p:cNvSpPr/>
          <p:nvPr/>
        </p:nvSpPr>
        <p:spPr>
          <a:xfrm>
            <a:off x="4434840" y="1325880"/>
            <a:ext cx="3474720" cy="443484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34840" y="1325880"/>
            <a:ext cx="50292" cy="443484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99432" y="1463040"/>
            <a:ext cx="3145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Мобильная и социальная оболочка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99432" y="1810512"/>
            <a:ext cx="3145536" cy="3840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Telegram: быстрые анонсы и изменения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VK: массовое сообщество и фотоальбомы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RuTube / YouTube: видеоархив и трансляции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Дзен: публицистика и маршруты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Рассылки: подборки и итоги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Подкасты: голос города</a:t>
            </a:r>
            <a:endParaRPr lang="en-US" sz="840" dirty="0"/>
          </a:p>
        </p:txBody>
      </p:sp>
      <p:sp>
        <p:nvSpPr>
          <p:cNvPr id="16" name="Shape 14"/>
          <p:cNvSpPr/>
          <p:nvPr/>
        </p:nvSpPr>
        <p:spPr>
          <a:xfrm>
            <a:off x="8211312" y="1325880"/>
            <a:ext cx="3246120" cy="443484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211312" y="1325880"/>
            <a:ext cx="50292" cy="4434840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75904" y="1463040"/>
            <a:ext cx="2916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Инфраструктура памяти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375904" y="1810512"/>
            <a:ext cx="2916936" cy="3840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Медиа-карточка события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Медиатека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Карта событий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Кабинет организатора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Пресс-кабинет СМИ</a:t>
            </a:r>
            <a:endParaRPr lang="en-US" sz="840" dirty="0"/>
          </a:p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• Отчёты и индексы доверия</a:t>
            </a:r>
            <a:endParaRPr lang="en-US" sz="8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Единая карточка события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Базовая единица: афиша + медиа + реестр + архив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1417320"/>
            <a:ext cx="2450592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417320"/>
            <a:ext cx="50292" cy="1389888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155448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Идентификация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1901952"/>
            <a:ext cx="212140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название, дата, место, формат, статус</a:t>
            </a:r>
            <a:endParaRPr lang="en-US" sz="840" dirty="0"/>
          </a:p>
        </p:txBody>
      </p:sp>
      <p:sp>
        <p:nvSpPr>
          <p:cNvPr id="12" name="Shape 10"/>
          <p:cNvSpPr/>
          <p:nvPr/>
        </p:nvSpPr>
        <p:spPr>
          <a:xfrm>
            <a:off x="3447288" y="1417320"/>
            <a:ext cx="2450592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47288" y="1417320"/>
            <a:ext cx="50292" cy="1389888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11880" y="155448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Смысл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611880" y="1901952"/>
            <a:ext cx="212140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зачем важно, к какому циклу относится</a:t>
            </a:r>
            <a:endParaRPr lang="en-US" sz="840" dirty="0"/>
          </a:p>
        </p:txBody>
      </p:sp>
      <p:sp>
        <p:nvSpPr>
          <p:cNvPr id="16" name="Shape 14"/>
          <p:cNvSpPr/>
          <p:nvPr/>
        </p:nvSpPr>
        <p:spPr>
          <a:xfrm>
            <a:off x="6236208" y="1417320"/>
            <a:ext cx="2450592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36208" y="1417320"/>
            <a:ext cx="50292" cy="1389888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0" y="155448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Организация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0" y="1901952"/>
            <a:ext cx="212140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организатор, партнёры, площадка, контакты</a:t>
            </a:r>
            <a:endParaRPr lang="en-US" sz="840" dirty="0"/>
          </a:p>
        </p:txBody>
      </p:sp>
      <p:sp>
        <p:nvSpPr>
          <p:cNvPr id="20" name="Shape 18"/>
          <p:cNvSpPr/>
          <p:nvPr/>
        </p:nvSpPr>
        <p:spPr>
          <a:xfrm>
            <a:off x="9025128" y="1417320"/>
            <a:ext cx="2450592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25128" y="1417320"/>
            <a:ext cx="50292" cy="1389888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89720" y="155448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Программа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189720" y="1901952"/>
            <a:ext cx="212140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расписание, секции, спикеры, регистрация</a:t>
            </a:r>
            <a:endParaRPr lang="en-US" sz="840" dirty="0"/>
          </a:p>
        </p:txBody>
      </p:sp>
      <p:sp>
        <p:nvSpPr>
          <p:cNvPr id="24" name="Shape 22"/>
          <p:cNvSpPr/>
          <p:nvPr/>
        </p:nvSpPr>
        <p:spPr>
          <a:xfrm>
            <a:off x="658368" y="3383280"/>
            <a:ext cx="2450592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58368" y="3383280"/>
            <a:ext cx="50292" cy="1389888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352044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Медиа до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2960" y="3867912"/>
            <a:ext cx="212140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анонс, пресс-релиз, афиша, интервью</a:t>
            </a:r>
            <a:endParaRPr lang="en-US" sz="840" dirty="0"/>
          </a:p>
        </p:txBody>
      </p:sp>
      <p:sp>
        <p:nvSpPr>
          <p:cNvPr id="28" name="Shape 26"/>
          <p:cNvSpPr/>
          <p:nvPr/>
        </p:nvSpPr>
        <p:spPr>
          <a:xfrm>
            <a:off x="3447288" y="3383280"/>
            <a:ext cx="2450592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447288" y="3383280"/>
            <a:ext cx="50292" cy="1389888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11880" y="352044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Медиа во время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611880" y="3867912"/>
            <a:ext cx="212140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трансляция, фото, live-лента, цитаты</a:t>
            </a:r>
            <a:endParaRPr lang="en-US" sz="840" dirty="0"/>
          </a:p>
        </p:txBody>
      </p:sp>
      <p:sp>
        <p:nvSpPr>
          <p:cNvPr id="32" name="Shape 30"/>
          <p:cNvSpPr/>
          <p:nvPr/>
        </p:nvSpPr>
        <p:spPr>
          <a:xfrm>
            <a:off x="6236208" y="3383280"/>
            <a:ext cx="2450592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236208" y="3383280"/>
            <a:ext cx="50292" cy="1389888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0" y="352044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Медиа после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400800" y="3867912"/>
            <a:ext cx="212140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итоги, видео, пост-релиз, выводы</a:t>
            </a:r>
            <a:endParaRPr lang="en-US" sz="840" dirty="0"/>
          </a:p>
        </p:txBody>
      </p:sp>
      <p:sp>
        <p:nvSpPr>
          <p:cNvPr id="36" name="Shape 34"/>
          <p:cNvSpPr/>
          <p:nvPr/>
        </p:nvSpPr>
        <p:spPr>
          <a:xfrm>
            <a:off x="9025128" y="3383280"/>
            <a:ext cx="2450592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025128" y="3383280"/>
            <a:ext cx="50292" cy="1389888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189720" y="3520440"/>
            <a:ext cx="21214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Результаты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9189720" y="3867912"/>
            <a:ext cx="212140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решения, проекты, следующий шаг, архив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731520" y="5532120"/>
            <a:ext cx="106984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8324A"/>
                </a:solidFill>
              </a:rPr>
              <a:t>Карточка события должна фиксировать не только “что будет”, но и “что осталось после”.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100000">
            <a:off x="-594360" y="-502920"/>
            <a:ext cx="1920240" cy="1920240"/>
          </a:xfrm>
          <a:prstGeom prst="arc">
            <a:avLst/>
          </a:prstGeom>
          <a:solidFill>
            <a:srgbClr val="E1F3F2">
              <a:alpha val="88000"/>
            </a:srgbClr>
          </a:solidFill>
          <a:ln w="12700">
            <a:solidFill>
              <a:srgbClr val="E1F3F2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600000">
            <a:off x="10625328" y="5047488"/>
            <a:ext cx="2103120" cy="2103120"/>
          </a:xfrm>
          <a:prstGeom prst="arc">
            <a:avLst/>
          </a:prstGeom>
          <a:solidFill>
            <a:srgbClr val="F8E8BB">
              <a:alpha val="82000"/>
            </a:srgbClr>
          </a:solidFill>
          <a:ln w="12700">
            <a:solidFill>
              <a:srgbClr val="F8E8BB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200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Редакционная модель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2648" y="868680"/>
            <a:ext cx="8869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7"/>
                </a:solidFill>
              </a:rPr>
              <a:t>Команда и цикл работы со событием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94360" y="1143000"/>
            <a:ext cx="594360" cy="3657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25296" y="1143000"/>
            <a:ext cx="256032" cy="3657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1325880"/>
            <a:ext cx="3337560" cy="1042416"/>
          </a:xfrm>
          <a:prstGeom prst="roundRect">
            <a:avLst>
              <a:gd name="adj" fmla="val 701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325880"/>
            <a:ext cx="50292" cy="104241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146304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Главный редактор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1810512"/>
            <a:ext cx="300837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политика, качество, партнёрства</a:t>
            </a:r>
            <a:endParaRPr lang="en-US" sz="840" dirty="0"/>
          </a:p>
        </p:txBody>
      </p:sp>
      <p:sp>
        <p:nvSpPr>
          <p:cNvPr id="12" name="Shape 10"/>
          <p:cNvSpPr/>
          <p:nvPr/>
        </p:nvSpPr>
        <p:spPr>
          <a:xfrm>
            <a:off x="4361688" y="1325880"/>
            <a:ext cx="3337560" cy="1042416"/>
          </a:xfrm>
          <a:prstGeom prst="roundRect">
            <a:avLst>
              <a:gd name="adj" fmla="val 701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361688" y="1325880"/>
            <a:ext cx="50292" cy="104241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26280" y="146304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Выпускающий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26280" y="1810512"/>
            <a:ext cx="300837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план публикаций и контроль ленты</a:t>
            </a:r>
            <a:endParaRPr lang="en-US" sz="840" dirty="0"/>
          </a:p>
        </p:txBody>
      </p:sp>
      <p:sp>
        <p:nvSpPr>
          <p:cNvPr id="16" name="Shape 14"/>
          <p:cNvSpPr/>
          <p:nvPr/>
        </p:nvSpPr>
        <p:spPr>
          <a:xfrm>
            <a:off x="8065008" y="1325880"/>
            <a:ext cx="3337560" cy="1042416"/>
          </a:xfrm>
          <a:prstGeom prst="roundRect">
            <a:avLst>
              <a:gd name="adj" fmla="val 701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065008" y="1325880"/>
            <a:ext cx="50292" cy="1042416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0" y="146304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Редактор событий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229600" y="1810512"/>
            <a:ext cx="300837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карточки, афиша, согласование данных</a:t>
            </a:r>
            <a:endParaRPr lang="en-US" sz="840" dirty="0"/>
          </a:p>
        </p:txBody>
      </p:sp>
      <p:sp>
        <p:nvSpPr>
          <p:cNvPr id="20" name="Shape 18"/>
          <p:cNvSpPr/>
          <p:nvPr/>
        </p:nvSpPr>
        <p:spPr>
          <a:xfrm>
            <a:off x="658368" y="2834640"/>
            <a:ext cx="3337560" cy="1042416"/>
          </a:xfrm>
          <a:prstGeom prst="roundRect">
            <a:avLst>
              <a:gd name="adj" fmla="val 701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8368" y="2834640"/>
            <a:ext cx="50292" cy="104241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2960" y="297180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Корреспонденты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22960" y="3319272"/>
            <a:ext cx="300837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новости, интервью, репортажи</a:t>
            </a:r>
            <a:endParaRPr lang="en-US" sz="840" dirty="0"/>
          </a:p>
        </p:txBody>
      </p:sp>
      <p:sp>
        <p:nvSpPr>
          <p:cNvPr id="24" name="Shape 22"/>
          <p:cNvSpPr/>
          <p:nvPr/>
        </p:nvSpPr>
        <p:spPr>
          <a:xfrm>
            <a:off x="4361688" y="2834640"/>
            <a:ext cx="3337560" cy="1042416"/>
          </a:xfrm>
          <a:prstGeom prst="roundRect">
            <a:avLst>
              <a:gd name="adj" fmla="val 701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361688" y="2834640"/>
            <a:ext cx="50292" cy="104241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26280" y="297180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Фото/видео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526280" y="3319272"/>
            <a:ext cx="300837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съёмка, монтаж, трансляции</a:t>
            </a:r>
            <a:endParaRPr lang="en-US" sz="840" dirty="0"/>
          </a:p>
        </p:txBody>
      </p:sp>
      <p:sp>
        <p:nvSpPr>
          <p:cNvPr id="28" name="Shape 26"/>
          <p:cNvSpPr/>
          <p:nvPr/>
        </p:nvSpPr>
        <p:spPr>
          <a:xfrm>
            <a:off x="8065008" y="2834640"/>
            <a:ext cx="3337560" cy="1042416"/>
          </a:xfrm>
          <a:prstGeom prst="roundRect">
            <a:avLst>
              <a:gd name="adj" fmla="val 701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065008" y="2834640"/>
            <a:ext cx="50292" cy="1042416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229600" y="297180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SMM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29600" y="3319272"/>
            <a:ext cx="300837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соцсети, комьюнити, обратная связь</a:t>
            </a:r>
            <a:endParaRPr lang="en-US" sz="840" dirty="0"/>
          </a:p>
        </p:txBody>
      </p:sp>
      <p:sp>
        <p:nvSpPr>
          <p:cNvPr id="32" name="Shape 30"/>
          <p:cNvSpPr/>
          <p:nvPr/>
        </p:nvSpPr>
        <p:spPr>
          <a:xfrm>
            <a:off x="658368" y="4343400"/>
            <a:ext cx="3337560" cy="1042416"/>
          </a:xfrm>
          <a:prstGeom prst="roundRect">
            <a:avLst>
              <a:gd name="adj" fmla="val 701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8368" y="4343400"/>
            <a:ext cx="50292" cy="1042416"/>
          </a:xfrm>
          <a:prstGeom prst="rect">
            <a:avLst/>
          </a:prstGeom>
          <a:solidFill>
            <a:srgbClr val="21A3A3"/>
          </a:solidFill>
          <a:ln w="12700">
            <a:solidFill>
              <a:srgbClr val="21A3A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22960" y="448056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Аналитик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22960" y="4828032"/>
            <a:ext cx="300837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охваты, вовлечённость, отчёты</a:t>
            </a:r>
            <a:endParaRPr lang="en-US" sz="840" dirty="0"/>
          </a:p>
        </p:txBody>
      </p:sp>
      <p:sp>
        <p:nvSpPr>
          <p:cNvPr id="36" name="Shape 34"/>
          <p:cNvSpPr/>
          <p:nvPr/>
        </p:nvSpPr>
        <p:spPr>
          <a:xfrm>
            <a:off x="4361688" y="4343400"/>
            <a:ext cx="3337560" cy="1042416"/>
          </a:xfrm>
          <a:prstGeom prst="roundRect">
            <a:avLst>
              <a:gd name="adj" fmla="val 701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361688" y="4343400"/>
            <a:ext cx="50292" cy="1042416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26280" y="448056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Редактор реестров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4526280" y="4828032"/>
            <a:ext cx="300837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проверка, классификация, статусы</a:t>
            </a:r>
            <a:endParaRPr lang="en-US" sz="840" dirty="0"/>
          </a:p>
        </p:txBody>
      </p:sp>
      <p:sp>
        <p:nvSpPr>
          <p:cNvPr id="40" name="Shape 38"/>
          <p:cNvSpPr/>
          <p:nvPr/>
        </p:nvSpPr>
        <p:spPr>
          <a:xfrm>
            <a:off x="8065008" y="4343400"/>
            <a:ext cx="3337560" cy="1042416"/>
          </a:xfrm>
          <a:prstGeom prst="roundRect">
            <a:avLst>
              <a:gd name="adj" fmla="val 701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065008" y="4343400"/>
            <a:ext cx="50292" cy="1042416"/>
          </a:xfrm>
          <a:prstGeom prst="rect">
            <a:avLst/>
          </a:prstGeom>
          <a:solidFill>
            <a:srgbClr val="245B83"/>
          </a:solidFill>
          <a:ln w="12700">
            <a:solidFill>
              <a:srgbClr val="245B8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229600" y="4480560"/>
            <a:ext cx="3008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8324A"/>
                </a:solidFill>
              </a:rPr>
              <a:t>ИИ-оператор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8229600" y="4828032"/>
            <a:ext cx="300837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F2D3D"/>
                </a:solidFill>
              </a:rPr>
              <a:t>черновики, расшифровки, связи</a:t>
            </a:r>
            <a:endParaRPr lang="en-US" sz="8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A9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СФЕРА / Город Событий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СФЕРА СМИ</dc:title>
  <dc:subject>СФЕРА СМИ — медиа-контур проекта «Город Событий»</dc:subject>
  <dc:creator>OpenAI</dc:creator>
  <cp:lastModifiedBy>OpenAI</cp:lastModifiedBy>
  <cp:revision>1</cp:revision>
  <dcterms:created xsi:type="dcterms:W3CDTF">2026-08-22T16:12:15Z</dcterms:created>
  <dcterms:modified xsi:type="dcterms:W3CDTF">2026-08-22T16:12:15Z</dcterms:modified>
</cp:coreProperties>
</file>