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4630400" cy="82296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6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822960"/>
            <a:ext cx="5486400" cy="7315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800" b="1">
                <a:solidFill>
                  <a:srgbClr val="DBB04C"/>
                </a:solidFill>
                <a:latin typeface="DejaVu Sans"/>
              </a:defRPr>
            </a:pPr>
            <a:r>
              <a:t>СФЕРА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1508760"/>
            <a:ext cx="7772400" cy="8229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4200" b="1">
                <a:solidFill>
                  <a:srgbClr val="FFFFFF"/>
                </a:solidFill>
                <a:latin typeface="DejaVu Sans"/>
              </a:defRPr>
            </a:pPr>
            <a:r>
              <a:t>НОВЫЙ УКЛАД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331720"/>
            <a:ext cx="7772400" cy="5029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2800" b="0">
                <a:solidFill>
                  <a:srgbClr val="3FB1CA"/>
                </a:solidFill>
                <a:latin typeface="DejaVu Sans"/>
              </a:defRPr>
            </a:pPr>
            <a:r>
              <a:t>Кодированное искусство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" y="3337560"/>
            <a:ext cx="8046720" cy="11430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2200" b="0">
                <a:solidFill>
                  <a:srgbClr val="CFDAE5"/>
                </a:solidFill>
                <a:latin typeface="DejaVu Sans"/>
              </a:defRPr>
            </a:pPr>
            <a:r>
              <a:t>Концепция событийного и культурного ядра</a:t>
            </a:r>
            <a:br/>
            <a:r>
              <a:t>платформы «Город Знания — Город Событий»</a:t>
            </a:r>
          </a:p>
        </p:txBody>
      </p:sp>
      <p:sp>
        <p:nvSpPr>
          <p:cNvPr id="10" name="Oval 9"/>
          <p:cNvSpPr/>
          <p:nvPr/>
        </p:nvSpPr>
        <p:spPr>
          <a:xfrm>
            <a:off x="10424160" y="3291839"/>
            <a:ext cx="1280160" cy="1280160"/>
          </a:xfrm>
          <a:prstGeom prst="ellipse">
            <a:avLst/>
          </a:prstGeom>
          <a:noFill/>
          <a:ln w="1778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9921240" y="2788920"/>
            <a:ext cx="2286000" cy="2286000"/>
          </a:xfrm>
          <a:prstGeom prst="ellipse">
            <a:avLst/>
          </a:prstGeom>
          <a:noFill/>
          <a:ln w="1778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418319" y="2286000"/>
            <a:ext cx="3291840" cy="3291840"/>
          </a:xfrm>
          <a:prstGeom prst="ellipse">
            <a:avLst/>
          </a:prstGeom>
          <a:noFill/>
          <a:ln w="1778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915400" y="1783079"/>
            <a:ext cx="4297680" cy="4297680"/>
          </a:xfrm>
          <a:prstGeom prst="ellipse">
            <a:avLst/>
          </a:prstGeom>
          <a:noFill/>
          <a:ln w="1778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" name="Connector 13"/>
          <p:cNvCxnSpPr/>
          <p:nvPr/>
        </p:nvCxnSpPr>
        <p:spPr>
          <a:xfrm flipH="1">
            <a:off x="8915400" y="3931920"/>
            <a:ext cx="4297680" cy="0"/>
          </a:xfrm>
          <a:prstGeom prst="line">
            <a:avLst/>
          </a:prstGeom>
          <a:ln w="11430">
            <a:solidFill>
              <a:srgbClr val="4A81A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 flipH="1" flipV="1">
            <a:off x="9203289" y="2857500"/>
            <a:ext cx="3721901" cy="2148840"/>
          </a:xfrm>
          <a:prstGeom prst="line">
            <a:avLst/>
          </a:prstGeom>
          <a:ln w="11430">
            <a:solidFill>
              <a:srgbClr val="4A81A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 flipH="1" flipV="1">
            <a:off x="9989819" y="2070969"/>
            <a:ext cx="2148841" cy="3721901"/>
          </a:xfrm>
          <a:prstGeom prst="line">
            <a:avLst/>
          </a:prstGeom>
          <a:ln w="11430">
            <a:solidFill>
              <a:srgbClr val="4A81A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 flipV="1">
            <a:off x="11064240" y="1783079"/>
            <a:ext cx="0" cy="4297681"/>
          </a:xfrm>
          <a:prstGeom prst="line">
            <a:avLst/>
          </a:prstGeom>
          <a:ln w="11430">
            <a:solidFill>
              <a:srgbClr val="4A81A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 flipV="1">
            <a:off x="9989820" y="2070969"/>
            <a:ext cx="2148839" cy="3721901"/>
          </a:xfrm>
          <a:prstGeom prst="line">
            <a:avLst/>
          </a:prstGeom>
          <a:ln w="11430">
            <a:solidFill>
              <a:srgbClr val="4A81A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 flipV="1">
            <a:off x="9203289" y="2857500"/>
            <a:ext cx="3721901" cy="2148840"/>
          </a:xfrm>
          <a:prstGeom prst="line">
            <a:avLst/>
          </a:prstGeom>
          <a:ln w="11430">
            <a:solidFill>
              <a:srgbClr val="4A81A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822960" y="5715000"/>
            <a:ext cx="8046720" cy="502920"/>
          </a:xfrm>
          <a:prstGeom prst="roundRect">
            <a:avLst/>
          </a:prstGeom>
          <a:solidFill>
            <a:srgbClr val="123056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DejaVu Sans"/>
              </a:defRPr>
            </a:pPr>
            <a:r>
              <a:t>искусство → знание → событие → проект → наследие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6675120"/>
            <a:ext cx="4389120" cy="3200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00" b="0">
                <a:solidFill>
                  <a:srgbClr val="CFDAE5"/>
                </a:solidFill>
                <a:latin typeface="DejaVu Sans"/>
              </a:defRPr>
            </a:pPr>
            <a:r>
              <a:t>Версия 1.0 · 22 августа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6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FFFFFF"/>
                </a:solidFill>
                <a:latin typeface="DejaVu Sans"/>
              </a:defRPr>
            </a:pPr>
            <a:r>
              <a:t>9. Реестры и достоверные данные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3FB1CA"/>
                </a:solidFill>
                <a:latin typeface="DejaVu Sans"/>
              </a:defRPr>
            </a:pPr>
            <a:r>
              <a:t>СФЕРА должна опираться на проверяемые государственные и международные источники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600200"/>
            <a:ext cx="3977639" cy="150876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1600200"/>
            <a:ext cx="73152" cy="150876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178308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Кино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2331720"/>
            <a:ext cx="3566159" cy="6857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прокатные удостоверения, национальный фильм, Госфильмофонд, ISAN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94960" y="1600200"/>
            <a:ext cx="3977639" cy="150876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394960" y="1600200"/>
            <a:ext cx="73152" cy="150876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23560" y="178308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Наследие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23560" y="2331720"/>
            <a:ext cx="3566159" cy="6857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ЕГРОКН, UNESCO World Heritage, культурные маршруты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966960" y="1600200"/>
            <a:ext cx="3977639" cy="150876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966960" y="1600200"/>
            <a:ext cx="73152" cy="150876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195560" y="178308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Музеи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195560" y="2331720"/>
            <a:ext cx="3566159" cy="6857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Госкаталог Музейного фонда, Europeana, коллекции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" y="3931920"/>
            <a:ext cx="3977639" cy="150876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22960" y="3931920"/>
            <a:ext cx="73152" cy="150876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51560" y="411480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Фестивали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51560" y="4663440"/>
            <a:ext cx="3566159" cy="6857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Канны, Берлинале, FIAF, LUMIERE, архивы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394960" y="3931920"/>
            <a:ext cx="3977639" cy="150876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394960" y="3931920"/>
            <a:ext cx="73152" cy="150876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623560" y="411480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Финансирование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23560" y="4663440"/>
            <a:ext cx="3566159" cy="6857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ПФКИ, гранты, Фонд кино, госзакупки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966960" y="3931920"/>
            <a:ext cx="3977639" cy="150876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966960" y="3931920"/>
            <a:ext cx="73152" cy="150876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195560" y="411480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Права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95560" y="4663440"/>
            <a:ext cx="3566159" cy="6857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цепочка прав, лицензии, территории, договоры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194560" y="6537960"/>
            <a:ext cx="10241280" cy="530352"/>
          </a:xfrm>
          <a:prstGeom prst="roundRect">
            <a:avLst/>
          </a:prstGeom>
          <a:solidFill>
            <a:srgbClr val="123156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DejaVu Sans"/>
              </a:defRPr>
            </a:pPr>
            <a:r>
              <a:t>Данные дают доверие. Связи между данными дают культурный интеллект.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CFDAE5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CFDAE5"/>
                </a:solidFill>
                <a:latin typeface="DejaVu Sans"/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1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0C162A"/>
                </a:solidFill>
                <a:latin typeface="DejaVu Sans"/>
              </a:defRPr>
            </a:pPr>
            <a:r>
              <a:t>10. Продуктовая структура портала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246DB4"/>
                </a:solidFill>
                <a:latin typeface="DejaVu Sans"/>
              </a:defRPr>
            </a:pPr>
            <a:r>
              <a:t>Главный экран показывает живую карту событий, знаний и маршрутов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508760"/>
            <a:ext cx="2240280" cy="6858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0C162A"/>
                </a:solidFill>
                <a:latin typeface="DejaVu Sans"/>
              </a:defRPr>
            </a:pPr>
            <a:r>
              <a:t>Сегодня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20440" y="1508760"/>
            <a:ext cx="2240280" cy="6858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0C162A"/>
                </a:solidFill>
                <a:latin typeface="DejaVu Sans"/>
              </a:defRPr>
            </a:pPr>
            <a:r>
              <a:t>Афиша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508760"/>
            <a:ext cx="2240280" cy="6858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0C162A"/>
                </a:solidFill>
                <a:latin typeface="DejaVu Sans"/>
              </a:defRPr>
            </a:pPr>
            <a:r>
              <a:t>Карта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006840" y="1508760"/>
            <a:ext cx="2240280" cy="6858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0C162A"/>
                </a:solidFill>
                <a:latin typeface="DejaVu Sans"/>
              </a:defRPr>
            </a:pPr>
            <a:r>
              <a:t>Кино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1750040" y="1508760"/>
            <a:ext cx="2240280" cy="6858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0C162A"/>
                </a:solidFill>
                <a:latin typeface="DejaVu Sans"/>
              </a:defRPr>
            </a:pPr>
            <a:r>
              <a:t>Музеи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2880360"/>
            <a:ext cx="2240280" cy="6858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0C162A"/>
                </a:solidFill>
                <a:latin typeface="DejaVu Sans"/>
              </a:defRPr>
            </a:pPr>
            <a:r>
              <a:t>Наследие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20440" y="2880360"/>
            <a:ext cx="2240280" cy="6858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0C162A"/>
                </a:solidFill>
                <a:latin typeface="DejaVu Sans"/>
              </a:defRPr>
            </a:pPr>
            <a:r>
              <a:t>Знания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2880360"/>
            <a:ext cx="2240280" cy="6858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0C162A"/>
                </a:solidFill>
                <a:latin typeface="DejaVu Sans"/>
              </a:defRPr>
            </a:pPr>
            <a:r>
              <a:t>Проекты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006840" y="2880360"/>
            <a:ext cx="2240280" cy="6858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0C162A"/>
                </a:solidFill>
                <a:latin typeface="DejaVu Sans"/>
              </a:defRPr>
            </a:pPr>
            <a:r>
              <a:t>Архив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1750040" y="2880360"/>
            <a:ext cx="2240280" cy="68580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0C162A"/>
                </a:solidFill>
                <a:latin typeface="DejaVu Sans"/>
              </a:defRPr>
            </a:pPr>
            <a:r>
              <a:t>Международная СФЕРА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" y="4846320"/>
            <a:ext cx="603504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4400" y="4846320"/>
            <a:ext cx="73152" cy="141732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143000" y="5029200"/>
            <a:ext cx="56235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Личный кабинет участника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43000" y="5577840"/>
            <a:ext cx="5623559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интересы, посещённые события, сертификаты, клубы, маршруты, проекты и рекомендации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589520" y="4846320"/>
            <a:ext cx="603504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7589520" y="4846320"/>
            <a:ext cx="73152" cy="141732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818120" y="5029200"/>
            <a:ext cx="56235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Кабинет организатора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18120" y="5577840"/>
            <a:ext cx="5623559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создание события, регистрация, медиа, волонтёры, отчёты, продвижение и гранты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616978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616978"/>
                </a:solidFill>
                <a:latin typeface="DejaVu Sans"/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6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FFFFFF"/>
                </a:solidFill>
                <a:latin typeface="DejaVu Sans"/>
              </a:defRPr>
            </a:pPr>
            <a:r>
              <a:t>11. Технологическая логика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3FB1CA"/>
                </a:solidFill>
                <a:latin typeface="DejaVu Sans"/>
              </a:defRPr>
            </a:pPr>
            <a:r>
              <a:t>Платформа работает как культурный граф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60" y="1554480"/>
            <a:ext cx="2011680" cy="54864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0C162A"/>
                </a:solidFill>
                <a:latin typeface="DejaVu Sans"/>
              </a:defRPr>
            </a:pPr>
            <a:r>
              <a:t>События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79" y="2468880"/>
            <a:ext cx="2011680" cy="548640"/>
          </a:xfrm>
          <a:prstGeom prst="roundRect">
            <a:avLst/>
          </a:prstGeom>
          <a:solidFill>
            <a:srgbClr val="3FB1CA"/>
          </a:solidFill>
          <a:ln w="1397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DejaVu Sans"/>
              </a:defRPr>
            </a:pPr>
            <a:r>
              <a:t>Люди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235440" y="2468880"/>
            <a:ext cx="2011680" cy="548640"/>
          </a:xfrm>
          <a:prstGeom prst="roundRect">
            <a:avLst/>
          </a:prstGeom>
          <a:solidFill>
            <a:srgbClr val="3FB1CA"/>
          </a:solidFill>
          <a:ln w="1397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DejaVu Sans"/>
              </a:defRPr>
            </a:pPr>
            <a:r>
              <a:t>Организации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749039" y="4663440"/>
            <a:ext cx="2011680" cy="548640"/>
          </a:xfrm>
          <a:prstGeom prst="roundRect">
            <a:avLst/>
          </a:prstGeom>
          <a:solidFill>
            <a:srgbClr val="7E62B0"/>
          </a:solidFill>
          <a:ln w="1397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DejaVu Sans"/>
              </a:defRPr>
            </a:pPr>
            <a:r>
              <a:t>Фильмы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869680" y="4663440"/>
            <a:ext cx="2011680" cy="548640"/>
          </a:xfrm>
          <a:prstGeom prst="roundRect">
            <a:avLst/>
          </a:prstGeom>
          <a:solidFill>
            <a:srgbClr val="4C9479"/>
          </a:solidFill>
          <a:ln w="1397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DejaVu Sans"/>
              </a:defRPr>
            </a:pPr>
            <a:r>
              <a:t>Наследие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60" y="5806440"/>
            <a:ext cx="2011680" cy="548640"/>
          </a:xfrm>
          <a:prstGeom prst="roundRect">
            <a:avLst/>
          </a:prstGeom>
          <a:solidFill>
            <a:srgbClr val="C25C5C"/>
          </a:solidFill>
          <a:ln w="1397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  <a:latin typeface="DejaVu Sans"/>
              </a:defRPr>
            </a:pPr>
            <a:r>
              <a:t>Гранты</a:t>
            </a:r>
          </a:p>
        </p:txBody>
      </p:sp>
      <p:cxnSp>
        <p:nvCxnSpPr>
          <p:cNvPr id="14" name="Connector 13"/>
          <p:cNvCxnSpPr/>
          <p:nvPr/>
        </p:nvCxnSpPr>
        <p:spPr>
          <a:xfrm flipH="1">
            <a:off x="4389120" y="1828800"/>
            <a:ext cx="2926080" cy="914400"/>
          </a:xfrm>
          <a:prstGeom prst="line">
            <a:avLst/>
          </a:prstGeom>
          <a:ln w="10160">
            <a:solidFill>
              <a:srgbClr val="5785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7315200" y="1828800"/>
            <a:ext cx="2926080" cy="914400"/>
          </a:xfrm>
          <a:prstGeom prst="line">
            <a:avLst/>
          </a:prstGeom>
          <a:ln w="10160">
            <a:solidFill>
              <a:srgbClr val="5785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4389120" y="2743200"/>
            <a:ext cx="5852160" cy="0"/>
          </a:xfrm>
          <a:prstGeom prst="line">
            <a:avLst/>
          </a:prstGeom>
          <a:ln w="10160">
            <a:solidFill>
              <a:srgbClr val="5785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389120" y="2743200"/>
            <a:ext cx="365760" cy="2194560"/>
          </a:xfrm>
          <a:prstGeom prst="line">
            <a:avLst/>
          </a:prstGeom>
          <a:ln w="10160">
            <a:solidFill>
              <a:srgbClr val="5785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389120" y="2743200"/>
            <a:ext cx="5486400" cy="2194560"/>
          </a:xfrm>
          <a:prstGeom prst="line">
            <a:avLst/>
          </a:prstGeom>
          <a:ln w="10160">
            <a:solidFill>
              <a:srgbClr val="5785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 flipH="1">
            <a:off x="4754880" y="2743200"/>
            <a:ext cx="5486400" cy="2194560"/>
          </a:xfrm>
          <a:prstGeom prst="line">
            <a:avLst/>
          </a:prstGeom>
          <a:ln w="10160">
            <a:solidFill>
              <a:srgbClr val="5785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 flipH="1">
            <a:off x="9875520" y="2743200"/>
            <a:ext cx="365760" cy="2194560"/>
          </a:xfrm>
          <a:prstGeom prst="line">
            <a:avLst/>
          </a:prstGeom>
          <a:ln w="10160">
            <a:solidFill>
              <a:srgbClr val="5785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 flipH="1">
            <a:off x="7315200" y="2743200"/>
            <a:ext cx="2926080" cy="3337560"/>
          </a:xfrm>
          <a:prstGeom prst="line">
            <a:avLst/>
          </a:prstGeom>
          <a:ln w="10160">
            <a:solidFill>
              <a:srgbClr val="5785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754880" y="4937760"/>
            <a:ext cx="5120640" cy="0"/>
          </a:xfrm>
          <a:prstGeom prst="line">
            <a:avLst/>
          </a:prstGeom>
          <a:ln w="10160">
            <a:solidFill>
              <a:srgbClr val="5785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4754880" y="4937760"/>
            <a:ext cx="2560320" cy="1143000"/>
          </a:xfrm>
          <a:prstGeom prst="line">
            <a:avLst/>
          </a:prstGeom>
          <a:ln w="10160">
            <a:solidFill>
              <a:srgbClr val="5785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 flipH="1">
            <a:off x="7315200" y="4937760"/>
            <a:ext cx="2560320" cy="1143000"/>
          </a:xfrm>
          <a:prstGeom prst="line">
            <a:avLst/>
          </a:prstGeom>
          <a:ln w="10160">
            <a:solidFill>
              <a:srgbClr val="5785A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22960" y="1828800"/>
            <a:ext cx="365760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600">
                <a:solidFill>
                  <a:srgbClr val="CFDAE5"/>
                </a:solidFill>
                <a:latin typeface="DejaVu Sans"/>
              </a:defRPr>
            </a:pPr>
            <a:r>
              <a:t>ИИ подбирает события под интересы человека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600">
                <a:solidFill>
                  <a:srgbClr val="CFDAE5"/>
                </a:solidFill>
                <a:latin typeface="DejaVu Sans"/>
              </a:defRPr>
            </a:pPr>
            <a:r>
              <a:t>собирает маршруты на день, выходные или поездку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600">
                <a:solidFill>
                  <a:srgbClr val="CFDAE5"/>
                </a:solidFill>
                <a:latin typeface="DejaVu Sans"/>
              </a:defRPr>
            </a:pPr>
            <a:r>
              <a:t>помогает организатору описать событие и медиаплан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600">
                <a:solidFill>
                  <a:srgbClr val="CFDAE5"/>
                </a:solidFill>
                <a:latin typeface="DejaVu Sans"/>
              </a:defRPr>
            </a:pPr>
            <a:r>
              <a:t>подбирает гранты и партнёров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600">
                <a:solidFill>
                  <a:srgbClr val="CFDAE5"/>
                </a:solidFill>
                <a:latin typeface="DejaVu Sans"/>
              </a:defRPr>
            </a:pPr>
            <a:r>
              <a:t>анализирует культурную активность и слабые зоны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CFDAE5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CFDAE5"/>
                </a:solidFill>
                <a:latin typeface="DejaVu Sans"/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1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0C162A"/>
                </a:solidFill>
                <a:latin typeface="DejaVu Sans"/>
              </a:defRPr>
            </a:pPr>
            <a:r>
              <a:t>12. Пользовательские роли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246DB4"/>
                </a:solidFill>
                <a:latin typeface="DejaVu Sans"/>
              </a:defRPr>
            </a:pPr>
            <a:r>
              <a:t>Одна платформа — разные сценарии ценности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508760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77240" y="1508760"/>
            <a:ext cx="73152" cy="1417320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40" y="1691639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Житель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2240280"/>
            <a:ext cx="25603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события, маршруты, клубы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06240" y="1508760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06240" y="1508760"/>
            <a:ext cx="73152" cy="141732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434840" y="1691639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Турист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4840" y="2240280"/>
            <a:ext cx="25603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маршруты, музеи, афиша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35240" y="1508760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635240" y="1508760"/>
            <a:ext cx="73152" cy="141732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63840" y="1691639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Организатор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0" y="2240280"/>
            <a:ext cx="25603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регистрация, медиа, отчёт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1064240" y="1508760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1064240" y="1508760"/>
            <a:ext cx="73152" cy="1417320"/>
          </a:xfrm>
          <a:prstGeom prst="rect">
            <a:avLst/>
          </a:prstGeom>
          <a:solidFill>
            <a:srgbClr val="4C94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292840" y="1691639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Музей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92840" y="2240280"/>
            <a:ext cx="25603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витрина, аудитория, образование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77240" y="3749039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777240" y="3749039"/>
            <a:ext cx="73152" cy="1417320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05840" y="393192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Кинематографист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5840" y="4480559"/>
            <a:ext cx="25603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локации, фестивали, темы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206240" y="3749039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206240" y="3749039"/>
            <a:ext cx="73152" cy="141732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434840" y="393192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Школа / вуз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34840" y="4480559"/>
            <a:ext cx="25603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уроки, практики, проекты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635240" y="3749039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7635240" y="3749039"/>
            <a:ext cx="73152" cy="141732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863840" y="393192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Власть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863840" y="4480559"/>
            <a:ext cx="25603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аналитика, карта активности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1064240" y="3749039"/>
            <a:ext cx="29718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11064240" y="3749039"/>
            <a:ext cx="73152" cy="1417320"/>
          </a:xfrm>
          <a:prstGeom prst="rect">
            <a:avLst/>
          </a:prstGeom>
          <a:solidFill>
            <a:srgbClr val="4C94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11292840" y="393192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Бизнес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292840" y="4480559"/>
            <a:ext cx="25603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партнёрства, инвестиции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2103120" y="6400800"/>
            <a:ext cx="10332720" cy="530352"/>
          </a:xfrm>
          <a:prstGeom prst="roundRect">
            <a:avLst/>
          </a:prstGeom>
          <a:solidFill>
            <a:srgbClr val="EAE4D4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Цель: перевести человека из позиции зрителя в позицию участника и создателя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616978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616978"/>
                </a:solidFill>
                <a:latin typeface="DejaVu Sans"/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6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FFFFFF"/>
                </a:solidFill>
                <a:latin typeface="DejaVu Sans"/>
              </a:defRPr>
            </a:pPr>
            <a:r>
              <a:t>13. Экономическая модель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3FB1CA"/>
                </a:solidFill>
                <a:latin typeface="DejaVu Sans"/>
              </a:defRPr>
            </a:pPr>
            <a:r>
              <a:t>Общественная миссия + устойчивая финансовая инфраструктура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691640"/>
            <a:ext cx="3977639" cy="141732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1691640"/>
            <a:ext cx="73152" cy="141732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187452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B2G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2423160"/>
            <a:ext cx="3566159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городские и региональные контракты, культурная аналитика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94960" y="1691640"/>
            <a:ext cx="3977639" cy="141732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394960" y="1691640"/>
            <a:ext cx="73152" cy="141732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23560" y="187452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B2B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23560" y="2423160"/>
            <a:ext cx="3566159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партнёрства, события, медиа, спонсорские пакеты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966960" y="1691640"/>
            <a:ext cx="3977639" cy="141732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966960" y="1691640"/>
            <a:ext cx="73152" cy="141732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195560" y="187452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B2C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195560" y="2423160"/>
            <a:ext cx="3566159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билеты, подписки, маршруты, клубы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" y="3931920"/>
            <a:ext cx="3977639" cy="141732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22960" y="3931920"/>
            <a:ext cx="73152" cy="141732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51560" y="411480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Гранты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51560" y="4663440"/>
            <a:ext cx="3566159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ПФКИ, фонд кино, международные и региональные конкурсы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394960" y="3931920"/>
            <a:ext cx="3977639" cy="141732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394960" y="3931920"/>
            <a:ext cx="73152" cy="141732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623560" y="411480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ГЧП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23560" y="4663440"/>
            <a:ext cx="3566159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объекты наследия, площадки, туризм, реставрация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966960" y="3931920"/>
            <a:ext cx="3977639" cy="141732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966960" y="3931920"/>
            <a:ext cx="73152" cy="141732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195560" y="411480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Данные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95560" y="4663440"/>
            <a:ext cx="3566159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аналитика событийности, отчётность, индекс культуры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011680" y="6446520"/>
            <a:ext cx="10698480" cy="502920"/>
          </a:xfrm>
          <a:prstGeom prst="roundRect">
            <a:avLst/>
          </a:prstGeom>
          <a:solidFill>
            <a:srgbClr val="14325A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DejaVu Sans"/>
              </a:defRPr>
            </a:pPr>
            <a:r>
              <a:t>Важная граница: культура не сводится к рынку — экономика служит развитию смысла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CFDAE5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CFDAE5"/>
                </a:solidFill>
                <a:latin typeface="DejaVu Sans"/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1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0C162A"/>
                </a:solidFill>
                <a:latin typeface="DejaVu Sans"/>
              </a:defRPr>
            </a:pPr>
            <a:r>
              <a:t>14. Пилот на 90 дней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246DB4"/>
                </a:solidFill>
                <a:latin typeface="DejaVu Sans"/>
              </a:defRPr>
            </a:pPr>
            <a:r>
              <a:t>Минимальный набор MVP, который можно реально запустить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645920"/>
            <a:ext cx="3977639" cy="4023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1645920"/>
            <a:ext cx="73152" cy="402336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182880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Месяц 1</a:t>
            </a:r>
            <a:br/>
            <a:r>
              <a:t>Основа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2377440"/>
            <a:ext cx="3566159" cy="3200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• главная «Сегодня в СФЕРЕ»</a:t>
            </a:r>
            <a:br/>
            <a:r>
              <a:t>• афиша и карта событий</a:t>
            </a:r>
            <a:br/>
            <a:r>
              <a:t>• форма добавления события</a:t>
            </a:r>
            <a:br/>
            <a:r>
              <a:t>• первые площадки и организаторы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94960" y="1645920"/>
            <a:ext cx="3977639" cy="4023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394960" y="1645920"/>
            <a:ext cx="73152" cy="402336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23560" y="182880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Месяц 2</a:t>
            </a:r>
            <a:br/>
            <a:r>
              <a:t>Медиа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23560" y="2377440"/>
            <a:ext cx="3566159" cy="3200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• фотоотчёты и интервью</a:t>
            </a:r>
            <a:br/>
            <a:r>
              <a:t>• еженедельный дайджест</a:t>
            </a:r>
            <a:br/>
            <a:r>
              <a:t>• первые киноклубы</a:t>
            </a:r>
            <a:br/>
            <a:r>
              <a:t>• раздел «Знания»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966960" y="1645920"/>
            <a:ext cx="3977639" cy="40233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966960" y="1645920"/>
            <a:ext cx="73152" cy="4023360"/>
          </a:xfrm>
          <a:prstGeom prst="rect">
            <a:avLst/>
          </a:prstGeom>
          <a:solidFill>
            <a:srgbClr val="4C94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195560" y="182880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Месяц 3</a:t>
            </a:r>
            <a:br/>
            <a:r>
              <a:t>Проекты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195560" y="2377440"/>
            <a:ext cx="3566159" cy="32004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• кабинет организатора</a:t>
            </a:r>
            <a:br/>
            <a:r>
              <a:t>• партнёрская программа</a:t>
            </a:r>
            <a:br/>
            <a:r>
              <a:t>• грантовый навигатор</a:t>
            </a:r>
            <a:br/>
            <a:r>
              <a:t>• первый фестиваль СФЕРЫ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737360" y="6400800"/>
            <a:ext cx="11155680" cy="548640"/>
          </a:xfrm>
          <a:prstGeom prst="roundRect">
            <a:avLst/>
          </a:prstGeom>
          <a:solidFill>
            <a:srgbClr val="EAE4D4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Цель пилота: доказать, что событие может производить знание, медиа и продолжение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616978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616978"/>
                </a:solidFill>
                <a:latin typeface="DejaVu Sans"/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6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FFFFFF"/>
                </a:solidFill>
                <a:latin typeface="DejaVu Sans"/>
              </a:defRPr>
            </a:pPr>
            <a:r>
              <a:t>15. Показатели эффективности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3FB1CA"/>
                </a:solidFill>
                <a:latin typeface="DejaVu Sans"/>
              </a:defRPr>
            </a:pPr>
            <a:r>
              <a:t>Индекс культурной событийности города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600200"/>
            <a:ext cx="585216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FFFFFF"/>
                </a:solidFill>
                <a:latin typeface="DejaVu Sans"/>
              </a:defRPr>
            </a:pPr>
            <a:r>
              <a:t>количество и разнообразие событий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FFFFFF"/>
                </a:solidFill>
                <a:latin typeface="DejaVu Sans"/>
              </a:defRPr>
            </a:pPr>
            <a:r>
              <a:t>посещаемость и повторное участие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FFFFFF"/>
                </a:solidFill>
                <a:latin typeface="DejaVu Sans"/>
              </a:defRPr>
            </a:pPr>
            <a:r>
              <a:t>число организаторов и площадок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FFFFFF"/>
                </a:solidFill>
                <a:latin typeface="DejaVu Sans"/>
              </a:defRPr>
            </a:pPr>
            <a:r>
              <a:t>доля образовательных и культурных событий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FFFFFF"/>
                </a:solidFill>
                <a:latin typeface="DejaVu Sans"/>
              </a:defRPr>
            </a:pPr>
            <a:r>
              <a:t>медиаохват и архивный след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0" y="1600200"/>
            <a:ext cx="585216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FFFFFF"/>
                </a:solidFill>
                <a:latin typeface="DejaVu Sans"/>
              </a:defRPr>
            </a:pPr>
            <a:r>
              <a:t>количество проектов после событий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FFFFFF"/>
                </a:solidFill>
                <a:latin typeface="DejaVu Sans"/>
              </a:defRPr>
            </a:pPr>
            <a:r>
              <a:t>вовлечение молодёжи и волонтёров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FFFFFF"/>
                </a:solidFill>
                <a:latin typeface="DejaVu Sans"/>
              </a:defRPr>
            </a:pPr>
            <a:r>
              <a:t>международные связи и партнёрства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FFFFFF"/>
                </a:solidFill>
                <a:latin typeface="DejaVu Sans"/>
              </a:defRPr>
            </a:pPr>
            <a:r>
              <a:t>грантовые заявки и привлечённые ресурсы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FFFFFF"/>
                </a:solidFill>
                <a:latin typeface="DejaVu Sans"/>
              </a:defRPr>
            </a:pPr>
            <a:r>
              <a:t>активность объектов наследия и музеев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737360" y="6446520"/>
            <a:ext cx="11064240" cy="548640"/>
          </a:xfrm>
          <a:prstGeom prst="roundRect">
            <a:avLst/>
          </a:prstGeom>
          <a:solidFill>
            <a:srgbClr val="14345C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DejaVu Sans"/>
              </a:defRPr>
            </a:pPr>
            <a:r>
              <a:t>Управлять культурой можно только тогда, когда видна не только посещаемость, но и продолжение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CFDAE5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CFDAE5"/>
                </a:solidFill>
                <a:latin typeface="DejaVu Sans"/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1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0C162A"/>
                </a:solidFill>
                <a:latin typeface="DejaVu Sans"/>
              </a:defRPr>
            </a:pPr>
            <a:r>
              <a:t>16. Риски и защита смысла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246DB4"/>
                </a:solidFill>
                <a:latin typeface="DejaVu Sans"/>
              </a:defRPr>
            </a:pPr>
            <a:r>
              <a:t>Проекту нужна не только технология, но и культурная дисциплина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600200"/>
            <a:ext cx="3977639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1600200"/>
            <a:ext cx="73152" cy="1508760"/>
          </a:xfrm>
          <a:prstGeom prst="rect">
            <a:avLst/>
          </a:prstGeom>
          <a:solidFill>
            <a:srgbClr val="C25C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178308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Риск афишности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2331720"/>
            <a:ext cx="3566159" cy="6857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свести платформу к календарю без результата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94960" y="1600200"/>
            <a:ext cx="3977639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394960" y="1600200"/>
            <a:ext cx="73152" cy="1508760"/>
          </a:xfrm>
          <a:prstGeom prst="rect">
            <a:avLst/>
          </a:prstGeom>
          <a:solidFill>
            <a:srgbClr val="C25C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23560" y="178308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Риск шума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23560" y="2331720"/>
            <a:ext cx="3566159" cy="6857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накопить много событий без смысловой структуры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966960" y="1600200"/>
            <a:ext cx="3977639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966960" y="1600200"/>
            <a:ext cx="73152" cy="1508760"/>
          </a:xfrm>
          <a:prstGeom prst="rect">
            <a:avLst/>
          </a:prstGeom>
          <a:solidFill>
            <a:srgbClr val="C25C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195560" y="178308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Риск коммерциализации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195560" y="2331720"/>
            <a:ext cx="3566159" cy="6857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заменить развитие продажей билетов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" y="3886200"/>
            <a:ext cx="3977639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22960" y="3886200"/>
            <a:ext cx="73152" cy="150876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51560" y="406908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Риск недостоверности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51560" y="4617720"/>
            <a:ext cx="3566159" cy="6857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работать без реестров и проверки данных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394960" y="3886200"/>
            <a:ext cx="3977639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394960" y="3886200"/>
            <a:ext cx="73152" cy="150876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623560" y="406908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Риск элитарности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23560" y="4617720"/>
            <a:ext cx="3566159" cy="6857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закрыть участие для жителей и молодых команд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966960" y="3886200"/>
            <a:ext cx="3977639" cy="15087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966960" y="3886200"/>
            <a:ext cx="73152" cy="150876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195560" y="4069080"/>
            <a:ext cx="356615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Риск разрыва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95560" y="4617720"/>
            <a:ext cx="3566159" cy="68579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не фиксировать архив и продолжение после события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463040" y="6446520"/>
            <a:ext cx="11704320" cy="530352"/>
          </a:xfrm>
          <a:prstGeom prst="roundRect">
            <a:avLst/>
          </a:prstGeom>
          <a:solidFill>
            <a:srgbClr val="EAE4D4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0C162A"/>
                </a:solidFill>
                <a:latin typeface="DejaVu Sans"/>
              </a:defRPr>
            </a:pPr>
            <a:r>
              <a:t>Защита: паспорт события, смысловые коды, проверенные данные, архив и индекс результата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616978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616978"/>
                </a:solidFill>
                <a:latin typeface="DejaVu Sans"/>
              </a:defRPr>
            </a:pPr>
            <a: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6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FFFFFF"/>
                </a:solidFill>
                <a:latin typeface="DejaVu Sans"/>
              </a:defRPr>
            </a:pPr>
            <a:r>
              <a:t>17. Финальная формула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3FB1CA"/>
                </a:solidFill>
                <a:latin typeface="DejaVu Sans"/>
              </a:defRPr>
            </a:pPr>
            <a:r>
              <a:t>СФЕРА как платформа связности нового культурного уклада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1554480"/>
            <a:ext cx="2971800" cy="123444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77240" y="1554480"/>
            <a:ext cx="73152" cy="123444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40" y="173736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СФЕРА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228600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платформа связности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06240" y="1554480"/>
            <a:ext cx="2971800" cy="123444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06240" y="1554480"/>
            <a:ext cx="73152" cy="123444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434840" y="173736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События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34840" y="228600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механизм включения людей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35240" y="1554480"/>
            <a:ext cx="2971800" cy="123444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635240" y="1554480"/>
            <a:ext cx="73152" cy="1234440"/>
          </a:xfrm>
          <a:prstGeom prst="rect">
            <a:avLst/>
          </a:prstGeom>
          <a:solidFill>
            <a:srgbClr val="4C94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63840" y="173736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Кодированное искусство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63840" y="228600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язык смыслов и образов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1064240" y="1554480"/>
            <a:ext cx="2971800" cy="123444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1064240" y="1554480"/>
            <a:ext cx="73152" cy="1234440"/>
          </a:xfrm>
          <a:prstGeom prst="rect">
            <a:avLst/>
          </a:prstGeom>
          <a:solidFill>
            <a:srgbClr val="7E62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292840" y="173736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Кино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92840" y="228600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память и образ будущего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77240" y="3566160"/>
            <a:ext cx="2971800" cy="123444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777240" y="3566160"/>
            <a:ext cx="73152" cy="123444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05840" y="374904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Реестры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5840" y="429768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слой достоверности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4206240" y="3566160"/>
            <a:ext cx="2971800" cy="123444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4206240" y="3566160"/>
            <a:ext cx="73152" cy="123444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434840" y="374904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ИИ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34840" y="429768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навигатор культуры и действий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635240" y="3566160"/>
            <a:ext cx="2971800" cy="123444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7635240" y="3566160"/>
            <a:ext cx="73152" cy="1234440"/>
          </a:xfrm>
          <a:prstGeom prst="rect">
            <a:avLst/>
          </a:prstGeom>
          <a:solidFill>
            <a:srgbClr val="4C94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863840" y="374904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Новый уклад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863840" y="4297680"/>
            <a:ext cx="25603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устойчивая культурная организация общества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194560" y="5806440"/>
            <a:ext cx="10241280" cy="9601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>
              <a:lnSpc>
                <a:spcPct val="100000"/>
              </a:lnSpc>
              <a:defRPr sz="2300" b="1">
                <a:solidFill>
                  <a:srgbClr val="FFFFFF"/>
                </a:solidFill>
                <a:latin typeface="DejaVu Sans"/>
              </a:defRPr>
            </a:pPr>
            <a:r>
              <a:t>Город Знания хранит смысл.</a:t>
            </a:r>
            <a:br/>
            <a:r>
              <a:t>Город Событий приводит смысл в движение.</a:t>
            </a:r>
            <a:br/>
            <a:r>
              <a:t>СФЕРА собирает это в живую культурную систему.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CFDAE5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CFDAE5"/>
                </a:solidFill>
                <a:latin typeface="DejaVu Sans"/>
              </a:defRPr>
            </a:pPr>
            <a: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1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0C162A"/>
                </a:solidFill>
                <a:latin typeface="DejaVu Sans"/>
              </a:defRPr>
            </a:pPr>
            <a:r>
              <a:t>Приложение. Карточка события СФЕРЫ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246DB4"/>
                </a:solidFill>
                <a:latin typeface="DejaVu Sans"/>
              </a:defRPr>
            </a:pPr>
            <a:r>
              <a:t>Шаблон для MVP и дальнейшей автоматизации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645920"/>
            <a:ext cx="502920" cy="50292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463040" y="1600200"/>
            <a:ext cx="333756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463040" y="1600200"/>
            <a:ext cx="73152" cy="132588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91640" y="1783080"/>
            <a:ext cx="292607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Идентичность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91640" y="2331720"/>
            <a:ext cx="2926079" cy="5029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название, тип, дата, место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394960" y="1645920"/>
            <a:ext cx="502920" cy="50292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35040" y="1600200"/>
            <a:ext cx="333756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035040" y="1600200"/>
            <a:ext cx="73152" cy="132588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63640" y="1783080"/>
            <a:ext cx="292607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Смысл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63640" y="2331720"/>
            <a:ext cx="2926079" cy="5029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код, тема, аудитория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966960" y="1645920"/>
            <a:ext cx="502920" cy="50292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3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607040" y="1600200"/>
            <a:ext cx="333756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0607040" y="1600200"/>
            <a:ext cx="73152" cy="132588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835640" y="1783080"/>
            <a:ext cx="292607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Участники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835640" y="2331720"/>
            <a:ext cx="2926079" cy="5029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организатор, партнёры, спикеры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22960" y="3886200"/>
            <a:ext cx="502920" cy="50292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4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463040" y="3840480"/>
            <a:ext cx="333756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463040" y="3840480"/>
            <a:ext cx="73152" cy="132588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691640" y="4023360"/>
            <a:ext cx="292607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Связи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91640" y="4572000"/>
            <a:ext cx="2926079" cy="5029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фильмы, музеи, маршруты, объекты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394960" y="3886200"/>
            <a:ext cx="502920" cy="50292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5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035040" y="3840480"/>
            <a:ext cx="333756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035040" y="3840480"/>
            <a:ext cx="73152" cy="132588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263640" y="4023360"/>
            <a:ext cx="292607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Процесс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63640" y="4572000"/>
            <a:ext cx="2926079" cy="5029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программа, регистрация, трансляция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966960" y="3886200"/>
            <a:ext cx="502920" cy="50292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6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10607040" y="3840480"/>
            <a:ext cx="3337560" cy="1325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10607040" y="3840480"/>
            <a:ext cx="73152" cy="132588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835640" y="4023360"/>
            <a:ext cx="292607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След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835640" y="4572000"/>
            <a:ext cx="2926079" cy="5029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медиа, отчёт, решения, продолжение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2194560" y="6400800"/>
            <a:ext cx="10241280" cy="548640"/>
          </a:xfrm>
          <a:prstGeom prst="roundRect">
            <a:avLst/>
          </a:prstGeom>
          <a:solidFill>
            <a:srgbClr val="EAE4D4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Этот шаблон превращает каждое событие в управляемый культурный актив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616978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616978"/>
                </a:solidFill>
                <a:latin typeface="DejaVu Sans"/>
              </a:defRPr>
            </a:pPr>
            <a: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6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FFFFFF"/>
                </a:solidFill>
                <a:latin typeface="DejaVu Sans"/>
              </a:defRPr>
            </a:pPr>
            <a:r>
              <a:t>1. Смысл концепции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3FB1CA"/>
                </a:solidFill>
                <a:latin typeface="DejaVu Sans"/>
              </a:defRPr>
            </a:pPr>
            <a:r>
              <a:t>СФЕРА соединяет культуру, кино, события, образование, городскую память и цифровые реестры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920240"/>
            <a:ext cx="4023360" cy="182880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31520" y="1920240"/>
            <a:ext cx="73152" cy="182880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2103120"/>
            <a:ext cx="361188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Не афиша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2651760"/>
            <a:ext cx="3611880" cy="10058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Событие рассматривается не как дата, а как узел знания, медиа, людей и результата.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03520" y="1920240"/>
            <a:ext cx="4023360" cy="182880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303520" y="1920240"/>
            <a:ext cx="73152" cy="182880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532120" y="2103120"/>
            <a:ext cx="361188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Не архив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32120" y="2651760"/>
            <a:ext cx="3611880" cy="10058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Материалы после события превращаются в цифровую память, образовательный контент и маршруты.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875520" y="1920240"/>
            <a:ext cx="4023360" cy="182880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875520" y="1920240"/>
            <a:ext cx="73152" cy="1828800"/>
          </a:xfrm>
          <a:prstGeom prst="rect">
            <a:avLst/>
          </a:prstGeom>
          <a:solidFill>
            <a:srgbClr val="4C94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104120" y="2103120"/>
            <a:ext cx="361188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Не маркетплейс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104120" y="2651760"/>
            <a:ext cx="3611880" cy="10058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Культура не сводится к продаже билетов: она становится системой общественной сборки.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920240" y="4937760"/>
            <a:ext cx="10789920" cy="731520"/>
          </a:xfrm>
          <a:prstGeom prst="roundRect">
            <a:avLst/>
          </a:prstGeom>
          <a:solidFill>
            <a:srgbClr val="153258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100" b="1">
                <a:solidFill>
                  <a:srgbClr val="FFFFFF"/>
                </a:solidFill>
                <a:latin typeface="DejaVu Sans"/>
              </a:defRPr>
            </a:pPr>
            <a:r>
              <a:t>Искусство кодирует смысл. Событие приводит смысл в действие.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CFDAE5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CFDAE5"/>
                </a:solidFill>
                <a:latin typeface="DejaVu Sans"/>
              </a:defRPr>
            </a:pPr>
            <a: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1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0C162A"/>
                </a:solidFill>
                <a:latin typeface="DejaVu Sans"/>
              </a:defRPr>
            </a:pPr>
            <a:r>
              <a:t>2. Кодированное искусство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246DB4"/>
                </a:solidFill>
                <a:latin typeface="DejaVu Sans"/>
              </a:defRPr>
            </a:pPr>
            <a:r>
              <a:t>Культурная форма становится интерфейсом между человеком, городом и задачей развития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508760" y="1874519"/>
            <a:ext cx="640080" cy="640080"/>
          </a:xfrm>
          <a:prstGeom prst="roundRect">
            <a:avLst/>
          </a:prstGeom>
          <a:solidFill>
            <a:srgbClr val="246DB4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  <a:latin typeface="DejaVu Sans"/>
              </a:defRPr>
            </a:pPr>
            <a:r>
              <a:t>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2743200"/>
            <a:ext cx="233172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22960" y="2743200"/>
            <a:ext cx="73152" cy="1965960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51560" y="2926080"/>
            <a:ext cx="192023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Образ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3474720"/>
            <a:ext cx="1920239" cy="11430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визуальный символ, стиль, знак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51960" y="1874519"/>
            <a:ext cx="640080" cy="640080"/>
          </a:xfrm>
          <a:prstGeom prst="roundRect">
            <a:avLst/>
          </a:prstGeom>
          <a:solidFill>
            <a:srgbClr val="246DB4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  <a:latin typeface="DejaVu Sans"/>
              </a:defRPr>
            </a:pPr>
            <a: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66160" y="2743200"/>
            <a:ext cx="233172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3566160" y="2743200"/>
            <a:ext cx="73152" cy="196596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794760" y="2926080"/>
            <a:ext cx="192023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Сюжет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94760" y="3474720"/>
            <a:ext cx="1920239" cy="11430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история, герой, конфликт, выбор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995160" y="1874519"/>
            <a:ext cx="640080" cy="640080"/>
          </a:xfrm>
          <a:prstGeom prst="roundRect">
            <a:avLst/>
          </a:prstGeom>
          <a:solidFill>
            <a:srgbClr val="246DB4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  <a:latin typeface="DejaVu Sans"/>
              </a:defRPr>
            </a:pPr>
            <a:r>
              <a:t>3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09360" y="2743200"/>
            <a:ext cx="233172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309360" y="2743200"/>
            <a:ext cx="73152" cy="196596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537960" y="2926080"/>
            <a:ext cx="192023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Пространство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7960" y="3474720"/>
            <a:ext cx="1920239" cy="11430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музей, площадь, маршрут, город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738360" y="1874519"/>
            <a:ext cx="640080" cy="640080"/>
          </a:xfrm>
          <a:prstGeom prst="roundRect">
            <a:avLst/>
          </a:prstGeom>
          <a:solidFill>
            <a:srgbClr val="246DB4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  <a:latin typeface="DejaVu Sans"/>
              </a:defRPr>
            </a:pPr>
            <a:r>
              <a:t>4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052560" y="2743200"/>
            <a:ext cx="233172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9052560" y="2743200"/>
            <a:ext cx="73152" cy="1965960"/>
          </a:xfrm>
          <a:prstGeom prst="rect">
            <a:avLst/>
          </a:prstGeom>
          <a:solidFill>
            <a:srgbClr val="4C94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281160" y="2926080"/>
            <a:ext cx="192023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Действие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81160" y="3474720"/>
            <a:ext cx="1920239" cy="11430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участие, событие, проект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2481560" y="1874519"/>
            <a:ext cx="640080" cy="640080"/>
          </a:xfrm>
          <a:prstGeom prst="roundRect">
            <a:avLst/>
          </a:prstGeom>
          <a:solidFill>
            <a:srgbClr val="246DB4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  <a:latin typeface="DejaVu Sans"/>
              </a:defRPr>
            </a:pPr>
            <a:r>
              <a:t>5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1795760" y="2743200"/>
            <a:ext cx="2331720" cy="1965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11795760" y="2743200"/>
            <a:ext cx="73152" cy="1965960"/>
          </a:xfrm>
          <a:prstGeom prst="rect">
            <a:avLst/>
          </a:prstGeom>
          <a:solidFill>
            <a:srgbClr val="7E62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2024360" y="2926080"/>
            <a:ext cx="1920239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Память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024360" y="3474720"/>
            <a:ext cx="1920239" cy="11430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архив, фильм, знание, традиция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108960" y="5760720"/>
            <a:ext cx="8412480" cy="640080"/>
          </a:xfrm>
          <a:prstGeom prst="roundRect">
            <a:avLst/>
          </a:prstGeom>
          <a:solidFill>
            <a:srgbClr val="EBE4D2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C162A"/>
                </a:solidFill>
                <a:latin typeface="DejaVu Sans"/>
              </a:defRPr>
            </a:pPr>
            <a:r>
              <a:t>Кодированное искусство = эстетика + навигация + действие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616978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616978"/>
                </a:solidFill>
                <a:latin typeface="DejaVu Sans"/>
              </a:defRPr>
            </a:pPr>
            <a: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6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FFFFFF"/>
                </a:solidFill>
                <a:latin typeface="DejaVu Sans"/>
              </a:defRPr>
            </a:pPr>
            <a:r>
              <a:t>3. Новый уклад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3FB1CA"/>
                </a:solidFill>
                <a:latin typeface="DejaVu Sans"/>
              </a:defRPr>
            </a:pPr>
            <a:r>
              <a:t>Культурная операционная система города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1645920"/>
            <a:ext cx="7406640" cy="4846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2000">
                <a:solidFill>
                  <a:srgbClr val="FFFFFF"/>
                </a:solidFill>
                <a:latin typeface="DejaVu Sans"/>
              </a:defRPr>
            </a:pPr>
            <a:r>
              <a:t>Связность: событие связано со знанием, местом, людьми и результатом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2000">
                <a:solidFill>
                  <a:srgbClr val="FFFFFF"/>
                </a:solidFill>
                <a:latin typeface="DejaVu Sans"/>
              </a:defRPr>
            </a:pPr>
            <a:r>
              <a:t>Доказательность: опора на проверяемые реестры и источники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2000">
                <a:solidFill>
                  <a:srgbClr val="FFFFFF"/>
                </a:solidFill>
                <a:latin typeface="DejaVu Sans"/>
              </a:defRPr>
            </a:pPr>
            <a:r>
              <a:t>Участие: человек не зритель, а соавтор и участник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2000">
                <a:solidFill>
                  <a:srgbClr val="FFFFFF"/>
                </a:solidFill>
                <a:latin typeface="DejaVu Sans"/>
              </a:defRPr>
            </a:pPr>
            <a:r>
              <a:t>Преемственность: наследие включается в современную жизнь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2000">
                <a:solidFill>
                  <a:srgbClr val="FFFFFF"/>
                </a:solidFill>
                <a:latin typeface="DejaVu Sans"/>
              </a:defRPr>
            </a:pPr>
            <a:r>
              <a:t>Медиация: каждое событие производит контент и следующий шаг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2000">
                <a:solidFill>
                  <a:srgbClr val="FFFFFF"/>
                </a:solidFill>
                <a:latin typeface="DejaVu Sans"/>
              </a:defRPr>
            </a:pPr>
            <a:r>
              <a:t>Масштабируемость: город → регион → страна → международная сеть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378440" y="2240280"/>
            <a:ext cx="1920240" cy="457200"/>
          </a:xfrm>
          <a:prstGeom prst="roundRect">
            <a:avLst/>
          </a:prstGeom>
          <a:solidFill>
            <a:srgbClr val="173E69"/>
          </a:solidFill>
          <a:ln w="1397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DejaVu Sans"/>
              </a:defRPr>
            </a:pPr>
            <a:r>
              <a:t>Культура</a:t>
            </a:r>
          </a:p>
        </p:txBody>
      </p:sp>
      <p:cxnSp>
        <p:nvCxnSpPr>
          <p:cNvPr id="10" name="Connector 9"/>
          <p:cNvCxnSpPr/>
          <p:nvPr/>
        </p:nvCxnSpPr>
        <p:spPr>
          <a:xfrm flipV="1">
            <a:off x="11338560" y="2468880"/>
            <a:ext cx="0" cy="1828800"/>
          </a:xfrm>
          <a:prstGeom prst="line">
            <a:avLst/>
          </a:prstGeom>
          <a:ln w="12700">
            <a:solidFill>
              <a:srgbClr val="4984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12160200" y="3154680"/>
            <a:ext cx="1920240" cy="457200"/>
          </a:xfrm>
          <a:prstGeom prst="roundRect">
            <a:avLst/>
          </a:prstGeom>
          <a:solidFill>
            <a:srgbClr val="173E69"/>
          </a:solidFill>
          <a:ln w="1397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DejaVu Sans"/>
              </a:defRPr>
            </a:pPr>
            <a:r>
              <a:t>Знание</a:t>
            </a:r>
          </a:p>
        </p:txBody>
      </p:sp>
      <p:cxnSp>
        <p:nvCxnSpPr>
          <p:cNvPr id="12" name="Connector 11"/>
          <p:cNvCxnSpPr/>
          <p:nvPr/>
        </p:nvCxnSpPr>
        <p:spPr>
          <a:xfrm flipV="1">
            <a:off x="11338560" y="3383280"/>
            <a:ext cx="1781760" cy="914400"/>
          </a:xfrm>
          <a:prstGeom prst="line">
            <a:avLst/>
          </a:prstGeom>
          <a:ln w="12700">
            <a:solidFill>
              <a:srgbClr val="4984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12160200" y="4983480"/>
            <a:ext cx="1920240" cy="457200"/>
          </a:xfrm>
          <a:prstGeom prst="roundRect">
            <a:avLst/>
          </a:prstGeom>
          <a:solidFill>
            <a:srgbClr val="173E69"/>
          </a:solidFill>
          <a:ln w="1397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DejaVu Sans"/>
              </a:defRPr>
            </a:pPr>
            <a:r>
              <a:t>События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1338560" y="4297680"/>
            <a:ext cx="1781760" cy="914400"/>
          </a:xfrm>
          <a:prstGeom prst="line">
            <a:avLst/>
          </a:prstGeom>
          <a:ln w="12700">
            <a:solidFill>
              <a:srgbClr val="4984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10378440" y="5897880"/>
            <a:ext cx="1920240" cy="457200"/>
          </a:xfrm>
          <a:prstGeom prst="roundRect">
            <a:avLst/>
          </a:prstGeom>
          <a:solidFill>
            <a:srgbClr val="173E69"/>
          </a:solidFill>
          <a:ln w="1397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DejaVu Sans"/>
              </a:defRPr>
            </a:pPr>
            <a:r>
              <a:t>Данные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1338560" y="4297680"/>
            <a:ext cx="0" cy="1828800"/>
          </a:xfrm>
          <a:prstGeom prst="line">
            <a:avLst/>
          </a:prstGeom>
          <a:ln w="12700">
            <a:solidFill>
              <a:srgbClr val="4984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8596679" y="4983480"/>
            <a:ext cx="1920240" cy="457200"/>
          </a:xfrm>
          <a:prstGeom prst="roundRect">
            <a:avLst/>
          </a:prstGeom>
          <a:solidFill>
            <a:srgbClr val="173E69"/>
          </a:solidFill>
          <a:ln w="1397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DejaVu Sans"/>
              </a:defRPr>
            </a:pPr>
            <a:r>
              <a:t>ИИ</a:t>
            </a:r>
          </a:p>
        </p:txBody>
      </p:sp>
      <p:cxnSp>
        <p:nvCxnSpPr>
          <p:cNvPr id="18" name="Connector 17"/>
          <p:cNvCxnSpPr/>
          <p:nvPr/>
        </p:nvCxnSpPr>
        <p:spPr>
          <a:xfrm flipH="1">
            <a:off x="9556799" y="4297680"/>
            <a:ext cx="1781761" cy="914400"/>
          </a:xfrm>
          <a:prstGeom prst="line">
            <a:avLst/>
          </a:prstGeom>
          <a:ln w="12700">
            <a:solidFill>
              <a:srgbClr val="4984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8596679" y="3154680"/>
            <a:ext cx="1920240" cy="457200"/>
          </a:xfrm>
          <a:prstGeom prst="roundRect">
            <a:avLst/>
          </a:prstGeom>
          <a:solidFill>
            <a:srgbClr val="173E69"/>
          </a:solidFill>
          <a:ln w="1397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DejaVu Sans"/>
              </a:defRPr>
            </a:pPr>
            <a:r>
              <a:t>Проекты</a:t>
            </a:r>
          </a:p>
        </p:txBody>
      </p:sp>
      <p:cxnSp>
        <p:nvCxnSpPr>
          <p:cNvPr id="20" name="Connector 19"/>
          <p:cNvCxnSpPr/>
          <p:nvPr/>
        </p:nvCxnSpPr>
        <p:spPr>
          <a:xfrm flipH="1" flipV="1">
            <a:off x="9556799" y="3383280"/>
            <a:ext cx="1781761" cy="914400"/>
          </a:xfrm>
          <a:prstGeom prst="line">
            <a:avLst/>
          </a:prstGeom>
          <a:ln w="12700">
            <a:solidFill>
              <a:srgbClr val="4984B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0287000" y="3886200"/>
            <a:ext cx="2103120" cy="77724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0C162A"/>
                </a:solidFill>
                <a:latin typeface="DejaVu Sans"/>
              </a:defRPr>
            </a:pPr>
            <a:r>
              <a:t>СФЕРА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CFDAE5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CFDAE5"/>
                </a:solidFill>
                <a:latin typeface="DejaVu Sans"/>
              </a:defRPr>
            </a:pPr>
            <a: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1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0C162A"/>
                </a:solidFill>
                <a:latin typeface="DejaVu Sans"/>
              </a:defRPr>
            </a:pPr>
            <a:r>
              <a:t>4. Архитектура СФЕРЫ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246DB4"/>
                </a:solidFill>
                <a:latin typeface="DejaVu Sans"/>
              </a:defRPr>
            </a:pPr>
            <a:r>
              <a:t>Многоуровневая платформа связности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2971800"/>
            <a:ext cx="2194560" cy="1097280"/>
          </a:xfrm>
          <a:prstGeom prst="roundRect">
            <a:avLst/>
          </a:prstGeom>
          <a:solidFill>
            <a:srgbClr val="246DB4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  <a:latin typeface="DejaVu Sans"/>
              </a:defRPr>
            </a:pPr>
            <a:r>
              <a:t>КУЛЬТУРНЫЙ</a:t>
            </a:r>
            <a:br/>
            <a:r>
              <a:t>ГРАФ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1417320"/>
            <a:ext cx="205740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914400" y="1417320"/>
            <a:ext cx="73152" cy="123444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43000" y="1600200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Карта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2148840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объекты и маршруты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920240" y="2057400"/>
            <a:ext cx="5394960" cy="1463040"/>
          </a:xfrm>
          <a:prstGeom prst="line">
            <a:avLst/>
          </a:prstGeom>
          <a:ln w="12700">
            <a:solidFill>
              <a:srgbClr val="AAB9C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657600" y="1143000"/>
            <a:ext cx="205740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3657600" y="1143000"/>
            <a:ext cx="73152" cy="123444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886200" y="1325880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Афиша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86200" y="1874519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события и календарь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663440" y="1783080"/>
            <a:ext cx="2651760" cy="1737360"/>
          </a:xfrm>
          <a:prstGeom prst="line">
            <a:avLst/>
          </a:prstGeom>
          <a:ln w="12700">
            <a:solidFill>
              <a:srgbClr val="AAB9C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8961120" y="1143000"/>
            <a:ext cx="205740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961120" y="1143000"/>
            <a:ext cx="73152" cy="123444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189720" y="1325880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Архив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89720" y="1874519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след и память</a:t>
            </a:r>
          </a:p>
        </p:txBody>
      </p:sp>
      <p:cxnSp>
        <p:nvCxnSpPr>
          <p:cNvPr id="23" name="Connector 22"/>
          <p:cNvCxnSpPr/>
          <p:nvPr/>
        </p:nvCxnSpPr>
        <p:spPr>
          <a:xfrm flipH="1">
            <a:off x="7315200" y="1783080"/>
            <a:ext cx="2651760" cy="1737360"/>
          </a:xfrm>
          <a:prstGeom prst="line">
            <a:avLst/>
          </a:prstGeom>
          <a:ln w="12700">
            <a:solidFill>
              <a:srgbClr val="AAB9C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11704320" y="1417320"/>
            <a:ext cx="205740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1704320" y="1417320"/>
            <a:ext cx="73152" cy="123444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1932920" y="1600200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Реестры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932920" y="2148840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достоверность</a:t>
            </a:r>
          </a:p>
        </p:txBody>
      </p:sp>
      <p:cxnSp>
        <p:nvCxnSpPr>
          <p:cNvPr id="28" name="Connector 27"/>
          <p:cNvCxnSpPr/>
          <p:nvPr/>
        </p:nvCxnSpPr>
        <p:spPr>
          <a:xfrm flipH="1">
            <a:off x="7315200" y="2057400"/>
            <a:ext cx="5394960" cy="1463040"/>
          </a:xfrm>
          <a:prstGeom prst="line">
            <a:avLst/>
          </a:prstGeom>
          <a:ln w="12700">
            <a:solidFill>
              <a:srgbClr val="AAB9C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914400" y="5577840"/>
            <a:ext cx="205740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914400" y="5577840"/>
            <a:ext cx="73152" cy="123444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143000" y="5760720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Медиа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43000" y="6309359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контент и охват</a:t>
            </a:r>
          </a:p>
        </p:txBody>
      </p:sp>
      <p:cxnSp>
        <p:nvCxnSpPr>
          <p:cNvPr id="33" name="Connector 32"/>
          <p:cNvCxnSpPr/>
          <p:nvPr/>
        </p:nvCxnSpPr>
        <p:spPr>
          <a:xfrm flipV="1">
            <a:off x="1920240" y="3520440"/>
            <a:ext cx="5394960" cy="2697480"/>
          </a:xfrm>
          <a:prstGeom prst="line">
            <a:avLst/>
          </a:prstGeom>
          <a:ln w="12700">
            <a:solidFill>
              <a:srgbClr val="AAB9C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3657600" y="5897880"/>
            <a:ext cx="205740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3657600" y="5897880"/>
            <a:ext cx="73152" cy="123444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886200" y="6080760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Знания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86200" y="6629400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курсы и лекции</a:t>
            </a:r>
          </a:p>
        </p:txBody>
      </p:sp>
      <p:cxnSp>
        <p:nvCxnSpPr>
          <p:cNvPr id="38" name="Connector 37"/>
          <p:cNvCxnSpPr/>
          <p:nvPr/>
        </p:nvCxnSpPr>
        <p:spPr>
          <a:xfrm flipV="1">
            <a:off x="4663440" y="3520440"/>
            <a:ext cx="2651760" cy="3017520"/>
          </a:xfrm>
          <a:prstGeom prst="line">
            <a:avLst/>
          </a:prstGeom>
          <a:ln w="12700">
            <a:solidFill>
              <a:srgbClr val="AAB9C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8961120" y="5897880"/>
            <a:ext cx="205740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8961120" y="5897880"/>
            <a:ext cx="73152" cy="123444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189720" y="6080760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Проекты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189720" y="6629400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инициативы</a:t>
            </a:r>
          </a:p>
        </p:txBody>
      </p:sp>
      <p:cxnSp>
        <p:nvCxnSpPr>
          <p:cNvPr id="43" name="Connector 42"/>
          <p:cNvCxnSpPr/>
          <p:nvPr/>
        </p:nvCxnSpPr>
        <p:spPr>
          <a:xfrm flipH="1" flipV="1">
            <a:off x="7315200" y="3520440"/>
            <a:ext cx="2651760" cy="3017520"/>
          </a:xfrm>
          <a:prstGeom prst="line">
            <a:avLst/>
          </a:prstGeom>
          <a:ln w="12700">
            <a:solidFill>
              <a:srgbClr val="AAB9C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11704320" y="5577840"/>
            <a:ext cx="205740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11704320" y="5577840"/>
            <a:ext cx="73152" cy="123444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11932920" y="5760720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Аналитика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932920" y="6309359"/>
            <a:ext cx="16459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индекс и отчёты</a:t>
            </a:r>
          </a:p>
        </p:txBody>
      </p:sp>
      <p:cxnSp>
        <p:nvCxnSpPr>
          <p:cNvPr id="48" name="Connector 47"/>
          <p:cNvCxnSpPr/>
          <p:nvPr/>
        </p:nvCxnSpPr>
        <p:spPr>
          <a:xfrm flipH="1" flipV="1">
            <a:off x="7315200" y="3520440"/>
            <a:ext cx="5394960" cy="2697480"/>
          </a:xfrm>
          <a:prstGeom prst="line">
            <a:avLst/>
          </a:prstGeom>
          <a:ln w="12700">
            <a:solidFill>
              <a:srgbClr val="AAB9C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616978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616978"/>
                </a:solidFill>
                <a:latin typeface="DejaVu Sans"/>
              </a:defRPr>
            </a:pPr>
            <a: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6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FFFFFF"/>
                </a:solidFill>
                <a:latin typeface="DejaVu Sans"/>
              </a:defRPr>
            </a:pPr>
            <a:r>
              <a:t>5. Кодовая матрица искусства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3FB1CA"/>
                </a:solidFill>
                <a:latin typeface="DejaVu Sans"/>
              </a:defRPr>
            </a:pPr>
            <a:r>
              <a:t>Единая разметка смыслов для рекомендаций, маршрутов и аналитики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645920"/>
            <a:ext cx="2834640" cy="502920"/>
          </a:xfrm>
          <a:prstGeom prst="roundRect">
            <a:avLst/>
          </a:prstGeom>
          <a:solidFill>
            <a:srgbClr val="18426E"/>
          </a:solidFill>
          <a:ln w="1397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DejaVu Sans"/>
              </a:defRPr>
            </a:pPr>
            <a:r>
              <a:t>Код места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2423160"/>
            <a:ext cx="2560320" cy="1920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площадка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город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наследие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координаты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51960" y="1645920"/>
            <a:ext cx="2834640" cy="502920"/>
          </a:xfrm>
          <a:prstGeom prst="roundRect">
            <a:avLst/>
          </a:prstGeom>
          <a:solidFill>
            <a:srgbClr val="18426E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DejaVu Sans"/>
              </a:defRPr>
            </a:pPr>
            <a:r>
              <a:t>Код смысла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89120" y="2423160"/>
            <a:ext cx="2560320" cy="1920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тема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ценность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жанр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символ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80960" y="1645920"/>
            <a:ext cx="2834640" cy="502920"/>
          </a:xfrm>
          <a:prstGeom prst="roundRect">
            <a:avLst/>
          </a:prstGeom>
          <a:solidFill>
            <a:srgbClr val="18426E"/>
          </a:solidFill>
          <a:ln w="13970">
            <a:solidFill>
              <a:srgbClr val="4C947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DejaVu Sans"/>
              </a:defRPr>
            </a:pPr>
            <a:r>
              <a:t>Код действия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18120" y="2423160"/>
            <a:ext cx="2560320" cy="1920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участие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проект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роль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следующий шаг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1109960" y="1645920"/>
            <a:ext cx="2834640" cy="502920"/>
          </a:xfrm>
          <a:prstGeom prst="roundRect">
            <a:avLst/>
          </a:prstGeom>
          <a:solidFill>
            <a:srgbClr val="18426E"/>
          </a:solidFill>
          <a:ln w="13970">
            <a:solidFill>
              <a:srgbClr val="7E62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DejaVu Sans"/>
              </a:defRPr>
            </a:pPr>
            <a:r>
              <a:t>Код памяти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2423160"/>
            <a:ext cx="2560320" cy="1920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архив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фильм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материалы</a:t>
            </a:r>
          </a:p>
          <a:p>
            <a:pPr>
              <a:buChar char="•"/>
              <a:lnSpc>
                <a:spcPct val="105000"/>
              </a:lnSpc>
              <a:spcAft>
                <a:spcPts val="700"/>
              </a:spcAft>
              <a:defRPr sz="1800">
                <a:solidFill>
                  <a:srgbClr val="CFDAE5"/>
                </a:solidFill>
                <a:latin typeface="DejaVu Sans"/>
              </a:defRPr>
            </a:pPr>
            <a:r>
              <a:t>традиция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828800" y="5806440"/>
            <a:ext cx="10972800" cy="685800"/>
          </a:xfrm>
          <a:prstGeom prst="roundRect">
            <a:avLst/>
          </a:prstGeom>
          <a:solidFill>
            <a:srgbClr val="0F2748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900" b="1">
                <a:solidFill>
                  <a:srgbClr val="FFFFFF"/>
                </a:solidFill>
                <a:latin typeface="DejaVu Sans"/>
              </a:defRPr>
            </a:pPr>
            <a:r>
              <a:t>Каждый объект, фильм и событие получает цифровой паспорт и смысловой код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CFDAE5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CFDAE5"/>
                </a:solidFill>
                <a:latin typeface="DejaVu Sans"/>
              </a:defRPr>
            </a:pPr>
            <a: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1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0C162A"/>
                </a:solidFill>
                <a:latin typeface="DejaVu Sans"/>
              </a:defRPr>
            </a:pPr>
            <a:r>
              <a:t>6. Событие как производственная единица культуры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246DB4"/>
                </a:solidFill>
                <a:latin typeface="DejaVu Sans"/>
              </a:defRPr>
            </a:pPr>
            <a:r>
              <a:t>Событие производит внимание, знание, медиа, связи, проекты и память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389888" y="2011680"/>
            <a:ext cx="502920" cy="50292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78892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788920"/>
            <a:ext cx="73152" cy="1554480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2971800"/>
            <a:ext cx="160020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Место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3520439"/>
            <a:ext cx="1600200" cy="7315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площадка, координаты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2633472" y="3337560"/>
            <a:ext cx="411480" cy="320040"/>
          </a:xfrm>
          <a:prstGeom prst="rightArrow">
            <a:avLst/>
          </a:prstGeom>
          <a:solidFill>
            <a:srgbClr val="BEC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3721608" y="2011680"/>
            <a:ext cx="502920" cy="50292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971800" y="278892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971800" y="2788920"/>
            <a:ext cx="73152" cy="155448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200400" y="2971800"/>
            <a:ext cx="160020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Люди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0" y="3520439"/>
            <a:ext cx="1600200" cy="7315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организаторы, спикеры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4965192" y="3337560"/>
            <a:ext cx="411480" cy="320040"/>
          </a:xfrm>
          <a:prstGeom prst="rightArrow">
            <a:avLst/>
          </a:prstGeom>
          <a:solidFill>
            <a:srgbClr val="BEC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053328" y="2011680"/>
            <a:ext cx="502920" cy="50292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3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303520" y="278892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303520" y="2788920"/>
            <a:ext cx="73152" cy="1554480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532120" y="2971800"/>
            <a:ext cx="160020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Смысл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32120" y="3520439"/>
            <a:ext cx="1600200" cy="7315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тема и код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7296912" y="3337560"/>
            <a:ext cx="411480" cy="320040"/>
          </a:xfrm>
          <a:prstGeom prst="rightArrow">
            <a:avLst/>
          </a:prstGeom>
          <a:solidFill>
            <a:srgbClr val="BEC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8385048" y="2011680"/>
            <a:ext cx="502920" cy="50292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4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635240" y="278892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7635240" y="2788920"/>
            <a:ext cx="73152" cy="155448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863840" y="2971800"/>
            <a:ext cx="160020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Действие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63840" y="3520439"/>
            <a:ext cx="1600200" cy="7315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программа участия</a:t>
            </a:r>
          </a:p>
        </p:txBody>
      </p:sp>
      <p:sp>
        <p:nvSpPr>
          <p:cNvPr id="31" name="Right Arrow 30"/>
          <p:cNvSpPr/>
          <p:nvPr/>
        </p:nvSpPr>
        <p:spPr>
          <a:xfrm>
            <a:off x="9628632" y="3337560"/>
            <a:ext cx="411480" cy="320040"/>
          </a:xfrm>
          <a:prstGeom prst="rightArrow">
            <a:avLst/>
          </a:prstGeom>
          <a:solidFill>
            <a:srgbClr val="BEC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10716767" y="2011680"/>
            <a:ext cx="502920" cy="50292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5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966959" y="278892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9966959" y="2788920"/>
            <a:ext cx="73152" cy="1554480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195559" y="2971800"/>
            <a:ext cx="160020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Медиа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195559" y="3520439"/>
            <a:ext cx="1600200" cy="7315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фото, видео, текст</a:t>
            </a:r>
          </a:p>
        </p:txBody>
      </p:sp>
      <p:sp>
        <p:nvSpPr>
          <p:cNvPr id="37" name="Right Arrow 36"/>
          <p:cNvSpPr/>
          <p:nvPr/>
        </p:nvSpPr>
        <p:spPr>
          <a:xfrm>
            <a:off x="11960351" y="3337560"/>
            <a:ext cx="411480" cy="320040"/>
          </a:xfrm>
          <a:prstGeom prst="rightArrow">
            <a:avLst/>
          </a:prstGeom>
          <a:solidFill>
            <a:srgbClr val="BEC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13048488" y="2011680"/>
            <a:ext cx="502920" cy="502920"/>
          </a:xfrm>
          <a:prstGeom prst="roundRect">
            <a:avLst/>
          </a:prstGeom>
          <a:solidFill>
            <a:srgbClr val="DBB04C"/>
          </a:solidFill>
          <a:ln w="13970">
            <a:solidFill>
              <a:srgbClr val="246DB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0C162A"/>
                </a:solidFill>
                <a:latin typeface="DejaVu Sans"/>
              </a:defRPr>
            </a:pPr>
            <a:r>
              <a:t>6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12298680" y="2788920"/>
            <a:ext cx="201168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12298680" y="2788920"/>
            <a:ext cx="73152" cy="155448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2527280" y="2971800"/>
            <a:ext cx="160020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Результат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527280" y="3520439"/>
            <a:ext cx="1600200" cy="7315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проект, архив, продолжение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737360" y="5669280"/>
            <a:ext cx="11155680" cy="685800"/>
          </a:xfrm>
          <a:prstGeom prst="roundRect">
            <a:avLst/>
          </a:prstGeom>
          <a:solidFill>
            <a:srgbClr val="EAE4D4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700" b="1">
                <a:solidFill>
                  <a:srgbClr val="0C162A"/>
                </a:solidFill>
                <a:latin typeface="DejaVu Sans"/>
              </a:defRPr>
            </a:pPr>
            <a:r>
              <a:t>Событие не заканчивается датой: оно переходит в знание, проект, маршрут или фильм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616978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616978"/>
                </a:solidFill>
                <a:latin typeface="DejaVu Sans"/>
              </a:defRPr>
            </a:pPr>
            <a: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C16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224C78"/>
          </a:solidFill>
          <a:ln w="12700">
            <a:solidFill>
              <a:srgbClr val="3FB1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FFFFFF"/>
                </a:solidFill>
                <a:latin typeface="DejaVu Sans"/>
              </a:defRPr>
            </a:pPr>
            <a:r>
              <a:t>7. Паспорт события СФЕРЫ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3FB1CA"/>
                </a:solidFill>
                <a:latin typeface="DejaVu Sans"/>
              </a:defRPr>
            </a:pPr>
            <a:r>
              <a:t>Стандарт карточки, который делает событие управляемым и измеримым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68680" y="1691640"/>
            <a:ext cx="6217920" cy="429768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68680" y="1691640"/>
            <a:ext cx="73152" cy="429768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1874520"/>
            <a:ext cx="580644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Идентичность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2423160"/>
            <a:ext cx="5806440" cy="34747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название, тип, дата, площадка и координаты</a:t>
            </a:r>
            <a:br/>
            <a:r>
              <a:t>смысловой код и тематическое поле</a:t>
            </a:r>
            <a:br/>
            <a:r>
              <a:t>организатор, партнёры, спикеры, участники</a:t>
            </a:r>
            <a:br/>
            <a:r>
              <a:t>связанные фильмы, музейные объекты, исторические места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43800" y="1691640"/>
            <a:ext cx="6217920" cy="4297680"/>
          </a:xfrm>
          <a:prstGeom prst="roundRect">
            <a:avLst/>
          </a:prstGeom>
          <a:solidFill>
            <a:srgbClr val="F5F8FC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543800" y="1691640"/>
            <a:ext cx="73152" cy="429768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0" y="1874520"/>
            <a:ext cx="580644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Жизненный цикл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0" y="2423160"/>
            <a:ext cx="5806440" cy="34747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программа, регистрация, билеты, трансляция</a:t>
            </a:r>
            <a:br/>
            <a:r>
              <a:t>медиа после события: фото, видео, текст, интервью</a:t>
            </a:r>
            <a:br/>
            <a:r>
              <a:t>результаты: решения, проекты, заявки, новые встречи</a:t>
            </a:r>
            <a:br/>
            <a:r>
              <a:t>архив и следующий шаг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920240" y="6492240"/>
            <a:ext cx="10789920" cy="502920"/>
          </a:xfrm>
          <a:prstGeom prst="roundRect">
            <a:avLst/>
          </a:prstGeom>
          <a:solidFill>
            <a:srgbClr val="14325A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DejaVu Sans"/>
              </a:defRPr>
            </a:pPr>
            <a:r>
              <a:t>Паспорт события — основа для реестра, аналитики, медиа и грантовой отчётности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CFDAE5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CFDAE5"/>
                </a:solidFill>
                <a:latin typeface="DejaVu Sans"/>
              </a:defRPr>
            </a:pPr>
            <a: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1E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12161520" y="914400"/>
            <a:ext cx="2926080" cy="29260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3167360" y="5760720"/>
            <a:ext cx="2011680" cy="201168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365760" y="6583680"/>
            <a:ext cx="1645920" cy="1645920"/>
          </a:xfrm>
          <a:prstGeom prst="ellipse">
            <a:avLst/>
          </a:prstGeom>
          <a:solidFill>
            <a:srgbClr val="E7DEC8"/>
          </a:solidFill>
          <a:ln w="1270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502920"/>
            <a:ext cx="11521440" cy="5669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3000" b="1">
                <a:solidFill>
                  <a:srgbClr val="0C162A"/>
                </a:solidFill>
                <a:latin typeface="DejaVu Sans"/>
              </a:defRPr>
            </a:pPr>
            <a:r>
              <a:t>8. Кино, культура и городская память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1115568"/>
            <a:ext cx="11155680" cy="38404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500" b="0">
                <a:solidFill>
                  <a:srgbClr val="246DB4"/>
                </a:solidFill>
                <a:latin typeface="DejaVu Sans"/>
              </a:defRPr>
            </a:pPr>
            <a:r>
              <a:t>Кино усиливает образ города и превращает память в событие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" y="1691640"/>
            <a:ext cx="38862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22960" y="1691640"/>
            <a:ext cx="73152" cy="1417320"/>
          </a:xfrm>
          <a:prstGeom prst="rect">
            <a:avLst/>
          </a:prstGeom>
          <a:solidFill>
            <a:srgbClr val="246D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1874520"/>
            <a:ext cx="34747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Киноклуб города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2423160"/>
            <a:ext cx="34747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регулярные показы с обсуждением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394960" y="1691640"/>
            <a:ext cx="38862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394960" y="1691640"/>
            <a:ext cx="73152" cy="1417320"/>
          </a:xfrm>
          <a:prstGeom prst="rect">
            <a:avLst/>
          </a:prstGeom>
          <a:solidFill>
            <a:srgbClr val="3FB1C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623560" y="1874520"/>
            <a:ext cx="34747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Город как фильм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23560" y="2423160"/>
            <a:ext cx="34747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документальный цикл о территории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966960" y="1691640"/>
            <a:ext cx="38862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9966960" y="1691640"/>
            <a:ext cx="73152" cy="1417320"/>
          </a:xfrm>
          <a:prstGeom prst="rect">
            <a:avLst/>
          </a:prstGeom>
          <a:solidFill>
            <a:srgbClr val="DBB0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195560" y="1874520"/>
            <a:ext cx="34747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Карта кинолокаций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195560" y="2423160"/>
            <a:ext cx="34747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места съёмок и новые площадки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2960" y="3931920"/>
            <a:ext cx="38862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822960" y="3931920"/>
            <a:ext cx="73152" cy="1417320"/>
          </a:xfrm>
          <a:prstGeom prst="rect">
            <a:avLst/>
          </a:prstGeom>
          <a:solidFill>
            <a:srgbClr val="4C947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51560" y="4114800"/>
            <a:ext cx="34747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Фестиваль городского кино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51560" y="4663440"/>
            <a:ext cx="34747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конкурс о наследии и будущем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394960" y="3931920"/>
            <a:ext cx="38862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5394960" y="3931920"/>
            <a:ext cx="73152" cy="1417320"/>
          </a:xfrm>
          <a:prstGeom prst="rect">
            <a:avLst/>
          </a:prstGeom>
          <a:solidFill>
            <a:srgbClr val="7E62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623560" y="4114800"/>
            <a:ext cx="34747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Кинолаборатория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23560" y="4663440"/>
            <a:ext cx="34747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сценарии и короткометражки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966960" y="3931920"/>
            <a:ext cx="388620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D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9966960" y="3931920"/>
            <a:ext cx="73152" cy="1417320"/>
          </a:xfrm>
          <a:prstGeom prst="rect">
            <a:avLst/>
          </a:prstGeom>
          <a:solidFill>
            <a:srgbClr val="C25C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195560" y="4114800"/>
            <a:ext cx="3474720" cy="41148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700" b="1">
                <a:solidFill>
                  <a:srgbClr val="246DB4"/>
                </a:solidFill>
                <a:latin typeface="DejaVu Sans"/>
              </a:defRPr>
            </a:pPr>
            <a:r>
              <a:t>Архив памяти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195560" y="4663440"/>
            <a:ext cx="3474720" cy="59436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1250" b="0">
                <a:solidFill>
                  <a:srgbClr val="1F2732"/>
                </a:solidFill>
                <a:latin typeface="DejaVu Sans"/>
              </a:defRPr>
            </a:pPr>
            <a:r>
              <a:t>видеоистории жителей и мастеров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834640" y="6400800"/>
            <a:ext cx="8961120" cy="548640"/>
          </a:xfrm>
          <a:prstGeom prst="roundRect">
            <a:avLst/>
          </a:prstGeom>
          <a:solidFill>
            <a:srgbClr val="EEE8D9"/>
          </a:solidFill>
          <a:ln w="13970">
            <a:solidFill>
              <a:srgbClr val="DBB0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0C162A"/>
                </a:solidFill>
                <a:latin typeface="DejaVu Sans"/>
              </a:defRPr>
            </a:pPr>
            <a:r>
              <a:t>Фильм → показ → обсуждение → архив → маршрут → новый проект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7818120"/>
            <a:ext cx="6858000" cy="22860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ct val="100000"/>
              </a:lnSpc>
              <a:defRPr sz="950" b="0">
                <a:solidFill>
                  <a:srgbClr val="616978"/>
                </a:solidFill>
                <a:latin typeface="DejaVu Sans"/>
              </a:defRPr>
            </a:pPr>
            <a:r>
              <a:t>СФЕРА · Новый уклад · Кодированное искусство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944600" y="7772400"/>
            <a:ext cx="411480" cy="27432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>
              <a:lnSpc>
                <a:spcPct val="100000"/>
              </a:lnSpc>
              <a:defRPr sz="1000" b="0">
                <a:solidFill>
                  <a:srgbClr val="616978"/>
                </a:solidFill>
                <a:latin typeface="DejaVu Sans"/>
              </a:defRPr>
            </a:pPr>
            <a: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