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СФЕРА — МИР БЕЗ ГРАНИЦ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829800" y="647395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6812280" y="-685800"/>
            <a:ext cx="5486400" cy="5486400"/>
          </a:xfrm>
          <a:prstGeom prst="arc">
            <a:avLst/>
          </a:prstGeom>
          <a:solidFill>
            <a:srgbClr val="EAF2FF">
              <a:alpha val="75000"/>
            </a:srgbClr>
          </a:solidFill>
          <a:ln w="19050">
            <a:solidFill>
              <a:srgbClr val="AFCBFF">
                <a:alpha val="5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457200"/>
            <a:ext cx="4297680" cy="4297680"/>
          </a:xfrm>
          <a:prstGeom prst="ellipse">
            <a:avLst/>
          </a:prstGeom>
          <a:solidFill>
            <a:srgbClr val="FFFFFF">
              <a:alpha val="95000"/>
            </a:srgbClr>
          </a:solidFill>
          <a:ln w="19050">
            <a:solidFill>
              <a:srgbClr val="B9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55280" y="1097280"/>
            <a:ext cx="128016" cy="128016"/>
          </a:xfrm>
          <a:prstGeom prst="ellipse">
            <a:avLst/>
          </a:prstGeom>
          <a:solidFill>
            <a:srgbClr val="2D7FF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914400"/>
            <a:ext cx="128016" cy="128016"/>
          </a:xfrm>
          <a:prstGeom prst="ellipse">
            <a:avLst/>
          </a:prstGeom>
          <a:solidFill>
            <a:srgbClr val="1DB6D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424160" y="1645920"/>
            <a:ext cx="128016" cy="128016"/>
          </a:xfrm>
          <a:prstGeom prst="ellipse">
            <a:avLst/>
          </a:prstGeom>
          <a:solidFill>
            <a:srgbClr val="22A06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412480" y="2286000"/>
            <a:ext cx="128016" cy="128016"/>
          </a:xfrm>
          <a:prstGeom prst="ellipse">
            <a:avLst/>
          </a:prstGeom>
          <a:solidFill>
            <a:srgbClr val="F2B13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966960" y="2560320"/>
            <a:ext cx="128016" cy="128016"/>
          </a:xfrm>
          <a:prstGeom prst="ellipse">
            <a:avLst/>
          </a:prstGeom>
          <a:solidFill>
            <a:srgbClr val="7C5CF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863840" y="3474720"/>
            <a:ext cx="128016" cy="128016"/>
          </a:xfrm>
          <a:prstGeom prst="ellipse">
            <a:avLst/>
          </a:prstGeom>
          <a:solidFill>
            <a:srgbClr val="2D7FF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144000" y="3749040"/>
            <a:ext cx="128016" cy="128016"/>
          </a:xfrm>
          <a:prstGeom prst="ellipse">
            <a:avLst/>
          </a:prstGeom>
          <a:solidFill>
            <a:srgbClr val="1DB6D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698480" y="3383280"/>
            <a:ext cx="128016" cy="128016"/>
          </a:xfrm>
          <a:prstGeom prst="ellipse">
            <a:avLst/>
          </a:prstGeom>
          <a:solidFill>
            <a:srgbClr val="22A06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019288" y="1161288"/>
            <a:ext cx="1371600" cy="-18288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390888" y="978408"/>
            <a:ext cx="1097280" cy="73152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9288" y="1161288"/>
            <a:ext cx="457200" cy="118872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90888" y="978408"/>
            <a:ext cx="-914400" cy="137160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390888" y="978408"/>
            <a:ext cx="640080" cy="164592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488168" y="1709928"/>
            <a:ext cx="-457200" cy="91440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476488" y="2350008"/>
            <a:ext cx="1554480" cy="27432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476488" y="2350008"/>
            <a:ext cx="-548640" cy="118872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476488" y="2350008"/>
            <a:ext cx="731520" cy="146304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030968" y="2624328"/>
            <a:ext cx="-822960" cy="118872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30968" y="2624328"/>
            <a:ext cx="731520" cy="82296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208008" y="3813048"/>
            <a:ext cx="1554480" cy="-365760"/>
          </a:xfrm>
          <a:prstGeom prst="line">
            <a:avLst/>
          </a:prstGeom>
          <a:noFill/>
          <a:ln w="12700">
            <a:solidFill>
              <a:srgbClr val="9BBDF2">
                <a:alpha val="8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" y="960120"/>
            <a:ext cx="5303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СФЕРА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713232" y="1783080"/>
            <a:ext cx="5577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2D7FF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МИР БЕЗ ГРАНИЦ</a:t>
            </a:r>
            <a:endParaRPr lang="en-US" sz="2900" dirty="0"/>
          </a:p>
        </p:txBody>
      </p:sp>
      <p:sp>
        <p:nvSpPr>
          <p:cNvPr id="26" name="Text 24"/>
          <p:cNvSpPr/>
          <p:nvPr/>
        </p:nvSpPr>
        <p:spPr>
          <a:xfrm>
            <a:off x="731520" y="2651760"/>
            <a:ext cx="5303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627D98"/>
                </a:solidFill>
              </a:rPr>
              <a:t>Глобальная экосистема сотрудничества, инициатив и совместного развития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31520" y="4005072"/>
            <a:ext cx="1554480" cy="310896"/>
          </a:xfrm>
          <a:prstGeom prst="roundRect">
            <a:avLst>
              <a:gd name="adj" fmla="val 23529"/>
            </a:avLst>
          </a:prstGeom>
          <a:solidFill>
            <a:srgbClr val="F7FAFC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04672" y="4059936"/>
            <a:ext cx="14081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D7FF9"/>
                </a:solidFill>
              </a:rPr>
              <a:t>ЛЮДИ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423160" y="4005072"/>
            <a:ext cx="1737360" cy="310896"/>
          </a:xfrm>
          <a:prstGeom prst="roundRect">
            <a:avLst>
              <a:gd name="adj" fmla="val 23529"/>
            </a:avLst>
          </a:prstGeom>
          <a:solidFill>
            <a:srgbClr val="F7FAFC"/>
          </a:solidFill>
          <a:ln w="12700">
            <a:solidFill>
              <a:srgbClr val="1DB6D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496312" y="4059936"/>
            <a:ext cx="15910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DB6D8"/>
                </a:solidFill>
              </a:rPr>
              <a:t>ЗНАНИЯ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315968" y="4005072"/>
            <a:ext cx="1874520" cy="310896"/>
          </a:xfrm>
          <a:prstGeom prst="roundRect">
            <a:avLst>
              <a:gd name="adj" fmla="val 23529"/>
            </a:avLst>
          </a:prstGeom>
          <a:solidFill>
            <a:srgbClr val="F7FAFC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389120" y="4059936"/>
            <a:ext cx="17282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2A06B"/>
                </a:solidFill>
              </a:rPr>
              <a:t>ТЕХНОЛОГИИ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31520" y="4709160"/>
            <a:ext cx="5303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ЭКВИЛИБРИУМ → СФЕРА → МИР БЕЗ ГРАНИЦ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31520" y="58064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Стратегическая концепция • 2026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Доверие и валидация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Открытая среда работает только тогда, когда происхождение данных, компетенции и результаты можно подтвердить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1097280" y="1645920"/>
            <a:ext cx="841248" cy="841248"/>
          </a:xfrm>
          <a:prstGeom prst="ellipse">
            <a:avLst/>
          </a:prstGeom>
          <a:solidFill>
            <a:srgbClr val="EEF5FF"/>
          </a:solidFill>
          <a:ln w="15240">
            <a:solidFill>
              <a:srgbClr val="2D7FF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0" y="1828800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7FF9"/>
                </a:solidFill>
              </a:rPr>
              <a:t>✓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58368" y="2697480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Идентичность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58368" y="3035808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кто участвует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971800" y="1645920"/>
            <a:ext cx="841248" cy="841248"/>
          </a:xfrm>
          <a:prstGeom prst="ellipse">
            <a:avLst/>
          </a:prstGeom>
          <a:solidFill>
            <a:srgbClr val="EEF8F6"/>
          </a:solidFill>
          <a:ln w="15240">
            <a:solidFill>
              <a:srgbClr val="22A0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971800" y="1828800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A06B"/>
                </a:solidFill>
              </a:rPr>
              <a:t>✓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532888" y="2697480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Компетенции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32888" y="3035808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что умеет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846320" y="1645920"/>
            <a:ext cx="841248" cy="841248"/>
          </a:xfrm>
          <a:prstGeom prst="ellipse">
            <a:avLst/>
          </a:prstGeom>
          <a:solidFill>
            <a:srgbClr val="EEF5FF"/>
          </a:solidFill>
          <a:ln w="15240">
            <a:solidFill>
              <a:srgbClr val="2D7FF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1828800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7FF9"/>
                </a:solidFill>
              </a:rPr>
              <a:t>✓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407408" y="2697480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Организация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407408" y="3035808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что представляет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720840" y="1645920"/>
            <a:ext cx="841248" cy="841248"/>
          </a:xfrm>
          <a:prstGeom prst="ellipse">
            <a:avLst/>
          </a:prstGeom>
          <a:solidFill>
            <a:srgbClr val="EEF8F6"/>
          </a:solidFill>
          <a:ln w="15240">
            <a:solidFill>
              <a:srgbClr val="22A06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720840" y="1828800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A06B"/>
                </a:solidFill>
              </a:rPr>
              <a:t>✓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281928" y="2697480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Проект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281928" y="3035808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что обещает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8595360" y="1645920"/>
            <a:ext cx="841248" cy="841248"/>
          </a:xfrm>
          <a:prstGeom prst="ellipse">
            <a:avLst/>
          </a:prstGeom>
          <a:solidFill>
            <a:srgbClr val="EEF5FF"/>
          </a:solidFill>
          <a:ln w="15240">
            <a:solidFill>
              <a:srgbClr val="2D7FF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95360" y="1828800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7FF9"/>
                </a:solidFill>
              </a:rPr>
              <a:t>✓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156448" y="2697480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Технология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156448" y="3035808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что доказано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10469880" y="1645920"/>
            <a:ext cx="841248" cy="841248"/>
          </a:xfrm>
          <a:prstGeom prst="ellipse">
            <a:avLst/>
          </a:prstGeom>
          <a:solidFill>
            <a:srgbClr val="EEF8F6"/>
          </a:solidFill>
          <a:ln w="15240">
            <a:solidFill>
              <a:srgbClr val="22A06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469880" y="1828800"/>
            <a:ext cx="841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A06B"/>
                </a:solidFill>
              </a:rPr>
              <a:t>✓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0030968" y="2697480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Результат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0030968" y="3035808"/>
            <a:ext cx="1719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что реально изменилось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1097280" y="4069080"/>
            <a:ext cx="9966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5E1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417320" y="441655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Репутация участника + экспертная оценка + прозрачные показатели + история исполнения + подтверждение эффектов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Экономика и ресурсная модель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СФЕРА соединяет финансирование с нефинансовыми ресурсами — компетенциями, инфраструктурой и технологиями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48920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1417320"/>
            <a:ext cx="54864" cy="896112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58191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Гранты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1947672"/>
            <a:ext cx="454456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85800" y="2560320"/>
            <a:ext cx="48920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560320"/>
            <a:ext cx="54864" cy="896112"/>
          </a:xfrm>
          <a:prstGeom prst="rect">
            <a:avLst/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272491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Частные инвестиции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86968" y="3090672"/>
            <a:ext cx="454456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85800" y="3703320"/>
            <a:ext cx="48920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85800" y="3703320"/>
            <a:ext cx="54864" cy="896112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386791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ГЧП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86968" y="4233672"/>
            <a:ext cx="454456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846320"/>
            <a:ext cx="48920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5800" y="4846320"/>
            <a:ext cx="54864" cy="896112"/>
          </a:xfrm>
          <a:prstGeom prst="rect">
            <a:avLst/>
          </a:prstGeom>
          <a:solidFill>
            <a:srgbClr val="1DB6D8"/>
          </a:solidFill>
          <a:ln w="12700">
            <a:solidFill>
              <a:srgbClr val="1DB6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" y="501091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Проектное финансирование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86968" y="5376672"/>
            <a:ext cx="454456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537960" y="1417320"/>
            <a:ext cx="48920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537960" y="1417320"/>
            <a:ext cx="54864" cy="896112"/>
          </a:xfrm>
          <a:prstGeom prst="rect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39128" y="158191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Кооперативные модели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739128" y="1947672"/>
            <a:ext cx="454456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537960" y="2560320"/>
            <a:ext cx="48920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537960" y="2560320"/>
            <a:ext cx="54864" cy="896112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39128" y="272491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Социальные и эко-инструменты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739128" y="3090672"/>
            <a:ext cx="454456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537960" y="3703320"/>
            <a:ext cx="48920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537960" y="3703320"/>
            <a:ext cx="54864" cy="896112"/>
          </a:xfrm>
          <a:prstGeom prst="rect">
            <a:avLst/>
          </a:prstGeom>
          <a:solidFill>
            <a:srgbClr val="F97068"/>
          </a:solidFill>
          <a:ln w="12700">
            <a:solidFill>
              <a:srgbClr val="F9706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39128" y="386791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Ресурсный обмен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739128" y="4233672"/>
            <a:ext cx="454456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537960" y="4846320"/>
            <a:ext cx="48920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537960" y="4846320"/>
            <a:ext cx="54864" cy="896112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739128" y="501091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Технологии и инфраструктура как вклад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6739128" y="5376672"/>
            <a:ext cx="454456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5184648" y="2834640"/>
            <a:ext cx="1783080" cy="1783080"/>
          </a:xfrm>
          <a:prstGeom prst="ellipse">
            <a:avLst/>
          </a:prstGeom>
          <a:solidFill>
            <a:srgbClr val="EEF5FF"/>
          </a:solidFill>
          <a:ln w="19050">
            <a:solidFill>
              <a:srgbClr val="B9D3F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22392" y="3182112"/>
            <a:ext cx="12984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D7FF9"/>
                </a:solidFill>
              </a:rPr>
              <a:t>РЕСУРСЫ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2D7FF9"/>
                </a:solidFill>
              </a:rPr>
              <a:t>ДЛЯ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2D7FF9"/>
                </a:solidFill>
              </a:rPr>
              <a:t>РЕЗУЛЬТАТА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Шесть уровней СФЕРЫ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Одна логика взаимодействия масштабируется от личной траектории до планетарных задач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1371600" y="1325880"/>
            <a:ext cx="941832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4605">
            <a:solidFill>
              <a:srgbClr val="2D7FF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508760" y="1472184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D7FF9"/>
                </a:solidFill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947672" y="1444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ЛИЧНЫЙ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206240" y="1453896"/>
            <a:ext cx="6355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человек • компетенции • участие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1737360" y="2075688"/>
            <a:ext cx="868680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4605">
            <a:solidFill>
              <a:srgbClr val="1DB6D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74520" y="222199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DB6D8"/>
                </a:solidFill>
              </a:rPr>
              <a:t>02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313432" y="219456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ПРОЕКТНЫЙ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0" y="2203704"/>
            <a:ext cx="5623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команда • задача • ресурсы • метрики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103120" y="2825496"/>
            <a:ext cx="79552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4605">
            <a:solidFill>
              <a:srgbClr val="22A0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40280" y="2971800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A06B"/>
                </a:solidFill>
              </a:rPr>
              <a:t>03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679192" y="2944368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ТЕРРИТОРИАЛЬНЫЙ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37760" y="2953512"/>
            <a:ext cx="4892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город • регион • комплексные программы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468880" y="3575304"/>
            <a:ext cx="722376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4605">
            <a:solidFill>
              <a:srgbClr val="F2B13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06040" y="3721608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2B134"/>
                </a:solidFill>
              </a:rPr>
              <a:t>04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044952" y="369417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НАЦИОНАЛЬНЫЙ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303520" y="3703320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отрасли • государство • бизнес • общество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834640" y="4325112"/>
            <a:ext cx="649224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4605">
            <a:solidFill>
              <a:srgbClr val="7C5CF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971800" y="4471416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5CFC"/>
                </a:solidFill>
              </a:rPr>
              <a:t>05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410712" y="44439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МЕЖДУНАРОДНЫЙ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669280" y="4453128"/>
            <a:ext cx="3429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трансграничные программы • консорциумы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200400" y="5074920"/>
            <a:ext cx="576072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4605">
            <a:solidFill>
              <a:srgbClr val="F9706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37560" y="5221224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068"/>
                </a:solidFill>
              </a:rPr>
              <a:t>06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776472" y="519379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ПЛАНЕТАРНЫЙ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035040" y="5202936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27D98"/>
                </a:solidFill>
              </a:rPr>
              <a:t>экология • климат • знания • будущее поколений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Чем СФЕРА не является — и чем становится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Она объединяет функции знакомых цифровых моделей, но её ядро — совместное действие и измеримый результат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94360" y="1600200"/>
            <a:ext cx="1920240" cy="1143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81051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7068"/>
                </a:solidFill>
              </a:rPr>
              <a:t>НЕ ТОЛЬКО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731520" y="2157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02A43"/>
                </a:solidFill>
              </a:rPr>
              <a:t>социальная сеть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80360" y="1600200"/>
            <a:ext cx="1920240" cy="1143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17520" y="181051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7068"/>
                </a:solidFill>
              </a:rPr>
              <a:t>НЕ ТОЛЬКО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017520" y="2157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02A43"/>
                </a:solidFill>
              </a:rPr>
              <a:t>госпортал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166360" y="1600200"/>
            <a:ext cx="1920240" cy="1143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03520" y="181051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7068"/>
                </a:solidFill>
              </a:rPr>
              <a:t>НЕ ТОЛЬКО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303520" y="2157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02A43"/>
                </a:solidFill>
              </a:rPr>
              <a:t>маркетплейс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452360" y="1600200"/>
            <a:ext cx="1920240" cy="1143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89520" y="181051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7068"/>
                </a:solidFill>
              </a:rPr>
              <a:t>НЕ ТОЛЬКО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589520" y="2157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02A43"/>
                </a:solidFill>
              </a:rPr>
              <a:t>фонд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738360" y="1600200"/>
            <a:ext cx="1920240" cy="1143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875520" y="181051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7068"/>
                </a:solidFill>
              </a:rPr>
              <a:t>НЕ ТОЛЬКО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9875520" y="2157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02A43"/>
                </a:solidFill>
              </a:rPr>
              <a:t>медиа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 rot="5400000">
            <a:off x="5577840" y="3154680"/>
            <a:ext cx="1051560" cy="640080"/>
          </a:xfrm>
          <a:prstGeom prst="chevron">
            <a:avLst/>
          </a:prstGeom>
          <a:solidFill>
            <a:srgbClr val="B8C9DC"/>
          </a:solidFill>
          <a:ln w="12700">
            <a:solidFill>
              <a:srgbClr val="B8C9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88720" y="4160520"/>
            <a:ext cx="9784080" cy="1078992"/>
          </a:xfrm>
          <a:prstGeom prst="roundRect">
            <a:avLst>
              <a:gd name="adj" fmla="val 6780"/>
            </a:avLst>
          </a:prstGeom>
          <a:solidFill>
            <a:srgbClr val="EAF2FF"/>
          </a:solidFill>
          <a:ln w="15240">
            <a:solidFill>
              <a:srgbClr val="BFD4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00200" y="4498848"/>
            <a:ext cx="8961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D7FF9"/>
                </a:solidFill>
              </a:rPr>
              <a:t>СФЕРА = единая инфраструктура, где информация, доверие, кооперация, ресурсы и исполнение соединяются в один маршрут результата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Первый этап запуска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Восемь шагов для перехода от концепции к работающей экосистеме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2450592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4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581912"/>
            <a:ext cx="438912" cy="438912"/>
          </a:xfrm>
          <a:prstGeom prst="ellipse">
            <a:avLst/>
          </a:prstGeom>
          <a:solidFill>
            <a:srgbClr val="2D7FF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70078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216712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Зафиксировать бренд и архитектуру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456432" y="1417320"/>
            <a:ext cx="2450592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4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21024" y="1581912"/>
            <a:ext cx="438912" cy="438912"/>
          </a:xfrm>
          <a:prstGeom prst="ellipse">
            <a:avLst/>
          </a:prstGeom>
          <a:solidFill>
            <a:srgbClr val="2D7FF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21024" y="170078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639312" y="216712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Создать структуру портала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272784" y="1417320"/>
            <a:ext cx="2450592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4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437376" y="1581912"/>
            <a:ext cx="438912" cy="438912"/>
          </a:xfrm>
          <a:prstGeom prst="ellipse">
            <a:avLst/>
          </a:prstGeom>
          <a:solidFill>
            <a:srgbClr val="2D7FF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37376" y="170078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455664" y="216712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Сформировать реестр инициатив и организаций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9089136" y="1417320"/>
            <a:ext cx="2450592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4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253728" y="1581912"/>
            <a:ext cx="438912" cy="438912"/>
          </a:xfrm>
          <a:prstGeom prst="ellipse">
            <a:avLst/>
          </a:prstGeom>
          <a:solidFill>
            <a:srgbClr val="2D7FF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53728" y="170078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9272016" y="216712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Запустить подачу инициатив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3383280"/>
            <a:ext cx="2450592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4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04672" y="3547872"/>
            <a:ext cx="438912" cy="438912"/>
          </a:xfrm>
          <a:prstGeom prst="ellipse">
            <a:avLst/>
          </a:prstGeom>
          <a:solidFill>
            <a:srgbClr val="22A06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366674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" y="413308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Создать экспертный и валидационный контур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456432" y="3383280"/>
            <a:ext cx="2450592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4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621024" y="3547872"/>
            <a:ext cx="438912" cy="438912"/>
          </a:xfrm>
          <a:prstGeom prst="ellipse">
            <a:avLst/>
          </a:prstGeom>
          <a:solidFill>
            <a:srgbClr val="22A06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21024" y="366674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6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639312" y="413308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Отобрать демонстрационные проекты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272784" y="3383280"/>
            <a:ext cx="2450592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4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437376" y="3547872"/>
            <a:ext cx="438912" cy="438912"/>
          </a:xfrm>
          <a:prstGeom prst="ellipse">
            <a:avLst/>
          </a:prstGeom>
          <a:solidFill>
            <a:srgbClr val="22A06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37376" y="366674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7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455664" y="413308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Запустить карту проектов и результатов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9089136" y="3383280"/>
            <a:ext cx="2450592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4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9253728" y="3547872"/>
            <a:ext cx="438912" cy="438912"/>
          </a:xfrm>
          <a:prstGeom prst="ellipse">
            <a:avLst/>
          </a:prstGeom>
          <a:solidFill>
            <a:srgbClr val="22A06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253728" y="366674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8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9272016" y="413308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Подключить регионы и международных партнёров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22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43800" y="548640"/>
            <a:ext cx="3931920" cy="3931920"/>
          </a:xfrm>
          <a:prstGeom prst="ellipse">
            <a:avLst/>
          </a:prstGeom>
          <a:solidFill>
            <a:srgbClr val="123B62">
              <a:alpha val="90000"/>
            </a:srgbClr>
          </a:solidFill>
          <a:ln w="19050">
            <a:solidFill>
              <a:srgbClr val="4B8FD9">
                <a:alpha val="7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280160"/>
            <a:ext cx="109728" cy="109728"/>
          </a:xfrm>
          <a:prstGeom prst="ellipse">
            <a:avLst/>
          </a:prstGeom>
          <a:solidFill>
            <a:srgbClr val="7EB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0" y="914400"/>
            <a:ext cx="109728" cy="109728"/>
          </a:xfrm>
          <a:prstGeom prst="ellipse">
            <a:avLst/>
          </a:prstGeom>
          <a:solidFill>
            <a:srgbClr val="59D0E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0" y="1554480"/>
            <a:ext cx="109728" cy="109728"/>
          </a:xfrm>
          <a:prstGeom prst="ellipse">
            <a:avLst/>
          </a:prstGeom>
          <a:solidFill>
            <a:srgbClr val="55C1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0" y="2377440"/>
            <a:ext cx="109728" cy="109728"/>
          </a:xfrm>
          <a:prstGeom prst="ellipse">
            <a:avLst/>
          </a:prstGeom>
          <a:solidFill>
            <a:srgbClr val="F7C55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692640" y="2560320"/>
            <a:ext cx="109728" cy="109728"/>
          </a:xfrm>
          <a:prstGeom prst="ellipse">
            <a:avLst/>
          </a:prstGeom>
          <a:solidFill>
            <a:srgbClr val="7EB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955280" y="3383280"/>
            <a:ext cx="109728" cy="109728"/>
          </a:xfrm>
          <a:prstGeom prst="ellipse">
            <a:avLst/>
          </a:prstGeom>
          <a:solidFill>
            <a:srgbClr val="59D0E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0" y="3840480"/>
            <a:ext cx="109728" cy="109728"/>
          </a:xfrm>
          <a:prstGeom prst="ellipse">
            <a:avLst/>
          </a:prstGeom>
          <a:solidFill>
            <a:srgbClr val="55C1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515600" y="3291840"/>
            <a:ext cx="109728" cy="109728"/>
          </a:xfrm>
          <a:prstGeom prst="ellipse">
            <a:avLst/>
          </a:prstGeom>
          <a:solidFill>
            <a:srgbClr val="F7C55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1078992"/>
            <a:ext cx="6126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СФЕРА — МИР БЕЗ ГРАНИЦ</a:t>
            </a:r>
            <a:endParaRPr lang="en-US" sz="3100" dirty="0"/>
          </a:p>
        </p:txBody>
      </p:sp>
      <p:sp>
        <p:nvSpPr>
          <p:cNvPr id="12" name="Text 10"/>
          <p:cNvSpPr/>
          <p:nvPr/>
        </p:nvSpPr>
        <p:spPr>
          <a:xfrm>
            <a:off x="804672" y="2057400"/>
            <a:ext cx="5394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D9E8F8"/>
                </a:solidFill>
              </a:rPr>
              <a:t>Единое пространство людей, знаний, инициатив и ресурсов для общего будущего.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822960" y="3840480"/>
            <a:ext cx="55321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AFC5DA"/>
                </a:solidFill>
              </a:rPr>
              <a:t>Каждый человек, организация, город или страна могут предложить инициативу, найти партнёров, получить ресурсы, доказать результат и передать успешное решение другим.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22960" y="562356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EB8FF"/>
                </a:solidFill>
              </a:rPr>
              <a:t>ЭКВИЛИБРИУМ → СФЕРА → МИР БЕЗ ГРАНИЦ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Три уровня одной системы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архитектуры — к взаимодействию — к цивилизационному результату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342900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508760"/>
            <a:ext cx="54864" cy="3383280"/>
          </a:xfrm>
          <a:prstGeom prst="rect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67335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ЭКВИЛИБРИУМ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41248" y="2039112"/>
            <a:ext cx="3081528" cy="2670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Системная архитектура, аналитика, правила связности, модели оценки и балансировки.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Отвечает на вопрос: «как устроить целостную систему?»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89120" y="1508760"/>
            <a:ext cx="342900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389120" y="1508760"/>
            <a:ext cx="54864" cy="3383280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67335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СФЕРА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90288" y="2039112"/>
            <a:ext cx="3081528" cy="2670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Публичное пространство взаимодействия людей, организаций, проектов, знаний и ресурсов.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Отвечает на вопрос: «как действовать вместе?»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138160" y="1508760"/>
            <a:ext cx="342900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138160" y="1508760"/>
            <a:ext cx="54864" cy="3383280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39328" y="167335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МИР БЕЗ ГРАНИЦ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39328" y="2039112"/>
            <a:ext cx="3081528" cy="2670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Образ будущего: свободное движение знаний, кооперации и решений при уважении культурной и национальной идентичности.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078224" y="2761488"/>
            <a:ext cx="256032" cy="438912"/>
          </a:xfrm>
          <a:prstGeom prst="chevron">
            <a:avLst/>
          </a:prstGeom>
          <a:solidFill>
            <a:srgbClr val="B9C8DA"/>
          </a:solidFill>
          <a:ln w="12700">
            <a:solidFill>
              <a:srgbClr val="B9C8D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827264" y="2761488"/>
            <a:ext cx="256032" cy="438912"/>
          </a:xfrm>
          <a:prstGeom prst="chevron">
            <a:avLst/>
          </a:prstGeom>
          <a:solidFill>
            <a:srgbClr val="B9C8DA"/>
          </a:solidFill>
          <a:ln w="12700">
            <a:solidFill>
              <a:srgbClr val="B9C8D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513892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C5CFC"/>
                </a:solidFill>
              </a:rPr>
              <a:t>Разум системы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92040" y="513892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D7FF9"/>
                </a:solidFill>
              </a:rPr>
              <a:t>Пространство действия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641080" y="513892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A06B"/>
                </a:solidFill>
              </a:rPr>
              <a:t>Цель развития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Миссия СФЕРЫ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Превратить разрозненные возможности в инфраструктуру совместного действия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141732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02A43"/>
                </a:solidFill>
              </a:rPr>
              <a:t>Создать доступное глобальное пространство, в котором человек или организация могут пройти путь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1188720" y="2743200"/>
            <a:ext cx="566928" cy="566928"/>
          </a:xfrm>
          <a:prstGeom prst="ellipse">
            <a:avLst/>
          </a:prstGeom>
          <a:solidFill>
            <a:srgbClr val="2D7FF9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88720" y="2871216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1755648" y="3026664"/>
            <a:ext cx="1325880" cy="0"/>
          </a:xfrm>
          <a:prstGeom prst="line">
            <a:avLst/>
          </a:prstGeom>
          <a:noFill/>
          <a:ln w="25400">
            <a:solidFill>
              <a:srgbClr val="BCD0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5204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ОТ ИДЕИ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063240" y="2743200"/>
            <a:ext cx="566928" cy="566928"/>
          </a:xfrm>
          <a:prstGeom prst="ellipse">
            <a:avLst/>
          </a:prstGeom>
          <a:solidFill>
            <a:srgbClr val="1DB6D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63240" y="2871216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30168" y="3026664"/>
            <a:ext cx="1325880" cy="0"/>
          </a:xfrm>
          <a:prstGeom prst="line">
            <a:avLst/>
          </a:prstGeom>
          <a:noFill/>
          <a:ln w="25400">
            <a:solidFill>
              <a:srgbClr val="BCD0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14600" y="35204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К ПАРТНЁРАМ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937760" y="2743200"/>
            <a:ext cx="566928" cy="566928"/>
          </a:xfrm>
          <a:prstGeom prst="ellipse">
            <a:avLst/>
          </a:prstGeom>
          <a:solidFill>
            <a:srgbClr val="22A06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37760" y="2871216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504688" y="3026664"/>
            <a:ext cx="1325880" cy="0"/>
          </a:xfrm>
          <a:prstGeom prst="line">
            <a:avLst/>
          </a:prstGeom>
          <a:noFill/>
          <a:ln w="25400">
            <a:solidFill>
              <a:srgbClr val="BCD0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89120" y="35204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К РЕСУРСАМ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812280" y="2743200"/>
            <a:ext cx="566928" cy="566928"/>
          </a:xfrm>
          <a:prstGeom prst="ellipse">
            <a:avLst/>
          </a:prstGeom>
          <a:solidFill>
            <a:srgbClr val="F2B134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12280" y="2871216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379208" y="3026664"/>
            <a:ext cx="1325880" cy="0"/>
          </a:xfrm>
          <a:prstGeom prst="line">
            <a:avLst/>
          </a:prstGeom>
          <a:noFill/>
          <a:ln w="25400">
            <a:solidFill>
              <a:srgbClr val="BCD0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35204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К ПИЛОТУ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686800" y="2743200"/>
            <a:ext cx="566928" cy="566928"/>
          </a:xfrm>
          <a:prstGeom prst="ellipse">
            <a:avLst/>
          </a:prstGeom>
          <a:solidFill>
            <a:srgbClr val="F9706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0" y="2871216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9253728" y="3026664"/>
            <a:ext cx="1325880" cy="0"/>
          </a:xfrm>
          <a:prstGeom prst="line">
            <a:avLst/>
          </a:prstGeom>
          <a:noFill/>
          <a:ln w="25400">
            <a:solidFill>
              <a:srgbClr val="BCD0E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38160" y="35204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К ДОКАЗАННОМУ РЕЗУЛЬТАТУ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10561320" y="2743200"/>
            <a:ext cx="566928" cy="566928"/>
          </a:xfrm>
          <a:prstGeom prst="ellipse">
            <a:avLst/>
          </a:prstGeom>
          <a:solidFill>
            <a:srgbClr val="7C5CF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561320" y="2871216"/>
            <a:ext cx="5669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0012680" y="35204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К МАСШТАБИРОВАНИЮ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965960" y="4892040"/>
            <a:ext cx="8229600" cy="713232"/>
          </a:xfrm>
          <a:prstGeom prst="roundRect">
            <a:avLst>
              <a:gd name="adj" fmla="val 10256"/>
            </a:avLst>
          </a:prstGeom>
          <a:solidFill>
            <a:srgbClr val="EEF5FF"/>
          </a:solidFill>
          <a:ln w="12700">
            <a:solidFill>
              <a:srgbClr val="D0E1F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240280" y="5084064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D7FF9"/>
                </a:solidFill>
              </a:rPr>
              <a:t>Принцип: не конкуренция всех со всеми, а кооперация вокруг задач, где общий результат создаёт ценность для каждого участника.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Что означает «Мир без границ»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отказ от различий — а снятие барьеров для созидательного взаимодействия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525780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1417320"/>
            <a:ext cx="54864" cy="1261872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581912"/>
            <a:ext cx="4910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Знания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1947672"/>
            <a:ext cx="491032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Свободнее перемещаются между людьми, университетами, культурами и территориями.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309360" y="1417320"/>
            <a:ext cx="525780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309360" y="1417320"/>
            <a:ext cx="54864" cy="1261872"/>
          </a:xfrm>
          <a:prstGeom prst="rect">
            <a:avLst/>
          </a:prstGeom>
          <a:solidFill>
            <a:srgbClr val="1DB6D8"/>
          </a:solidFill>
          <a:ln w="12700">
            <a:solidFill>
              <a:srgbClr val="1DB6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10528" y="1581912"/>
            <a:ext cx="4910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Наука + бизнес + государство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510528" y="1947672"/>
            <a:ext cx="491032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Работают в едином проектном контуре, а не в изолированных институтах.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85800" y="2971800"/>
            <a:ext cx="525780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85800" y="2971800"/>
            <a:ext cx="54864" cy="1261872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3136392"/>
            <a:ext cx="4910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Технологии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86968" y="3502152"/>
            <a:ext cx="491032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Быстрее доходят от разработки до полезного внедрения.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309360" y="2971800"/>
            <a:ext cx="525780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09360" y="2971800"/>
            <a:ext cx="54864" cy="1261872"/>
          </a:xfrm>
          <a:prstGeom prst="rect">
            <a:avLst/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10528" y="3136392"/>
            <a:ext cx="4910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Экономика + экология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510528" y="3502152"/>
            <a:ext cx="491032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Оцениваются как взаимосвязанные части устойчивого развития.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85800" y="4526280"/>
            <a:ext cx="525780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85800" y="4526280"/>
            <a:ext cx="54864" cy="1261872"/>
          </a:xfrm>
          <a:prstGeom prst="rect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86968" y="4690872"/>
            <a:ext cx="4910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Культуры и страны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86968" y="5056632"/>
            <a:ext cx="491032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Сохраняют идентичность, но получают общий язык кооперации.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309360" y="4526280"/>
            <a:ext cx="525780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DDE6F0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309360" y="4526280"/>
            <a:ext cx="54864" cy="1261872"/>
          </a:xfrm>
          <a:prstGeom prst="rect">
            <a:avLst/>
          </a:prstGeom>
          <a:solidFill>
            <a:srgbClr val="F97068"/>
          </a:solidFill>
          <a:ln w="12700">
            <a:solidFill>
              <a:srgbClr val="F9706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10528" y="4690872"/>
            <a:ext cx="4910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Человек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510528" y="5056632"/>
            <a:ext cx="491032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27D98"/>
                </a:solidFill>
              </a:rPr>
              <a:t>Получает понятный маршрут участия, развития и созидания.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Архитектура СФЕРЫ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Семь взаимосвязанных контуров превращают портал в инфраструктуру действия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754880" y="2103120"/>
            <a:ext cx="2651760" cy="26517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BFD6F6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7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983480" y="283464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02A43"/>
                </a:solidFill>
              </a:rPr>
              <a:t>СФЕРА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5010912" y="3401568"/>
            <a:ext cx="21396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цифровая + организационная среда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175504" y="960120"/>
            <a:ext cx="1828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2D7FF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66944" y="11704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D7FF9"/>
                </a:solidFill>
              </a:rPr>
              <a:t>ИНИЦИАТИВЫ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089904" y="3429000"/>
            <a:ext cx="0" cy="-2148840"/>
          </a:xfrm>
          <a:prstGeom prst="line">
            <a:avLst/>
          </a:prstGeom>
          <a:noFill/>
          <a:ln w="13970">
            <a:solidFill>
              <a:srgbClr val="C8D8E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356839" y="1769180"/>
            <a:ext cx="1828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1DB6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48279" y="19794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DB6D8"/>
                </a:solidFill>
              </a:rPr>
              <a:t>ЭКСПЕРТИЗА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89904" y="3429000"/>
            <a:ext cx="3181335" cy="-1339780"/>
          </a:xfrm>
          <a:prstGeom prst="line">
            <a:avLst/>
          </a:prstGeom>
          <a:noFill/>
          <a:ln w="13970">
            <a:solidFill>
              <a:srgbClr val="C8D8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42564" y="3587122"/>
            <a:ext cx="1828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22A0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34004" y="379743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2A06B"/>
                </a:solidFill>
              </a:rPr>
              <a:t>КООПЕРАЦИЯ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089904" y="3429000"/>
            <a:ext cx="3967060" cy="478162"/>
          </a:xfrm>
          <a:prstGeom prst="line">
            <a:avLst/>
          </a:prstGeom>
          <a:noFill/>
          <a:ln w="13970">
            <a:solidFill>
              <a:srgbClr val="C8D8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941012" y="5044998"/>
            <a:ext cx="1828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F2B13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032452" y="525531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2B134"/>
                </a:solidFill>
              </a:rPr>
              <a:t>РЕСУРСЫ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089904" y="3429000"/>
            <a:ext cx="1765508" cy="1936038"/>
          </a:xfrm>
          <a:prstGeom prst="line">
            <a:avLst/>
          </a:prstGeom>
          <a:noFill/>
          <a:ln w="13970">
            <a:solidFill>
              <a:srgbClr val="C8D8E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409996" y="5044998"/>
            <a:ext cx="1828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F9706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01436" y="525531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97068"/>
                </a:solidFill>
              </a:rPr>
              <a:t>ПИЛОТ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089904" y="3429000"/>
            <a:ext cx="-1765508" cy="1936038"/>
          </a:xfrm>
          <a:prstGeom prst="line">
            <a:avLst/>
          </a:prstGeom>
          <a:noFill/>
          <a:ln w="13970">
            <a:solidFill>
              <a:srgbClr val="C8D8E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208444" y="3587122"/>
            <a:ext cx="1828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7C5CF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299884" y="379743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7C5CFC"/>
                </a:solidFill>
              </a:rPr>
              <a:t>ВАЛИДАЦИЯ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089904" y="3429000"/>
            <a:ext cx="-3967060" cy="478162"/>
          </a:xfrm>
          <a:prstGeom prst="line">
            <a:avLst/>
          </a:prstGeom>
          <a:noFill/>
          <a:ln w="13970">
            <a:solidFill>
              <a:srgbClr val="C8D8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994169" y="1769180"/>
            <a:ext cx="1828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5240">
            <a:solidFill>
              <a:srgbClr val="375A7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085609" y="19794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75A7F"/>
                </a:solidFill>
              </a:rPr>
              <a:t>МАСШТАБИРОВАНИЕ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6089904" y="3429000"/>
            <a:ext cx="-3181335" cy="-1339780"/>
          </a:xfrm>
          <a:prstGeom prst="line">
            <a:avLst/>
          </a:prstGeom>
          <a:noFill/>
          <a:ln w="13970">
            <a:solidFill>
              <a:srgbClr val="C8D8EA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Универсальный маршрут инициативы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Единая логика для социальных, научных, технологических, экологических и предпринимательских проектов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11480" y="1828800"/>
            <a:ext cx="14173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7780">
            <a:solidFill>
              <a:srgbClr val="2D7FF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08483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Инициатива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856232" y="2139696"/>
            <a:ext cx="182880" cy="320040"/>
          </a:xfrm>
          <a:prstGeom prst="chevron">
            <a:avLst/>
          </a:prstGeom>
          <a:solidFill>
            <a:srgbClr val="B7C7D9"/>
          </a:solidFill>
          <a:ln w="12700">
            <a:solidFill>
              <a:srgbClr val="B7C7D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75688" y="1828800"/>
            <a:ext cx="14173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7780">
            <a:solidFill>
              <a:srgbClr val="1DB6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167128" y="208483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Экспертиза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520440" y="2139696"/>
            <a:ext cx="182880" cy="320040"/>
          </a:xfrm>
          <a:prstGeom prst="chevron">
            <a:avLst/>
          </a:prstGeom>
          <a:solidFill>
            <a:srgbClr val="B7C7D9"/>
          </a:solidFill>
          <a:ln w="12700">
            <a:solidFill>
              <a:srgbClr val="B7C7D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739896" y="1828800"/>
            <a:ext cx="14173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7780">
            <a:solidFill>
              <a:srgbClr val="22A0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31336" y="208483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Кооперация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184648" y="2139696"/>
            <a:ext cx="182880" cy="320040"/>
          </a:xfrm>
          <a:prstGeom prst="chevron">
            <a:avLst/>
          </a:prstGeom>
          <a:solidFill>
            <a:srgbClr val="B7C7D9"/>
          </a:solidFill>
          <a:ln w="12700">
            <a:solidFill>
              <a:srgbClr val="B7C7D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04104" y="1828800"/>
            <a:ext cx="14173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7780">
            <a:solidFill>
              <a:srgbClr val="F2B13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95544" y="208483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Ресурсное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обеспечение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48856" y="2139696"/>
            <a:ext cx="182880" cy="320040"/>
          </a:xfrm>
          <a:prstGeom prst="chevron">
            <a:avLst/>
          </a:prstGeom>
          <a:solidFill>
            <a:srgbClr val="B7C7D9"/>
          </a:solidFill>
          <a:ln w="12700">
            <a:solidFill>
              <a:srgbClr val="B7C7D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68312" y="1828800"/>
            <a:ext cx="14173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7780">
            <a:solidFill>
              <a:srgbClr val="F9706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159752" y="208483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Пилот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513064" y="2139696"/>
            <a:ext cx="182880" cy="320040"/>
          </a:xfrm>
          <a:prstGeom prst="chevron">
            <a:avLst/>
          </a:prstGeom>
          <a:solidFill>
            <a:srgbClr val="B7C7D9"/>
          </a:solidFill>
          <a:ln w="12700">
            <a:solidFill>
              <a:srgbClr val="B7C7D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732520" y="1828800"/>
            <a:ext cx="14173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7780">
            <a:solidFill>
              <a:srgbClr val="7C5CF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823960" y="208483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Подтверждённый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результат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0177272" y="2139696"/>
            <a:ext cx="182880" cy="320040"/>
          </a:xfrm>
          <a:prstGeom prst="chevron">
            <a:avLst/>
          </a:prstGeom>
          <a:solidFill>
            <a:srgbClr val="B7C7D9"/>
          </a:solidFill>
          <a:ln w="12700">
            <a:solidFill>
              <a:srgbClr val="B7C7D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396728" y="1828800"/>
            <a:ext cx="14173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7780">
            <a:solidFill>
              <a:srgbClr val="375A7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488168" y="2084832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Масштабирование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10607040" cy="1207008"/>
          </a:xfrm>
          <a:prstGeom prst="roundRect">
            <a:avLst>
              <a:gd name="adj" fmla="val 6061"/>
            </a:avLst>
          </a:prstGeom>
          <a:solidFill>
            <a:srgbClr val="F1F6FD"/>
          </a:solidFill>
          <a:ln w="12700">
            <a:solidFill>
              <a:srgbClr val="D5E3F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97280" y="395020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7FF9"/>
                </a:solidFill>
              </a:rPr>
              <a:t>Ключевая метрика СФЕРЫ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926080" y="3886200"/>
            <a:ext cx="7818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2A43"/>
                </a:solidFill>
              </a:rPr>
              <a:t>не количество публикаций, а число инициатив, которые дошли до измеримого результата и были масштабированы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19 направлений СФЕРЫ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Единая карта развития — от человека и культуры до промышленности и будущего цивилизации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371600"/>
            <a:ext cx="64008" cy="749808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1481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D7FF9"/>
                </a:solidFill>
              </a:rPr>
              <a:t>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69848" y="1472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Человек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871216" y="1371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71216" y="1371600"/>
            <a:ext cx="64008" cy="749808"/>
          </a:xfrm>
          <a:prstGeom prst="rect">
            <a:avLst/>
          </a:prstGeom>
          <a:solidFill>
            <a:srgbClr val="1DB6D8"/>
          </a:solidFill>
          <a:ln w="12700">
            <a:solidFill>
              <a:srgbClr val="1DB6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17520" y="1481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DB6D8"/>
                </a:solidFill>
              </a:rPr>
              <a:t>02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374136" y="1472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Образование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175504" y="1371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175504" y="1371600"/>
            <a:ext cx="64008" cy="749808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21808" y="1481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A06B"/>
                </a:solidFill>
              </a:rPr>
              <a:t>03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678424" y="1472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Наука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479792" y="1371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479792" y="1371600"/>
            <a:ext cx="64008" cy="749808"/>
          </a:xfrm>
          <a:prstGeom prst="rect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26096" y="1481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5CFC"/>
                </a:solidFill>
              </a:rPr>
              <a:t>04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82712" y="1472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Технологии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9784080" y="1371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784080" y="1371600"/>
            <a:ext cx="64008" cy="749808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930384" y="1481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A06B"/>
                </a:solidFill>
              </a:rPr>
              <a:t>05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287000" y="1472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Экология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66928" y="2514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2514600"/>
            <a:ext cx="64008" cy="749808"/>
          </a:xfrm>
          <a:prstGeom prst="rect">
            <a:avLst/>
          </a:prstGeom>
          <a:solidFill>
            <a:srgbClr val="F97068"/>
          </a:solidFill>
          <a:ln w="12700">
            <a:solidFill>
              <a:srgbClr val="F9706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2624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068"/>
                </a:solidFill>
              </a:rPr>
              <a:t>06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69848" y="2615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Здоровье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871216" y="2514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871216" y="2514600"/>
            <a:ext cx="64008" cy="749808"/>
          </a:xfrm>
          <a:prstGeom prst="rect">
            <a:avLst/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017520" y="2624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2B134"/>
                </a:solidFill>
              </a:rPr>
              <a:t>07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3374136" y="2615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Культура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5175504" y="2514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175504" y="2514600"/>
            <a:ext cx="64008" cy="749808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321808" y="2624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D7FF9"/>
                </a:solidFill>
              </a:rPr>
              <a:t>08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678424" y="2615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Города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7479792" y="2514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479792" y="2514600"/>
            <a:ext cx="64008" cy="749808"/>
          </a:xfrm>
          <a:prstGeom prst="rect">
            <a:avLst/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626096" y="2624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2B134"/>
                </a:solidFill>
              </a:rPr>
              <a:t>09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982712" y="2615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Энергетика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9784080" y="2514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784080" y="2514600"/>
            <a:ext cx="64008" cy="749808"/>
          </a:xfrm>
          <a:prstGeom prst="rect">
            <a:avLst/>
          </a:prstGeom>
          <a:solidFill>
            <a:srgbClr val="1DB6D8"/>
          </a:solidFill>
          <a:ln w="12700">
            <a:solidFill>
              <a:srgbClr val="1DB6D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930384" y="2624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DB6D8"/>
                </a:solidFill>
              </a:rPr>
              <a:t>10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10287000" y="2615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Транспорт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566928" y="3657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66928" y="3657600"/>
            <a:ext cx="64008" cy="749808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13232" y="3767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A06B"/>
                </a:solidFill>
              </a:rPr>
              <a:t>11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1069848" y="3758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Агро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2871216" y="3657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871216" y="3657600"/>
            <a:ext cx="64008" cy="749808"/>
          </a:xfrm>
          <a:prstGeom prst="rect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017520" y="3767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5CFC"/>
                </a:solidFill>
              </a:rPr>
              <a:t>12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3374136" y="3758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ИИ и цифра</a:t>
            </a:r>
            <a:endParaRPr lang="en-US" sz="1050" dirty="0"/>
          </a:p>
        </p:txBody>
      </p:sp>
      <p:sp>
        <p:nvSpPr>
          <p:cNvPr id="52" name="Shape 50"/>
          <p:cNvSpPr/>
          <p:nvPr/>
        </p:nvSpPr>
        <p:spPr>
          <a:xfrm>
            <a:off x="5175504" y="3657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5175504" y="3657600"/>
            <a:ext cx="64008" cy="749808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321808" y="3767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D7FF9"/>
                </a:solidFill>
              </a:rPr>
              <a:t>13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5678424" y="3758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Предпринимательство</a:t>
            </a:r>
            <a:endParaRPr lang="en-US" sz="1050" dirty="0"/>
          </a:p>
        </p:txBody>
      </p:sp>
      <p:sp>
        <p:nvSpPr>
          <p:cNvPr id="56" name="Shape 54"/>
          <p:cNvSpPr/>
          <p:nvPr/>
        </p:nvSpPr>
        <p:spPr>
          <a:xfrm>
            <a:off x="7479792" y="3657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479792" y="3657600"/>
            <a:ext cx="64008" cy="749808"/>
          </a:xfrm>
          <a:prstGeom prst="rect">
            <a:avLst/>
          </a:prstGeom>
          <a:solidFill>
            <a:srgbClr val="F97068"/>
          </a:solidFill>
          <a:ln w="12700">
            <a:solidFill>
              <a:srgbClr val="F9706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626096" y="3767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068"/>
                </a:solidFill>
              </a:rPr>
              <a:t>14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7982712" y="3758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Социальные инициативы</a:t>
            </a:r>
            <a:endParaRPr lang="en-US" sz="1050" dirty="0"/>
          </a:p>
        </p:txBody>
      </p:sp>
      <p:sp>
        <p:nvSpPr>
          <p:cNvPr id="60" name="Shape 58"/>
          <p:cNvSpPr/>
          <p:nvPr/>
        </p:nvSpPr>
        <p:spPr>
          <a:xfrm>
            <a:off x="9784080" y="3657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9784080" y="3657600"/>
            <a:ext cx="64008" cy="749808"/>
          </a:xfrm>
          <a:prstGeom prst="rect">
            <a:avLst/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930384" y="3767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2B134"/>
                </a:solidFill>
              </a:rPr>
              <a:t>15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10287000" y="3758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Финансы развития</a:t>
            </a:r>
            <a:endParaRPr lang="en-US" sz="1050" dirty="0"/>
          </a:p>
        </p:txBody>
      </p:sp>
      <p:sp>
        <p:nvSpPr>
          <p:cNvPr id="64" name="Shape 62"/>
          <p:cNvSpPr/>
          <p:nvPr/>
        </p:nvSpPr>
        <p:spPr>
          <a:xfrm>
            <a:off x="566928" y="4800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566928" y="4800600"/>
            <a:ext cx="64008" cy="749808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13232" y="4910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F33"/>
                </a:solidFill>
              </a:rPr>
              <a:t>16</a:t>
            </a:r>
            <a:endParaRPr lang="en-US" sz="900" dirty="0"/>
          </a:p>
        </p:txBody>
      </p:sp>
      <p:sp>
        <p:nvSpPr>
          <p:cNvPr id="67" name="Text 65"/>
          <p:cNvSpPr/>
          <p:nvPr/>
        </p:nvSpPr>
        <p:spPr>
          <a:xfrm>
            <a:off x="1069848" y="4901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Безопасность</a:t>
            </a:r>
            <a:endParaRPr lang="en-US" sz="1050" dirty="0"/>
          </a:p>
        </p:txBody>
      </p:sp>
      <p:sp>
        <p:nvSpPr>
          <p:cNvPr id="68" name="Shape 66"/>
          <p:cNvSpPr/>
          <p:nvPr/>
        </p:nvSpPr>
        <p:spPr>
          <a:xfrm>
            <a:off x="2871216" y="4800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2871216" y="4800600"/>
            <a:ext cx="64008" cy="749808"/>
          </a:xfrm>
          <a:prstGeom prst="rect">
            <a:avLst/>
          </a:prstGeom>
          <a:solidFill>
            <a:srgbClr val="1DB6D8"/>
          </a:solidFill>
          <a:ln w="12700">
            <a:solidFill>
              <a:srgbClr val="1DB6D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3017520" y="4910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DB6D8"/>
                </a:solidFill>
              </a:rPr>
              <a:t>17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3374136" y="4901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Международное сотрудничество</a:t>
            </a:r>
            <a:endParaRPr lang="en-US" sz="1050" dirty="0"/>
          </a:p>
        </p:txBody>
      </p:sp>
      <p:sp>
        <p:nvSpPr>
          <p:cNvPr id="72" name="Shape 70"/>
          <p:cNvSpPr/>
          <p:nvPr/>
        </p:nvSpPr>
        <p:spPr>
          <a:xfrm>
            <a:off x="5175504" y="4800600"/>
            <a:ext cx="1993392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5175504" y="4800600"/>
            <a:ext cx="64008" cy="749808"/>
          </a:xfrm>
          <a:prstGeom prst="rect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5321808" y="4910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5CFC"/>
                </a:solidFill>
              </a:rPr>
              <a:t>18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5678424" y="4901184"/>
            <a:ext cx="13990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Медиа</a:t>
            </a:r>
            <a:endParaRPr lang="en-US" sz="1050" dirty="0"/>
          </a:p>
        </p:txBody>
      </p:sp>
      <p:sp>
        <p:nvSpPr>
          <p:cNvPr id="76" name="Shape 74"/>
          <p:cNvSpPr/>
          <p:nvPr/>
        </p:nvSpPr>
        <p:spPr>
          <a:xfrm>
            <a:off x="7479792" y="4800600"/>
            <a:ext cx="2304288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7479792" y="4800600"/>
            <a:ext cx="64008" cy="749808"/>
          </a:xfrm>
          <a:prstGeom prst="rect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626096" y="4910328"/>
            <a:ext cx="347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D7FF9"/>
                </a:solidFill>
              </a:rPr>
              <a:t>19</a:t>
            </a:r>
            <a:endParaRPr lang="en-US" sz="900" dirty="0"/>
          </a:p>
        </p:txBody>
      </p:sp>
      <p:sp>
        <p:nvSpPr>
          <p:cNvPr id="79" name="Text 77"/>
          <p:cNvSpPr/>
          <p:nvPr/>
        </p:nvSpPr>
        <p:spPr>
          <a:xfrm>
            <a:off x="7982712" y="4901184"/>
            <a:ext cx="170992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02A43"/>
                </a:solidFill>
              </a:rPr>
              <a:t>Будущее цивилизации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Кто входит в СФЕРУ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Экосистема объединяет не аудиторию, а участников совместного результата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855464" y="64008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2D7FF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65192" y="786384"/>
            <a:ext cx="22494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D7FF9"/>
                </a:solidFill>
              </a:rPr>
              <a:t>ЛЮДИ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4983480" y="1078992"/>
            <a:ext cx="2212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627D98"/>
                </a:solidFill>
              </a:rPr>
              <a:t>граждане • инициативные группы • эксперты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7858072" y="1483568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F970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967800" y="1629872"/>
            <a:ext cx="22494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97068"/>
                </a:solidFill>
              </a:rPr>
              <a:t>ОБЩЕСТВО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986088" y="1922480"/>
            <a:ext cx="2212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627D98"/>
                </a:solidFill>
              </a:rPr>
              <a:t>НКО • фонды • кооперативы • сообщества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8599655" y="3378869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7C5CF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709383" y="3525173"/>
            <a:ext cx="22494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7C5CFC"/>
                </a:solidFill>
              </a:rPr>
              <a:t>ЗНАНИЯ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8727671" y="3817781"/>
            <a:ext cx="2212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627D98"/>
                </a:solidFill>
              </a:rPr>
              <a:t>университеты • академии • исследовательские центры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6521786" y="4898783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F2B13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31514" y="5045087"/>
            <a:ext cx="22494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2B134"/>
                </a:solidFill>
              </a:rPr>
              <a:t>ЭКОНОМИКА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649802" y="5337695"/>
            <a:ext cx="2212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627D98"/>
                </a:solidFill>
              </a:rPr>
              <a:t>МСП • корпорации • промышленность • технологические компании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189142" y="4898783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22A06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8870" y="5045087"/>
            <a:ext cx="22494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2A06B"/>
                </a:solidFill>
              </a:rPr>
              <a:t>ТЕРРИТОРИИ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317158" y="5337695"/>
            <a:ext cx="2212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627D98"/>
                </a:solidFill>
              </a:rPr>
              <a:t>муниципалитеты • регионы • государственные органы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1111273" y="3378869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1DB6D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221001" y="3525173"/>
            <a:ext cx="22494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B6D8"/>
                </a:solidFill>
              </a:rPr>
              <a:t>РАЗВИТИЕ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239289" y="3817781"/>
            <a:ext cx="2212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627D98"/>
                </a:solidFill>
              </a:rPr>
              <a:t>банки • фонды • институты развития • инвесторы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852856" y="1483568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5240">
            <a:solidFill>
              <a:srgbClr val="0B1F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962584" y="1629872"/>
            <a:ext cx="22494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</a:rPr>
              <a:t>МИР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980872" y="1922480"/>
            <a:ext cx="2212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627D98"/>
                </a:solidFill>
              </a:rPr>
              <a:t>международные организации • трансграничные консорциумы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663440" y="1965960"/>
            <a:ext cx="2880360" cy="2880360"/>
          </a:xfrm>
          <a:prstGeom prst="ellipse">
            <a:avLst/>
          </a:prstGeom>
          <a:solidFill>
            <a:srgbClr val="EEF5FF"/>
          </a:solidFill>
          <a:ln w="19050">
            <a:solidFill>
              <a:srgbClr val="B9D3F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0" y="2816352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2D7FF9"/>
                </a:solidFill>
              </a:rPr>
              <a:t>ОБЩИЙ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b="1" dirty="0">
                <a:solidFill>
                  <a:srgbClr val="2D7FF9"/>
                </a:solidFill>
              </a:rPr>
              <a:t>РЕЗУЛЬТАТ</a:t>
            </a:r>
            <a:endParaRPr lang="en-US" sz="2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Цифровой портал «СФЕРА — Мир без границ»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627D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Один вход в экосистему проектов, знаний, людей, ресурсов и результатов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325880"/>
            <a:ext cx="1092708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5240">
            <a:solidFill>
              <a:srgbClr val="CAD8E8"/>
            </a:solidFill>
            <a:prstDash val="solid"/>
          </a:ln>
          <a:effectLst>
            <a:outerShdw sx="100000" sy="100000" kx="0" ky="0" algn="bl" rotWithShape="0" blurRad="19050" dist="12700" dir="2700000">
              <a:srgbClr val="000000">
                <a:alpha val="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325880"/>
            <a:ext cx="10927080" cy="4114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1463040"/>
            <a:ext cx="109728" cy="109728"/>
          </a:xfrm>
          <a:prstGeom prst="ellipse">
            <a:avLst/>
          </a:prstGeom>
          <a:solidFill>
            <a:srgbClr val="F97068"/>
          </a:solidFill>
          <a:ln w="12700">
            <a:solidFill>
              <a:srgbClr val="F9706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0704" y="1463040"/>
            <a:ext cx="109728" cy="109728"/>
          </a:xfrm>
          <a:prstGeom prst="ellipse">
            <a:avLst/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298448" y="1463040"/>
            <a:ext cx="109728" cy="109728"/>
          </a:xfrm>
          <a:prstGeom prst="ellipse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993392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24128" y="2121408"/>
            <a:ext cx="256032" cy="256032"/>
          </a:xfrm>
          <a:prstGeom prst="ellipse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71600" y="2103120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Карта мира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042416" y="2496312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проекты • проблемы • ресурсы • точки роста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2999232" y="1993392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108960" y="2121408"/>
            <a:ext cx="256032" cy="256032"/>
          </a:xfrm>
          <a:prstGeom prst="ellipse">
            <a:avLst/>
          </a:prstGeom>
          <a:solidFill>
            <a:srgbClr val="1DB6D8"/>
          </a:solidFill>
          <a:ln w="12700">
            <a:solidFill>
              <a:srgbClr val="1DB6D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56432" y="2103120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Инициативы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127248" y="2496312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подача • поиск • статус • участие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5084064" y="1993392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93792" y="2121408"/>
            <a:ext cx="256032" cy="256032"/>
          </a:xfrm>
          <a:prstGeom prst="ellipse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541264" y="2103120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Проекты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212080" y="2496312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от идеи до масштабирования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7168896" y="1993392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278624" y="2121408"/>
            <a:ext cx="256032" cy="256032"/>
          </a:xfrm>
          <a:prstGeom prst="ellipse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26096" y="2103120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Люди и команды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296912" y="2496312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компетенции • роли • партнёры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9253728" y="1993392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363456" y="2121408"/>
            <a:ext cx="256032" cy="256032"/>
          </a:xfrm>
          <a:prstGeom prst="ellipse">
            <a:avLst/>
          </a:prstGeom>
          <a:solidFill>
            <a:srgbClr val="F2B134"/>
          </a:solidFill>
          <a:ln w="12700">
            <a:solidFill>
              <a:srgbClr val="F2B13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710928" y="2103120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Организации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9381744" y="2496312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возможности • запросы • участие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914400" y="3566160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24128" y="3694176"/>
            <a:ext cx="256032" cy="256032"/>
          </a:xfrm>
          <a:prstGeom prst="ellipse">
            <a:avLst/>
          </a:prstGeom>
          <a:solidFill>
            <a:srgbClr val="2D7FF9"/>
          </a:solidFill>
          <a:ln w="12700">
            <a:solidFill>
              <a:srgbClr val="2D7FF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371600" y="3675888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Знания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042416" y="4069080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исследования • стандарты • обучение</a:t>
            </a:r>
            <a:endParaRPr lang="en-US" sz="880" dirty="0"/>
          </a:p>
        </p:txBody>
      </p:sp>
      <p:sp>
        <p:nvSpPr>
          <p:cNvPr id="33" name="Shape 31"/>
          <p:cNvSpPr/>
          <p:nvPr/>
        </p:nvSpPr>
        <p:spPr>
          <a:xfrm>
            <a:off x="2999232" y="3566160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108960" y="3694176"/>
            <a:ext cx="256032" cy="256032"/>
          </a:xfrm>
          <a:prstGeom prst="ellipse">
            <a:avLst/>
          </a:prstGeom>
          <a:solidFill>
            <a:srgbClr val="F97068"/>
          </a:solidFill>
          <a:ln w="12700">
            <a:solidFill>
              <a:srgbClr val="F9706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456432" y="3675888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Технологии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127248" y="4069080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решения • разработки • запросы</a:t>
            </a:r>
            <a:endParaRPr lang="en-US" sz="880" dirty="0"/>
          </a:p>
        </p:txBody>
      </p:sp>
      <p:sp>
        <p:nvSpPr>
          <p:cNvPr id="37" name="Shape 35"/>
          <p:cNvSpPr/>
          <p:nvPr/>
        </p:nvSpPr>
        <p:spPr>
          <a:xfrm>
            <a:off x="5084064" y="3566160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193792" y="3694176"/>
            <a:ext cx="256032" cy="256032"/>
          </a:xfrm>
          <a:prstGeom prst="ellipse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541264" y="3675888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Ресурсы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5212080" y="4069080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финансы • инфраструктура • данные</a:t>
            </a:r>
            <a:endParaRPr lang="en-US" sz="880" dirty="0"/>
          </a:p>
        </p:txBody>
      </p:sp>
      <p:sp>
        <p:nvSpPr>
          <p:cNvPr id="41" name="Shape 39"/>
          <p:cNvSpPr/>
          <p:nvPr/>
        </p:nvSpPr>
        <p:spPr>
          <a:xfrm>
            <a:off x="7168896" y="3566160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278624" y="3694176"/>
            <a:ext cx="256032" cy="256032"/>
          </a:xfrm>
          <a:prstGeom prst="ellipse">
            <a:avLst/>
          </a:prstGeom>
          <a:solidFill>
            <a:srgbClr val="1DB6D8"/>
          </a:solidFill>
          <a:ln w="12700">
            <a:solidFill>
              <a:srgbClr val="1DB6D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626096" y="3675888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События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296912" y="4069080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форумы • сессии • конкурсы</a:t>
            </a:r>
            <a:endParaRPr lang="en-US" sz="880" dirty="0"/>
          </a:p>
        </p:txBody>
      </p:sp>
      <p:sp>
        <p:nvSpPr>
          <p:cNvPr id="45" name="Shape 43"/>
          <p:cNvSpPr/>
          <p:nvPr/>
        </p:nvSpPr>
        <p:spPr>
          <a:xfrm>
            <a:off x="9253728" y="3566160"/>
            <a:ext cx="1828800" cy="1234440"/>
          </a:xfrm>
          <a:prstGeom prst="roundRect">
            <a:avLst>
              <a:gd name="adj" fmla="val 4444"/>
            </a:avLst>
          </a:prstGeom>
          <a:solidFill>
            <a:srgbClr val="FAFCFE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63456" y="3694176"/>
            <a:ext cx="256032" cy="256032"/>
          </a:xfrm>
          <a:prstGeom prst="ellipse">
            <a:avLst/>
          </a:prstGeom>
          <a:solidFill>
            <a:srgbClr val="7C5CFC"/>
          </a:solidFill>
          <a:ln w="12700">
            <a:solidFill>
              <a:srgbClr val="7C5CF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710928" y="3675888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02A43"/>
                </a:solidFill>
              </a:rPr>
              <a:t>Результаты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9381744" y="4069080"/>
            <a:ext cx="1572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627D98"/>
                </a:solidFill>
              </a:rPr>
              <a:t>метрики • рейтинги • внедрения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СФЕРА — Мир без границ</dc:title>
  <dc:subject>СФЕРА — Мир без границ</dc:subject>
  <dc:creator>OpenAI</dc:creator>
  <cp:lastModifiedBy>OpenAI</cp:lastModifiedBy>
  <cp:revision>1</cp:revision>
  <dcterms:created xsi:type="dcterms:W3CDTF">2026-08-22T16:20:42Z</dcterms:created>
  <dcterms:modified xsi:type="dcterms:W3CDTF">2026-08-22T16:20:42Z</dcterms:modified>
</cp:coreProperties>
</file>