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e0286aecae44c11" /><Relationship Type="http://schemas.openxmlformats.org/officeDocument/2006/relationships/extended-properties" Target="/docProps/app.xml" Id="R28908306a4ad42eb" /><Relationship Type="http://schemas.openxmlformats.org/officeDocument/2006/relationships/officeDocument" Target="/ppt/presentation.xml" Id="R6cf338b02ca8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9e4192ad214a1f"/>
  </p:sldMasterIdLst>
  <p:notesMasterIdLst>
    <p:notesMasterId xmlns:r="http://schemas.openxmlformats.org/officeDocument/2006/relationships" r:id="R218cc08121c5429e"/>
  </p:notesMasterIdLst>
  <p:sldIdLst>
    <p:sldId xmlns:r="http://schemas.openxmlformats.org/officeDocument/2006/relationships" id="256" r:id="R452188fcf5e146c7"/>
    <p:sldId xmlns:r="http://schemas.openxmlformats.org/officeDocument/2006/relationships" id="257" r:id="R85c504f408a3454e"/>
    <p:sldId xmlns:r="http://schemas.openxmlformats.org/officeDocument/2006/relationships" id="258" r:id="R4ed50ac2ac9d49ec"/>
    <p:sldId xmlns:r="http://schemas.openxmlformats.org/officeDocument/2006/relationships" id="259" r:id="R5c52af5342364386"/>
    <p:sldId xmlns:r="http://schemas.openxmlformats.org/officeDocument/2006/relationships" id="260" r:id="R2da8ab41530e45a3"/>
    <p:sldId xmlns:r="http://schemas.openxmlformats.org/officeDocument/2006/relationships" id="261" r:id="Racdb07868ca5489b"/>
    <p:sldId xmlns:r="http://schemas.openxmlformats.org/officeDocument/2006/relationships" id="262" r:id="Ra5434eb23530486d"/>
    <p:sldId xmlns:r="http://schemas.openxmlformats.org/officeDocument/2006/relationships" id="263" r:id="Rc52d23026ac44c15"/>
    <p:sldId xmlns:r="http://schemas.openxmlformats.org/officeDocument/2006/relationships" id="264" r:id="Rfab62860270546fc"/>
    <p:sldId xmlns:r="http://schemas.openxmlformats.org/officeDocument/2006/relationships" id="265" r:id="R720437a87f1f40c0"/>
    <p:sldId xmlns:r="http://schemas.openxmlformats.org/officeDocument/2006/relationships" id="266" r:id="R3f39ee855dcb4109"/>
    <p:sldId xmlns:r="http://schemas.openxmlformats.org/officeDocument/2006/relationships" id="267" r:id="R0099479d2b2f4f56"/>
    <p:sldId xmlns:r="http://schemas.openxmlformats.org/officeDocument/2006/relationships" id="268" r:id="R4bbea439e1e5414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171020c4df2435c" /><Relationship Type="http://schemas.openxmlformats.org/officeDocument/2006/relationships/slideMaster" Target="/ppt/slideMasters/slideMaster1.xml" Id="Rc49e4192ad214a1f" /><Relationship Type="http://schemas.openxmlformats.org/officeDocument/2006/relationships/notesMaster" Target="/ppt/notesMasters/notesMaster1.xml" Id="R218cc08121c5429e" /><Relationship Type="http://schemas.openxmlformats.org/officeDocument/2006/relationships/presProps" Target="/ppt/presProps.xml" Id="Rd4966351be1d43e2" /><Relationship Type="http://schemas.openxmlformats.org/officeDocument/2006/relationships/tableStyles" Target="/ppt/tableStyles.xml" Id="R32011429483b4cb8" /><Relationship Type="http://schemas.openxmlformats.org/officeDocument/2006/relationships/slide" Target="/ppt/slides/slide1.xml" Id="R452188fcf5e146c7" /><Relationship Type="http://schemas.openxmlformats.org/officeDocument/2006/relationships/slide" Target="/ppt/slides/slide2.xml" Id="R85c504f408a3454e" /><Relationship Type="http://schemas.openxmlformats.org/officeDocument/2006/relationships/slide" Target="/ppt/slides/slide3.xml" Id="R4ed50ac2ac9d49ec" /><Relationship Type="http://schemas.openxmlformats.org/officeDocument/2006/relationships/slide" Target="/ppt/slides/slide4.xml" Id="R5c52af5342364386" /><Relationship Type="http://schemas.openxmlformats.org/officeDocument/2006/relationships/slide" Target="/ppt/slides/slide5.xml" Id="R2da8ab41530e45a3" /><Relationship Type="http://schemas.openxmlformats.org/officeDocument/2006/relationships/slide" Target="/ppt/slides/slide6.xml" Id="Racdb07868ca5489b" /><Relationship Type="http://schemas.openxmlformats.org/officeDocument/2006/relationships/slide" Target="/ppt/slides/slide7.xml" Id="Ra5434eb23530486d" /><Relationship Type="http://schemas.openxmlformats.org/officeDocument/2006/relationships/slide" Target="/ppt/slides/slide8.xml" Id="Rc52d23026ac44c15" /><Relationship Type="http://schemas.openxmlformats.org/officeDocument/2006/relationships/slide" Target="/ppt/slides/slide9.xml" Id="Rfab62860270546fc" /><Relationship Type="http://schemas.openxmlformats.org/officeDocument/2006/relationships/slide" Target="/ppt/slides/slide10.xml" Id="R720437a87f1f40c0" /><Relationship Type="http://schemas.openxmlformats.org/officeDocument/2006/relationships/slide" Target="/ppt/slides/slide11.xml" Id="R3f39ee855dcb4109" /><Relationship Type="http://schemas.openxmlformats.org/officeDocument/2006/relationships/slide" Target="/ppt/slides/slide12.xml" Id="R0099479d2b2f4f56" /><Relationship Type="http://schemas.openxmlformats.org/officeDocument/2006/relationships/slide" Target="/ppt/slides/slide13.xml" Id="R4bbea439e1e5414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029766edcdd4fe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e871b6fd6aa4b49" /><Relationship Type="http://schemas.openxmlformats.org/officeDocument/2006/relationships/notesMaster" Target="/ppt/notesMasters/notesMaster1.xml" Id="R32e33ba858d94ca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cbfcb98521c4f8e" /><Relationship Type="http://schemas.openxmlformats.org/officeDocument/2006/relationships/notesMaster" Target="/ppt/notesMasters/notesMaster1.xml" Id="Ra4120379845947d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ea63ab7530540c7" /><Relationship Type="http://schemas.openxmlformats.org/officeDocument/2006/relationships/notesMaster" Target="/ppt/notesMasters/notesMaster1.xml" Id="R91bdf89f1421475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b6bb146f85945e9" /><Relationship Type="http://schemas.openxmlformats.org/officeDocument/2006/relationships/notesMaster" Target="/ppt/notesMasters/notesMaster1.xml" Id="R16051556e74442f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3b5323d6c7d4b16" /><Relationship Type="http://schemas.openxmlformats.org/officeDocument/2006/relationships/notesMaster" Target="/ppt/notesMasters/notesMaster1.xml" Id="R8ddb2f2377b94c3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031d9238723406a" /><Relationship Type="http://schemas.openxmlformats.org/officeDocument/2006/relationships/notesMaster" Target="/ppt/notesMasters/notesMaster1.xml" Id="Rbbd75c7a53bf42f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070fce45dc84c97" /><Relationship Type="http://schemas.openxmlformats.org/officeDocument/2006/relationships/notesMaster" Target="/ppt/notesMasters/notesMaster1.xml" Id="R66ffdc16f748444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b9baffebe3d4a3e" /><Relationship Type="http://schemas.openxmlformats.org/officeDocument/2006/relationships/notesMaster" Target="/ppt/notesMasters/notesMaster1.xml" Id="R2a66a2e3813a42d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49d1a68036248d1" /><Relationship Type="http://schemas.openxmlformats.org/officeDocument/2006/relationships/notesMaster" Target="/ppt/notesMasters/notesMaster1.xml" Id="R9a4f4c901a7046d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6f6feb347404b64" /><Relationship Type="http://schemas.openxmlformats.org/officeDocument/2006/relationships/notesMaster" Target="/ppt/notesMasters/notesMaster1.xml" Id="R55d7c39ecea040e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2cc57e2b1eb4d91" /><Relationship Type="http://schemas.openxmlformats.org/officeDocument/2006/relationships/notesMaster" Target="/ppt/notesMasters/notesMaster1.xml" Id="R0f28f592853c42c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daa24df31ff4130" /><Relationship Type="http://schemas.openxmlformats.org/officeDocument/2006/relationships/notesMaster" Target="/ppt/notesMasters/notesMaster1.xml" Id="Rc94cc5d6f1364a0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60713fc934e433a" /><Relationship Type="http://schemas.openxmlformats.org/officeDocument/2006/relationships/notesMaster" Target="/ppt/notesMasters/notesMaster1.xml" Id="Rc292d6fd1b0f4f6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c4daee5f5489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e299a03c801411e" /><Relationship Type="http://schemas.openxmlformats.org/officeDocument/2006/relationships/slideLayout" Target="/ppt/slideLayouts/slideLayout1.xml" Id="R4f43649772dc42f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43649772dc42f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aee47fe184b93" /><Relationship Type="http://schemas.openxmlformats.org/officeDocument/2006/relationships/notesSlide" Target="/ppt/notesSlides/notesSlide1.xml" Id="Rae5ed0e4c90144e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07154549e4df6" /><Relationship Type="http://schemas.openxmlformats.org/officeDocument/2006/relationships/notesSlide" Target="/ppt/notesSlides/notesSlide10.xml" Id="Rc44ec51763204e2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33bc93c1f4c78" /><Relationship Type="http://schemas.openxmlformats.org/officeDocument/2006/relationships/notesSlide" Target="/ppt/notesSlides/notesSlide11.xml" Id="R97dcbb60bce6418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c69ebbdd845dc" /><Relationship Type="http://schemas.openxmlformats.org/officeDocument/2006/relationships/notesSlide" Target="/ppt/notesSlides/notesSlide12.xml" Id="Rd4b51f688ab2462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49ea389b744d8" /><Relationship Type="http://schemas.openxmlformats.org/officeDocument/2006/relationships/notesSlide" Target="/ppt/notesSlides/notesSlide13.xml" Id="R825f5d3d4ad1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37b61c3bf45a9" /><Relationship Type="http://schemas.openxmlformats.org/officeDocument/2006/relationships/notesSlide" Target="/ppt/notesSlides/notesSlide2.xml" Id="Rc8aa2479f186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ad8e009c4432a" /><Relationship Type="http://schemas.openxmlformats.org/officeDocument/2006/relationships/notesSlide" Target="/ppt/notesSlides/notesSlide3.xml" Id="Ra524ff1049c449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da59ce9b542a6" /><Relationship Type="http://schemas.openxmlformats.org/officeDocument/2006/relationships/notesSlide" Target="/ppt/notesSlides/notesSlide4.xml" Id="R9182a2c3c9f7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f8ccf22514bcd" /><Relationship Type="http://schemas.openxmlformats.org/officeDocument/2006/relationships/notesSlide" Target="/ppt/notesSlides/notesSlide5.xml" Id="R2a3cc10b511b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491c61c564d90" /><Relationship Type="http://schemas.openxmlformats.org/officeDocument/2006/relationships/notesSlide" Target="/ppt/notesSlides/notesSlide6.xml" Id="R050d1ab10c2d40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416611994443d" /><Relationship Type="http://schemas.openxmlformats.org/officeDocument/2006/relationships/notesSlide" Target="/ppt/notesSlides/notesSlide7.xml" Id="Rff3b284e884942b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e89cbabff4bf8" /><Relationship Type="http://schemas.openxmlformats.org/officeDocument/2006/relationships/notesSlide" Target="/ppt/notesSlides/notesSlide8.xml" Id="R99ee2938e451482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de45ca8d74c4e" /><Relationship Type="http://schemas.openxmlformats.org/officeDocument/2006/relationships/notesSlide" Target="/ppt/notesSlides/notesSlide9.xml" Id="Rb0f5f0830ed3486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48A29201-76EC-443E-958D-5FF5BA0B5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СФЕРА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18B945A1-552A-466E-8327-1F5E9F5DC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0"/>
            <a:ext cx="7239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Грантовый</a:t>
            </a:r>
          </a:p>
          <a:p xmlns:a="http://schemas.openxmlformats.org/drawingml/2006/main">
            <a:pPr algn="l">
              <a:defRPr sz="54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конвейер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34D83812-C2AE-41E0-A259-E6F71CEE5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524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817"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Единая система превращения общественно значимых инициатив</a:t>
            </a:r>
          </a:p>
          <a:p xmlns:a="http://schemas.openxmlformats.org/drawingml/2006/main">
            <a:pPr algn="l">
              <a:defRPr sz="195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в подтверждённые результаты и масштабируемые решения</a:t>
            </a:r>
          </a:p>
        </p:txBody>
      </p:sp>
      <p:sp>
        <p:nvSpPr>
          <p:cNvPr id="4" name="box">
            <a:extLst xmlns:a="http://schemas.openxmlformats.org/drawingml/2006/main">
              <a:ext uri="{FF2B5EF4-FFF2-40B4-BE49-F238E27FC236}">
                <a16:creationId xmlns:a16="http://schemas.microsoft.com/office/drawing/2014/main" id="{4F5F343F-5704-4665-A928-EA1CA443E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200150"/>
            <a:ext cx="1714500" cy="1714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70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box">
            <a:extLst xmlns:a="http://schemas.openxmlformats.org/drawingml/2006/main">
              <a:ext uri="{FF2B5EF4-FFF2-40B4-BE49-F238E27FC236}">
                <a16:creationId xmlns:a16="http://schemas.microsoft.com/office/drawing/2014/main" id="{8077544D-BEFC-4611-98B0-5BBCAB0E9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6764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cxnSp>
        <p:nvCxnSpPr>
          <p:cNvPr id="14" name=""/>
          <p:cNvCxnSpPr/>
          <p:nvPr/>
        </p:nvCxnSpPr>
        <p:spPr>
          <a:xfrm xmlns:a="http://schemas.openxmlformats.org/drawingml/2006/main">
            <a:off x="8915400" y="2057400"/>
            <a:ext cx="25527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84CAFF"/>
            </a:solidFill>
            <a:prstDash val="solid"/>
          </a:ln>
        </p:spPr>
      </p:cxn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D56EE0D8-DCD7-4B5B-92A7-EBE15A337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9624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инициатива → результат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A8955016-6671-4DE9-8226-AF1317B1F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Концепция платформы · 2026</a:t>
            </a:r>
          </a:p>
        </p:txBody>
      </p:sp>
    </p:spTree>
    <p:extLst>
      <p:ext uri="{BB962C8B-B14F-4D97-AF65-F5344CB8AC3E}">
        <p14:creationId xmlns:p14="http://schemas.microsoft.com/office/powerpoint/2010/main" val="18725001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6AB797CD-3D3C-40BC-8534-648ADA68C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СФЕРА · ГРАНТОВЫЙ КОНВЕЙЕР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F1DEC19-D11B-4FC1-B94A-98CE8E8AA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049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47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Система управляется по скорости, качеству и общественному эффекту</a:t>
            </a:r>
          </a:p>
        </p:txBody>
      </p:sp>
      <p:cxnSp>
        <p:nvCxnSpPr>
          <p:cNvPr id="20" name=""/>
          <p:cNvCxnSpPr/>
          <p:nvPr/>
        </p:nvCxnSpPr>
        <p:spPr>
          <a:xfrm xmlns:a="http://schemas.openxmlformats.org/drawingml/2006/main">
            <a:off x="514350" y="140970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C9F33FDE-1FA4-4D9C-804A-0FD91C230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008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5" name="box">
            <a:extLst xmlns:a="http://schemas.openxmlformats.org/drawingml/2006/main">
              <a:ext uri="{FF2B5EF4-FFF2-40B4-BE49-F238E27FC236}">
                <a16:creationId xmlns:a16="http://schemas.microsoft.com/office/drawing/2014/main" id="{B415847C-44BD-407F-A20E-D9CA88AE4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809750"/>
            <a:ext cx="5191125" cy="1543050"/>
          </a:xfrm>
          <a:prstGeom xmlns:a="http://schemas.openxmlformats.org/drawingml/2006/main" prst="roundRect">
            <a:avLst>
              <a:gd name="adj" fmla="val 4938"/>
            </a:avLst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42A1D70A-B12C-473D-86D8-D85C2B285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57400"/>
            <a:ext cx="466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118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≤ 10 дней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E60DC239-3090-4F75-B007-7C1D94391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051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первичная диагностика</a:t>
            </a:r>
          </a:p>
        </p:txBody>
      </p:sp>
      <p:sp>
        <p:nvSpPr>
          <p:cNvPr id="8" name="box">
            <a:extLst xmlns:a="http://schemas.openxmlformats.org/drawingml/2006/main">
              <a:ext uri="{FF2B5EF4-FFF2-40B4-BE49-F238E27FC236}">
                <a16:creationId xmlns:a16="http://schemas.microsoft.com/office/drawing/2014/main" id="{53453AFD-9E9B-4985-971F-A18AC10AB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1809750"/>
            <a:ext cx="5191125" cy="1543050"/>
          </a:xfrm>
          <a:prstGeom xmlns:a="http://schemas.openxmlformats.org/drawingml/2006/main" prst="roundRect">
            <a:avLst>
              <a:gd name="adj" fmla="val 4938"/>
            </a:avLst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9BABE398-78E4-4E24-9721-CCE74E5B1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057400"/>
            <a:ext cx="466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118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9E177397-44B2-4D00-8321-0A43BF1D3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7051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решений с цифровым следом</a:t>
            </a:r>
          </a:p>
        </p:txBody>
      </p:sp>
      <p:sp>
        <p:nvSpPr>
          <p:cNvPr id="11" name="box">
            <a:extLst xmlns:a="http://schemas.openxmlformats.org/drawingml/2006/main">
              <a:ext uri="{FF2B5EF4-FFF2-40B4-BE49-F238E27FC236}">
                <a16:creationId xmlns:a16="http://schemas.microsoft.com/office/drawing/2014/main" id="{06CF241C-A4BE-40B6-9D6C-CC0B4C5A1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762375"/>
            <a:ext cx="5191125" cy="1543050"/>
          </a:xfrm>
          <a:prstGeom xmlns:a="http://schemas.openxmlformats.org/drawingml/2006/main" prst="roundRect">
            <a:avLst>
              <a:gd name="adj" fmla="val 4938"/>
            </a:avLst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4274680E-E39B-44C4-A295-B9169CD31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10025"/>
            <a:ext cx="466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118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по этапам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48066289-3A8F-4808-AE27-88C0152BB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57725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финансирование после подтверждения</a:t>
            </a:r>
          </a:p>
        </p:txBody>
      </p:sp>
      <p:sp>
        <p:nvSpPr>
          <p:cNvPr id="14" name="box">
            <a:extLst xmlns:a="http://schemas.openxmlformats.org/drawingml/2006/main">
              <a:ext uri="{FF2B5EF4-FFF2-40B4-BE49-F238E27FC236}">
                <a16:creationId xmlns:a16="http://schemas.microsoft.com/office/drawing/2014/main" id="{625DDEFE-C603-4E4A-A1CE-047F76F52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3762375"/>
            <a:ext cx="5191125" cy="1543050"/>
          </a:xfrm>
          <a:prstGeom xmlns:a="http://schemas.openxmlformats.org/drawingml/2006/main" prst="roundRect">
            <a:avLst>
              <a:gd name="adj" fmla="val 4938"/>
            </a:avLst>
          </a:prstGeom>
          <a:solidFill xmlns:a="http://schemas.openxmlformats.org/drawingml/2006/main">
            <a:srgbClr val="E8F8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FA040EA6-AE37-4A11-8079-979DD6141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010025"/>
            <a:ext cx="466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118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2B76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2B76A"/>
                </a:solidFill>
                <a:latin typeface="Arial"/>
                <a:ea typeface="Arial"/>
                <a:cs typeface="Arial"/>
              </a:rPr>
              <a:t>1 реестр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85D27DD1-ACDA-4687-B8C3-66980B575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657725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результатов и масштабируемых практик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0C2B23D5-3478-4C52-AA30-34B5F05F0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626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Целевые значения уточняются после базовой диагностики пилотного портфеля.</a:t>
            </a:r>
          </a:p>
        </p:txBody>
      </p:sp>
    </p:spTree>
    <p:extLst>
      <p:ext uri="{BB962C8B-B14F-4D97-AF65-F5344CB8AC3E}">
        <p14:creationId xmlns:p14="http://schemas.microsoft.com/office/powerpoint/2010/main" val="197501737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EF15DB18-713D-4768-A693-F7C3DC1B0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СФЕРА · ГРАНТОВЫЙ КОНВЕЙЕР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1AABBF8-1019-40B6-8E2A-0D4A3B445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049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912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Пилот за 180 дней проверяет всю цепочку на реальном портфеле</a:t>
            </a:r>
          </a:p>
        </p:txBody>
      </p:sp>
      <p:cxnSp>
        <p:nvCxnSpPr>
          <p:cNvPr id="26" name=""/>
          <p:cNvCxnSpPr/>
          <p:nvPr/>
        </p:nvCxnSpPr>
        <p:spPr>
          <a:xfrm xmlns:a="http://schemas.openxmlformats.org/drawingml/2006/main">
            <a:off x="514350" y="140970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73A485EF-8E40-4A23-8A3D-CD4D90E25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008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857250" y="3143250"/>
            <a:ext cx="102870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D0D5DD"/>
            </a:solidFill>
            <a:prstDash val="solid"/>
          </a:ln>
        </p:spPr>
      </p:cxn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DF0BF15D-8D7C-4384-8BA5-FF98827D2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8132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70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8E3F7BFF-3F4F-4007-A112-ABD952E42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0–30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AF1931BB-3448-4278-AB86-B6A478CC5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Настройка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28173FD-5168-4C0D-92C2-5672A0C4B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2286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оператор, регламент, критерии, цифровой контур</a:t>
            </a:r>
          </a:p>
        </p:txBody>
      </p:sp>
      <p:sp>
        <p:nvSpPr>
          <p:cNvPr id="10" name="box">
            <a:extLst xmlns:a="http://schemas.openxmlformats.org/drawingml/2006/main">
              <a:ext uri="{FF2B5EF4-FFF2-40B4-BE49-F238E27FC236}">
                <a16:creationId xmlns:a16="http://schemas.microsoft.com/office/drawing/2014/main" id="{D304CA75-6A1F-4768-83C5-0409112A5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98132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70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D5D6883D-49E8-42CE-B189-9347DEEF9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43840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31–60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8E27C855-5148-4922-9122-07D4204C3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543300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Набор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464B3ABC-8238-4FC5-A443-55B4B79AD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4000500"/>
            <a:ext cx="2286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отбор инициатив и формирование проектных досье</a:t>
            </a:r>
          </a:p>
        </p:txBody>
      </p:sp>
      <p:sp>
        <p:nvSpPr>
          <p:cNvPr id="14" name="box">
            <a:extLst xmlns:a="http://schemas.openxmlformats.org/drawingml/2006/main">
              <a:ext uri="{FF2B5EF4-FFF2-40B4-BE49-F238E27FC236}">
                <a16:creationId xmlns:a16="http://schemas.microsoft.com/office/drawing/2014/main" id="{44DF10C4-B1A4-422E-BA56-9E1023C3F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98132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B7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D1915F8F-131D-45B3-AE1A-A433191C0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43840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61–120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4B31CEFE-E460-4609-BD6F-B5CC3E2E2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543300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Экспертиза и пилоты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4B5506A6-BB9C-4B99-85DF-F44941740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000500"/>
            <a:ext cx="2286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кооперация, финансирование, запуск</a:t>
            </a:r>
          </a:p>
        </p:txBody>
      </p:sp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D5D26BC3-39E0-4116-878C-769D41870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98132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B7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4C5CD8C6-7BF8-4E9D-974D-516805632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43840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121–180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0FDA9C60-E014-440E-B56D-777576E36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543300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Верификация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3FF0FB12-F01E-4356-94E9-452726105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4000500"/>
            <a:ext cx="2286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оценка эффектов и решение о масштабировании</a:t>
            </a:r>
          </a:p>
        </p:txBody>
      </p:sp>
      <p:sp>
        <p:nvSpPr>
          <p:cNvPr id="22" name="box">
            <a:extLst xmlns:a="http://schemas.openxmlformats.org/drawingml/2006/main">
              <a:ext uri="{FF2B5EF4-FFF2-40B4-BE49-F238E27FC236}">
                <a16:creationId xmlns:a16="http://schemas.microsoft.com/office/drawing/2014/main" id="{E7931AF7-4542-4550-9231-A5518052B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62600"/>
            <a:ext cx="7858125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B1F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3AC1FEB8-20CB-4B85-BE49-9777FD4E5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29275"/>
            <a:ext cx="76676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РЕЗУЛЬТАТ ПИЛОТА: РЕГЛАМЕНТ + ПЛАТФОРМА + ПОРТФЕЛЬ + ДОКАЗАННЫЕ КЕЙСЫ</a:t>
            </a:r>
          </a:p>
        </p:txBody>
      </p:sp>
    </p:spTree>
    <p:extLst>
      <p:ext uri="{BB962C8B-B14F-4D97-AF65-F5344CB8AC3E}">
        <p14:creationId xmlns:p14="http://schemas.microsoft.com/office/powerpoint/2010/main" val="200833122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087B100A-8FD2-409F-8FE2-5B5303EB5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СФЕРА · ГРАНТОВЫЙ КОНВЕЙЕР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2AE374B-0F29-46CE-89A9-A5C6D9273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049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06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Доверие обеспечивают разделение ролей и открытые правила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514350" y="140970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70667599-E438-4884-BD73-C90D3EB51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008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1C2C8CF5-A178-48B1-B9DF-077D709FA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809750"/>
            <a:ext cx="3286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Стратегический совет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44A19848-B5DB-4F2C-980D-BF5F64350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495550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приоритеты и пределы риска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514350" y="3095625"/>
            <a:ext cx="328612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1570EF"/>
            </a:solidFill>
            <a:prstDash val="solid"/>
          </a:ln>
        </p:spPr>
      </p:cxn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D09EC608-442B-49E4-B697-C514E0C2B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1809750"/>
            <a:ext cx="3286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Оператор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374E527F-843B-4054-A665-330B30E40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2495550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процесс, данные, сервис заявителям</a:t>
            </a:r>
          </a:p>
        </p:txBody>
      </p:sp>
      <p:cxnSp>
        <p:nvCxnSpPr>
          <p:cNvPr id="32" name=""/>
          <p:cNvCxnSpPr/>
          <p:nvPr/>
        </p:nvCxnSpPr>
        <p:spPr>
          <a:xfrm xmlns:a="http://schemas.openxmlformats.org/drawingml/2006/main">
            <a:off x="4276725" y="3095625"/>
            <a:ext cx="328612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1570EF"/>
            </a:solidFill>
            <a:prstDash val="solid"/>
          </a:ln>
        </p:spPr>
      </p:cxn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2A4661C4-A95C-4076-BB10-F52E02FC3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809750"/>
            <a:ext cx="3286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Экспертные комиссии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07BAF1F7-09FE-47D8-B645-955FD61CE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495550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содержательные решения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8039100" y="3095625"/>
            <a:ext cx="328612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1570EF"/>
            </a:solidFill>
            <a:prstDash val="solid"/>
          </a:ln>
        </p:spPr>
      </p:cxn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A77D3A17-09BA-459D-94F4-83E275600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762375"/>
            <a:ext cx="3286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Финансовый комитет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2F098FF8-021E-45F9-BAD5-ABD6E1113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448175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2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этапы и условия ресурсного обеспечения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514350" y="5048250"/>
            <a:ext cx="328612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12B76A"/>
            </a:solidFill>
            <a:prstDash val="solid"/>
          </a:ln>
        </p:spPr>
      </p:cxn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E8676E96-FCA0-4CB4-877A-3CF7B31CF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3762375"/>
            <a:ext cx="3286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Независимая верификация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46D6EA8E-C3EF-47BC-B2AC-2C4309DE9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4448175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подтверждение результатов</a:t>
            </a:r>
          </a:p>
        </p:txBody>
      </p:sp>
      <p:cxnSp>
        <p:nvCxnSpPr>
          <p:cNvPr id="41" name=""/>
          <p:cNvCxnSpPr/>
          <p:nvPr/>
        </p:nvCxnSpPr>
        <p:spPr>
          <a:xfrm xmlns:a="http://schemas.openxmlformats.org/drawingml/2006/main">
            <a:off x="4276725" y="5048250"/>
            <a:ext cx="328612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12B76A"/>
            </a:solidFill>
            <a:prstDash val="solid"/>
          </a:ln>
        </p:spPr>
      </p:cxn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0368CE87-87DE-4733-A840-253DCDE99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62375"/>
            <a:ext cx="32861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Общественная прозрачность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E55DF021-D206-449D-8CC4-89B907714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448175"/>
            <a:ext cx="3286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реестр решений и обратная связь</a:t>
            </a:r>
          </a:p>
        </p:txBody>
      </p:sp>
      <p:cxnSp>
        <p:nvCxnSpPr>
          <p:cNvPr id="44" name=""/>
          <p:cNvCxnSpPr/>
          <p:nvPr/>
        </p:nvCxnSpPr>
        <p:spPr>
          <a:xfrm xmlns:a="http://schemas.openxmlformats.org/drawingml/2006/main">
            <a:off x="8039100" y="5048250"/>
            <a:ext cx="328612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12B76A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71424238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B1F3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89E3C993-57C3-4E62-B7F7-FC3481CC0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84CA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84CAFF"/>
                </a:solidFill>
                <a:latin typeface="Arial"/>
                <a:ea typeface="Arial"/>
                <a:cs typeface="Arial"/>
              </a:rPr>
              <a:t>СФЕРА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B3F782D0-605E-41DF-A3F0-C3DD555FF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81150"/>
            <a:ext cx="76200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Запустить поток,</a:t>
            </a:r>
          </a:p>
          <a:p xmlns:a="http://schemas.openxmlformats.org/drawingml/2006/main">
            <a:pPr algn="l">
              <a:defRPr sz="4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а не очередной конкурс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9EE63F9C-70FD-4748-A370-7918ECD85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7909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84CA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84CAFF"/>
                </a:solidFill>
                <a:latin typeface="Arial"/>
                <a:ea typeface="Arial"/>
                <a:cs typeface="Arial"/>
              </a:rPr>
              <a:t>Решение для старта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646F034C-81FB-4673-A0E9-F057D6748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267200"/>
            <a:ext cx="65722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1. Утвердить оператора и пилотный контур</a:t>
            </a:r>
          </a:p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2. Согласовать критерии и регламент</a:t>
            </a:r>
          </a:p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3. Сформировать первый портфель инициатив</a:t>
            </a:r>
          </a:p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4. Запустить 180-дневный пилот</a:t>
            </a:r>
          </a:p>
        </p:txBody>
      </p:sp>
      <p:sp>
        <p:nvSpPr>
          <p:cNvPr id="5" name="box">
            <a:extLst xmlns:a="http://schemas.openxmlformats.org/drawingml/2006/main">
              <a:ext uri="{FF2B5EF4-FFF2-40B4-BE49-F238E27FC236}">
                <a16:creationId xmlns:a16="http://schemas.microsoft.com/office/drawing/2014/main" id="{EB0509FC-2BCC-4F0F-9177-662430EA0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581150"/>
            <a:ext cx="3048000" cy="3048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70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35A99DB9-4E36-4C28-96D3-4896FC48A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362200"/>
            <a:ext cx="2476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ИНИЦИАТИВА</a:t>
            </a:r>
          </a:p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↓</a:t>
            </a:r>
          </a:p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РЕЗУЛЬТАТ</a:t>
            </a:r>
          </a:p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↓</a:t>
            </a:r>
          </a:p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МАСШТАБ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2FF7E036-B452-4746-84BD-652227F29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324600"/>
            <a:ext cx="876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4CA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84CAFF"/>
                </a:solidFill>
                <a:latin typeface="Arial"/>
                <a:ea typeface="Arial"/>
                <a:cs typeface="Arial"/>
              </a:rPr>
              <a:t>СФЕРА — единое пространство инициатив для общего будущего</a:t>
            </a:r>
          </a:p>
        </p:txBody>
      </p:sp>
    </p:spTree>
    <p:extLst>
      <p:ext uri="{BB962C8B-B14F-4D97-AF65-F5344CB8AC3E}">
        <p14:creationId xmlns:p14="http://schemas.microsoft.com/office/powerpoint/2010/main" val="108670034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2013116D-18B7-4541-9EAC-C8410B34A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СФЕРА · ГРАНТОВЫЙ КОНВЕЙЕР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D449D20-E98C-4B75-8B57-0FE94E033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049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9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Гранты теряют эффект между конкурсом и масштабированием</a:t>
            </a:r>
          </a:p>
        </p:txBody>
      </p:sp>
      <p:cxnSp>
        <p:nvCxnSpPr>
          <p:cNvPr id="20" name=""/>
          <p:cNvCxnSpPr/>
          <p:nvPr/>
        </p:nvCxnSpPr>
        <p:spPr>
          <a:xfrm xmlns:a="http://schemas.openxmlformats.org/drawingml/2006/main">
            <a:off x="514350" y="140970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E1545119-6E95-4A62-8042-C95F8393B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008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0540EAF8-9F0D-4B67-B172-5738080F3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82880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778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0443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04438"/>
                </a:solidFill>
                <a:latin typeface="Arial"/>
                <a:ea typeface="Arial"/>
                <a:cs typeface="Arial"/>
              </a:rPr>
              <a:t>Сегодня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4A4B9DFC-1EDD-4B58-BBCE-70D059F44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495550"/>
            <a:ext cx="333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Разрозненные окна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24228DF7-BB88-4D0A-923F-6F713BC2B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086100"/>
            <a:ext cx="3333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Заявитель заново собирает пакет под каждый фонд.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514350" y="4171950"/>
            <a:ext cx="3238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D0D5DD"/>
            </a:solidFill>
            <a:prstDash val="solid"/>
          </a:ln>
        </p:spPr>
      </p:cxn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BF417C4-4567-4850-AA36-6D9422AF5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2495550"/>
            <a:ext cx="333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Экспертиза без памяти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B53101CB-5528-42D0-810C-D2C3368B1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3086100"/>
            <a:ext cx="3333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Заключения и данные не формируют единый профиль проекта.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4276725" y="4171950"/>
            <a:ext cx="3238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D0D5DD"/>
            </a:solidFill>
            <a:prstDash val="solid"/>
          </a:ln>
        </p:spPr>
      </p:cxn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5D4E99FB-4E69-450C-8D90-571B1CF4B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495550"/>
            <a:ext cx="333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Финансирование этапа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56415745-A9C3-4BFE-928D-C48A53C8D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086100"/>
            <a:ext cx="3333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Деньги выдаются на мероприятия, а не на доказательство результата.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8039100" y="4171950"/>
            <a:ext cx="32385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F04438"/>
            </a:solidFill>
            <a:prstDash val="solid"/>
          </a:ln>
        </p:spPr>
      </p:cxn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A75ABCBB-2B26-4E4D-A61D-FFE5DB562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111633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0B1F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8A820D1D-5D01-45CD-AFEF-7E8B5E5BB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911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4CA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84CAFF"/>
                </a:solidFill>
                <a:latin typeface="Arial"/>
                <a:ea typeface="Arial"/>
                <a:cs typeface="Arial"/>
              </a:rPr>
              <a:t>Следствие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464ECC9C-598F-447E-8DDE-12F46EAA4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933950"/>
            <a:ext cx="8763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сильные инициативы не доходят до устойчивой модели, а система не накапливает доказательства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58354078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E649DCBF-C32C-421E-B50C-922E233DA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СФЕРА · ГРАНТОВЫЙ КОНВЕЙЕР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1B45E53-1CC0-4266-B279-0AF5FC6FC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049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СФЕРА соединяет все стадии в один управляемый цикл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514350" y="140970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37C44E0F-78DD-4626-A242-0A02C93C7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008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cxnSp>
        <p:nvCxnSpPr>
          <p:cNvPr id="37" name=""/>
          <p:cNvCxnSpPr/>
          <p:nvPr/>
        </p:nvCxnSpPr>
        <p:spPr>
          <a:xfrm xmlns:a="http://schemas.openxmlformats.org/drawingml/2006/main">
            <a:off x="838200" y="3276600"/>
            <a:ext cx="10382250" cy="0"/>
          </a:xfrm>
          <a:prstGeom xmlns:a="http://schemas.openxmlformats.org/drawingml/2006/main" prst="straightConnector1">
            <a:avLst/>
          </a:prstGeom>
          <a:ln xmlns:a="http://schemas.openxmlformats.org/drawingml/2006/main" w="66675">
            <a:solidFill>
              <a:srgbClr val="84CAFF"/>
            </a:solidFill>
            <a:prstDash val="solid"/>
          </a:ln>
        </p:spPr>
      </p:cxn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77BB892C-709C-43EA-90C7-D2354BF92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861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70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F5DD15BE-C487-4DBF-9616-7A5AB68BD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813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9168416C-85B8-4A97-A520-D416609F4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3638550"/>
            <a:ext cx="1181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Инициатива</a:t>
            </a:r>
          </a:p>
        </p:txBody>
      </p:sp>
      <p:sp>
        <p:nvSpPr>
          <p:cNvPr id="9" name="box">
            <a:extLst xmlns:a="http://schemas.openxmlformats.org/drawingml/2006/main">
              <a:ext uri="{FF2B5EF4-FFF2-40B4-BE49-F238E27FC236}">
                <a16:creationId xmlns:a16="http://schemas.microsoft.com/office/drawing/2014/main" id="{2F15AD46-7982-43DB-837F-240DFAC4F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30861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70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1C6355BE-08DC-47C2-BBAE-FBBC03816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31813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CE17D49D-B446-41CD-8F7A-2A9B844CB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3075" y="3638550"/>
            <a:ext cx="1181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Диагностика</a:t>
            </a:r>
          </a:p>
        </p:txBody>
      </p:sp>
      <p:sp>
        <p:nvSpPr>
          <p:cNvPr id="12" name="box">
            <a:extLst xmlns:a="http://schemas.openxmlformats.org/drawingml/2006/main">
              <a:ext uri="{FF2B5EF4-FFF2-40B4-BE49-F238E27FC236}">
                <a16:creationId xmlns:a16="http://schemas.microsoft.com/office/drawing/2014/main" id="{E673F1A4-0F71-41A8-80B6-758C90B04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0861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70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26847A8-A539-42EF-9D79-C0D4AB040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1813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4A45BCF7-5FAE-4C0D-924F-08DEB5545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638550"/>
            <a:ext cx="1181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Экспертиза</a:t>
            </a:r>
          </a:p>
        </p:txBody>
      </p: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0D3F0BF4-5882-4408-8635-654C09D63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7775" y="30861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70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CC21DD06-EAD5-4752-BE42-17667AE7F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7775" y="31813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D9F77975-6307-4BE5-815D-B66883A1A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3638550"/>
            <a:ext cx="1181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Кооперация</a:t>
            </a:r>
          </a:p>
        </p:txBody>
      </p:sp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B3167346-173D-412F-B030-D93C71600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861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B7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3F86F062-7009-4122-8E70-D8119A913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1813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05C68475-B703-4116-9F72-DC013291E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638550"/>
            <a:ext cx="1181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21" name="box">
            <a:extLst xmlns:a="http://schemas.openxmlformats.org/drawingml/2006/main">
              <a:ext uri="{FF2B5EF4-FFF2-40B4-BE49-F238E27FC236}">
                <a16:creationId xmlns:a16="http://schemas.microsoft.com/office/drawing/2014/main" id="{7B3B8401-977B-4B20-8A13-3C26293C4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30861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B7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805F5DC9-C310-4AEE-B54F-AB62CC699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31813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B9DF58A2-69AE-4538-B861-46AAD969F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3638550"/>
            <a:ext cx="1181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Пилот</a:t>
            </a:r>
          </a:p>
        </p:txBody>
      </p:sp>
      <p:sp>
        <p:nvSpPr>
          <p:cNvPr id="24" name="box">
            <a:extLst xmlns:a="http://schemas.openxmlformats.org/drawingml/2006/main">
              <a:ext uri="{FF2B5EF4-FFF2-40B4-BE49-F238E27FC236}">
                <a16:creationId xmlns:a16="http://schemas.microsoft.com/office/drawing/2014/main" id="{0852E8A0-EDB9-40CB-914E-5A2DE348A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0861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B7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F566DA1D-A215-4F65-8986-7F9F7694B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1813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C3582982-22C7-41D0-8029-587927EDF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638550"/>
            <a:ext cx="1181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27" name="box">
            <a:extLst xmlns:a="http://schemas.openxmlformats.org/drawingml/2006/main">
              <a:ext uri="{FF2B5EF4-FFF2-40B4-BE49-F238E27FC236}">
                <a16:creationId xmlns:a16="http://schemas.microsoft.com/office/drawing/2014/main" id="{12475CCC-DB6A-4359-AA01-8EC2C84A2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7075" y="30861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B7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782E7B83-430B-4DD8-815A-8C8268D1E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7075" y="31813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EFF797CF-8D27-4604-BCC0-E7D40D22D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025" y="3638550"/>
            <a:ext cx="1181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Масштаб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CF70EF12-A4A2-450B-8059-1B0DABEFD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819650"/>
            <a:ext cx="723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Каждый переход — это проверяемое решение, набор данных и следующий уровень готовности проекта.</a:t>
            </a:r>
          </a:p>
        </p:txBody>
      </p:sp>
      <p:sp>
        <p:nvSpPr>
          <p:cNvPr id="31" name="box">
            <a:extLst xmlns:a="http://schemas.openxmlformats.org/drawingml/2006/main">
              <a:ext uri="{FF2B5EF4-FFF2-40B4-BE49-F238E27FC236}">
                <a16:creationId xmlns:a16="http://schemas.microsoft.com/office/drawing/2014/main" id="{64A3B550-F65C-46BE-9B80-98182C6DA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895850"/>
            <a:ext cx="34099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B1F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393E803C-6028-455D-9885-EF885CC3E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962525"/>
            <a:ext cx="3219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НЕ РАЗОВЫЙ КОНКУРС, А ПОТОК РЕЗУЛЬТАТОВ</a:t>
            </a:r>
          </a:p>
        </p:txBody>
      </p:sp>
    </p:spTree>
    <p:extLst>
      <p:ext uri="{BB962C8B-B14F-4D97-AF65-F5344CB8AC3E}">
        <p14:creationId xmlns:p14="http://schemas.microsoft.com/office/powerpoint/2010/main" val="53815579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88E566E7-0FED-4C2B-9028-ADA740F93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СФЕРА · ГРАНТОВЫЙ КОНВЕЙЕР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331979A-3BB7-42F2-988A-C3076247C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049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828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Восемь ворот качества снижают риск до выдачи следующего ресурса</a:t>
            </a:r>
          </a:p>
        </p:txBody>
      </p:sp>
      <p:cxnSp>
        <p:nvCxnSpPr>
          <p:cNvPr id="39" name=""/>
          <p:cNvCxnSpPr/>
          <p:nvPr/>
        </p:nvCxnSpPr>
        <p:spPr>
          <a:xfrm xmlns:a="http://schemas.openxmlformats.org/drawingml/2006/main">
            <a:off x="514350" y="140970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9DB0A07D-7FD6-4883-84CC-67626EB39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008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1C731141-7DFC-47F6-874C-34A681BAC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526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9D867083-DDF0-489A-93C7-C3F37C1BE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73355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91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Соответствие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A6357D78-398A-41B3-80ED-F6173E2DA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8475" y="175260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общественная задача и приоритет</a:t>
            </a:r>
          </a:p>
        </p:txBody>
      </p:sp>
      <p:cxnSp>
        <p:nvCxnSpPr>
          <p:cNvPr id="44" name=""/>
          <p:cNvCxnSpPr/>
          <p:nvPr/>
        </p:nvCxnSpPr>
        <p:spPr>
          <a:xfrm xmlns:a="http://schemas.openxmlformats.org/drawingml/2006/main">
            <a:off x="514350" y="2381250"/>
            <a:ext cx="52197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043E31E-5651-4471-96D2-C3FB3DD92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3367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AC6CB6C6-0688-4B55-AF7B-C77C49457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714625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91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Команда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A29B03E3-F673-4ADC-9BCB-C6D537B26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8475" y="2733675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компетенции, роли, репутация</a:t>
            </a:r>
          </a:p>
        </p:txBody>
      </p:sp>
      <p:cxnSp>
        <p:nvCxnSpPr>
          <p:cNvPr id="48" name=""/>
          <p:cNvCxnSpPr/>
          <p:nvPr/>
        </p:nvCxnSpPr>
        <p:spPr>
          <a:xfrm xmlns:a="http://schemas.openxmlformats.org/drawingml/2006/main">
            <a:off x="514350" y="3362325"/>
            <a:ext cx="52197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19BFAED1-616D-4A0F-9D76-E4AC295B8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714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70D0FFF9-600B-4523-B7D1-A540624FC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9570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91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Модель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451A68F6-50B9-4F36-9E4C-4B9DD06FF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8475" y="371475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логика изменений и бюджет</a:t>
            </a:r>
          </a:p>
        </p:txBody>
      </p:sp>
      <p:cxnSp>
        <p:nvCxnSpPr>
          <p:cNvPr id="52" name=""/>
          <p:cNvCxnSpPr/>
          <p:nvPr/>
        </p:nvCxnSpPr>
        <p:spPr>
          <a:xfrm xmlns:a="http://schemas.openxmlformats.org/drawingml/2006/main">
            <a:off x="514350" y="4343400"/>
            <a:ext cx="52197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FD17744F-DC25-4F2E-B5AD-E87B111DC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69582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2806EADC-687A-44EB-AF92-E23CB8340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676775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91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Доказательность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9E63332F-2E70-4593-91CB-AEB51640A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8475" y="4695825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метрики, данные, протокол</a:t>
            </a:r>
          </a:p>
        </p:txBody>
      </p:sp>
      <p:cxnSp>
        <p:nvCxnSpPr>
          <p:cNvPr id="56" name=""/>
          <p:cNvCxnSpPr/>
          <p:nvPr/>
        </p:nvCxnSpPr>
        <p:spPr>
          <a:xfrm xmlns:a="http://schemas.openxmlformats.org/drawingml/2006/main">
            <a:off x="514350" y="5324475"/>
            <a:ext cx="52197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2BB71FED-70E7-4ED9-A545-B81D02DCD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17526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F6418668-8F7A-40F0-BCA6-A73B31D29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173355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91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Кооперация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7C410582-6DC4-47FB-A887-95B7BD07E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75260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партнёры и ресурсы исполнения</a:t>
            </a:r>
          </a:p>
        </p:txBody>
      </p:sp>
      <p:cxnSp>
        <p:nvCxnSpPr>
          <p:cNvPr id="60" name=""/>
          <p:cNvCxnSpPr/>
          <p:nvPr/>
        </p:nvCxnSpPr>
        <p:spPr>
          <a:xfrm xmlns:a="http://schemas.openxmlformats.org/drawingml/2006/main">
            <a:off x="6181725" y="2381250"/>
            <a:ext cx="52197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99D01195-96E9-46AE-AC03-03ADB4A54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73367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3B95EDAB-EA5F-48C1-B31E-A8557DCA0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2714625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91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Пилот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2F9A84EA-D535-4888-A171-55957D701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733675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ограниченный масштаб и контроль</a:t>
            </a:r>
          </a:p>
        </p:txBody>
      </p:sp>
      <p:cxnSp>
        <p:nvCxnSpPr>
          <p:cNvPr id="64" name=""/>
          <p:cNvCxnSpPr/>
          <p:nvPr/>
        </p:nvCxnSpPr>
        <p:spPr>
          <a:xfrm xmlns:a="http://schemas.openxmlformats.org/drawingml/2006/main">
            <a:off x="6181725" y="3362325"/>
            <a:ext cx="52197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0FC4553A-8855-4275-B6F3-EC703DB73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3714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D9CE467C-BB4F-4FF4-A7D8-0BAB0FF96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369570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91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Эффект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BDD8ADD4-CFF2-4F71-8F5A-2E667D0A1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71475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верифицированный результат</a:t>
            </a:r>
          </a:p>
        </p:txBody>
      </p:sp>
      <p:cxnSp>
        <p:nvCxnSpPr>
          <p:cNvPr id="68" name=""/>
          <p:cNvCxnSpPr/>
          <p:nvPr/>
        </p:nvCxnSpPr>
        <p:spPr>
          <a:xfrm xmlns:a="http://schemas.openxmlformats.org/drawingml/2006/main">
            <a:off x="6181725" y="4343400"/>
            <a:ext cx="52197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22EF9AE8-7D38-4301-B0BB-D6469B535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469582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F57F2F83-DC20-4177-A4C3-B9EB255D4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4676775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91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Тиражирование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DDB91BDD-1190-410D-B422-E1709687F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695825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стандарт, франшиза, закупка, инвестиции</a:t>
            </a:r>
          </a:p>
        </p:txBody>
      </p:sp>
      <p:cxnSp>
        <p:nvCxnSpPr>
          <p:cNvPr id="72" name=""/>
          <p:cNvCxnSpPr/>
          <p:nvPr/>
        </p:nvCxnSpPr>
        <p:spPr>
          <a:xfrm xmlns:a="http://schemas.openxmlformats.org/drawingml/2006/main">
            <a:off x="6181725" y="5324475"/>
            <a:ext cx="52197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69048354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56B8C117-794C-4F5A-968B-FEA05A629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СФЕРА · ГРАНТОВЫЙ КОНВЕЙЕР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4A3892F-4B72-477A-84E2-51C26771C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049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Один вход обслуживает разные типы инициатив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514350" y="140970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050764E7-32EE-4A52-B37B-769048922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008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5" name="box">
            <a:extLst xmlns:a="http://schemas.openxmlformats.org/drawingml/2006/main">
              <a:ext uri="{FF2B5EF4-FFF2-40B4-BE49-F238E27FC236}">
                <a16:creationId xmlns:a16="http://schemas.microsoft.com/office/drawing/2014/main" id="{33909EBB-BE08-47E9-85E5-E029A1FCD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24050"/>
            <a:ext cx="3352800" cy="3257550"/>
          </a:xfrm>
          <a:prstGeom xmlns:a="http://schemas.openxmlformats.org/drawingml/2006/main" prst="roundRect">
            <a:avLst>
              <a:gd name="adj" fmla="val 2339"/>
            </a:avLst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DA6193E7-CCFF-4B6D-8EF8-021B2094E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90750"/>
            <a:ext cx="2895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Люди и сообщества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C3F2A063-C7B0-4E84-8D44-31CDE7B70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05150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—  социальные практики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A1E0541E-62B7-4B15-A5E5-9E64AF2BC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90925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—  культура и образование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F7E8F3D-D36D-42B2-BE47-EE5B71517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76700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—  здоровье и качество жизни</a:t>
            </a:r>
          </a:p>
        </p:txBody>
      </p:sp>
      <p:sp>
        <p:nvSpPr>
          <p:cNvPr id="10" name="box">
            <a:extLst xmlns:a="http://schemas.openxmlformats.org/drawingml/2006/main">
              <a:ext uri="{FF2B5EF4-FFF2-40B4-BE49-F238E27FC236}">
                <a16:creationId xmlns:a16="http://schemas.microsoft.com/office/drawing/2014/main" id="{DF2BA9AA-A0DD-4B5E-854A-13FFFE925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467350"/>
            <a:ext cx="13906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1570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D6910437-9329-4C00-ACAF-9D9FEB36E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534025"/>
            <a:ext cx="1200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ИНИЦИАТИВА</a:t>
            </a:r>
          </a:p>
        </p:txBody>
      </p:sp>
      <p:sp>
        <p:nvSpPr>
          <p:cNvPr id="12" name="box">
            <a:extLst xmlns:a="http://schemas.openxmlformats.org/drawingml/2006/main">
              <a:ext uri="{FF2B5EF4-FFF2-40B4-BE49-F238E27FC236}">
                <a16:creationId xmlns:a16="http://schemas.microsoft.com/office/drawing/2014/main" id="{C56640C2-D0AB-4A20-8A51-5E66109CF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1924050"/>
            <a:ext cx="3352800" cy="3257550"/>
          </a:xfrm>
          <a:prstGeom xmlns:a="http://schemas.openxmlformats.org/drawingml/2006/main" prst="roundRect">
            <a:avLst>
              <a:gd name="adj" fmla="val 2339"/>
            </a:avLst>
          </a:prstGeom>
          <a:solidFill xmlns:a="http://schemas.openxmlformats.org/drawingml/2006/main">
            <a:srgbClr val="EAF4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A27B8014-5CB3-4608-A253-1AA360C1B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2190750"/>
            <a:ext cx="2895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974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Технологии и производство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FC54D46B-F115-4A6A-8909-A9AF9039E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3105150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—  НИОКР и прототипы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8F671FD4-4A4E-4CDB-8BEE-71E50D7C4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3590925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—  экологические решения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FDDEC83A-8832-4053-8FA8-53DDC98E8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4076700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—  инфраструктура и энергетика</a:t>
            </a:r>
          </a:p>
        </p:txBody>
      </p:sp>
      <p:sp>
        <p:nvSpPr>
          <p:cNvPr id="17" name="box">
            <a:extLst xmlns:a="http://schemas.openxmlformats.org/drawingml/2006/main">
              <a:ext uri="{FF2B5EF4-FFF2-40B4-BE49-F238E27FC236}">
                <a16:creationId xmlns:a16="http://schemas.microsoft.com/office/drawing/2014/main" id="{44BD38F8-7940-4721-8758-9C68A1315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5467350"/>
            <a:ext cx="13906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1570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7BF5FAEA-D0E8-4DA7-B9A5-D8B3EB085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5534025"/>
            <a:ext cx="1200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19" name="box">
            <a:extLst xmlns:a="http://schemas.openxmlformats.org/drawingml/2006/main">
              <a:ext uri="{FF2B5EF4-FFF2-40B4-BE49-F238E27FC236}">
                <a16:creationId xmlns:a16="http://schemas.microsoft.com/office/drawing/2014/main" id="{5D0C1FC0-DDF5-49AD-A5F5-F53D90DCE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924050"/>
            <a:ext cx="3352800" cy="3257550"/>
          </a:xfrm>
          <a:prstGeom xmlns:a="http://schemas.openxmlformats.org/drawingml/2006/main" prst="roundRect">
            <a:avLst>
              <a:gd name="adj" fmla="val 2339"/>
            </a:avLst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0A726193-C309-48B0-A17F-BE35543BF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190750"/>
            <a:ext cx="2895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283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Территории и институты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61507E35-A079-4F6C-95E3-BA9E249C4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05150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—  муниципальные проекты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7E06A46B-9538-4516-A774-CEE29B0EA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590925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—  межсекторные программы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FDBCB912-9F4D-4F5F-8FAE-4F4DD75E4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076700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—  тиражирование стандартов</a:t>
            </a:r>
          </a:p>
        </p:txBody>
      </p:sp>
      <p:sp>
        <p:nvSpPr>
          <p:cNvPr id="24" name="box">
            <a:extLst xmlns:a="http://schemas.openxmlformats.org/drawingml/2006/main">
              <a:ext uri="{FF2B5EF4-FFF2-40B4-BE49-F238E27FC236}">
                <a16:creationId xmlns:a16="http://schemas.microsoft.com/office/drawing/2014/main" id="{7F58D6A5-D97F-4041-B5F5-6525FE4C9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467350"/>
            <a:ext cx="13906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12B7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2DA4A526-D212-432E-9593-839EBE028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5534025"/>
            <a:ext cx="1200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ПРОГРАММА</a:t>
            </a:r>
          </a:p>
        </p:txBody>
      </p:sp>
    </p:spTree>
    <p:extLst>
      <p:ext uri="{BB962C8B-B14F-4D97-AF65-F5344CB8AC3E}">
        <p14:creationId xmlns:p14="http://schemas.microsoft.com/office/powerpoint/2010/main" val="83417201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FE56E51D-41DE-4B99-98E5-6E7366CFC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СФЕРА · ГРАНТОВЫЙ КОНВЕЙЕР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683A650-A547-467D-A074-7DF6D2EFD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049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028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Участники получают ясную роль и общую цифровую память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514350" y="140970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7F1CB95D-F991-4525-A8A7-447465F67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008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AC77D041-5B94-48F3-91BA-C0F6FF543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809750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C4F66044-EEED-4F27-BB29-017A7950D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133600"/>
            <a:ext cx="3257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Автор инициативы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8B519ECD-5493-4A34-8718-74B931034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590800"/>
            <a:ext cx="32575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формулирует задачу, собирает команду, ведёт проект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514350" y="3371850"/>
            <a:ext cx="32575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D0D5DD"/>
            </a:solidFill>
            <a:prstDash val="solid"/>
          </a:ln>
        </p:spPr>
      </p:cxn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F6AE68A-B1C5-4FD0-9BF0-BE05470F5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1809750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C8ED798F-ACA8-492F-B9CF-29426309B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2133600"/>
            <a:ext cx="3257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Оператор СФЕРЫ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FB046C26-85DA-4BFC-90D7-FD9812C11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2590800"/>
            <a:ext cx="32575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маршрутизирует, обеспечивает методику и сопровождение</a:t>
            </a:r>
          </a:p>
        </p:txBody>
      </p:sp>
      <p:cxnSp>
        <p:nvCxnSpPr>
          <p:cNvPr id="40" name=""/>
          <p:cNvCxnSpPr/>
          <p:nvPr/>
        </p:nvCxnSpPr>
        <p:spPr>
          <a:xfrm xmlns:a="http://schemas.openxmlformats.org/drawingml/2006/main">
            <a:off x="4276725" y="3371850"/>
            <a:ext cx="32575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D0D5DD"/>
            </a:solidFill>
            <a:prstDash val="solid"/>
          </a:ln>
        </p:spPr>
      </p:cxn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263DB626-F98A-4757-981D-5BF0F2213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809750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DF388BC5-CA92-49F3-8A43-DE2F70ED6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133600"/>
            <a:ext cx="3257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Экспертный пул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C72617DD-8692-4F4F-93A2-019F60DAF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590800"/>
            <a:ext cx="32575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оценивает качество, риски и уровень готовности</a:t>
            </a:r>
          </a:p>
        </p:txBody>
      </p:sp>
      <p:cxnSp>
        <p:nvCxnSpPr>
          <p:cNvPr id="44" name=""/>
          <p:cNvCxnSpPr/>
          <p:nvPr/>
        </p:nvCxnSpPr>
        <p:spPr>
          <a:xfrm xmlns:a="http://schemas.openxmlformats.org/drawingml/2006/main">
            <a:off x="8039100" y="3371850"/>
            <a:ext cx="32575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D0D5DD"/>
            </a:solidFill>
            <a:prstDash val="solid"/>
          </a:ln>
        </p:spPr>
      </p:cxn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26774EB9-CD1E-4009-8BB3-911B4068C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85762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1906CFAE-7555-43EB-B288-5D5A299E6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81475"/>
            <a:ext cx="3257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Партнёры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628F51FA-6DAE-4DA2-A940-089058AC5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638675"/>
            <a:ext cx="32575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предоставляют компетенции, мощности, данные и софинансирование</a:t>
            </a:r>
          </a:p>
        </p:txBody>
      </p:sp>
      <p:cxnSp>
        <p:nvCxnSpPr>
          <p:cNvPr id="48" name=""/>
          <p:cNvCxnSpPr/>
          <p:nvPr/>
        </p:nvCxnSpPr>
        <p:spPr>
          <a:xfrm xmlns:a="http://schemas.openxmlformats.org/drawingml/2006/main">
            <a:off x="514350" y="5419725"/>
            <a:ext cx="32575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D0D5DD"/>
            </a:solidFill>
            <a:prstDash val="solid"/>
          </a:ln>
        </p:spPr>
      </p:cxn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ABE167E4-76C3-493C-9C70-70C8A6B16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385762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E24A901A-CC6D-4DB2-BE1B-BEE6470EC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4181475"/>
            <a:ext cx="3257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Фонды и заказчики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329A9592-E02E-42BB-ADE6-53B5680BA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4638675"/>
            <a:ext cx="32575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принимают решения по этапам и получают доказанный портфель</a:t>
            </a:r>
          </a:p>
        </p:txBody>
      </p:sp>
      <p:cxnSp>
        <p:nvCxnSpPr>
          <p:cNvPr id="52" name=""/>
          <p:cNvCxnSpPr/>
          <p:nvPr/>
        </p:nvCxnSpPr>
        <p:spPr>
          <a:xfrm xmlns:a="http://schemas.openxmlformats.org/drawingml/2006/main">
            <a:off x="4276725" y="5419725"/>
            <a:ext cx="32575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D0D5DD"/>
            </a:solidFill>
            <a:prstDash val="solid"/>
          </a:ln>
        </p:spPr>
      </p:cxn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6AB2279D-AFAC-44AF-8CD1-EFC68E3DE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85762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0013906B-2399-43D1-B931-6E2C3AAC4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181475"/>
            <a:ext cx="3257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Верификатор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56D70D99-8545-4782-89A0-311A27506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638675"/>
            <a:ext cx="32575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подтверждает результат и готовность к масштабированию</a:t>
            </a:r>
          </a:p>
        </p:txBody>
      </p:sp>
      <p:cxnSp>
        <p:nvCxnSpPr>
          <p:cNvPr id="56" name=""/>
          <p:cNvCxnSpPr/>
          <p:nvPr/>
        </p:nvCxnSpPr>
        <p:spPr>
          <a:xfrm xmlns:a="http://schemas.openxmlformats.org/drawingml/2006/main">
            <a:off x="8039100" y="5419725"/>
            <a:ext cx="32575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D0D5DD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27683611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45A63363-1285-46A2-8761-B8D296085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СФЕРА · ГРАНТОВЫЙ КОНВЕЙЕР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7905939-0D1B-40B1-B9A6-EA5E6F31E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049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117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Экспертиза оценивает не красоту заявки, а готовность к результату</a:t>
            </a:r>
          </a:p>
        </p:txBody>
      </p:sp>
      <p:cxnSp>
        <p:nvCxnSpPr>
          <p:cNvPr id="33" name=""/>
          <p:cNvCxnSpPr/>
          <p:nvPr/>
        </p:nvCxnSpPr>
        <p:spPr>
          <a:xfrm xmlns:a="http://schemas.openxmlformats.org/drawingml/2006/main">
            <a:off x="514350" y="140970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24F875C5-5FEF-489D-AFAD-32DB89B9F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008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F3DBF4A0-62A6-4C32-A927-FFB05D4A1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5260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Значимость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2686050" y="1895475"/>
            <a:ext cx="4857750" cy="0"/>
          </a:xfrm>
          <a:prstGeom xmlns:a="http://schemas.openxmlformats.org/drawingml/2006/main" prst="straightConnector1">
            <a:avLst/>
          </a:prstGeom>
          <a:ln xmlns:a="http://schemas.openxmlformats.org/drawingml/2006/main" w="66675">
            <a:solidFill>
              <a:srgbClr val="D0D5DD"/>
            </a:solidFill>
            <a:prstDash val="solid"/>
          </a:ln>
        </p:spPr>
      </p:cxnSp>
      <p:cxnSp>
        <p:nvCxnSpPr>
          <p:cNvPr id="37" name=""/>
          <p:cNvCxnSpPr/>
          <p:nvPr/>
        </p:nvCxnSpPr>
        <p:spPr>
          <a:xfrm xmlns:a="http://schemas.openxmlformats.org/drawingml/2006/main">
            <a:off x="2686050" y="1895475"/>
            <a:ext cx="809625" cy="0"/>
          </a:xfrm>
          <a:prstGeom xmlns:a="http://schemas.openxmlformats.org/drawingml/2006/main" prst="straightConnector1">
            <a:avLst/>
          </a:prstGeom>
          <a:ln xmlns:a="http://schemas.openxmlformats.org/drawingml/2006/main" w="66675">
            <a:solidFill>
              <a:srgbClr val="F04438"/>
            </a:solidFill>
            <a:prstDash val="solid"/>
          </a:ln>
        </p:spPr>
      </p:cxn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888FB882-A112-42BA-84B4-D92C4059D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752600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масштаб и острота проблемы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2C908719-D121-4B7A-AB70-4E2E2D4EA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42887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Обоснованность</a:t>
            </a:r>
          </a:p>
        </p:txBody>
      </p:sp>
      <p:cxnSp>
        <p:nvCxnSpPr>
          <p:cNvPr id="40" name=""/>
          <p:cNvCxnSpPr/>
          <p:nvPr/>
        </p:nvCxnSpPr>
        <p:spPr>
          <a:xfrm xmlns:a="http://schemas.openxmlformats.org/drawingml/2006/main">
            <a:off x="2686050" y="2571750"/>
            <a:ext cx="4857750" cy="0"/>
          </a:xfrm>
          <a:prstGeom xmlns:a="http://schemas.openxmlformats.org/drawingml/2006/main" prst="straightConnector1">
            <a:avLst/>
          </a:prstGeom>
          <a:ln xmlns:a="http://schemas.openxmlformats.org/drawingml/2006/main" w="66675">
            <a:solidFill>
              <a:srgbClr val="D0D5DD"/>
            </a:solidFill>
            <a:prstDash val="solid"/>
          </a:ln>
        </p:spPr>
      </p:cxnSp>
      <p:cxnSp>
        <p:nvCxnSpPr>
          <p:cNvPr id="41" name=""/>
          <p:cNvCxnSpPr/>
          <p:nvPr/>
        </p:nvCxnSpPr>
        <p:spPr>
          <a:xfrm xmlns:a="http://schemas.openxmlformats.org/drawingml/2006/main">
            <a:off x="2686050" y="2571750"/>
            <a:ext cx="1619250" cy="0"/>
          </a:xfrm>
          <a:prstGeom xmlns:a="http://schemas.openxmlformats.org/drawingml/2006/main" prst="straightConnector1">
            <a:avLst/>
          </a:prstGeom>
          <a:ln xmlns:a="http://schemas.openxmlformats.org/drawingml/2006/main" w="66675">
            <a:solidFill>
              <a:srgbClr val="F79009"/>
            </a:solidFill>
            <a:prstDash val="solid"/>
          </a:ln>
        </p:spPr>
      </p:cxn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363C20C4-D843-4602-A82B-4542628ED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42887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причинно-следственная модель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74E0FF41-1739-4D79-9D2F-5D71B78AB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10515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Исполнимость</a:t>
            </a:r>
          </a:p>
        </p:txBody>
      </p:sp>
      <p:cxnSp>
        <p:nvCxnSpPr>
          <p:cNvPr id="44" name=""/>
          <p:cNvCxnSpPr/>
          <p:nvPr/>
        </p:nvCxnSpPr>
        <p:spPr>
          <a:xfrm xmlns:a="http://schemas.openxmlformats.org/drawingml/2006/main">
            <a:off x="2686050" y="3248025"/>
            <a:ext cx="4857750" cy="0"/>
          </a:xfrm>
          <a:prstGeom xmlns:a="http://schemas.openxmlformats.org/drawingml/2006/main" prst="straightConnector1">
            <a:avLst/>
          </a:prstGeom>
          <a:ln xmlns:a="http://schemas.openxmlformats.org/drawingml/2006/main" w="66675">
            <a:solidFill>
              <a:srgbClr val="D0D5DD"/>
            </a:solidFill>
            <a:prstDash val="solid"/>
          </a:ln>
        </p:spPr>
      </p:cxnSp>
      <p:cxnSp>
        <p:nvCxnSpPr>
          <p:cNvPr id="45" name=""/>
          <p:cNvCxnSpPr/>
          <p:nvPr/>
        </p:nvCxnSpPr>
        <p:spPr>
          <a:xfrm xmlns:a="http://schemas.openxmlformats.org/drawingml/2006/main">
            <a:off x="2686050" y="3248025"/>
            <a:ext cx="2428875" cy="0"/>
          </a:xfrm>
          <a:prstGeom xmlns:a="http://schemas.openxmlformats.org/drawingml/2006/main" prst="straightConnector1">
            <a:avLst/>
          </a:prstGeom>
          <a:ln xmlns:a="http://schemas.openxmlformats.org/drawingml/2006/main" w="66675">
            <a:solidFill>
              <a:srgbClr val="84CAFF"/>
            </a:solidFill>
            <a:prstDash val="solid"/>
          </a:ln>
        </p:spPr>
      </p:cxn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44697464-89CF-46CD-A16A-6C527A570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105150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команда, партнёры, сроки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58EE4AEC-7F8A-4095-803A-13424C980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78142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Экономика</a:t>
            </a:r>
          </a:p>
        </p:txBody>
      </p:sp>
      <p:cxnSp>
        <p:nvCxnSpPr>
          <p:cNvPr id="48" name=""/>
          <p:cNvCxnSpPr/>
          <p:nvPr/>
        </p:nvCxnSpPr>
        <p:spPr>
          <a:xfrm xmlns:a="http://schemas.openxmlformats.org/drawingml/2006/main">
            <a:off x="2686050" y="3924300"/>
            <a:ext cx="4857750" cy="0"/>
          </a:xfrm>
          <a:prstGeom xmlns:a="http://schemas.openxmlformats.org/drawingml/2006/main" prst="straightConnector1">
            <a:avLst/>
          </a:prstGeom>
          <a:ln xmlns:a="http://schemas.openxmlformats.org/drawingml/2006/main" w="66675">
            <a:solidFill>
              <a:srgbClr val="D0D5DD"/>
            </a:solidFill>
            <a:prstDash val="solid"/>
          </a:ln>
        </p:spPr>
      </p:cxnSp>
      <p:cxnSp>
        <p:nvCxnSpPr>
          <p:cNvPr id="49" name=""/>
          <p:cNvCxnSpPr/>
          <p:nvPr/>
        </p:nvCxnSpPr>
        <p:spPr>
          <a:xfrm xmlns:a="http://schemas.openxmlformats.org/drawingml/2006/main">
            <a:off x="2686050" y="3924300"/>
            <a:ext cx="3238500" cy="0"/>
          </a:xfrm>
          <a:prstGeom xmlns:a="http://schemas.openxmlformats.org/drawingml/2006/main" prst="straightConnector1">
            <a:avLst/>
          </a:prstGeom>
          <a:ln xmlns:a="http://schemas.openxmlformats.org/drawingml/2006/main" w="66675">
            <a:solidFill>
              <a:srgbClr val="1570EF"/>
            </a:solidFill>
            <a:prstDash val="solid"/>
          </a:ln>
        </p:spPr>
      </p:cxn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B2D807C2-385C-4D36-8728-8199A476E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78142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бюджет и стоимость результата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F74C7E9A-77DD-4A11-90A6-E87FF662F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45770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Доказательность</a:t>
            </a:r>
          </a:p>
        </p:txBody>
      </p:sp>
      <p:cxnSp>
        <p:nvCxnSpPr>
          <p:cNvPr id="52" name=""/>
          <p:cNvCxnSpPr/>
          <p:nvPr/>
        </p:nvCxnSpPr>
        <p:spPr>
          <a:xfrm xmlns:a="http://schemas.openxmlformats.org/drawingml/2006/main">
            <a:off x="2686050" y="4600575"/>
            <a:ext cx="4857750" cy="0"/>
          </a:xfrm>
          <a:prstGeom xmlns:a="http://schemas.openxmlformats.org/drawingml/2006/main" prst="straightConnector1">
            <a:avLst/>
          </a:prstGeom>
          <a:ln xmlns:a="http://schemas.openxmlformats.org/drawingml/2006/main" w="66675">
            <a:solidFill>
              <a:srgbClr val="D0D5DD"/>
            </a:solidFill>
            <a:prstDash val="solid"/>
          </a:ln>
        </p:spPr>
      </p:cxnSp>
      <p:cxnSp>
        <p:nvCxnSpPr>
          <p:cNvPr id="53" name=""/>
          <p:cNvCxnSpPr/>
          <p:nvPr/>
        </p:nvCxnSpPr>
        <p:spPr>
          <a:xfrm xmlns:a="http://schemas.openxmlformats.org/drawingml/2006/main">
            <a:off x="2686050" y="4600575"/>
            <a:ext cx="4048125" cy="0"/>
          </a:xfrm>
          <a:prstGeom xmlns:a="http://schemas.openxmlformats.org/drawingml/2006/main" prst="straightConnector1">
            <a:avLst/>
          </a:prstGeom>
          <a:ln xmlns:a="http://schemas.openxmlformats.org/drawingml/2006/main" w="66675">
            <a:solidFill>
              <a:srgbClr val="12B76A"/>
            </a:solidFill>
            <a:prstDash val="solid"/>
          </a:ln>
        </p:spPr>
      </p:cxn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5F650491-AEB9-4F0F-84BE-460E4B853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4457700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метрики и независимая проверка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53ABF210-F741-455C-A241-4EEC2907F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13397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Масштабируемость</a:t>
            </a:r>
          </a:p>
        </p:txBody>
      </p:sp>
      <p:cxnSp>
        <p:nvCxnSpPr>
          <p:cNvPr id="56" name=""/>
          <p:cNvCxnSpPr/>
          <p:nvPr/>
        </p:nvCxnSpPr>
        <p:spPr>
          <a:xfrm xmlns:a="http://schemas.openxmlformats.org/drawingml/2006/main">
            <a:off x="2686050" y="5276850"/>
            <a:ext cx="4857750" cy="0"/>
          </a:xfrm>
          <a:prstGeom xmlns:a="http://schemas.openxmlformats.org/drawingml/2006/main" prst="straightConnector1">
            <a:avLst/>
          </a:prstGeom>
          <a:ln xmlns:a="http://schemas.openxmlformats.org/drawingml/2006/main" w="66675">
            <a:solidFill>
              <a:srgbClr val="D0D5DD"/>
            </a:solidFill>
            <a:prstDash val="solid"/>
          </a:ln>
        </p:spPr>
      </p:cxnSp>
      <p:cxnSp>
        <p:nvCxnSpPr>
          <p:cNvPr id="57" name=""/>
          <p:cNvCxnSpPr/>
          <p:nvPr/>
        </p:nvCxnSpPr>
        <p:spPr>
          <a:xfrm xmlns:a="http://schemas.openxmlformats.org/drawingml/2006/main">
            <a:off x="2686050" y="5276850"/>
            <a:ext cx="809625" cy="0"/>
          </a:xfrm>
          <a:prstGeom xmlns:a="http://schemas.openxmlformats.org/drawingml/2006/main" prst="straightConnector1">
            <a:avLst/>
          </a:prstGeom>
          <a:ln xmlns:a="http://schemas.openxmlformats.org/drawingml/2006/main" w="66675">
            <a:solidFill>
              <a:srgbClr val="0BA5EC"/>
            </a:solidFill>
            <a:prstDash val="solid"/>
          </a:ln>
        </p:spPr>
      </p:cxn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6047016D-115B-4CC2-BE8D-A4691BA6B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5133975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повторяемость и спрос</a:t>
            </a:r>
          </a:p>
        </p:txBody>
      </p:sp>
      <p:sp>
        <p:nvSpPr>
          <p:cNvPr id="29" name="box">
            <a:extLst xmlns:a="http://schemas.openxmlformats.org/drawingml/2006/main">
              <a:ext uri="{FF2B5EF4-FFF2-40B4-BE49-F238E27FC236}">
                <a16:creationId xmlns:a16="http://schemas.microsoft.com/office/drawing/2014/main" id="{9A503C9C-BF27-496D-B865-0B9001487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24550"/>
            <a:ext cx="68580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B1F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C8B76914-7ADF-4D8B-BEE7-DCC30C112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91225"/>
            <a:ext cx="666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РЕШЕНИЕ: ДОРАБОТАТЬ · ПИЛОТИРОВАТЬ · ФИНАНСИРОВАТЬ · МАСШТАБИРОВАТЬ</a:t>
            </a:r>
          </a:p>
        </p:txBody>
      </p:sp>
    </p:spTree>
    <p:extLst>
      <p:ext uri="{BB962C8B-B14F-4D97-AF65-F5344CB8AC3E}">
        <p14:creationId xmlns:p14="http://schemas.microsoft.com/office/powerpoint/2010/main" val="162713101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ADA6BA45-F418-414B-BC6F-0446E2F87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СФЕРА · ГРАНТОВЫЙ КОНВЕЙЕР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D50B2BC-968F-449D-B71E-8B3D13872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049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136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Финансирование следует за зрелостью и доказательствами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514350" y="140970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2A2ED378-ACE5-4DDD-A62A-1BA66589B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008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5" name="box">
            <a:extLst xmlns:a="http://schemas.openxmlformats.org/drawingml/2006/main">
              <a:ext uri="{FF2B5EF4-FFF2-40B4-BE49-F238E27FC236}">
                <a16:creationId xmlns:a16="http://schemas.microsoft.com/office/drawing/2014/main" id="{355E9528-A288-470A-9998-148841058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171700"/>
            <a:ext cx="1952625" cy="2381250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EEB62A69-CFEE-4FB4-BD29-CB62095F4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62200"/>
            <a:ext cx="85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118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0–1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0A0AC2E9-D0D3-4BD4-BE70-589D5D258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1600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952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Подготовка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9A202ABA-64BE-4B0B-9054-850652E17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1600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диагностика, упаковка, команда</a:t>
            </a:r>
          </a:p>
        </p:txBody>
      </p:sp>
      <p:sp>
        <p:nvSpPr>
          <p:cNvPr id="9" name="box">
            <a:extLst xmlns:a="http://schemas.openxmlformats.org/drawingml/2006/main">
              <a:ext uri="{FF2B5EF4-FFF2-40B4-BE49-F238E27FC236}">
                <a16:creationId xmlns:a16="http://schemas.microsoft.com/office/drawing/2014/main" id="{CE237265-915C-40E3-BE4F-941C0C5A3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171700"/>
            <a:ext cx="1952625" cy="2381250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B6D45634-EC61-40AC-849B-BB6DAAF87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362200"/>
            <a:ext cx="85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118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2–3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EEF3583C-3238-40F6-81B2-62C38C335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067050"/>
            <a:ext cx="1600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952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Прототип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C06469AA-DDAF-45FD-A95A-604DACBDE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562350"/>
            <a:ext cx="1600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разработка и проверка гипотез</a:t>
            </a:r>
          </a:p>
        </p:txBody>
      </p:sp>
      <p:sp>
        <p:nvSpPr>
          <p:cNvPr id="13" name="box">
            <a:extLst xmlns:a="http://schemas.openxmlformats.org/drawingml/2006/main">
              <a:ext uri="{FF2B5EF4-FFF2-40B4-BE49-F238E27FC236}">
                <a16:creationId xmlns:a16="http://schemas.microsoft.com/office/drawing/2014/main" id="{993CD6CD-FC0B-4C1C-B560-1568A7CD2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171700"/>
            <a:ext cx="1952625" cy="2381250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92C26AC5-13C3-4E90-9DBA-ED73A4005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362200"/>
            <a:ext cx="85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118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4–5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8FE61131-BCF8-4C51-8C5E-FA7B1B62A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067050"/>
            <a:ext cx="1600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952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Пилот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B5B3F89D-D434-4883-95DF-22C62702A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562350"/>
            <a:ext cx="1600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ограниченное внедрение</a:t>
            </a:r>
          </a:p>
        </p:txBody>
      </p:sp>
      <p:sp>
        <p:nvSpPr>
          <p:cNvPr id="17" name="box">
            <a:extLst xmlns:a="http://schemas.openxmlformats.org/drawingml/2006/main">
              <a:ext uri="{FF2B5EF4-FFF2-40B4-BE49-F238E27FC236}">
                <a16:creationId xmlns:a16="http://schemas.microsoft.com/office/drawing/2014/main" id="{4B6609B9-2B4D-44BE-8A09-280C8C0E7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171700"/>
            <a:ext cx="1952625" cy="2381250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2701A4A7-B818-4A59-A2CA-DFA99DC5B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362200"/>
            <a:ext cx="85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118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6–7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85F2F148-CFE6-446D-B574-E990DD91B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067050"/>
            <a:ext cx="1600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952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Расширение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3BAD534E-816F-41C8-8ED9-35F79FB08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562350"/>
            <a:ext cx="1600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подтверждение эффекта</a:t>
            </a:r>
          </a:p>
        </p:txBody>
      </p:sp>
      <p:sp>
        <p:nvSpPr>
          <p:cNvPr id="21" name="box">
            <a:extLst xmlns:a="http://schemas.openxmlformats.org/drawingml/2006/main">
              <a:ext uri="{FF2B5EF4-FFF2-40B4-BE49-F238E27FC236}">
                <a16:creationId xmlns:a16="http://schemas.microsoft.com/office/drawing/2014/main" id="{D7637673-AEF0-443D-96FF-1382AE3C9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171700"/>
            <a:ext cx="1952625" cy="2381250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E8F8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86AD6D5E-0A62-4D7E-A3B3-C9C129FFD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362200"/>
            <a:ext cx="85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118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2B76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2B76A"/>
                </a:solidFill>
                <a:latin typeface="Arial"/>
                <a:ea typeface="Arial"/>
                <a:cs typeface="Arial"/>
              </a:rPr>
              <a:t>8–9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6D662F3C-6E08-43A1-A465-36FF829BF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067050"/>
            <a:ext cx="1600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952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Масштаб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01C40817-1B74-41BF-95AA-DF17E3726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562350"/>
            <a:ext cx="1600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заказ, инвестиции, тиражирование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C5E503CB-6A3A-40E4-8049-1B037C50A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04825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Источники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AE84801F-D54D-49AA-99BD-C0DAAC3A5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5010150"/>
            <a:ext cx="990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472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грант  ·  субсидия  ·  корпоративный заказ  ·  пожертвование  ·  возвратное финансирование  ·  инвестиции</a:t>
            </a:r>
          </a:p>
        </p:txBody>
      </p:sp>
    </p:spTree>
    <p:extLst>
      <p:ext uri="{BB962C8B-B14F-4D97-AF65-F5344CB8AC3E}">
        <p14:creationId xmlns:p14="http://schemas.microsoft.com/office/powerpoint/2010/main" val="143935649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EA561A81-D220-4901-A52B-7D7919084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70E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570EF"/>
                </a:solidFill>
                <a:latin typeface="Arial"/>
                <a:ea typeface="Arial"/>
                <a:cs typeface="Arial"/>
              </a:rPr>
              <a:t>СФЕРА · ГРАНТОВЫЙ КОНВЕЙЕР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0F9DD48-799A-45F0-95BB-92D7A8E5F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049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622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Цифровая платформа делает маршрут прозрачным и воспроизводимым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514350" y="1409700"/>
            <a:ext cx="111633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0D5DD"/>
            </a:solidFill>
            <a:prstDash val="solid"/>
          </a:ln>
        </p:spPr>
      </p:cxn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8E2132FF-2C9C-4DDC-8D06-DEA5755E1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008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ECCCB710-4773-4C5E-9D66-A0930A5A3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5260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697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Профиль инициативы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01979956-B282-4FAA-B003-CDB0187A3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181225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единый паспорт, история версий, команда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514350" y="2705100"/>
            <a:ext cx="5143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1570EF"/>
            </a:solidFill>
            <a:prstDash val="solid"/>
          </a:ln>
        </p:spPr>
      </p:cxn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6146685C-F25B-4CED-B07E-E3063DD2F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019425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697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Конструктор заявки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DECB018-8CB6-4ADC-8F7D-75483DE2E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4480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одни данные — разные формы финансирования</a:t>
            </a:r>
          </a:p>
        </p:txBody>
      </p:sp>
      <p:cxnSp>
        <p:nvCxnSpPr>
          <p:cNvPr id="32" name=""/>
          <p:cNvCxnSpPr/>
          <p:nvPr/>
        </p:nvCxnSpPr>
        <p:spPr>
          <a:xfrm xmlns:a="http://schemas.openxmlformats.org/drawingml/2006/main">
            <a:off x="514350" y="3971925"/>
            <a:ext cx="5143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1570EF"/>
            </a:solidFill>
            <a:prstDash val="solid"/>
          </a:ln>
        </p:spPr>
      </p:cxn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C279696F-AD5B-424F-BFCE-9EC4A0673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28625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697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Маршрутизатор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28660CFB-FCBF-4824-839F-F6E1368B6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14875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подходящий трек, фонд, эксперт и партнёр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514350" y="5238750"/>
            <a:ext cx="5143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1570EF"/>
            </a:solidFill>
            <a:prstDash val="solid"/>
          </a:ln>
        </p:spPr>
      </p:cxn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6A5AE94F-E066-49B8-BC27-8F7B7C8C8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175260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697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Экспертный кабинет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AD035338-D832-4137-BA9D-0D2C4D59E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181225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критерии, конфликты интересов, заключения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6181725" y="2705100"/>
            <a:ext cx="5143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12B76A"/>
            </a:solidFill>
            <a:prstDash val="solid"/>
          </a:ln>
        </p:spPr>
      </p:cxn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6E7401C0-86FB-44B7-AD04-FB6011BB7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3019425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697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Контур результата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8B49F6BD-045F-4170-867A-17D0F1719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34480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метрики, документы, данные пилота</a:t>
            </a:r>
          </a:p>
        </p:txBody>
      </p:sp>
      <p:cxnSp>
        <p:nvCxnSpPr>
          <p:cNvPr id="41" name=""/>
          <p:cNvCxnSpPr/>
          <p:nvPr/>
        </p:nvCxnSpPr>
        <p:spPr>
          <a:xfrm xmlns:a="http://schemas.openxmlformats.org/drawingml/2006/main">
            <a:off x="6181725" y="3971925"/>
            <a:ext cx="5143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12B76A"/>
            </a:solidFill>
            <a:prstDash val="solid"/>
          </a:ln>
        </p:spPr>
      </p:cxn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23DF6A97-3ABF-4657-94E2-3EC86DE84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428625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697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Портфель решений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88850F93-4A53-4A73-9E90-BDCA1DD16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4714875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поиск, сравнение, закупка и масштабирование</a:t>
            </a:r>
          </a:p>
        </p:txBody>
      </p:sp>
      <p:cxnSp>
        <p:nvCxnSpPr>
          <p:cNvPr id="44" name=""/>
          <p:cNvCxnSpPr/>
          <p:nvPr/>
        </p:nvCxnSpPr>
        <p:spPr>
          <a:xfrm xmlns:a="http://schemas.openxmlformats.org/drawingml/2006/main">
            <a:off x="6181725" y="5238750"/>
            <a:ext cx="5143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12B76A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184830405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2026-08-18T08:14:28.2130000Z</dcterms:created>
  <dcterms:modified xsi:type="dcterms:W3CDTF">2026-08-18T08:14:28.2130000Z</dcterms:modified>
</coreProperties>
</file>