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8a0d678a24846aa" /><Relationship Type="http://schemas.openxmlformats.org/officeDocument/2006/relationships/extended-properties" Target="/docProps/app.xml" Id="R739db2a6533f42a9" /><Relationship Type="http://schemas.openxmlformats.org/officeDocument/2006/relationships/officeDocument" Target="/ppt/presentation.xml" Id="R582cf43f758d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f574dfd7145fa"/>
  </p:sldMasterIdLst>
  <p:notesMasterIdLst>
    <p:notesMasterId xmlns:r="http://schemas.openxmlformats.org/officeDocument/2006/relationships" r:id="Rb0d69aa2ed51430d"/>
  </p:notesMasterIdLst>
  <p:sldIdLst>
    <p:sldId xmlns:r="http://schemas.openxmlformats.org/officeDocument/2006/relationships" id="256" r:id="R9c0f2c4e48c247f8"/>
    <p:sldId xmlns:r="http://schemas.openxmlformats.org/officeDocument/2006/relationships" id="257" r:id="Re76f325c39444e44"/>
    <p:sldId xmlns:r="http://schemas.openxmlformats.org/officeDocument/2006/relationships" id="258" r:id="Rd0f1e055fd7e4a00"/>
    <p:sldId xmlns:r="http://schemas.openxmlformats.org/officeDocument/2006/relationships" id="259" r:id="R8e0c232d449f42c7"/>
    <p:sldId xmlns:r="http://schemas.openxmlformats.org/officeDocument/2006/relationships" id="260" r:id="R237b50186958425d"/>
    <p:sldId xmlns:r="http://schemas.openxmlformats.org/officeDocument/2006/relationships" id="261" r:id="R12a86968652c411b"/>
    <p:sldId xmlns:r="http://schemas.openxmlformats.org/officeDocument/2006/relationships" id="262" r:id="R27dc0ed285774426"/>
    <p:sldId xmlns:r="http://schemas.openxmlformats.org/officeDocument/2006/relationships" id="263" r:id="R16d259662a2843e8"/>
    <p:sldId xmlns:r="http://schemas.openxmlformats.org/officeDocument/2006/relationships" id="264" r:id="Rf7923e1b92114f86"/>
    <p:sldId xmlns:r="http://schemas.openxmlformats.org/officeDocument/2006/relationships" id="265" r:id="Rcdbfb31878ad4d39"/>
    <p:sldId xmlns:r="http://schemas.openxmlformats.org/officeDocument/2006/relationships" id="266" r:id="Rd375fe6814654ff0"/>
    <p:sldId xmlns:r="http://schemas.openxmlformats.org/officeDocument/2006/relationships" id="267" r:id="R8e6509f186c0463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373c421fc04464" /><Relationship Type="http://schemas.openxmlformats.org/officeDocument/2006/relationships/slideMaster" Target="/ppt/slideMasters/slideMaster1.xml" Id="R02ff574dfd7145fa" /><Relationship Type="http://schemas.openxmlformats.org/officeDocument/2006/relationships/notesMaster" Target="/ppt/notesMasters/notesMaster1.xml" Id="Rb0d69aa2ed51430d" /><Relationship Type="http://schemas.openxmlformats.org/officeDocument/2006/relationships/presProps" Target="/ppt/presProps.xml" Id="R547ec370712246c3" /><Relationship Type="http://schemas.openxmlformats.org/officeDocument/2006/relationships/tableStyles" Target="/ppt/tableStyles.xml" Id="R2ba46093f71c4f58" /><Relationship Type="http://schemas.openxmlformats.org/officeDocument/2006/relationships/slide" Target="/ppt/slides/slide1.xml" Id="R9c0f2c4e48c247f8" /><Relationship Type="http://schemas.openxmlformats.org/officeDocument/2006/relationships/slide" Target="/ppt/slides/slide2.xml" Id="Re76f325c39444e44" /><Relationship Type="http://schemas.openxmlformats.org/officeDocument/2006/relationships/slide" Target="/ppt/slides/slide3.xml" Id="Rd0f1e055fd7e4a00" /><Relationship Type="http://schemas.openxmlformats.org/officeDocument/2006/relationships/slide" Target="/ppt/slides/slide4.xml" Id="R8e0c232d449f42c7" /><Relationship Type="http://schemas.openxmlformats.org/officeDocument/2006/relationships/slide" Target="/ppt/slides/slide5.xml" Id="R237b50186958425d" /><Relationship Type="http://schemas.openxmlformats.org/officeDocument/2006/relationships/slide" Target="/ppt/slides/slide6.xml" Id="R12a86968652c411b" /><Relationship Type="http://schemas.openxmlformats.org/officeDocument/2006/relationships/slide" Target="/ppt/slides/slide7.xml" Id="R27dc0ed285774426" /><Relationship Type="http://schemas.openxmlformats.org/officeDocument/2006/relationships/slide" Target="/ppt/slides/slide8.xml" Id="R16d259662a2843e8" /><Relationship Type="http://schemas.openxmlformats.org/officeDocument/2006/relationships/slide" Target="/ppt/slides/slide9.xml" Id="Rf7923e1b92114f86" /><Relationship Type="http://schemas.openxmlformats.org/officeDocument/2006/relationships/slide" Target="/ppt/slides/slide10.xml" Id="Rcdbfb31878ad4d39" /><Relationship Type="http://schemas.openxmlformats.org/officeDocument/2006/relationships/slide" Target="/ppt/slides/slide11.xml" Id="Rd375fe6814654ff0" /><Relationship Type="http://schemas.openxmlformats.org/officeDocument/2006/relationships/slide" Target="/ppt/slides/slide12.xml" Id="R8e6509f186c0463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cdbbb35b81b4fe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83e2792c4e4993" /><Relationship Type="http://schemas.openxmlformats.org/officeDocument/2006/relationships/notesMaster" Target="/ppt/notesMasters/notesMaster1.xml" Id="Rbff9a4d77f9e4a0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42eaecbc2b245e8" /><Relationship Type="http://schemas.openxmlformats.org/officeDocument/2006/relationships/notesMaster" Target="/ppt/notesMasters/notesMaster1.xml" Id="Rc84819b9eedd49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292fe974c1c43f0" /><Relationship Type="http://schemas.openxmlformats.org/officeDocument/2006/relationships/notesMaster" Target="/ppt/notesMasters/notesMaster1.xml" Id="Re9a703c16f9949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459f6b54c70405d" /><Relationship Type="http://schemas.openxmlformats.org/officeDocument/2006/relationships/notesMaster" Target="/ppt/notesMasters/notesMaster1.xml" Id="Rf7b04d86000d44b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955f6aec7c4c6a" /><Relationship Type="http://schemas.openxmlformats.org/officeDocument/2006/relationships/notesMaster" Target="/ppt/notesMasters/notesMaster1.xml" Id="R2e26bad5c11a426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1edad5a69f4274" /><Relationship Type="http://schemas.openxmlformats.org/officeDocument/2006/relationships/notesMaster" Target="/ppt/notesMasters/notesMaster1.xml" Id="R4286736e9c8447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5d2aa9cd3694359" /><Relationship Type="http://schemas.openxmlformats.org/officeDocument/2006/relationships/notesMaster" Target="/ppt/notesMasters/notesMaster1.xml" Id="R3fb54439c36942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a1d8b78c6b34f14" /><Relationship Type="http://schemas.openxmlformats.org/officeDocument/2006/relationships/notesMaster" Target="/ppt/notesMasters/notesMaster1.xml" Id="Re5db1b96c183414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9e3b4eda6ea4725" /><Relationship Type="http://schemas.openxmlformats.org/officeDocument/2006/relationships/notesMaster" Target="/ppt/notesMasters/notesMaster1.xml" Id="Rd2d016970ca442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be14d29d0341ec" /><Relationship Type="http://schemas.openxmlformats.org/officeDocument/2006/relationships/notesMaster" Target="/ppt/notesMasters/notesMaster1.xml" Id="R568126ebd18a4e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8bc3c7623864bd2" /><Relationship Type="http://schemas.openxmlformats.org/officeDocument/2006/relationships/notesMaster" Target="/ppt/notesMasters/notesMaster1.xml" Id="Rc8d8cc4a49cf4d4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bbca47157984b41" /><Relationship Type="http://schemas.openxmlformats.org/officeDocument/2006/relationships/notesMaster" Target="/ppt/notesMasters/notesMaster1.xml" Id="R96adbf59c14c412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000dd3f754c1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680401e02b347e8" /><Relationship Type="http://schemas.openxmlformats.org/officeDocument/2006/relationships/slideLayout" Target="/ppt/slideLayouts/slideLayout1.xml" Id="Rdfb2c1be15fb4ec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2c1be15fb4ec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13bc23b6344c7" /><Relationship Type="http://schemas.openxmlformats.org/officeDocument/2006/relationships/notesSlide" Target="/ppt/notesSlides/notesSlide1.xml" Id="R014324915c9a44d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76c108504f27" /><Relationship Type="http://schemas.openxmlformats.org/officeDocument/2006/relationships/notesSlide" Target="/ppt/notesSlides/notesSlide10.xml" Id="R2a3dbea66e3149f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2b88a69046b3" /><Relationship Type="http://schemas.openxmlformats.org/officeDocument/2006/relationships/notesSlide" Target="/ppt/notesSlides/notesSlide11.xml" Id="Rdc5a55d373904df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928f02014d9a" /><Relationship Type="http://schemas.openxmlformats.org/officeDocument/2006/relationships/notesSlide" Target="/ppt/notesSlides/notesSlide12.xml" Id="Re9306b1ab8ac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b697b28a4488" /><Relationship Type="http://schemas.openxmlformats.org/officeDocument/2006/relationships/notesSlide" Target="/ppt/notesSlides/notesSlide2.xml" Id="R8a32557c5ff0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7a16990c4d53" /><Relationship Type="http://schemas.openxmlformats.org/officeDocument/2006/relationships/notesSlide" Target="/ppt/notesSlides/notesSlide3.xml" Id="R73f89318f463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6d8d93e64587" /><Relationship Type="http://schemas.openxmlformats.org/officeDocument/2006/relationships/notesSlide" Target="/ppt/notesSlides/notesSlide4.xml" Id="Re2b8f6240520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6683f1ca40b4" /><Relationship Type="http://schemas.openxmlformats.org/officeDocument/2006/relationships/notesSlide" Target="/ppt/notesSlides/notesSlide5.xml" Id="R2034e0564d01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7116221441b3" /><Relationship Type="http://schemas.openxmlformats.org/officeDocument/2006/relationships/notesSlide" Target="/ppt/notesSlides/notesSlide6.xml" Id="R028e2e9852ee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b45436c34fb7" /><Relationship Type="http://schemas.openxmlformats.org/officeDocument/2006/relationships/notesSlide" Target="/ppt/notesSlides/notesSlide7.xml" Id="R8eca69a6fe2e447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a82b0f424b15" /><Relationship Type="http://schemas.openxmlformats.org/officeDocument/2006/relationships/notesSlide" Target="/ppt/notesSlides/notesSlide8.xml" Id="R390044ab767f40e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f1ef17fc46e0" /><Relationship Type="http://schemas.openxmlformats.org/officeDocument/2006/relationships/notesSlide" Target="/ppt/notesSlides/notesSlide9.xml" Id="R0bfcb1245d1f46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F5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EDB980-BA15-42DB-A49B-598057253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143000"/>
            <a:ext cx="5524500" cy="5524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A557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A3303F-1F63-45B9-BB72-F11D8E81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-381000"/>
            <a:ext cx="4000500" cy="4000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7647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6A4B09-B7D6-4655-8FAE-3761473A0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5750"/>
            <a:ext cx="2667000" cy="2667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39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976C68-9F84-45B6-BD2D-B075A7219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39A42"/>
                </a:solidFill>
              </a:defRPr>
            </a:pPr>
            <a:r>
              <a:rPr sz="1050" b="1">
                <a:solidFill>
                  <a:srgbClr val="C39A42"/>
                </a:solidFill>
              </a:rPr>
              <a:t>КОНЦЕПЦИЯ ИНТЕГРАЦИОННОЙ ПЛАТФОРМЫ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19C2F9-63F4-4272-BB84-34854258B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571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СФЕРА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CD1367-60ED-460D-A5AB-30223B7A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6762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DDEBE6"/>
                </a:solidFill>
              </a:defRPr>
            </a:pPr>
            <a:r>
              <a:rPr sz="2550" b="0">
                <a:solidFill>
                  <a:srgbClr val="DDEBE6"/>
                </a:solidFill>
              </a:rPr>
              <a:t>Единое пространство инициатив</a:t>
            </a:r>
          </a:p>
          <a:p xmlns:a="http://schemas.openxmlformats.org/drawingml/2006/main">
            <a:pPr algn="l">
              <a:defRPr sz="2550" b="0">
                <a:solidFill>
                  <a:srgbClr val="DDEBE6"/>
                </a:solidFill>
              </a:defRPr>
            </a:pPr>
            <a:r>
              <a:rPr sz="2550" b="0">
                <a:solidFill>
                  <a:srgbClr val="DDEBE6"/>
                </a:solidFill>
              </a:rPr>
              <a:t>для общего будущего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E51BCA-F099-45E2-B977-A011D09E6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6381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B8CAD4"/>
                </a:solidFill>
              </a:defRPr>
            </a:pPr>
            <a:r>
              <a:rPr sz="1575" b="0">
                <a:solidFill>
                  <a:srgbClr val="B8CAD4"/>
                </a:solidFill>
              </a:rPr>
              <a:t>От общественной идеи — к доказанному и масштабируемому результату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C21B16-B924-4877-9A5C-FF49BE621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533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371279-9487-4C00-8239-6662F51AB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7685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8CAD4"/>
                </a:solidFill>
              </a:defRPr>
            </a:pPr>
            <a:r>
              <a:rPr sz="1050" b="0">
                <a:solidFill>
                  <a:srgbClr val="B8CAD4"/>
                </a:solidFill>
              </a:rPr>
              <a:t>Базовая концепция •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E0FA3C-199C-497B-B83C-05746789B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8EB3F1-68C5-4937-AB80-89C6725D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043846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491148C-6C02-4A1B-A281-7857136ED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ДОВЕРИЕ И ДОКАЗАТЕЛЬНОСТЬ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4C4382-E6D4-4944-B817-6B4673C71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Красивый отчёт не заменяет проверяемый результат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91D18E-D573-4AF5-A660-5537694E3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4AAB97-4367-4CB2-82F6-D56C89311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1B87D2-69DD-4808-B1B6-417113A3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1F6DDC-21EC-4A59-805F-99DCB42AD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7D4BE8-51D9-444B-ACE9-8B95DF892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39A42"/>
                </a:solidFill>
              </a:defRPr>
            </a:pPr>
            <a:r>
              <a:rPr sz="1200" b="1">
                <a:solidFill>
                  <a:srgbClr val="C39A42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AF945B-7CD7-4DFF-8D3F-AC6E70387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BASELINE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B38AEF-40BF-45DA-8F4C-6EA00108F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724150"/>
            <a:ext cx="3619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073705-F700-4B6A-ACF1-599B925E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DBC79D-B4EC-4B12-8E0B-52F7761D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39A42"/>
                </a:solidFill>
              </a:defRPr>
            </a:pPr>
            <a:r>
              <a:rPr sz="1200" b="1">
                <a:solidFill>
                  <a:srgbClr val="C39A42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7D3941-F1C2-4434-90D2-3A0D864F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ИЗМЕРЕНИЕ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799B3A-D0BC-4DB8-90E9-703399DA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724150"/>
            <a:ext cx="3619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000407-9F40-4A99-9409-7CB93845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3CF772-0F0E-4353-A4B1-07C3770D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39A42"/>
                </a:solidFill>
              </a:defRPr>
            </a:pPr>
            <a:r>
              <a:rPr sz="1200" b="1">
                <a:solidFill>
                  <a:srgbClr val="C39A42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DCC574-2BC0-454A-BFF8-3436F296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MRV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2D31CD-7E8D-4A77-8038-6572BB29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724150"/>
            <a:ext cx="3619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409EFB-14B9-49D2-BFD6-B4733E628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2878B5-C56F-45E5-BBBB-D10ADE4BF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39A42"/>
                </a:solidFill>
              </a:defRPr>
            </a:pPr>
            <a:r>
              <a:rPr sz="1200" b="1">
                <a:solidFill>
                  <a:srgbClr val="C39A42"/>
                </a:solidFill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10B69F-E9C9-4C0C-816D-B1E6920E6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АУДИТ-ТРЕЙЛ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E6348D-70F5-4E2C-B23C-2C1D9C9F9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724150"/>
            <a:ext cx="3619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95CD0F-159C-40D1-A461-006EBD7C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21C4D48-5A19-42B5-8C2F-0B98B34C8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39A42"/>
                </a:solidFill>
              </a:defRPr>
            </a:pPr>
            <a:r>
              <a:rPr sz="1200" b="1">
                <a:solidFill>
                  <a:srgbClr val="C39A42"/>
                </a:solidFill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CF0640-AA7F-4A43-AB5F-11831073F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ВЕРИФИКАЦИЯ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17D4A7-1D5F-4A21-83AB-074BB707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724150"/>
            <a:ext cx="3619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3C342C-25B3-4825-AEA7-606F5BEF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3431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9525">
            <a:solidFill>
              <a:srgbClr val="124B3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B1D0EA-B147-477D-941F-229CD156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4955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022805-2D1E-406F-8717-F7F7675EA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89560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ПУБЛИКАЦИЯ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54E8A1-70F7-4783-A23F-8C5C2BD3F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F50"/>
                </a:solidFill>
              </a:defRPr>
            </a:pPr>
            <a:r>
              <a:rPr sz="1800" b="1">
                <a:solidFill>
                  <a:srgbClr val="102F50"/>
                </a:solidFill>
              </a:rPr>
              <a:t>Доверие создают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57AE0A-E1CD-417C-B482-534D6D8A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4A895A-4A62-4E3B-B97F-5A2C8B2C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33900"/>
            <a:ext cx="3867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прослеживаемость данных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206593-1C02-42E8-B69D-CCE39EDF5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C2B0D9-4725-4E4C-BE15-A74B59DFD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91100"/>
            <a:ext cx="3867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независимость проверки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7A7D55A-B687-465F-9E23-0879A031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9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F50"/>
                </a:solidFill>
              </a:defRPr>
            </a:pPr>
            <a:r>
              <a:rPr sz="1800" b="1">
                <a:solidFill>
                  <a:srgbClr val="102F50"/>
                </a:solidFill>
              </a:rPr>
              <a:t>Результат становится активом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FCE54B8-6FD3-4194-9191-476C8298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29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57F65E0-5094-4809-8172-A574D41D7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53390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основание для финансирования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C8A3000-AE5F-4AB4-B9B5-807B930B7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86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427A03F-09E7-423A-B015-223553EA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9110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основание для повторного внедрения</a:t>
            </a:r>
          </a:p>
        </p:txBody>
      </p:sp>
    </p:spTree>
    <p:extLst>
      <p:ext uri="{BB962C8B-B14F-4D97-AF65-F5344CB8AC3E}">
        <p14:creationId xmlns:p14="http://schemas.microsoft.com/office/powerpoint/2010/main" val="9301144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AA35D5D-1143-4656-A32F-02D4FDF2F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МОДЕЛЬ ЗАПУСКА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981719-35AD-4BFC-8565-465D4F700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СФЕРА начинается с ограниченного, но полного цикла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AFF62A-2CDE-4472-8507-C8EE23DC7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BB1534-0419-4CFC-8710-EFD5A4C6A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777019-6E8A-488B-90DA-4C2D8A7A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16BB3D-A663-486E-81BB-0C41FDE88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CF13FC-0F45-41F0-9A36-F303E5FE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431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E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D8C1CE-EE06-44B3-A158-FC69BBAA5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7526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F50"/>
                </a:solidFill>
              </a:defRPr>
            </a:pPr>
            <a:r>
              <a:rPr sz="1650" b="1">
                <a:solidFill>
                  <a:srgbClr val="102F50"/>
                </a:solidFill>
              </a:rPr>
              <a:t>Мандат и правила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CF4DD9-81E9-4B49-9ACC-10EADD3DB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7526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7C"/>
                </a:solidFill>
              </a:defRPr>
            </a:pPr>
            <a:r>
              <a:rPr sz="1350" b="0">
                <a:solidFill>
                  <a:srgbClr val="65717C"/>
                </a:solidFill>
              </a:rPr>
              <a:t>цели • критерии • роли • данные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54ED05-F335-4682-9C47-838CD1443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545A49-5A54-42A8-9CF6-5603E1C17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7813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E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B2D0E9-EA18-49BF-82C5-7D6742210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908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F50"/>
                </a:solidFill>
              </a:defRPr>
            </a:pPr>
            <a:r>
              <a:rPr sz="1650" b="1">
                <a:solidFill>
                  <a:srgbClr val="102F50"/>
                </a:solidFill>
              </a:rPr>
              <a:t>Минимальная платформа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00B7CF-9D44-474B-80EC-1603EA3F6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908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7C"/>
                </a:solidFill>
              </a:defRPr>
            </a:pPr>
            <a:r>
              <a:rPr sz="1350" b="0">
                <a:solidFill>
                  <a:srgbClr val="65717C"/>
                </a:solidFill>
              </a:rPr>
              <a:t>паспорт • реестр • маршрут • каталог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21ACC5-EF1A-4A1E-B1AD-3856E6D4E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C2F3F6-4FEC-4139-B1E2-0D725011D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195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E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868F71-BC16-4758-A3A1-BB12BA0AD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429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F50"/>
                </a:solidFill>
              </a:defRPr>
            </a:pPr>
            <a:r>
              <a:rPr sz="1650" b="1">
                <a:solidFill>
                  <a:srgbClr val="102F50"/>
                </a:solidFill>
              </a:rPr>
              <a:t>Портфель пилотов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CFEB36-BBF4-4611-91E1-DCA20907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290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7C"/>
                </a:solidFill>
              </a:defRPr>
            </a:pPr>
            <a:r>
              <a:rPr sz="1350" b="0">
                <a:solidFill>
                  <a:srgbClr val="65717C"/>
                </a:solidFill>
              </a:rPr>
              <a:t>3–5 инициатив • KPI • команды • ресурсы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B8E1CE-084A-46FD-BF88-C99479A2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A06D7A-5F5B-4E87-9B33-A8E7F44A5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577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E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4674DF0-D1FF-4275-8CD6-3217E4DF2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2672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F50"/>
                </a:solidFill>
              </a:defRPr>
            </a:pPr>
            <a:r>
              <a:rPr sz="1650" b="1">
                <a:solidFill>
                  <a:srgbClr val="102F50"/>
                </a:solidFill>
              </a:rPr>
              <a:t>Доказательство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C3B652-0FC7-4B68-B39F-983449237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2672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7C"/>
                </a:solidFill>
              </a:defRPr>
            </a:pPr>
            <a:r>
              <a:rPr sz="1350" b="0">
                <a:solidFill>
                  <a:srgbClr val="65717C"/>
                </a:solidFill>
              </a:rPr>
              <a:t>эксплуатация • проверка • кейсы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232FDEC-73EC-419A-93AB-150AF2F17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859EF1-3672-42E0-B8AE-ECD3F1933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959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C5F9542-52FA-4A04-8C1A-6227AE829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1054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4B3A"/>
                </a:solidFill>
              </a:defRPr>
            </a:pPr>
            <a:r>
              <a:rPr sz="1650" b="1">
                <a:solidFill>
                  <a:srgbClr val="124B3A"/>
                </a:solidFill>
              </a:rPr>
              <a:t>Масштаб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410BF7-2584-4179-B3F9-9B0A65758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1054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7C"/>
                </a:solidFill>
              </a:defRPr>
            </a:pPr>
            <a:r>
              <a:rPr sz="1350" b="0">
                <a:solidFill>
                  <a:srgbClr val="65717C"/>
                </a:solidFill>
              </a:rPr>
              <a:t>типовые модели • обучение • повторные внедрения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4F2D8A-1F72-4B36-BF5A-CE3C07C0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62650"/>
            <a:ext cx="933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04A4B3F-4914-4C1F-8ADF-A0583BD0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62650"/>
            <a:ext cx="76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067EA2-9FF1-416E-B5F8-953819ED3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6076950"/>
            <a:ext cx="887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42E"/>
                </a:solidFill>
              </a:defRPr>
            </a:pPr>
            <a:r>
              <a:rPr sz="1275" b="1">
                <a:solidFill>
                  <a:srgbClr val="17242E"/>
                </a:solidFill>
              </a:rPr>
              <a:t>Первый цикл должен доказать не масштаб платформы, а работоспособность маршрута от инициативы до подтверждённого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95984515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2F5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66B5F1-65B3-4A26-9A8B-FCCF1C72C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39A42"/>
                </a:solidFill>
              </a:defRPr>
            </a:pPr>
            <a:r>
              <a:rPr sz="1050" b="1">
                <a:solidFill>
                  <a:srgbClr val="C39A42"/>
                </a:solidFill>
              </a:rPr>
              <a:t>ИТОГ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0C1C52-1BDE-44ED-8FF4-72C8F4A1A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7524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СФЕРА объединяет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ради общего результата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C25D14-761E-41E2-AACE-EF1FBE28F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572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D8E6EC"/>
                </a:solidFill>
              </a:defRPr>
            </a:pPr>
            <a:r>
              <a:rPr sz="2025" b="0">
                <a:solidFill>
                  <a:srgbClr val="D8E6EC"/>
                </a:solidFill>
              </a:rPr>
              <a:t>Инициатива получает маршрут.</a:t>
            </a:r>
          </a:p>
          <a:p xmlns:a="http://schemas.openxmlformats.org/drawingml/2006/main">
            <a:pPr algn="l">
              <a:defRPr sz="2025" b="0">
                <a:solidFill>
                  <a:srgbClr val="D8E6EC"/>
                </a:solidFill>
              </a:defRPr>
            </a:pPr>
            <a:r>
              <a:rPr sz="2025" b="0">
                <a:solidFill>
                  <a:srgbClr val="D8E6EC"/>
                </a:solidFill>
              </a:rPr>
              <a:t>Участники — ясные роли.</a:t>
            </a:r>
          </a:p>
          <a:p xmlns:a="http://schemas.openxmlformats.org/drawingml/2006/main">
            <a:pPr algn="l">
              <a:defRPr sz="2025" b="0">
                <a:solidFill>
                  <a:srgbClr val="D8E6EC"/>
                </a:solidFill>
              </a:defRPr>
            </a:pPr>
            <a:r>
              <a:rPr sz="2025" b="0">
                <a:solidFill>
                  <a:srgbClr val="D8E6EC"/>
                </a:solidFill>
              </a:rPr>
              <a:t>Результат — доказательство.</a:t>
            </a:r>
          </a:p>
          <a:p xmlns:a="http://schemas.openxmlformats.org/drawingml/2006/main">
            <a:pPr algn="l">
              <a:defRPr sz="2025" b="0">
                <a:solidFill>
                  <a:srgbClr val="D8E6EC"/>
                </a:solidFill>
              </a:defRPr>
            </a:pPr>
            <a:r>
              <a:rPr sz="2025" b="0">
                <a:solidFill>
                  <a:srgbClr val="D8E6EC"/>
                </a:solidFill>
              </a:rPr>
              <a:t>Будущее — возможность масштабирования.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3A2393-03B6-48D0-AFC1-14829411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00200"/>
            <a:ext cx="2667000" cy="2667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39A4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34CE4B-B4AB-40F1-8A84-5BDAAEBD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038350"/>
            <a:ext cx="1790700" cy="1790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EB228C-E1B0-4336-9DCA-343DA59B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479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СФЕРА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8897DA-B582-4EB3-9D1F-DCD695166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876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39A42"/>
                </a:solidFill>
              </a:defRPr>
            </a:pPr>
            <a:r>
              <a:rPr sz="1350" b="1">
                <a:solidFill>
                  <a:srgbClr val="C39A42"/>
                </a:solidFill>
              </a:rPr>
              <a:t>Единая цель • Совместное действие • Подтверждённый результат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2FB24A-2F5A-4110-A0BC-E13C3E9E2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F33493-A888-40A0-90AF-381405CC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860955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5009A7-2C73-44ED-A05D-0D40DB64A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СТРАТЕГИЧЕСКИЙ ТЕЗИС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252D87-6514-428C-BE1C-CB159D4A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Полезная инициатива должна получить маршрут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6B7EB6-963C-421E-BD58-9C78B3E72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E44B23-23A5-4DA8-91FE-639699C64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2BD47D-CEFE-4D98-AE17-E81CB1266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ED4946-C153-4B37-BA9D-3965147E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7524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7242E"/>
                </a:solidFill>
              </a:defRPr>
            </a:pPr>
            <a:r>
              <a:rPr sz="2100" b="0">
                <a:solidFill>
                  <a:srgbClr val="17242E"/>
                </a:solidFill>
              </a:rPr>
              <a:t>СФЕРА объединяет граждан, сообщества, науку, бизнес и государство вокруг практического результата — без подмены полномочий и ответственности.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FE35AE-6261-4BCF-98B9-24DBEB5F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72390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AEE954-FD26-4596-8626-34B805E74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762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5C84C5-F943-436B-9163-A647F771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6781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Единое пространство — не единая организация. Это согласованная среда правил, данных, ролей и переходов.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E3FACD-7BA4-4B56-9CAB-965ED8A38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143125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2F3F9E-BE43-45BD-9898-BBE2F0F2A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647950"/>
            <a:ext cx="1524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ОБЩАЯ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ЦЕЛЬ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56D5F8-BEF7-42A2-9C82-DE5E5B16F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514850"/>
            <a:ext cx="2476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F50"/>
                </a:solidFill>
              </a:defRPr>
            </a:pPr>
            <a:r>
              <a:rPr sz="1350" b="1">
                <a:solidFill>
                  <a:srgbClr val="102F50"/>
                </a:solidFill>
              </a:rPr>
              <a:t>Разные участники</a:t>
            </a:r>
          </a:p>
          <a:p xmlns:a="http://schemas.openxmlformats.org/drawingml/2006/main">
            <a:pPr algn="ctr">
              <a:defRPr sz="1350" b="1">
                <a:solidFill>
                  <a:srgbClr val="102F50"/>
                </a:solidFill>
              </a:defRPr>
            </a:pPr>
            <a:r>
              <a:rPr sz="1350" b="1">
                <a:solidFill>
                  <a:srgbClr val="102F50"/>
                </a:solidFill>
              </a:rPr>
              <a:t>Одна архитектура</a:t>
            </a:r>
          </a:p>
          <a:p xmlns:a="http://schemas.openxmlformats.org/drawingml/2006/main">
            <a:pPr algn="ctr">
              <a:defRPr sz="1350" b="1">
                <a:solidFill>
                  <a:srgbClr val="102F50"/>
                </a:solidFill>
              </a:defRPr>
            </a:pPr>
            <a:r>
              <a:rPr sz="1350" b="1">
                <a:solidFill>
                  <a:srgbClr val="102F50"/>
                </a:solidFill>
              </a:rPr>
              <a:t>Измеримый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2607775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045D75-3CC3-40FE-A6F5-C119C751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ПОЧЕМУ НУЖНА СФЕРА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C5C3AF-7EB9-4D03-B5B5-5C4A7183C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Сегодня инициативы теряются между идеей и реализацией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77D223-30F8-42F2-8C5C-ED71E250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469408-8BC9-482A-B66E-592162D3E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F5B784-0E38-4645-90AF-E3BDBC40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5B64F2-6284-4D80-9B6B-2A76C3177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Нет понятного маршрута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D7DD25-7990-4C74-9944-B8B5F34C1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552450" cy="342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4E4894-F875-44CA-BE92-5DDD0A905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8478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4B3A"/>
                </a:solidFill>
              </a:defRPr>
            </a:pPr>
            <a:r>
              <a:rPr sz="1500" b="0">
                <a:solidFill>
                  <a:srgbClr val="124B3A"/>
                </a:solidFill>
              </a:rPr>
              <a:t>единый паспорт и навигация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941118-54D3-47E2-8DB6-CE6B2F380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Экспертиза разобщена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6D7483-DECD-4DE4-B9C7-CDFB11B8C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67000"/>
            <a:ext cx="552450" cy="342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4FF1D9-5D50-4AA9-9AEC-F26E6B96B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098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4B3A"/>
                </a:solidFill>
              </a:defRPr>
            </a:pPr>
            <a:r>
              <a:rPr sz="1500" b="0">
                <a:solidFill>
                  <a:srgbClr val="124B3A"/>
                </a:solidFill>
              </a:rPr>
              <a:t>единые критерии и междисциплинарная оценка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7ECC64-0A89-44AB-95CE-D2DA64069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Ресурсы существуют отдельно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DB9AB1-4CC7-4E32-B896-5BF276A1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29000"/>
            <a:ext cx="552450" cy="342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9DEEFE-6D60-459F-8A3F-2B46196FD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3718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4B3A"/>
                </a:solidFill>
              </a:defRPr>
            </a:pPr>
            <a:r>
              <a:rPr sz="1500" b="0">
                <a:solidFill>
                  <a:srgbClr val="124B3A"/>
                </a:solidFill>
              </a:rPr>
              <a:t>кооперационная и ресурсная сборка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BF11B4-DEFD-4236-B002-A2FE30A14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Результат трудно доказать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A3366C-163C-4353-8F0E-9E4D8D2E8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91000"/>
            <a:ext cx="552450" cy="342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4668C1-83D9-4E94-B7F5-7A056E7D1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1338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4B3A"/>
                </a:solidFill>
              </a:defRPr>
            </a:pPr>
            <a:r>
              <a:rPr sz="1500" b="0">
                <a:solidFill>
                  <a:srgbClr val="124B3A"/>
                </a:solidFill>
              </a:rPr>
              <a:t>baseline, KPI, MRV и верификация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34AF48-E2D7-4902-BD86-7844C83BA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Пилот не становится системой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B4A3E8-4357-40E8-AF6B-C9FF0491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53000"/>
            <a:ext cx="552450" cy="342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BD0432-F952-4D63-AC46-681324C57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8958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4B3A"/>
                </a:solidFill>
              </a:defRPr>
            </a:pPr>
            <a:r>
              <a:rPr sz="1500" b="1">
                <a:solidFill>
                  <a:srgbClr val="124B3A"/>
                </a:solidFill>
              </a:rPr>
              <a:t>типовое решение и сеть масштабирования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053839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2F5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6040F1D-764A-40F5-A682-31116591B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39A42"/>
                </a:solidFill>
              </a:defRPr>
            </a:pPr>
            <a:r>
              <a:rPr sz="975" b="1">
                <a:solidFill>
                  <a:srgbClr val="C39A42"/>
                </a:solidFill>
              </a:rPr>
              <a:t>ОПЕРАЦИОННАЯ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DA98E1-656A-4ABC-9CB0-3CCADB72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Семь этапов превращают идею в доказанный кейс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D9B186-047A-4ADF-B7A8-D71DE3CA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05FD27-AEC3-4B41-8080-E15F2D5DB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EA9253-9878-4F79-ADEC-76DC946BD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464E89-BEE1-4E6A-B5AB-E4702913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434554-719A-48B9-B571-B288BA928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DE5CF0-00A5-4552-BFBD-F86EE7D6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Инициатива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968AF2-A21A-46E8-BB47-942DA6C5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паспорт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42E7FC-04E1-4609-8B5C-411D340D7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D1514C-B240-4F3E-B787-5CC2CD05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97B931-9A4A-4F86-8EFA-7D4CD7A7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CB283E-700F-45F6-881D-AFB8D3E8B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Экспертиза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C663C0-9576-49AF-9D15-AA938F70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заключение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74B9EF-6E90-4B6E-AD9C-958DF1A9C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79FE36-EB8A-4D01-B138-224E92D9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D56FAA-1F10-4167-9098-4D0CEAD72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B9533A-6AFB-4D3B-8652-37CDBE0DA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Кооперация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010B68-1CD5-4F6D-9B02-1B6071C1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RACI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0280BF-80D6-4DCF-8B05-C9CE2161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7EA2CA5-0885-45B1-9525-DA6530D46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DF7DB1-22CD-422B-803C-9F37CCD5D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E9CE60-D8DF-4D2B-866D-9D43E3D57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Ресурсы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7D6C9D0-1833-43B6-938D-9A74BADCC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обеспечение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8F84E2-A6CF-4FDF-B5A9-21AEBBED4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F6B6D1-2B43-4116-8AD8-1B5FAC9FB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4B83096-DF67-43A8-AF71-C34FF167B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CE0A2F-B10B-404B-81A4-5CF00201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Пилот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061241C-AB06-44E1-937A-49BC53AE7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данные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AEEDB3-08AB-4D51-A877-29B8454D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6FD3043-7209-4FB1-A531-E695EEB9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5A5E9B-D9C9-4322-BE1D-C7FA0B89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4B3A"/>
                </a:solidFill>
              </a:defRPr>
            </a:pPr>
            <a:r>
              <a:rPr sz="1350" b="1">
                <a:solidFill>
                  <a:srgbClr val="124B3A"/>
                </a:solidFill>
              </a:rPr>
              <a:t>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5314218-69CA-4383-B4B7-DD16D99BE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F50"/>
                </a:solidFill>
              </a:defRPr>
            </a:pPr>
            <a:r>
              <a:rPr sz="1125" b="1">
                <a:solidFill>
                  <a:srgbClr val="102F50"/>
                </a:solidFill>
              </a:rPr>
              <a:t>Результат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A64625A-0333-482C-B90E-2877FC465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5717C"/>
                </a:solidFill>
              </a:defRPr>
            </a:pPr>
            <a:r>
              <a:rPr sz="900" b="0">
                <a:solidFill>
                  <a:srgbClr val="65717C"/>
                </a:solidFill>
              </a:rPr>
              <a:t>верификация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1D7B84A-A34D-4E38-9F88-8645D50F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714625"/>
            <a:ext cx="266700" cy="3810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65B5952-2AF6-42FD-B1AB-94386E77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247900"/>
            <a:ext cx="13906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124B3A"/>
          </a:solidFill>
          <a:ln xmlns:a="http://schemas.openxmlformats.org/drawingml/2006/main" w="9525">
            <a:solidFill>
              <a:srgbClr val="124B3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3AA4545-3492-4A46-B343-9952AB45A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3622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AEF531E-CF7B-4310-8FD7-86DB8DD7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70510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0DEB568-E8ED-4998-B6A2-4832429F1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12420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DDEBE6"/>
                </a:solidFill>
              </a:defRPr>
            </a:pPr>
            <a:r>
              <a:rPr sz="900" b="0">
                <a:solidFill>
                  <a:srgbClr val="DDEBE6"/>
                </a:solidFill>
              </a:rPr>
              <a:t>тиражирование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BA6771A-371C-4437-BEF6-67228738E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343400"/>
            <a:ext cx="73914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DCE8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24C0ADC-BEB0-470C-AB15-E100CB19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343400"/>
            <a:ext cx="762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E3FF459-7C7F-4D81-B4C4-1BC43F11D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457700"/>
            <a:ext cx="6934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42E"/>
                </a:solidFill>
              </a:defRPr>
            </a:pPr>
            <a:r>
              <a:rPr sz="1575" b="1">
                <a:solidFill>
                  <a:srgbClr val="17242E"/>
                </a:solidFill>
              </a:rPr>
              <a:t>Следующий этап открывается только после подтверждения результата предыдущего.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701C56F-5D89-4E7F-A017-5E377EFC3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1487149-6774-4AF3-9D5E-5E36E969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779815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0A63071-8CAE-48A0-BCFA-BD13CA40F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КОНТРОЛЬ ПЕРЕХОДОВ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F16F6C-2979-4D1C-926A-14879C83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Система отсеивает необоснованные обещания до масштабирования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89C689-4789-4081-9589-169EF09D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C7E92E-22DF-4936-8421-34A1C3FCA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5F0381-DE38-416C-B5F6-47028FF6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8434D8-FB07-4718-AC28-D64AE424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3812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BD363E-2D5E-47D0-97C0-5F9638333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381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B8D39B-AA01-463A-8E33-392AA70DD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622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24B3A"/>
                </a:solidFill>
              </a:defRPr>
            </a:pPr>
            <a:r>
              <a:rPr sz="1950" b="1">
                <a:solidFill>
                  <a:srgbClr val="124B3A"/>
                </a:solidFill>
              </a:rPr>
              <a:t>GO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06DB4F-21B2-4475-B04C-E3F979FEB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7C"/>
                </a:solidFill>
              </a:defRPr>
            </a:pPr>
            <a:r>
              <a:rPr sz="1275" b="0">
                <a:solidFill>
                  <a:srgbClr val="65717C"/>
                </a:solidFill>
              </a:rPr>
              <a:t>продолжить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506017-662B-442C-B30A-DDE7BC85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095500"/>
            <a:ext cx="23812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4E7BB6-4904-430C-B333-3AB9CA945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095500"/>
            <a:ext cx="2381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760839-E237-474B-9419-3C209C791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3622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E74B5"/>
                </a:solidFill>
              </a:defRPr>
            </a:pPr>
            <a:r>
              <a:rPr sz="1950" b="1">
                <a:solidFill>
                  <a:srgbClr val="2E74B5"/>
                </a:solidFill>
              </a:rPr>
              <a:t>REVISE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3DCF51-31C3-4E67-9E8C-0479FF43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7813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7C"/>
                </a:solidFill>
              </a:defRPr>
            </a:pPr>
            <a:r>
              <a:rPr sz="1275" b="0">
                <a:solidFill>
                  <a:srgbClr val="65717C"/>
                </a:solidFill>
              </a:rPr>
              <a:t>доработать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CF9A32-9EAE-4834-9270-ABBCF6DEC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95500"/>
            <a:ext cx="23812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0AD9C6-ED1B-4004-A0FB-F5C8C5F5A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95500"/>
            <a:ext cx="2381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21A6E5-E2D4-46E2-9867-D8DE8A19C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622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39A42"/>
                </a:solidFill>
              </a:defRPr>
            </a:pPr>
            <a:r>
              <a:rPr sz="1950" b="1">
                <a:solidFill>
                  <a:srgbClr val="C39A42"/>
                </a:solidFill>
              </a:rPr>
              <a:t>HOLD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F51CB3-8630-47B6-9765-FD24FE42D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813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7C"/>
                </a:solidFill>
              </a:defRPr>
            </a:pPr>
            <a:r>
              <a:rPr sz="1275" b="0">
                <a:solidFill>
                  <a:srgbClr val="65717C"/>
                </a:solidFill>
              </a:rPr>
              <a:t>приостановить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2782B7-5578-4402-A5D6-6C1341052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095500"/>
            <a:ext cx="23812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CF1C93-4318-4D31-B209-352CA8E8A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095500"/>
            <a:ext cx="2381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E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A9944F-7433-4102-9B71-F7FEE851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622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9A3E3E"/>
                </a:solidFill>
              </a:defRPr>
            </a:pPr>
            <a:r>
              <a:rPr sz="1950" b="1">
                <a:solidFill>
                  <a:srgbClr val="9A3E3E"/>
                </a:solidFill>
              </a:rPr>
              <a:t>STOP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51F685-22DA-4B77-B342-352B75B48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813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7C"/>
                </a:solidFill>
              </a:defRPr>
            </a:pPr>
            <a:r>
              <a:rPr sz="1275" b="0">
                <a:solidFill>
                  <a:srgbClr val="65717C"/>
                </a:solidFill>
              </a:rPr>
              <a:t>закрыть и зафиксировать причины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1212D3-34A9-456B-A022-E1B960343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F50"/>
                </a:solidFill>
              </a:defRPr>
            </a:pPr>
            <a:r>
              <a:rPr sz="1725" b="1">
                <a:solidFill>
                  <a:srgbClr val="102F50"/>
                </a:solidFill>
              </a:rPr>
              <a:t>Каждый переход фиксирует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DDCCAE-8290-4509-9410-0E3ACD3C3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1D415F-4CC1-4897-BE41-31AE2A4C9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38650"/>
            <a:ext cx="3867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проверяемый выход этапа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94B469-F02B-4162-B1E1-4F647B0E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C53A38-E225-44EE-A625-2EEEC9C8C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4900"/>
            <a:ext cx="3867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владельца решения и риска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3286437-04A9-4A16-A49D-0BECE012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9052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F50"/>
                </a:solidFill>
              </a:defRPr>
            </a:pPr>
            <a:r>
              <a:rPr sz="1725" b="1">
                <a:solidFill>
                  <a:srgbClr val="102F50"/>
                </a:solidFill>
              </a:rPr>
              <a:t>Это создаёт доверие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CAFA3F-3400-4457-9BE0-BF33F44E9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530FAD-9499-40C4-A86E-536337381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438650"/>
            <a:ext cx="3867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прослеживаемость данных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2825FA7-E429-4A70-8824-89E2F87E6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010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BB26F3E-0B1E-41E0-AE68-4C6711BF4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91490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основание для инвестиций и тиражирования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69719582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38F66A-9C9E-435E-AEFE-5DF9772D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АРХИТЕКТУРА ПЛАТФОРМЫ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31FBBF-1AE7-42D8-9C16-132CDAF2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Десять контуров обеспечивают полный жизненный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E968CE-15BB-4BE2-87FF-CACC42D27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81C4FF-E30B-4C41-A824-45D44EFE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D3C429-F46F-40EF-9163-5B9AFAEBB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2B1629-6FF3-4AC9-9F75-6555FC18D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81250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F5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4CA793-196B-4881-A88B-9E6398BA6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051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СФЕРА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737B93-A7BC-426B-8761-C54C91EEE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562350"/>
            <a:ext cx="190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CADAE3"/>
                </a:solidFill>
              </a:defRPr>
            </a:pPr>
            <a:r>
              <a:rPr sz="1350" b="0">
                <a:solidFill>
                  <a:srgbClr val="CADAE3"/>
                </a:solidFill>
              </a:rPr>
              <a:t>единый маршрут</a:t>
            </a:r>
          </a:p>
          <a:p xmlns:a="http://schemas.openxmlformats.org/drawingml/2006/main">
            <a:pPr algn="ctr">
              <a:defRPr sz="1350" b="0">
                <a:solidFill>
                  <a:srgbClr val="CADAE3"/>
                </a:solidFill>
              </a:defRPr>
            </a:pPr>
            <a:r>
              <a:rPr sz="1350" b="0">
                <a:solidFill>
                  <a:srgbClr val="CADAE3"/>
                </a:solidFill>
              </a:rPr>
              <a:t>инициатив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1C20C0-F1B5-47A1-BF8C-A67E55DA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288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6C33D2-F1F4-42C5-A314-C4A7D068E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240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ИНИЦИАТИВЫ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5D3148-4C83-4FBC-99B1-1EE69A32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7335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A0742C-9032-4377-9123-08B493C7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8288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ЭКСПЕРТИЗА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6D0B02-FDA8-4F02-96B3-BF074AB5A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17335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E7994C-F7B5-4751-B061-5FABB5A6F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8288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КООПЕРАЦИЯ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8FA3B0-D493-40B9-B4F0-2FA0191F5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18859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C664D5-B95B-404B-AB5F-4BF524156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19812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РЕСУРСЫ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4D7888-783D-4A70-8F13-7A3B6E565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956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8CDC11-EF96-4AA7-A256-4DB8E891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909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ПИЛОТЫ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B0EBE1-84B8-4EB4-9CB9-3E614E21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2956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9525">
            <a:solidFill>
              <a:srgbClr val="124B3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D5A4E7-34D4-4207-85BA-CFEE6090C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3909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4B3A"/>
                </a:solidFill>
              </a:defRPr>
            </a:pPr>
            <a:r>
              <a:rPr sz="1050" b="1">
                <a:solidFill>
                  <a:srgbClr val="124B3A"/>
                </a:solidFill>
              </a:rPr>
              <a:t>ДОКАЗАТЕЛЬСТВА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2B47F27-9053-41C1-92DB-EE701E8F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56218A-1A18-428A-BA48-FFA932E7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991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ЗНАНИЯ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C34A55-51EA-48C6-A2D2-C64F1D103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2197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F01A39-080C-43B6-BEF5-81E9018AC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314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СОБЫТИЯ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259D46-B9CC-4BBC-89FF-6892F9F1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52197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2B0CEEC-0D92-4754-8798-E338BFF97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5314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МАСШТАБ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318B19-CF0F-4673-9E85-F05E03C1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81965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DFDCCFC-3C9E-4522-BE53-49E687A27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9149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F50"/>
                </a:solidFill>
              </a:defRPr>
            </a:pPr>
            <a:r>
              <a:rPr sz="1050" b="1">
                <a:solidFill>
                  <a:srgbClr val="102F50"/>
                </a:solidFill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20887776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950BF2A-4BC9-4AB2-908B-61BD6BB0A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РАЗДЕЛЕНИЕ ФУНКЦИЙ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F30181-5F7E-4487-8F57-E4AD37AF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СФЕРА связывает систему, не подменяя её участников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210209-3A79-4418-9BDA-C064BFEC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BA282A-01A9-4518-BDD4-BFC7C643F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B510D7-AD73-4B77-A766-5598C341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46D0F-31EE-413F-85FE-DDFFDAC2A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E74B5"/>
                </a:solidFill>
              </a:defRPr>
            </a:pPr>
            <a:r>
              <a:rPr sz="1500" b="1">
                <a:solidFill>
                  <a:srgbClr val="2E74B5"/>
                </a:solidFill>
              </a:rPr>
              <a:t>ЭКВИЛИБРИУМ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3F73B7-C6E0-4B83-9ED3-6DD5929B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9812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DB5F7E-731A-4993-B93D-2F6AA2FC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7716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образ будущего • баланс • аналитика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F41465-971A-4A25-86FB-95A071725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4B3A"/>
                </a:solidFill>
              </a:defRPr>
            </a:pPr>
            <a:r>
              <a:rPr sz="1500" b="1">
                <a:solidFill>
                  <a:srgbClr val="124B3A"/>
                </a:solidFill>
              </a:rPr>
              <a:t>ECO‑PPA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AEC4CD-C576-4C95-ABD4-22453F229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6670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9D523E-93BD-4CD2-A9CC-78103540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574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проектная модель энергетики и экологии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7FE3A5-D498-4E4E-9860-2C5C46427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39A42"/>
                </a:solidFill>
              </a:defRPr>
            </a:pPr>
            <a:r>
              <a:rPr sz="1500" b="1">
                <a:solidFill>
                  <a:srgbClr val="C39A42"/>
                </a:solidFill>
              </a:rPr>
              <a:t>СПЕЦЗАЩИТА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365280-BAC4-42A2-8D9D-06D678D9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3528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DB1C6F-8061-4447-84F7-A4BDD9BA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432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производственная и кооперационная сборка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219287-D07D-4A36-BA36-1B747DBF4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3E63"/>
                </a:solidFill>
              </a:defRPr>
            </a:pPr>
            <a:r>
              <a:rPr sz="1500" b="1">
                <a:solidFill>
                  <a:srgbClr val="183E63"/>
                </a:solidFill>
              </a:rPr>
              <a:t>ПРОЕКТНЫЙ ОФИС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D4123F-9403-4CF3-9E71-6B64D697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0386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E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5ED3AC-3770-45D7-AA17-1C200C44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8290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этапы • сроки • риски • договоры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897B6B-22E5-434C-B9CE-B68CD6D64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D5AA6"/>
                </a:solidFill>
              </a:defRPr>
            </a:pPr>
            <a:r>
              <a:rPr sz="1500" b="1">
                <a:solidFill>
                  <a:srgbClr val="7D5AA6"/>
                </a:solidFill>
              </a:rPr>
              <a:t>ESG‑IR 1.0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D0A2E8-9D89-4669-8E2B-DB98263CB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7244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5A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E3E00E-0A12-4633-8EF2-B16E723B7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5148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42E"/>
                </a:solidFill>
              </a:defRPr>
            </a:pPr>
            <a:r>
              <a:rPr sz="1425" b="0">
                <a:solidFill>
                  <a:srgbClr val="17242E"/>
                </a:solidFill>
              </a:rPr>
              <a:t>показатели • MRV • доказательные статусы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849A13-E1EB-4BBE-AB56-835C0017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6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C6B53"/>
                </a:solidFill>
              </a:defRPr>
            </a:pPr>
            <a:r>
              <a:rPr sz="1500" b="1">
                <a:solidFill>
                  <a:srgbClr val="1C6B53"/>
                </a:solidFill>
              </a:rPr>
              <a:t>СФЕРА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6659A0-FDBA-4309-B286-7980B5A4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410200"/>
            <a:ext cx="76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6B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25C413-92F8-4F33-B40B-408CCDD7C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42E"/>
                </a:solidFill>
              </a:defRPr>
            </a:pPr>
            <a:r>
              <a:rPr sz="1425" b="1">
                <a:solidFill>
                  <a:srgbClr val="17242E"/>
                </a:solidFill>
              </a:rPr>
              <a:t>инициативы • сообщества • знания • масштаб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D4325D-950C-4389-97C4-F1F44622E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962650"/>
            <a:ext cx="7620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5E482E-799B-470C-9A92-E0518667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962650"/>
            <a:ext cx="76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C0A997-D47B-4C08-8622-1C2190B2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6076950"/>
            <a:ext cx="716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42E"/>
                </a:solidFill>
              </a:defRPr>
            </a:pPr>
            <a:r>
              <a:rPr sz="1350" b="1">
                <a:solidFill>
                  <a:srgbClr val="17242E"/>
                </a:solidFill>
              </a:rPr>
              <a:t>Все вместе ≠ все делают всё. Каждый вносит свой вклад и отвечает за принятые обязательства.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4369190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2F5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BF59F9-11A8-4894-8913-A9E092B3B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39A42"/>
                </a:solidFill>
              </a:defRPr>
            </a:pPr>
            <a:r>
              <a:rPr sz="975" b="1">
                <a:solidFill>
                  <a:srgbClr val="C39A42"/>
                </a:solidFill>
              </a:rPr>
              <a:t>ЦЕННОСТЬ ДЛЯ УЧАСТНИКОВ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A91556-DEC3-4D0E-A8CC-879B53AB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Каждый получает конкретный результат участия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0D14C4-4187-44CC-B3E6-C579175AA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C677D9-9E98-4BFD-8FE5-85D5D8D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21D8A3-ACB3-42E6-A1C9-C5BA7740F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90B762-18C7-43BF-AD4D-D1D864686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Граждане и сообщества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DC1232-A5E4-458C-8D72-224699C46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понятный вход • обратная связь • участие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E9A1E0-77E4-409F-9287-543E1522F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766FDE-5571-4237-8A70-C06B69EA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Государство и регионы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2FC87E-E5FA-4892-87D2-5A5D04824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288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подготовленные пилоты • измеримый эффект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F81359-7F3B-4394-A4DA-CB3277548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857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EB968C-7B5E-498E-94F8-B22311022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Бизнес и промышленность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5FCB50-B8BE-43DA-BEDA-C49C40EF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партнёры • технологии • тиражирование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7417B6-7604-43D1-8693-8F8DB0573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819506-982D-4DDF-A844-D4F21BAD5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162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Наука и образование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ED5F67-A289-4A3E-9E12-EEC71B623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8140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задачи • испытания • рост TRL • кадры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3BB9A2-05A1-465F-BB6A-DECCED44C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100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8DD31C-F416-4D17-902B-BB784A36B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Финансовые институты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0A6621-C0DD-47D3-9909-AA7E3889F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стандартизированные данные • контроль риска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6DB09F-E7F5-4B8B-9D40-39DF6287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971E0F-1F6E-488D-BDB3-A815742EF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5148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39A42"/>
                </a:solidFill>
              </a:defRPr>
            </a:pPr>
            <a:r>
              <a:rPr sz="1725" b="1">
                <a:solidFill>
                  <a:srgbClr val="C39A42"/>
                </a:solidFill>
              </a:rPr>
              <a:t>НКО, СМИ, лидеры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D673F5-3CFC-45D2-8614-71BA58302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339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1EAF0"/>
                </a:solidFill>
              </a:defRPr>
            </a:pPr>
            <a:r>
              <a:rPr sz="1350" b="0">
                <a:solidFill>
                  <a:srgbClr val="E1EAF0"/>
                </a:solidFill>
              </a:rPr>
              <a:t>проверенные кейсы • обучение • доверие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147360-4676-433A-BBDD-C173A24C7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5626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8B1C52-1C99-434E-9D01-FB9D69E96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CA0FA7B-D69B-407E-90E4-F43025282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CAD4"/>
                </a:solidFill>
              </a:defRPr>
            </a:pPr>
            <a:r>
              <a:rPr sz="825" b="1">
                <a:solidFill>
                  <a:srgbClr val="B8CAD4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1461747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EBF1E2-4055-47E1-A92D-642D53B8C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4B3A"/>
                </a:solidFill>
              </a:defRPr>
            </a:pPr>
            <a:r>
              <a:rPr sz="975" b="1">
                <a:solidFill>
                  <a:srgbClr val="124B3A"/>
                </a:solidFill>
              </a:rPr>
              <a:t>ЦИФРОВОЕ ЯДРО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8A00B9-AEB7-485F-8ABF-C9F540874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F50"/>
                </a:solidFill>
              </a:defRPr>
            </a:pPr>
            <a:r>
              <a:rPr sz="2850" b="1">
                <a:solidFill>
                  <a:srgbClr val="102F50"/>
                </a:solidFill>
              </a:rPr>
              <a:t>Единый паспорт инициативы создаёт прослеживаемость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6425FC-7F26-4344-AEA2-6500FA9AE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91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91200E-7590-49F5-B81C-5C7F50A3D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СФЕРА • ЕДИНОЕ ПРОСТРАНСТВО ИНИЦИАТИВ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78418A-8064-43F3-9592-ADE0F62B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19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5717C"/>
                </a:solidFill>
              </a:defRPr>
            </a:pPr>
            <a:r>
              <a:rPr sz="825" b="1">
                <a:solidFill>
                  <a:srgbClr val="65717C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5CF170-9EA3-41C5-978F-455541C8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409575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102F5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C83D77-06D6-49CD-BECC-B03F4670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39A42"/>
                </a:solidFill>
              </a:defRPr>
            </a:pPr>
            <a:r>
              <a:rPr sz="1125" b="1">
                <a:solidFill>
                  <a:srgbClr val="C39A42"/>
                </a:solidFill>
              </a:rPr>
              <a:t>PROJECT 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4DBD63-5ADF-422A-A6C3-9F61939E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8605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ИНИЦИАТИВА</a:t>
            </a:r>
          </a:p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№ 001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1599B1-2BCC-41B1-A8D6-FCD71759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48100"/>
            <a:ext cx="3143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D7E1"/>
                </a:solidFill>
              </a:defRPr>
            </a:pPr>
            <a:r>
              <a:rPr sz="1350" b="0">
                <a:solidFill>
                  <a:srgbClr val="C7D7E1"/>
                </a:solidFill>
              </a:rPr>
              <a:t>Владелец • территория • статус</a:t>
            </a:r>
          </a:p>
          <a:p xmlns:a="http://schemas.openxmlformats.org/drawingml/2006/main">
            <a:pPr algn="l">
              <a:defRPr sz="1350" b="0">
                <a:solidFill>
                  <a:srgbClr val="C7D7E1"/>
                </a:solidFill>
              </a:defRPr>
            </a:pPr>
            <a:r>
              <a:rPr sz="1350" b="0">
                <a:solidFill>
                  <a:srgbClr val="C7D7E1"/>
                </a:solidFill>
              </a:rPr>
              <a:t>цели • показатели • документы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29743C-4E92-4A0C-971C-3CEF1B50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002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BB3871-925D-4D91-A817-ED4A856F5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1431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F50"/>
                </a:solidFill>
              </a:defRPr>
            </a:pPr>
            <a:r>
              <a:rPr sz="1425" b="1">
                <a:solidFill>
                  <a:srgbClr val="102F50"/>
                </a:solidFill>
              </a:rPr>
              <a:t>история решений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AE683C-FDDB-4E8E-BF28-085E7B483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0002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752366-7BE2-45A7-9425-CD5C94E1B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1431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F50"/>
                </a:solidFill>
              </a:defRPr>
            </a:pPr>
            <a:r>
              <a:rPr sz="1425" b="1">
                <a:solidFill>
                  <a:srgbClr val="102F50"/>
                </a:solidFill>
              </a:rPr>
              <a:t>участники и роли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9AD69F-C65C-40E5-BC7F-B504A6141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051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688181-57A7-471D-A5B3-F6B0F2E61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2480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F50"/>
                </a:solidFill>
              </a:defRPr>
            </a:pPr>
            <a:r>
              <a:rPr sz="1425" b="1">
                <a:solidFill>
                  <a:srgbClr val="102F50"/>
                </a:solidFill>
              </a:rPr>
              <a:t>ресурсы и договоры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E97CE0-BCF3-40B6-8151-BA049D75A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1051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9525">
            <a:solidFill>
              <a:srgbClr val="124B3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8F2DC6-92CC-4ECA-9146-F808D65C6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2480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24B3A"/>
                </a:solidFill>
              </a:defRPr>
            </a:pPr>
            <a:r>
              <a:rPr sz="1425" b="1">
                <a:solidFill>
                  <a:srgbClr val="124B3A"/>
                </a:solidFill>
              </a:rPr>
              <a:t>данные и доказательства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1E836C-3164-49E1-BEBF-85B6AFBFD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2100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FB495B-DBCB-468D-8DD2-7BF230D24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3529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F50"/>
                </a:solidFill>
              </a:defRPr>
            </a:pPr>
            <a:r>
              <a:rPr sz="1425" b="1">
                <a:solidFill>
                  <a:srgbClr val="102F50"/>
                </a:solidFill>
              </a:rPr>
              <a:t>риски и изменения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200FA8-B456-4CEC-9D8D-6CD1E7879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10050"/>
            <a:ext cx="2476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4F7F8"/>
          </a:solidFill>
          <a:ln xmlns:a="http://schemas.openxmlformats.org/drawingml/2006/main" w="9525">
            <a:solidFill>
              <a:srgbClr val="D3DEE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DFA55A-B867-4DE2-B8BC-3BD322D4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352925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F50"/>
                </a:solidFill>
              </a:defRPr>
            </a:pPr>
            <a:r>
              <a:rPr sz="1425" b="1">
                <a:solidFill>
                  <a:srgbClr val="102F50"/>
                </a:solidFill>
              </a:rPr>
              <a:t>результат и масштаб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EB4D42-609A-4A48-9FF7-FFAB7D324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410200"/>
            <a:ext cx="5334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917A169-15EA-4731-B2DC-84EDDFDB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4102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510CDD-6EBF-4671-96A5-A0735092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5524500"/>
            <a:ext cx="487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42E"/>
                </a:solidFill>
              </a:defRPr>
            </a:pPr>
            <a:r>
              <a:rPr sz="1350" b="1">
                <a:solidFill>
                  <a:srgbClr val="17242E"/>
                </a:solidFill>
              </a:rPr>
              <a:t>Источник → фиксация → расчёт → KPI → независимое 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5283696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2026-08-18T07:47:34.8500000Z</dcterms:created>
  <dcterms:modified xsi:type="dcterms:W3CDTF">2026-08-18T07:47:34.8500000Z</dcterms:modified>
</coreProperties>
</file>