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32ccf304d6c4fa0" /><Relationship Type="http://schemas.openxmlformats.org/officeDocument/2006/relationships/extended-properties" Target="/docProps/app.xml" Id="R26d39d08ea5c4da0" /><Relationship Type="http://schemas.openxmlformats.org/officeDocument/2006/relationships/officeDocument" Target="/ppt/presentation.xml" Id="R09b3c8a555d749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7576868efe4d6c"/>
  </p:sldMasterIdLst>
  <p:notesMasterIdLst>
    <p:notesMasterId xmlns:r="http://schemas.openxmlformats.org/officeDocument/2006/relationships" r:id="R654ed7ccbd7c46a3"/>
  </p:notesMasterIdLst>
  <p:sldIdLst>
    <p:sldId xmlns:r="http://schemas.openxmlformats.org/officeDocument/2006/relationships" id="256" r:id="R9d9000d6bc324250"/>
    <p:sldId xmlns:r="http://schemas.openxmlformats.org/officeDocument/2006/relationships" id="257" r:id="R128e3cb1004645b4"/>
    <p:sldId xmlns:r="http://schemas.openxmlformats.org/officeDocument/2006/relationships" id="258" r:id="Ra3d79211b1184aec"/>
    <p:sldId xmlns:r="http://schemas.openxmlformats.org/officeDocument/2006/relationships" id="259" r:id="Ra53e55023fea45e0"/>
    <p:sldId xmlns:r="http://schemas.openxmlformats.org/officeDocument/2006/relationships" id="260" r:id="Rfc99023a7afe43ee"/>
    <p:sldId xmlns:r="http://schemas.openxmlformats.org/officeDocument/2006/relationships" id="261" r:id="R3818691d2b064fc4"/>
    <p:sldId xmlns:r="http://schemas.openxmlformats.org/officeDocument/2006/relationships" id="262" r:id="R08ccfac43fb34fad"/>
    <p:sldId xmlns:r="http://schemas.openxmlformats.org/officeDocument/2006/relationships" id="263" r:id="R657417614ddc41f6"/>
    <p:sldId xmlns:r="http://schemas.openxmlformats.org/officeDocument/2006/relationships" id="264" r:id="R39e0ea5eaea94749"/>
    <p:sldId xmlns:r="http://schemas.openxmlformats.org/officeDocument/2006/relationships" id="265" r:id="R17cf94cfd25149c3"/>
    <p:sldId xmlns:r="http://schemas.openxmlformats.org/officeDocument/2006/relationships" id="266" r:id="Rf21fc821c23d4a03"/>
    <p:sldId xmlns:r="http://schemas.openxmlformats.org/officeDocument/2006/relationships" id="267" r:id="R77fcb5a2a22b4b13"/>
    <p:sldId xmlns:r="http://schemas.openxmlformats.org/officeDocument/2006/relationships" id="268" r:id="Rcf3266d32a524f75"/>
    <p:sldId xmlns:r="http://schemas.openxmlformats.org/officeDocument/2006/relationships" id="269" r:id="R645b3b52d56642b0"/>
    <p:sldId xmlns:r="http://schemas.openxmlformats.org/officeDocument/2006/relationships" id="270" r:id="R42c3b30d7dd9454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09b2e62dbbc40eb" /><Relationship Type="http://schemas.openxmlformats.org/officeDocument/2006/relationships/slideMaster" Target="/ppt/slideMasters/slideMaster1.xml" Id="R187576868efe4d6c" /><Relationship Type="http://schemas.openxmlformats.org/officeDocument/2006/relationships/notesMaster" Target="/ppt/notesMasters/notesMaster1.xml" Id="R654ed7ccbd7c46a3" /><Relationship Type="http://schemas.openxmlformats.org/officeDocument/2006/relationships/presProps" Target="/ppt/presProps.xml" Id="Rb0bb2c31f5f44d91" /><Relationship Type="http://schemas.openxmlformats.org/officeDocument/2006/relationships/tableStyles" Target="/ppt/tableStyles.xml" Id="R2dc658913e834eca" /><Relationship Type="http://schemas.openxmlformats.org/officeDocument/2006/relationships/slide" Target="/ppt/slides/slide1.xml" Id="R9d9000d6bc324250" /><Relationship Type="http://schemas.openxmlformats.org/officeDocument/2006/relationships/slide" Target="/ppt/slides/slide2.xml" Id="R128e3cb1004645b4" /><Relationship Type="http://schemas.openxmlformats.org/officeDocument/2006/relationships/slide" Target="/ppt/slides/slide3.xml" Id="Ra3d79211b1184aec" /><Relationship Type="http://schemas.openxmlformats.org/officeDocument/2006/relationships/slide" Target="/ppt/slides/slide4.xml" Id="Ra53e55023fea45e0" /><Relationship Type="http://schemas.openxmlformats.org/officeDocument/2006/relationships/slide" Target="/ppt/slides/slide5.xml" Id="Rfc99023a7afe43ee" /><Relationship Type="http://schemas.openxmlformats.org/officeDocument/2006/relationships/slide" Target="/ppt/slides/slide6.xml" Id="R3818691d2b064fc4" /><Relationship Type="http://schemas.openxmlformats.org/officeDocument/2006/relationships/slide" Target="/ppt/slides/slide7.xml" Id="R08ccfac43fb34fad" /><Relationship Type="http://schemas.openxmlformats.org/officeDocument/2006/relationships/slide" Target="/ppt/slides/slide8.xml" Id="R657417614ddc41f6" /><Relationship Type="http://schemas.openxmlformats.org/officeDocument/2006/relationships/slide" Target="/ppt/slides/slide9.xml" Id="R39e0ea5eaea94749" /><Relationship Type="http://schemas.openxmlformats.org/officeDocument/2006/relationships/slide" Target="/ppt/slides/slide10.xml" Id="R17cf94cfd25149c3" /><Relationship Type="http://schemas.openxmlformats.org/officeDocument/2006/relationships/slide" Target="/ppt/slides/slide11.xml" Id="Rf21fc821c23d4a03" /><Relationship Type="http://schemas.openxmlformats.org/officeDocument/2006/relationships/slide" Target="/ppt/slides/slide12.xml" Id="R77fcb5a2a22b4b13" /><Relationship Type="http://schemas.openxmlformats.org/officeDocument/2006/relationships/slide" Target="/ppt/slides/slide13.xml" Id="Rcf3266d32a524f75" /><Relationship Type="http://schemas.openxmlformats.org/officeDocument/2006/relationships/slide" Target="/ppt/slides/slide14.xml" Id="R645b3b52d56642b0" /><Relationship Type="http://schemas.openxmlformats.org/officeDocument/2006/relationships/slide" Target="/ppt/slides/slide15.xml" Id="R42c3b30d7dd9454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cc9378e2c6c42a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7db4ec3752148fe" /><Relationship Type="http://schemas.openxmlformats.org/officeDocument/2006/relationships/notesMaster" Target="/ppt/notesMasters/notesMaster1.xml" Id="R6807787d0d504f7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a9c6a34aefe4e2e" /><Relationship Type="http://schemas.openxmlformats.org/officeDocument/2006/relationships/notesMaster" Target="/ppt/notesMasters/notesMaster1.xml" Id="Rdf56de505800445d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b1ba2776c254a07" /><Relationship Type="http://schemas.openxmlformats.org/officeDocument/2006/relationships/notesMaster" Target="/ppt/notesMasters/notesMaster1.xml" Id="R9ae9155dc7504c5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3b1cd3c232e46ae" /><Relationship Type="http://schemas.openxmlformats.org/officeDocument/2006/relationships/notesMaster" Target="/ppt/notesMasters/notesMaster1.xml" Id="R6a533d1102ad4fe4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679f644c369d4981" /><Relationship Type="http://schemas.openxmlformats.org/officeDocument/2006/relationships/notesMaster" Target="/ppt/notesMasters/notesMaster1.xml" Id="Rea21b3dd6bef4fe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cea6292976304e7a" /><Relationship Type="http://schemas.openxmlformats.org/officeDocument/2006/relationships/notesMaster" Target="/ppt/notesMasters/notesMaster1.xml" Id="Rd0ebc44adcc045c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77c93454fc64be2" /><Relationship Type="http://schemas.openxmlformats.org/officeDocument/2006/relationships/notesMaster" Target="/ppt/notesMasters/notesMaster1.xml" Id="R0ad154991784488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d302d789ef24f39" /><Relationship Type="http://schemas.openxmlformats.org/officeDocument/2006/relationships/notesMaster" Target="/ppt/notesMasters/notesMaster1.xml" Id="R710678e695c5493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6371298cbc54020" /><Relationship Type="http://schemas.openxmlformats.org/officeDocument/2006/relationships/notesMaster" Target="/ppt/notesMasters/notesMaster1.xml" Id="R192a65d155d141b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30734f3795c41b5" /><Relationship Type="http://schemas.openxmlformats.org/officeDocument/2006/relationships/notesMaster" Target="/ppt/notesMasters/notesMaster1.xml" Id="Raebb19778f464ed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489834babd84b10" /><Relationship Type="http://schemas.openxmlformats.org/officeDocument/2006/relationships/notesMaster" Target="/ppt/notesMasters/notesMaster1.xml" Id="R3d9c68170933427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582244423df4e5b" /><Relationship Type="http://schemas.openxmlformats.org/officeDocument/2006/relationships/notesMaster" Target="/ppt/notesMasters/notesMaster1.xml" Id="R669c6effe287440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ef4ecf5bfab40e4" /><Relationship Type="http://schemas.openxmlformats.org/officeDocument/2006/relationships/notesMaster" Target="/ppt/notesMasters/notesMaster1.xml" Id="R1b2536b878dd48b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d8b600dddd74d53" /><Relationship Type="http://schemas.openxmlformats.org/officeDocument/2006/relationships/notesMaster" Target="/ppt/notesMasters/notesMaster1.xml" Id="R1ede85385b67455b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fe0d12c60694b6f" /><Relationship Type="http://schemas.openxmlformats.org/officeDocument/2006/relationships/notesMaster" Target="/ppt/notesMasters/notesMaster1.xml" Id="R304ec555a36c42d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c6bfb21f14a0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f0ab50ec0d44b7f" /><Relationship Type="http://schemas.openxmlformats.org/officeDocument/2006/relationships/slideLayout" Target="/ppt/slideLayouts/slideLayout1.xml" Id="R33c6dcac014743b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c6dcac014743b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48ffd753a4e55" /><Relationship Type="http://schemas.openxmlformats.org/officeDocument/2006/relationships/notesSlide" Target="/ppt/notesSlides/notesSlide1.xml" Id="R6a02c722c79d46a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ceeeacaf94975" /><Relationship Type="http://schemas.openxmlformats.org/officeDocument/2006/relationships/notesSlide" Target="/ppt/notesSlides/notesSlide10.xml" Id="R3d1983b8cb934e2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aff60201748f4" /><Relationship Type="http://schemas.openxmlformats.org/officeDocument/2006/relationships/notesSlide" Target="/ppt/notesSlides/notesSlide11.xml" Id="R08f58f6f5159427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1f0a3c38548ad" /><Relationship Type="http://schemas.openxmlformats.org/officeDocument/2006/relationships/notesSlide" Target="/ppt/notesSlides/notesSlide12.xml" Id="Ra66070236fee4a64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48289dfdb4ec7" /><Relationship Type="http://schemas.openxmlformats.org/officeDocument/2006/relationships/notesSlide" Target="/ppt/notesSlides/notesSlide13.xml" Id="R49d9998639bf435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0a501943f4414" /><Relationship Type="http://schemas.openxmlformats.org/officeDocument/2006/relationships/notesSlide" Target="/ppt/notesSlides/notesSlide14.xml" Id="R71da886e18d44e7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cf0a1e959401a" /><Relationship Type="http://schemas.openxmlformats.org/officeDocument/2006/relationships/notesSlide" Target="/ppt/notesSlides/notesSlide15.xml" Id="R3c2d56df04cd41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f9b0e57924a38" /><Relationship Type="http://schemas.openxmlformats.org/officeDocument/2006/relationships/notesSlide" Target="/ppt/notesSlides/notesSlide2.xml" Id="Rb2444d80a1314e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5d1d1fd0c4f3c" /><Relationship Type="http://schemas.openxmlformats.org/officeDocument/2006/relationships/notesSlide" Target="/ppt/notesSlides/notesSlide3.xml" Id="Rc4f7600f5b8d4e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8424bed1d409d" /><Relationship Type="http://schemas.openxmlformats.org/officeDocument/2006/relationships/notesSlide" Target="/ppt/notesSlides/notesSlide4.xml" Id="Rb65e86a939b644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9c58b208b47aa" /><Relationship Type="http://schemas.openxmlformats.org/officeDocument/2006/relationships/notesSlide" Target="/ppt/notesSlides/notesSlide5.xml" Id="Re67d229712cc4d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1a60562504130" /><Relationship Type="http://schemas.openxmlformats.org/officeDocument/2006/relationships/notesSlide" Target="/ppt/notesSlides/notesSlide6.xml" Id="R72c0b74d339547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2aba94c914793" /><Relationship Type="http://schemas.openxmlformats.org/officeDocument/2006/relationships/notesSlide" Target="/ppt/notesSlides/notesSlide7.xml" Id="Rac361e1c8400411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cb7a458a34ef3" /><Relationship Type="http://schemas.openxmlformats.org/officeDocument/2006/relationships/notesSlide" Target="/ppt/notesSlides/notesSlide8.xml" Id="Raa1b71d884d44a0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598d239414109" /><Relationship Type="http://schemas.openxmlformats.org/officeDocument/2006/relationships/notesSlide" Target="/ppt/notesSlides/notesSlide9.xml" Id="R3bd627acdea5411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A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world-outer">
            <a:extLst xmlns:a="http://schemas.openxmlformats.org/drawingml/2006/main">
              <a:ext uri="{FF2B5EF4-FFF2-40B4-BE49-F238E27FC236}">
                <a16:creationId xmlns:a16="http://schemas.microsoft.com/office/drawing/2014/main" id="{2FD09D7D-EAD5-4A25-B5A0-18304CB3A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933450"/>
            <a:ext cx="3714750" cy="3714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3149"/>
          </a:solidFill>
          <a:ln xmlns:a="http://schemas.openxmlformats.org/drawingml/2006/main" w="28575">
            <a:solidFill>
              <a:srgbClr val="19A6A6"/>
            </a:solidFill>
            <a:prstDash val="solid"/>
          </a:ln>
        </p:spPr>
      </p:sp>
      <p:sp>
        <p:nvSpPr>
          <p:cNvPr id="2" name="world-inner">
            <a:extLst xmlns:a="http://schemas.openxmlformats.org/drawingml/2006/main">
              <a:ext uri="{FF2B5EF4-FFF2-40B4-BE49-F238E27FC236}">
                <a16:creationId xmlns:a16="http://schemas.microsoft.com/office/drawing/2014/main" id="{CD1E9548-A4F0-4C08-B404-A0157C56C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1409700"/>
            <a:ext cx="2762250" cy="2762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E4960"/>
          </a:solidFill>
          <a:ln xmlns:a="http://schemas.openxmlformats.org/drawingml/2006/main" w="19050">
            <a:solidFill>
              <a:srgbClr val="78D7D1"/>
            </a:solidFill>
            <a:prstDash val="solid"/>
          </a:ln>
        </p:spPr>
      </p:sp>
      <p:sp>
        <p:nvSpPr>
          <p:cNvPr id="3" name="world-core">
            <a:extLst xmlns:a="http://schemas.openxmlformats.org/drawingml/2006/main">
              <a:ext uri="{FF2B5EF4-FFF2-40B4-BE49-F238E27FC236}">
                <a16:creationId xmlns:a16="http://schemas.microsoft.com/office/drawing/2014/main" id="{90A69CBB-A502-4705-AC8A-F293EB4BF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219325"/>
            <a:ext cx="114300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4" name="horizon">
            <a:extLst xmlns:a="http://schemas.openxmlformats.org/drawingml/2006/main">
              <a:ext uri="{FF2B5EF4-FFF2-40B4-BE49-F238E27FC236}">
                <a16:creationId xmlns:a16="http://schemas.microsoft.com/office/drawing/2014/main" id="{D6D92EB9-4280-46D8-93F9-5BCDB4E13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4292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78"/>
          </a:solidFill>
          <a:ln xmlns:a="http://schemas.openxmlformats.org/drawingml/2006/main" w="0">
            <a:solidFill>
              <a:srgbClr val="155B78"/>
            </a:solidFill>
            <a:prstDash val="solid"/>
          </a:ln>
        </p:spPr>
      </p:sp>
      <p:sp>
        <p:nvSpPr>
          <p:cNvPr id="5" name="eyebrow">
            <a:extLst xmlns:a="http://schemas.openxmlformats.org/drawingml/2006/main">
              <a:ext uri="{FF2B5EF4-FFF2-40B4-BE49-F238E27FC236}">
                <a16:creationId xmlns:a16="http://schemas.microsoft.com/office/drawing/2014/main" id="{9F570935-1634-4CC5-BE39-AA8E290A1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14375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C8A74B"/>
                </a:solidFill>
              </a:defRPr>
            </a:pPr>
            <a:r>
              <a:rPr sz="1125" b="1">
                <a:solidFill>
                  <a:srgbClr val="C8A74B"/>
                </a:solidFill>
              </a:rPr>
              <a:t>СТРАТЕГИЧЕСКАЯ КОНЦЕПЦИЯ</a:t>
            </a:r>
          </a:p>
        </p:txBody>
      </p:sp>
      <p:sp>
        <p:nvSpPr>
          <p:cNvPr id="6" name="cover-title">
            <a:extLst xmlns:a="http://schemas.openxmlformats.org/drawingml/2006/main">
              <a:ext uri="{FF2B5EF4-FFF2-40B4-BE49-F238E27FC236}">
                <a16:creationId xmlns:a16="http://schemas.microsoft.com/office/drawing/2014/main" id="{6C59DD4D-A972-46BD-A05F-D7EF89175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65722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825" b="1">
                <a:solidFill>
                  <a:srgbClr val="FFFFFF"/>
                </a:solidFill>
              </a:defRPr>
            </a:pPr>
            <a:r>
              <a:rPr sz="3825" b="1">
                <a:solidFill>
                  <a:srgbClr val="FFFFFF"/>
                </a:solidFill>
              </a:rPr>
              <a:t>СОЗДАНИЕ БАНКОВСКОЙ</a:t>
            </a:r>
          </a:p>
          <a:p xmlns:a="http://schemas.openxmlformats.org/drawingml/2006/main">
            <a:pPr algn="l">
              <a:defRPr sz="3825" b="1">
                <a:solidFill>
                  <a:srgbClr val="FFFFFF"/>
                </a:solidFill>
              </a:defRPr>
            </a:pPr>
            <a:r>
              <a:rPr sz="3825" b="1">
                <a:solidFill>
                  <a:srgbClr val="FFFFFF"/>
                </a:solidFill>
              </a:rPr>
              <a:t>И ФИНАНСОВОЙ СИСТЕМЫ</a:t>
            </a:r>
          </a:p>
        </p:txBody>
      </p:sp>
      <p:sp>
        <p:nvSpPr>
          <p:cNvPr id="7" name="cover-sub">
            <a:extLst xmlns:a="http://schemas.openxmlformats.org/drawingml/2006/main">
              <a:ext uri="{FF2B5EF4-FFF2-40B4-BE49-F238E27FC236}">
                <a16:creationId xmlns:a16="http://schemas.microsoft.com/office/drawing/2014/main" id="{5C338C5F-79BB-4FF6-A889-0560CF2B3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71825"/>
            <a:ext cx="6000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78D7D1"/>
                </a:solidFill>
              </a:defRPr>
            </a:pPr>
            <a:r>
              <a:rPr sz="2100" b="0">
                <a:solidFill>
                  <a:srgbClr val="78D7D1"/>
                </a:solidFill>
              </a:rPr>
              <a:t>СФЕРА — мир без границ</a:t>
            </a:r>
          </a:p>
        </p:txBody>
      </p:sp>
      <p:sp>
        <p:nvSpPr>
          <p:cNvPr id="8" name="cover-desc">
            <a:extLst xmlns:a="http://schemas.openxmlformats.org/drawingml/2006/main">
              <a:ext uri="{FF2B5EF4-FFF2-40B4-BE49-F238E27FC236}">
                <a16:creationId xmlns:a16="http://schemas.microsoft.com/office/drawing/2014/main" id="{C2C8B859-D3FA-4FA1-B07A-EBF73BB6F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43350"/>
            <a:ext cx="6286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9BAC5"/>
                </a:solidFill>
              </a:defRPr>
            </a:pPr>
            <a:r>
              <a:rPr sz="1500" b="0">
                <a:solidFill>
                  <a:srgbClr val="A9BAC5"/>
                </a:solidFill>
              </a:rPr>
              <a:t>Российское регулируемое ядро • кооперативная экономика • социальное развитие • международная совместимость</a:t>
            </a:r>
          </a:p>
        </p:txBody>
      </p:sp>
      <p:sp>
        <p:nvSpPr>
          <p:cNvPr id="9" name="date">
            <a:extLst xmlns:a="http://schemas.openxmlformats.org/drawingml/2006/main">
              <a:ext uri="{FF2B5EF4-FFF2-40B4-BE49-F238E27FC236}">
                <a16:creationId xmlns:a16="http://schemas.microsoft.com/office/drawing/2014/main" id="{C55DEB78-E9EA-48C5-BB34-DA079676A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2930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A9BAC5"/>
                </a:solidFill>
              </a:defRPr>
            </a:pPr>
            <a:r>
              <a:rPr sz="1050" b="0">
                <a:solidFill>
                  <a:srgbClr val="A9BAC5"/>
                </a:solidFill>
              </a:rPr>
              <a:t>2026  |  Рабочая редакция для стратегического обсуждения</a:t>
            </a:r>
          </a:p>
        </p:txBody>
      </p:sp>
      <p:sp>
        <p:nvSpPr>
          <p:cNvPr id="10" name="footer">
            <a:extLst xmlns:a="http://schemas.openxmlformats.org/drawingml/2006/main">
              <a:ext uri="{FF2B5EF4-FFF2-40B4-BE49-F238E27FC236}">
                <a16:creationId xmlns:a16="http://schemas.microsoft.com/office/drawing/2014/main" id="{22EEE1C1-D6F3-42B2-9F37-2A9C39838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436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9BAC5"/>
                </a:solidFill>
              </a:defRPr>
            </a:pPr>
            <a:r>
              <a:rPr sz="900" b="1">
                <a:solidFill>
                  <a:srgbClr val="A9BAC5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59972016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A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orb-a">
            <a:extLst xmlns:a="http://schemas.openxmlformats.org/drawingml/2006/main">
              <a:ext uri="{FF2B5EF4-FFF2-40B4-BE49-F238E27FC236}">
                <a16:creationId xmlns:a16="http://schemas.microsoft.com/office/drawing/2014/main" id="{E71EAEFF-6A23-456C-8286-A94CAB6DB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2286000" cy="228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3A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orb-b">
            <a:extLst xmlns:a="http://schemas.openxmlformats.org/drawingml/2006/main">
              <a:ext uri="{FF2B5EF4-FFF2-40B4-BE49-F238E27FC236}">
                <a16:creationId xmlns:a16="http://schemas.microsoft.com/office/drawing/2014/main" id="{ACDF3A3E-D7A3-427D-9EE5-3643ECEFD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190500"/>
            <a:ext cx="952500" cy="95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ection">
            <a:extLst xmlns:a="http://schemas.openxmlformats.org/drawingml/2006/main">
              <a:ext uri="{FF2B5EF4-FFF2-40B4-BE49-F238E27FC236}">
                <a16:creationId xmlns:a16="http://schemas.microsoft.com/office/drawing/2014/main" id="{6F2D5A65-72C3-45B0-8F89-180A50CD0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9BAC5"/>
                </a:solidFill>
              </a:defRPr>
            </a:pPr>
            <a:r>
              <a:rPr sz="975" b="1">
                <a:solidFill>
                  <a:srgbClr val="A9BAC5"/>
                </a:solidFill>
              </a:rPr>
              <a:t>УПРАВЛЕНИЕ И ЗАЩИТА</a:t>
            </a:r>
          </a:p>
        </p:txBody>
      </p:sp>
      <p:sp>
        <p:nvSpPr>
          <p:cNvPr id="4" name="top-rule">
            <a:extLst xmlns:a="http://schemas.openxmlformats.org/drawingml/2006/main">
              <a:ext uri="{FF2B5EF4-FFF2-40B4-BE49-F238E27FC236}">
                <a16:creationId xmlns:a16="http://schemas.microsoft.com/office/drawing/2014/main" id="{52FA6303-CB2B-4B57-ADB7-AC166A947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78"/>
          </a:solidFill>
          <a:ln xmlns:a="http://schemas.openxmlformats.org/drawingml/2006/main" w="0">
            <a:solidFill>
              <a:srgbClr val="155B78"/>
            </a:solidFill>
            <a:prstDash val="solid"/>
          </a:ln>
        </p:spPr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E26C084F-1782-4756-81C2-C49994766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Решение, риск и контроль разведены по трём линиям защиты</a:t>
            </a:r>
          </a:p>
        </p:txBody>
      </p:sp>
      <p:sp>
        <p:nvSpPr>
          <p:cNvPr id="6" name="tier-0">
            <a:extLst xmlns:a="http://schemas.openxmlformats.org/drawingml/2006/main">
              <a:ext uri="{FF2B5EF4-FFF2-40B4-BE49-F238E27FC236}">
                <a16:creationId xmlns:a16="http://schemas.microsoft.com/office/drawing/2014/main" id="{37538BFB-EF13-4DD5-B091-237B0981E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143125"/>
            <a:ext cx="971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55B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n-0">
            <a:extLst xmlns:a="http://schemas.openxmlformats.org/drawingml/2006/main">
              <a:ext uri="{FF2B5EF4-FFF2-40B4-BE49-F238E27FC236}">
                <a16:creationId xmlns:a16="http://schemas.microsoft.com/office/drawing/2014/main" id="{1A672ACF-B56C-4D41-BF91-2DDD08B4D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314575"/>
            <a:ext cx="523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FFFFFF"/>
                </a:solidFill>
              </a:defRPr>
            </a:pPr>
            <a:r>
              <a:rPr sz="255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th-0">
            <a:extLst xmlns:a="http://schemas.openxmlformats.org/drawingml/2006/main">
              <a:ext uri="{FF2B5EF4-FFF2-40B4-BE49-F238E27FC236}">
                <a16:creationId xmlns:a16="http://schemas.microsoft.com/office/drawing/2014/main" id="{D573E893-96B9-47B3-888C-66CE42325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257425"/>
            <a:ext cx="3905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БИЗНЕС И ОПЕРАЦИИ</a:t>
            </a:r>
          </a:p>
        </p:txBody>
      </p:sp>
      <p:sp>
        <p:nvSpPr>
          <p:cNvPr id="9" name="td-0">
            <a:extLst xmlns:a="http://schemas.openxmlformats.org/drawingml/2006/main">
              <a:ext uri="{FF2B5EF4-FFF2-40B4-BE49-F238E27FC236}">
                <a16:creationId xmlns:a16="http://schemas.microsoft.com/office/drawing/2014/main" id="{9453CCE8-7082-4049-BD2C-940E00CAF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590800"/>
            <a:ext cx="838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2F6F7"/>
                </a:solidFill>
              </a:defRPr>
            </a:pPr>
            <a:r>
              <a:rPr sz="1350" b="0">
                <a:solidFill>
                  <a:srgbClr val="F2F6F7"/>
                </a:solidFill>
              </a:rPr>
              <a:t>владеют риском • первичный контроль</a:t>
            </a:r>
          </a:p>
        </p:txBody>
      </p:sp>
      <p:sp>
        <p:nvSpPr>
          <p:cNvPr id="10" name="tier-1">
            <a:extLst xmlns:a="http://schemas.openxmlformats.org/drawingml/2006/main">
              <a:ext uri="{FF2B5EF4-FFF2-40B4-BE49-F238E27FC236}">
                <a16:creationId xmlns:a16="http://schemas.microsoft.com/office/drawing/2014/main" id="{0C1B782D-CE5E-4893-85A3-9834F8835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3333750"/>
            <a:ext cx="828675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n-1">
            <a:extLst xmlns:a="http://schemas.openxmlformats.org/drawingml/2006/main">
              <a:ext uri="{FF2B5EF4-FFF2-40B4-BE49-F238E27FC236}">
                <a16:creationId xmlns:a16="http://schemas.microsoft.com/office/drawing/2014/main" id="{F3B16CE2-F6C2-4E5A-8380-8ED0B4B90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1225" y="3505200"/>
            <a:ext cx="523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FFFFFF"/>
                </a:solidFill>
              </a:defRPr>
            </a:pPr>
            <a:r>
              <a:rPr sz="255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" name="th-1">
            <a:extLst xmlns:a="http://schemas.openxmlformats.org/drawingml/2006/main">
              <a:ext uri="{FF2B5EF4-FFF2-40B4-BE49-F238E27FC236}">
                <a16:creationId xmlns:a16="http://schemas.microsoft.com/office/drawing/2014/main" id="{A2C5BC86-AA15-4330-B695-1D49BF29C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448050"/>
            <a:ext cx="3905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РИСК • КОМПЛАЕНС • AML</a:t>
            </a:r>
          </a:p>
        </p:txBody>
      </p:sp>
      <p:sp>
        <p:nvSpPr>
          <p:cNvPr id="13" name="td-1">
            <a:extLst xmlns:a="http://schemas.openxmlformats.org/drawingml/2006/main">
              <a:ext uri="{FF2B5EF4-FFF2-40B4-BE49-F238E27FC236}">
                <a16:creationId xmlns:a16="http://schemas.microsoft.com/office/drawing/2014/main" id="{388CBDF3-EB68-438E-89A5-3BA42368A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781425"/>
            <a:ext cx="695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2F6F7"/>
                </a:solidFill>
              </a:defRPr>
            </a:pPr>
            <a:r>
              <a:rPr sz="1350" b="0">
                <a:solidFill>
                  <a:srgbClr val="F2F6F7"/>
                </a:solidFill>
              </a:rPr>
              <a:t>устанавливают лимиты и ограничения</a:t>
            </a:r>
          </a:p>
        </p:txBody>
      </p:sp>
      <p:sp>
        <p:nvSpPr>
          <p:cNvPr id="14" name="tier-2">
            <a:extLst xmlns:a="http://schemas.openxmlformats.org/drawingml/2006/main">
              <a:ext uri="{FF2B5EF4-FFF2-40B4-BE49-F238E27FC236}">
                <a16:creationId xmlns:a16="http://schemas.microsoft.com/office/drawing/2014/main" id="{8333BB6D-7949-4EBA-A898-63369D1E3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524375"/>
            <a:ext cx="68580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C8A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n-2">
            <a:extLst xmlns:a="http://schemas.openxmlformats.org/drawingml/2006/main">
              <a:ext uri="{FF2B5EF4-FFF2-40B4-BE49-F238E27FC236}">
                <a16:creationId xmlns:a16="http://schemas.microsoft.com/office/drawing/2014/main" id="{D3F4AB23-E835-48F0-8677-DBA5E0B53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4695825"/>
            <a:ext cx="523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071A2B"/>
                </a:solidFill>
              </a:defRPr>
            </a:pPr>
            <a:r>
              <a:rPr sz="2550" b="1">
                <a:solidFill>
                  <a:srgbClr val="071A2B"/>
                </a:solidFill>
              </a:rPr>
              <a:t>3</a:t>
            </a:r>
          </a:p>
        </p:txBody>
      </p:sp>
      <p:sp>
        <p:nvSpPr>
          <p:cNvPr id="16" name="th-2">
            <a:extLst xmlns:a="http://schemas.openxmlformats.org/drawingml/2006/main">
              <a:ext uri="{FF2B5EF4-FFF2-40B4-BE49-F238E27FC236}">
                <a16:creationId xmlns:a16="http://schemas.microsoft.com/office/drawing/2014/main" id="{C53D0745-7F5A-408E-8315-63B218294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4638675"/>
            <a:ext cx="3905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71A2B"/>
                </a:solidFill>
              </a:defRPr>
            </a:pPr>
            <a:r>
              <a:rPr sz="1650" b="1">
                <a:solidFill>
                  <a:srgbClr val="071A2B"/>
                </a:solidFill>
              </a:rPr>
              <a:t>ВНУТРЕННИЙ АУДИТ</a:t>
            </a:r>
          </a:p>
        </p:txBody>
      </p:sp>
      <p:sp>
        <p:nvSpPr>
          <p:cNvPr id="17" name="td-2">
            <a:extLst xmlns:a="http://schemas.openxmlformats.org/drawingml/2006/main">
              <a:ext uri="{FF2B5EF4-FFF2-40B4-BE49-F238E27FC236}">
                <a16:creationId xmlns:a16="http://schemas.microsoft.com/office/drawing/2014/main" id="{A30BA383-D3C8-46A7-BAEB-DAC476F5A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4972050"/>
            <a:ext cx="552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071A2B"/>
                </a:solidFill>
              </a:defRPr>
            </a:pPr>
            <a:r>
              <a:rPr sz="1350" b="0">
                <a:solidFill>
                  <a:srgbClr val="071A2B"/>
                </a:solidFill>
              </a:rPr>
              <a:t>независимо проверяет обе линии</a:t>
            </a:r>
          </a:p>
        </p:txBody>
      </p:sp>
      <p:sp>
        <p:nvSpPr>
          <p:cNvPr id="18" name="gov">
            <a:extLst xmlns:a="http://schemas.openxmlformats.org/drawingml/2006/main">
              <a:ext uri="{FF2B5EF4-FFF2-40B4-BE49-F238E27FC236}">
                <a16:creationId xmlns:a16="http://schemas.microsoft.com/office/drawing/2014/main" id="{BC0F1710-1A20-41CA-AFAB-56338D4E1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5810250"/>
            <a:ext cx="923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78D7D1"/>
                </a:solidFill>
              </a:defRPr>
            </a:pPr>
            <a:r>
              <a:rPr sz="1425" b="1">
                <a:solidFill>
                  <a:srgbClr val="78D7D1"/>
                </a:solidFill>
              </a:rPr>
              <a:t>Над системой: совет директоров • комитет по рискам • общественно-экспертный совет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D9B31851-5AF3-462E-A187-CA0DD98A5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436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9BAC5"/>
                </a:solidFill>
              </a:defRPr>
            </a:pPr>
            <a:r>
              <a:rPr sz="900" b="1">
                <a:solidFill>
                  <a:srgbClr val="A9BAC5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54642792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71A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orb-a">
            <a:extLst xmlns:a="http://schemas.openxmlformats.org/drawingml/2006/main">
              <a:ext uri="{FF2B5EF4-FFF2-40B4-BE49-F238E27FC236}">
                <a16:creationId xmlns:a16="http://schemas.microsoft.com/office/drawing/2014/main" id="{586749C3-CC18-4689-91DE-F6B8122FB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2286000" cy="228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3A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orb-b">
            <a:extLst xmlns:a="http://schemas.openxmlformats.org/drawingml/2006/main">
              <a:ext uri="{FF2B5EF4-FFF2-40B4-BE49-F238E27FC236}">
                <a16:creationId xmlns:a16="http://schemas.microsoft.com/office/drawing/2014/main" id="{7EB0D719-B9D1-416A-A4E2-870C8A332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190500"/>
            <a:ext cx="952500" cy="95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ection">
            <a:extLst xmlns:a="http://schemas.openxmlformats.org/drawingml/2006/main">
              <a:ext uri="{FF2B5EF4-FFF2-40B4-BE49-F238E27FC236}">
                <a16:creationId xmlns:a16="http://schemas.microsoft.com/office/drawing/2014/main" id="{0212BFD1-EF7F-470A-8918-6269C350E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9BAC5"/>
                </a:solidFill>
              </a:defRPr>
            </a:pPr>
            <a:r>
              <a:rPr sz="975" b="1">
                <a:solidFill>
                  <a:srgbClr val="A9BAC5"/>
                </a:solidFill>
              </a:rPr>
              <a:t>ЦИФРОВАЯ ПЛАТФОРМА</a:t>
            </a:r>
          </a:p>
        </p:txBody>
      </p:sp>
      <p:sp>
        <p:nvSpPr>
          <p:cNvPr id="4" name="top-rule">
            <a:extLst xmlns:a="http://schemas.openxmlformats.org/drawingml/2006/main">
              <a:ext uri="{FF2B5EF4-FFF2-40B4-BE49-F238E27FC236}">
                <a16:creationId xmlns:a16="http://schemas.microsoft.com/office/drawing/2014/main" id="{A565C48F-45F3-4480-A88C-A75030E74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78"/>
          </a:solidFill>
          <a:ln xmlns:a="http://schemas.openxmlformats.org/drawingml/2006/main" w="0">
            <a:solidFill>
              <a:srgbClr val="155B78"/>
            </a:solidFill>
            <a:prstDash val="solid"/>
          </a:ln>
        </p:spPr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2BB613CD-BDEF-4113-8B79-34DE9D429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Платформа СФЕРА — единый язык, а не держатель всех денег</a:t>
            </a:r>
          </a:p>
        </p:txBody>
      </p:sp>
      <p:sp>
        <p:nvSpPr>
          <p:cNvPr id="6" name="hub">
            <a:extLst xmlns:a="http://schemas.openxmlformats.org/drawingml/2006/main">
              <a:ext uri="{FF2B5EF4-FFF2-40B4-BE49-F238E27FC236}">
                <a16:creationId xmlns:a16="http://schemas.microsoft.com/office/drawing/2014/main" id="{3E3E7C2B-99AE-4668-A4FF-6AC82BE95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43125"/>
            <a:ext cx="2667000" cy="2667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7" name="hubt">
            <a:extLst xmlns:a="http://schemas.openxmlformats.org/drawingml/2006/main">
              <a:ext uri="{FF2B5EF4-FFF2-40B4-BE49-F238E27FC236}">
                <a16:creationId xmlns:a16="http://schemas.microsoft.com/office/drawing/2014/main" id="{E891B096-B9AE-494C-B53D-20CEE4A94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647950"/>
            <a:ext cx="1714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071A2B"/>
                </a:solidFill>
              </a:defRPr>
            </a:pPr>
            <a:r>
              <a:rPr sz="2250" b="1">
                <a:solidFill>
                  <a:srgbClr val="071A2B"/>
                </a:solidFill>
              </a:rPr>
              <a:t>ЕДИНЫЙ</a:t>
            </a:r>
          </a:p>
          <a:p xmlns:a="http://schemas.openxmlformats.org/drawingml/2006/main">
            <a:pPr algn="ctr">
              <a:defRPr sz="2250" b="1">
                <a:solidFill>
                  <a:srgbClr val="071A2B"/>
                </a:solidFill>
              </a:defRPr>
            </a:pPr>
            <a:r>
              <a:rPr sz="2250" b="1">
                <a:solidFill>
                  <a:srgbClr val="071A2B"/>
                </a:solidFill>
              </a:rPr>
              <a:t>ПАСПОРТ</a:t>
            </a:r>
          </a:p>
          <a:p xmlns:a="http://schemas.openxmlformats.org/drawingml/2006/main">
            <a:pPr algn="ctr">
              <a:defRPr sz="2250" b="1">
                <a:solidFill>
                  <a:srgbClr val="071A2B"/>
                </a:solidFill>
              </a:defRPr>
            </a:pPr>
            <a:r>
              <a:rPr sz="2250" b="1">
                <a:solidFill>
                  <a:srgbClr val="071A2B"/>
                </a:solidFill>
              </a:rPr>
              <a:t>ПРОЕКТА</a:t>
            </a:r>
          </a:p>
        </p:txBody>
      </p:sp>
      <p:sp>
        <p:nvSpPr>
          <p:cNvPr id="8" name="sat-0">
            <a:extLst xmlns:a="http://schemas.openxmlformats.org/drawingml/2006/main">
              <a:ext uri="{FF2B5EF4-FFF2-40B4-BE49-F238E27FC236}">
                <a16:creationId xmlns:a16="http://schemas.microsoft.com/office/drawing/2014/main" id="{30230CB0-A909-40A1-8567-0001BAE9E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143125"/>
            <a:ext cx="25717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0B27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att-0">
            <a:extLst xmlns:a="http://schemas.openxmlformats.org/drawingml/2006/main">
              <a:ext uri="{FF2B5EF4-FFF2-40B4-BE49-F238E27FC236}">
                <a16:creationId xmlns:a16="http://schemas.microsoft.com/office/drawing/2014/main" id="{693CFC97-EF94-44BD-ABD5-6FE9C95CE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2238375"/>
            <a:ext cx="2286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Права и залоги</a:t>
            </a:r>
          </a:p>
        </p:txBody>
      </p:sp>
      <p:sp>
        <p:nvSpPr>
          <p:cNvPr id="10" name="sat-1">
            <a:extLst xmlns:a="http://schemas.openxmlformats.org/drawingml/2006/main">
              <a:ext uri="{FF2B5EF4-FFF2-40B4-BE49-F238E27FC236}">
                <a16:creationId xmlns:a16="http://schemas.microsoft.com/office/drawing/2014/main" id="{4C93F1BB-AD54-4F28-B90A-DABE8215A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095750"/>
            <a:ext cx="25717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0B27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satt-1">
            <a:extLst xmlns:a="http://schemas.openxmlformats.org/drawingml/2006/main">
              <a:ext uri="{FF2B5EF4-FFF2-40B4-BE49-F238E27FC236}">
                <a16:creationId xmlns:a16="http://schemas.microsoft.com/office/drawing/2014/main" id="{32EF8A50-67F3-4C34-9401-81F6855E9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4191000"/>
            <a:ext cx="2286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KYC / KYB</a:t>
            </a:r>
          </a:p>
        </p:txBody>
      </p:sp>
      <p:sp>
        <p:nvSpPr>
          <p:cNvPr id="12" name="sat-2">
            <a:extLst xmlns:a="http://schemas.openxmlformats.org/drawingml/2006/main">
              <a:ext uri="{FF2B5EF4-FFF2-40B4-BE49-F238E27FC236}">
                <a16:creationId xmlns:a16="http://schemas.microsoft.com/office/drawing/2014/main" id="{823655D0-B05B-49BC-BCDD-20243B116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143125"/>
            <a:ext cx="25717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0B27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att-2">
            <a:extLst xmlns:a="http://schemas.openxmlformats.org/drawingml/2006/main">
              <a:ext uri="{FF2B5EF4-FFF2-40B4-BE49-F238E27FC236}">
                <a16:creationId xmlns:a16="http://schemas.microsoft.com/office/drawing/2014/main" id="{054FA5D0-312A-4335-AB40-19EF1F377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238375"/>
            <a:ext cx="2286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Скоринг</a:t>
            </a:r>
          </a:p>
        </p:txBody>
      </p:sp>
      <p:sp>
        <p:nvSpPr>
          <p:cNvPr id="14" name="sat-3">
            <a:extLst xmlns:a="http://schemas.openxmlformats.org/drawingml/2006/main">
              <a:ext uri="{FF2B5EF4-FFF2-40B4-BE49-F238E27FC236}">
                <a16:creationId xmlns:a16="http://schemas.microsoft.com/office/drawing/2014/main" id="{388B34DC-5733-4737-BD8A-374FBE02B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095750"/>
            <a:ext cx="25717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0B27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att-3">
            <a:extLst xmlns:a="http://schemas.openxmlformats.org/drawingml/2006/main">
              <a:ext uri="{FF2B5EF4-FFF2-40B4-BE49-F238E27FC236}">
                <a16:creationId xmlns:a16="http://schemas.microsoft.com/office/drawing/2014/main" id="{7EC3FD46-AF4F-4224-AD79-F326EFC1F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4191000"/>
            <a:ext cx="2286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Ковенанты</a:t>
            </a:r>
          </a:p>
        </p:txBody>
      </p:sp>
      <p:sp>
        <p:nvSpPr>
          <p:cNvPr id="16" name="sat-4">
            <a:extLst xmlns:a="http://schemas.openxmlformats.org/drawingml/2006/main">
              <a:ext uri="{FF2B5EF4-FFF2-40B4-BE49-F238E27FC236}">
                <a16:creationId xmlns:a16="http://schemas.microsoft.com/office/drawing/2014/main" id="{E73AC913-6E61-4D0A-807A-3D7E89A44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5238750"/>
            <a:ext cx="25717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C8A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satt-4">
            <a:extLst xmlns:a="http://schemas.openxmlformats.org/drawingml/2006/main">
              <a:ext uri="{FF2B5EF4-FFF2-40B4-BE49-F238E27FC236}">
                <a16:creationId xmlns:a16="http://schemas.microsoft.com/office/drawing/2014/main" id="{1F3719EF-2B14-4DF1-B870-FBD9CDDE7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5334000"/>
            <a:ext cx="2286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071A2B"/>
                </a:solidFill>
              </a:defRPr>
            </a:pPr>
            <a:r>
              <a:rPr sz="1425" b="1">
                <a:solidFill>
                  <a:srgbClr val="071A2B"/>
                </a:solidFill>
              </a:rPr>
              <a:t>ECO-PPA</a:t>
            </a:r>
          </a:p>
        </p:txBody>
      </p:sp>
      <p:sp>
        <p:nvSpPr>
          <p:cNvPr id="18" name="sat-5">
            <a:extLst xmlns:a="http://schemas.openxmlformats.org/drawingml/2006/main">
              <a:ext uri="{FF2B5EF4-FFF2-40B4-BE49-F238E27FC236}">
                <a16:creationId xmlns:a16="http://schemas.microsoft.com/office/drawing/2014/main" id="{A7925308-3FF5-4481-998F-2635035C4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5238750"/>
            <a:ext cx="25717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0B27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satt-5">
            <a:extLst xmlns:a="http://schemas.openxmlformats.org/drawingml/2006/main">
              <a:ext uri="{FF2B5EF4-FFF2-40B4-BE49-F238E27FC236}">
                <a16:creationId xmlns:a16="http://schemas.microsoft.com/office/drawing/2014/main" id="{923BAD37-823D-472D-A82A-5353C756C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5334000"/>
            <a:ext cx="2286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Аудит решений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EAF4DFAA-2395-434E-A89E-29EBC6AA3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436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9BAC5"/>
                </a:solidFill>
              </a:defRPr>
            </a:pPr>
            <a:r>
              <a:rPr sz="900" b="1">
                <a:solidFill>
                  <a:srgbClr val="A9BAC5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4050765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71A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orb-a">
            <a:extLst xmlns:a="http://schemas.openxmlformats.org/drawingml/2006/main">
              <a:ext uri="{FF2B5EF4-FFF2-40B4-BE49-F238E27FC236}">
                <a16:creationId xmlns:a16="http://schemas.microsoft.com/office/drawing/2014/main" id="{5898658A-FEEA-4CC9-A960-8DFA738CB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2286000" cy="228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3A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orb-b">
            <a:extLst xmlns:a="http://schemas.openxmlformats.org/drawingml/2006/main">
              <a:ext uri="{FF2B5EF4-FFF2-40B4-BE49-F238E27FC236}">
                <a16:creationId xmlns:a16="http://schemas.microsoft.com/office/drawing/2014/main" id="{89BA25D5-72D6-444A-9288-310A57ECC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190500"/>
            <a:ext cx="952500" cy="95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ection">
            <a:extLst xmlns:a="http://schemas.openxmlformats.org/drawingml/2006/main">
              <a:ext uri="{FF2B5EF4-FFF2-40B4-BE49-F238E27FC236}">
                <a16:creationId xmlns:a16="http://schemas.microsoft.com/office/drawing/2014/main" id="{C6E14127-D118-48F6-B47D-7F32686EB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9BAC5"/>
                </a:solidFill>
              </a:defRPr>
            </a:pPr>
            <a:r>
              <a:rPr sz="975" b="1">
                <a:solidFill>
                  <a:srgbClr val="A9BAC5"/>
                </a:solidFill>
              </a:rPr>
              <a:t>ДОПУСК ПРОЕКТОВ</a:t>
            </a:r>
          </a:p>
        </p:txBody>
      </p:sp>
      <p:sp>
        <p:nvSpPr>
          <p:cNvPr id="4" name="top-rule">
            <a:extLst xmlns:a="http://schemas.openxmlformats.org/drawingml/2006/main">
              <a:ext uri="{FF2B5EF4-FFF2-40B4-BE49-F238E27FC236}">
                <a16:creationId xmlns:a16="http://schemas.microsoft.com/office/drawing/2014/main" id="{EDAEF4B4-DFDB-4943-899F-629DEB86C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78"/>
          </a:solidFill>
          <a:ln xmlns:a="http://schemas.openxmlformats.org/drawingml/2006/main" w="0">
            <a:solidFill>
              <a:srgbClr val="155B78"/>
            </a:solidFill>
            <a:prstDash val="solid"/>
          </a:ln>
        </p:spPr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3AEB3B0B-7D4D-4A18-94EE-2140F91C5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Проект проходит шесть ворот до получения капитала</a:t>
            </a:r>
          </a:p>
        </p:txBody>
      </p:sp>
      <p:sp>
        <p:nvSpPr>
          <p:cNvPr id="6" name="gate-0">
            <a:extLst xmlns:a="http://schemas.openxmlformats.org/drawingml/2006/main">
              <a:ext uri="{FF2B5EF4-FFF2-40B4-BE49-F238E27FC236}">
                <a16:creationId xmlns:a16="http://schemas.microsoft.com/office/drawing/2014/main" id="{9FE74AE7-2CAF-4668-90FE-2A39A3AED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286000"/>
            <a:ext cx="1428750" cy="2333625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C8A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gnum-0">
            <a:extLst xmlns:a="http://schemas.openxmlformats.org/drawingml/2006/main">
              <a:ext uri="{FF2B5EF4-FFF2-40B4-BE49-F238E27FC236}">
                <a16:creationId xmlns:a16="http://schemas.microsoft.com/office/drawing/2014/main" id="{7A0F4D5E-3254-4D0C-998F-AC434E4E4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28875"/>
            <a:ext cx="114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700" b="1">
                <a:solidFill>
                  <a:srgbClr val="071A2B"/>
                </a:solidFill>
              </a:defRPr>
            </a:pPr>
            <a:r>
              <a:rPr sz="2700" b="1">
                <a:solidFill>
                  <a:srgbClr val="071A2B"/>
                </a:solidFill>
              </a:rPr>
              <a:t>1</a:t>
            </a:r>
          </a:p>
        </p:txBody>
      </p:sp>
      <p:sp>
        <p:nvSpPr>
          <p:cNvPr id="8" name="gt-0">
            <a:extLst xmlns:a="http://schemas.openxmlformats.org/drawingml/2006/main">
              <a:ext uri="{FF2B5EF4-FFF2-40B4-BE49-F238E27FC236}">
                <a16:creationId xmlns:a16="http://schemas.microsoft.com/office/drawing/2014/main" id="{6C7F65F0-BEA6-453E-B15A-AA8CFBDF7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3143250"/>
            <a:ext cx="12763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71A2B"/>
                </a:solidFill>
              </a:defRPr>
            </a:pPr>
            <a:r>
              <a:rPr sz="1125" b="1">
                <a:solidFill>
                  <a:srgbClr val="071A2B"/>
                </a:solidFill>
              </a:rPr>
              <a:t>ПРАВО</a:t>
            </a:r>
          </a:p>
        </p:txBody>
      </p:sp>
      <p:sp>
        <p:nvSpPr>
          <p:cNvPr id="9" name="gq-0">
            <a:extLst xmlns:a="http://schemas.openxmlformats.org/drawingml/2006/main">
              <a:ext uri="{FF2B5EF4-FFF2-40B4-BE49-F238E27FC236}">
                <a16:creationId xmlns:a16="http://schemas.microsoft.com/office/drawing/2014/main" id="{88FDBA1D-576E-423A-BF3C-89C4A1C84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" y="3810000"/>
            <a:ext cx="12001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071A2B"/>
                </a:solidFill>
              </a:defRPr>
            </a:pPr>
            <a:r>
              <a:rPr sz="1200" b="0">
                <a:solidFill>
                  <a:srgbClr val="071A2B"/>
                </a:solidFill>
              </a:rPr>
              <a:t>чистые права</a:t>
            </a:r>
          </a:p>
        </p:txBody>
      </p:sp>
      <p:sp>
        <p:nvSpPr>
          <p:cNvPr id="10" name="gate-1">
            <a:extLst xmlns:a="http://schemas.openxmlformats.org/drawingml/2006/main">
              <a:ext uri="{FF2B5EF4-FFF2-40B4-BE49-F238E27FC236}">
                <a16:creationId xmlns:a16="http://schemas.microsoft.com/office/drawing/2014/main" id="{F620ABC0-C57B-46E0-9742-7A7ED982F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2286000"/>
            <a:ext cx="1428750" cy="2333625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gnum-1">
            <a:extLst xmlns:a="http://schemas.openxmlformats.org/drawingml/2006/main">
              <a:ext uri="{FF2B5EF4-FFF2-40B4-BE49-F238E27FC236}">
                <a16:creationId xmlns:a16="http://schemas.microsoft.com/office/drawing/2014/main" id="{C1695C2E-77BE-4C3C-AC25-01285DB34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5575" y="2428875"/>
            <a:ext cx="114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" name="gt-1">
            <a:extLst xmlns:a="http://schemas.openxmlformats.org/drawingml/2006/main">
              <a:ext uri="{FF2B5EF4-FFF2-40B4-BE49-F238E27FC236}">
                <a16:creationId xmlns:a16="http://schemas.microsoft.com/office/drawing/2014/main" id="{F5F54EE8-D7AA-4555-8EFB-2F8A466E4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3143250"/>
            <a:ext cx="12763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ЭКОНОМИКА</a:t>
            </a:r>
          </a:p>
        </p:txBody>
      </p:sp>
      <p:sp>
        <p:nvSpPr>
          <p:cNvPr id="13" name="gq-1">
            <a:extLst xmlns:a="http://schemas.openxmlformats.org/drawingml/2006/main">
              <a:ext uri="{FF2B5EF4-FFF2-40B4-BE49-F238E27FC236}">
                <a16:creationId xmlns:a16="http://schemas.microsoft.com/office/drawing/2014/main" id="{5531778A-1AD0-4A38-A24F-713F1B5C1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3810000"/>
            <a:ext cx="12001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F2F6F7"/>
                </a:solidFill>
              </a:defRPr>
            </a:pPr>
            <a:r>
              <a:rPr sz="1200" b="0">
                <a:solidFill>
                  <a:srgbClr val="F2F6F7"/>
                </a:solidFill>
              </a:rPr>
              <a:t>денежный поток</a:t>
            </a:r>
          </a:p>
        </p:txBody>
      </p:sp>
      <p:sp>
        <p:nvSpPr>
          <p:cNvPr id="14" name="gate-2">
            <a:extLst xmlns:a="http://schemas.openxmlformats.org/drawingml/2006/main">
              <a:ext uri="{FF2B5EF4-FFF2-40B4-BE49-F238E27FC236}">
                <a16:creationId xmlns:a16="http://schemas.microsoft.com/office/drawing/2014/main" id="{FB0C240B-7CA1-4EA3-A866-11CF6B58B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1025" y="2286000"/>
            <a:ext cx="1428750" cy="2333625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gnum-2">
            <a:extLst xmlns:a="http://schemas.openxmlformats.org/drawingml/2006/main">
              <a:ext uri="{FF2B5EF4-FFF2-40B4-BE49-F238E27FC236}">
                <a16:creationId xmlns:a16="http://schemas.microsoft.com/office/drawing/2014/main" id="{760DFF1D-F54C-4CC8-80B5-C11535DF9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428875"/>
            <a:ext cx="114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6" name="gt-2">
            <a:extLst xmlns:a="http://schemas.openxmlformats.org/drawingml/2006/main">
              <a:ext uri="{FF2B5EF4-FFF2-40B4-BE49-F238E27FC236}">
                <a16:creationId xmlns:a16="http://schemas.microsoft.com/office/drawing/2014/main" id="{B1E4C13A-31C4-4967-ABEE-EEBF3943D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3143250"/>
            <a:ext cx="12763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КОМАНДА</a:t>
            </a:r>
          </a:p>
        </p:txBody>
      </p:sp>
      <p:sp>
        <p:nvSpPr>
          <p:cNvPr id="17" name="gq-2">
            <a:extLst xmlns:a="http://schemas.openxmlformats.org/drawingml/2006/main">
              <a:ext uri="{FF2B5EF4-FFF2-40B4-BE49-F238E27FC236}">
                <a16:creationId xmlns:a16="http://schemas.microsoft.com/office/drawing/2014/main" id="{8DAA54A9-3766-41AD-9CEA-670E250B0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05325" y="3810000"/>
            <a:ext cx="12001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F2F6F7"/>
                </a:solidFill>
              </a:defRPr>
            </a:pPr>
            <a:r>
              <a:rPr sz="1200" b="0">
                <a:solidFill>
                  <a:srgbClr val="F2F6F7"/>
                </a:solidFill>
              </a:rPr>
              <a:t>компетенции</a:t>
            </a:r>
          </a:p>
        </p:txBody>
      </p:sp>
      <p:sp>
        <p:nvSpPr>
          <p:cNvPr id="18" name="gate-3">
            <a:extLst xmlns:a="http://schemas.openxmlformats.org/drawingml/2006/main">
              <a:ext uri="{FF2B5EF4-FFF2-40B4-BE49-F238E27FC236}">
                <a16:creationId xmlns:a16="http://schemas.microsoft.com/office/drawing/2014/main" id="{4FD34E6A-99B3-48E0-B96C-85CE9231C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286000"/>
            <a:ext cx="1428750" cy="2333625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gnum-3">
            <a:extLst xmlns:a="http://schemas.openxmlformats.org/drawingml/2006/main">
              <a:ext uri="{FF2B5EF4-FFF2-40B4-BE49-F238E27FC236}">
                <a16:creationId xmlns:a16="http://schemas.microsoft.com/office/drawing/2014/main" id="{BC4BB2B4-32C1-4691-90CE-E4211F17B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2225" y="2428875"/>
            <a:ext cx="114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0" name="gt-3">
            <a:extLst xmlns:a="http://schemas.openxmlformats.org/drawingml/2006/main">
              <a:ext uri="{FF2B5EF4-FFF2-40B4-BE49-F238E27FC236}">
                <a16:creationId xmlns:a16="http://schemas.microsoft.com/office/drawing/2014/main" id="{1F9A4E35-DEF6-4804-96D7-4CABEDB46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143250"/>
            <a:ext cx="12763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РИСК</a:t>
            </a:r>
          </a:p>
        </p:txBody>
      </p:sp>
      <p:sp>
        <p:nvSpPr>
          <p:cNvPr id="21" name="gq-3">
            <a:extLst xmlns:a="http://schemas.openxmlformats.org/drawingml/2006/main">
              <a:ext uri="{FF2B5EF4-FFF2-40B4-BE49-F238E27FC236}">
                <a16:creationId xmlns:a16="http://schemas.microsoft.com/office/drawing/2014/main" id="{CE39AD6B-72FF-4473-B1D1-78D1FCBB1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810000"/>
            <a:ext cx="12001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F2F6F7"/>
                </a:solidFill>
              </a:defRPr>
            </a:pPr>
            <a:r>
              <a:rPr sz="1200" b="0">
                <a:solidFill>
                  <a:srgbClr val="F2F6F7"/>
                </a:solidFill>
              </a:rPr>
              <a:t>предел потерь</a:t>
            </a:r>
          </a:p>
        </p:txBody>
      </p:sp>
      <p:sp>
        <p:nvSpPr>
          <p:cNvPr id="22" name="gate-4">
            <a:extLst xmlns:a="http://schemas.openxmlformats.org/drawingml/2006/main">
              <a:ext uri="{FF2B5EF4-FFF2-40B4-BE49-F238E27FC236}">
                <a16:creationId xmlns:a16="http://schemas.microsoft.com/office/drawing/2014/main" id="{75C897EA-C0C2-4F9E-AB10-95CD97912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67675" y="2286000"/>
            <a:ext cx="1428750" cy="2333625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155B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gnum-4">
            <a:extLst xmlns:a="http://schemas.openxmlformats.org/drawingml/2006/main">
              <a:ext uri="{FF2B5EF4-FFF2-40B4-BE49-F238E27FC236}">
                <a16:creationId xmlns:a16="http://schemas.microsoft.com/office/drawing/2014/main" id="{35D8EB7D-A770-441C-8303-0EC58790D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428875"/>
            <a:ext cx="114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4" name="gt-4">
            <a:extLst xmlns:a="http://schemas.openxmlformats.org/drawingml/2006/main">
              <a:ext uri="{FF2B5EF4-FFF2-40B4-BE49-F238E27FC236}">
                <a16:creationId xmlns:a16="http://schemas.microsoft.com/office/drawing/2014/main" id="{C488DD9A-F9EC-4B16-A660-711F87203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3143250"/>
            <a:ext cx="12763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ЭФФЕКТ</a:t>
            </a:r>
          </a:p>
        </p:txBody>
      </p:sp>
      <p:sp>
        <p:nvSpPr>
          <p:cNvPr id="25" name="gq-4">
            <a:extLst xmlns:a="http://schemas.openxmlformats.org/drawingml/2006/main">
              <a:ext uri="{FF2B5EF4-FFF2-40B4-BE49-F238E27FC236}">
                <a16:creationId xmlns:a16="http://schemas.microsoft.com/office/drawing/2014/main" id="{FC413D02-18F8-40E4-87B8-065935B3C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3810000"/>
            <a:ext cx="12001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F2F6F7"/>
                </a:solidFill>
              </a:defRPr>
            </a:pPr>
            <a:r>
              <a:rPr sz="1200" b="0">
                <a:solidFill>
                  <a:srgbClr val="F2F6F7"/>
                </a:solidFill>
              </a:rPr>
              <a:t>измеримый эффект</a:t>
            </a:r>
          </a:p>
        </p:txBody>
      </p:sp>
      <p:sp>
        <p:nvSpPr>
          <p:cNvPr id="26" name="gate-5">
            <a:extLst xmlns:a="http://schemas.openxmlformats.org/drawingml/2006/main">
              <a:ext uri="{FF2B5EF4-FFF2-40B4-BE49-F238E27FC236}">
                <a16:creationId xmlns:a16="http://schemas.microsoft.com/office/drawing/2014/main" id="{FD3346B0-AD41-4A0D-AF0B-688C120BC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286000"/>
            <a:ext cx="1428750" cy="2333625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155B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gnum-5">
            <a:extLst xmlns:a="http://schemas.openxmlformats.org/drawingml/2006/main">
              <a:ext uri="{FF2B5EF4-FFF2-40B4-BE49-F238E27FC236}">
                <a16:creationId xmlns:a16="http://schemas.microsoft.com/office/drawing/2014/main" id="{39B2B362-AB92-458C-A4B9-6BFB98754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48875" y="2428875"/>
            <a:ext cx="114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28" name="gt-5">
            <a:extLst xmlns:a="http://schemas.openxmlformats.org/drawingml/2006/main">
              <a:ext uri="{FF2B5EF4-FFF2-40B4-BE49-F238E27FC236}">
                <a16:creationId xmlns:a16="http://schemas.microsoft.com/office/drawing/2014/main" id="{FE04FC18-018C-40E2-ACA9-0C748BB07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82200" y="3143250"/>
            <a:ext cx="12763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МАСШТАБ</a:t>
            </a:r>
          </a:p>
        </p:txBody>
      </p:sp>
      <p:sp>
        <p:nvSpPr>
          <p:cNvPr id="29" name="gq-5">
            <a:extLst xmlns:a="http://schemas.openxmlformats.org/drawingml/2006/main">
              <a:ext uri="{FF2B5EF4-FFF2-40B4-BE49-F238E27FC236}">
                <a16:creationId xmlns:a16="http://schemas.microsoft.com/office/drawing/2014/main" id="{D6E29A81-EF49-49F8-A12F-F03CF2141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0300" y="3810000"/>
            <a:ext cx="12001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F2F6F7"/>
                </a:solidFill>
              </a:defRPr>
            </a:pPr>
            <a:r>
              <a:rPr sz="1200" b="0">
                <a:solidFill>
                  <a:srgbClr val="F2F6F7"/>
                </a:solidFill>
              </a:rPr>
              <a:t>повторяемость</a:t>
            </a:r>
          </a:p>
        </p:txBody>
      </p:sp>
      <p:sp>
        <p:nvSpPr>
          <p:cNvPr id="30" name="warn">
            <a:extLst xmlns:a="http://schemas.openxmlformats.org/drawingml/2006/main">
              <a:ext uri="{FF2B5EF4-FFF2-40B4-BE49-F238E27FC236}">
                <a16:creationId xmlns:a16="http://schemas.microsoft.com/office/drawing/2014/main" id="{45F38B56-FA12-42FB-98C8-0E65B99E4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334000"/>
            <a:ext cx="9715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2F6F7"/>
                </a:solidFill>
              </a:defRPr>
            </a:pPr>
            <a:r>
              <a:rPr sz="1650" b="1">
                <a:solidFill>
                  <a:srgbClr val="F2F6F7"/>
                </a:solidFill>
              </a:rPr>
              <a:t>Стоимость актива не заменяет ликвидность, юридическую чистоту и способность обслуживать обязательства.</a:t>
            </a:r>
          </a:p>
        </p:txBody>
      </p:sp>
      <p:sp>
        <p:nvSpPr>
          <p:cNvPr id="31" name="footer">
            <a:extLst xmlns:a="http://schemas.openxmlformats.org/drawingml/2006/main">
              <a:ext uri="{FF2B5EF4-FFF2-40B4-BE49-F238E27FC236}">
                <a16:creationId xmlns:a16="http://schemas.microsoft.com/office/drawing/2014/main" id="{B5DBC0BC-0F84-4502-BDA9-0AC62E3EA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436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9BAC5"/>
                </a:solidFill>
              </a:defRPr>
            </a:pPr>
            <a:r>
              <a:rPr sz="900" b="1">
                <a:solidFill>
                  <a:srgbClr val="A9BAC5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61197617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71A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orb-a">
            <a:extLst xmlns:a="http://schemas.openxmlformats.org/drawingml/2006/main">
              <a:ext uri="{FF2B5EF4-FFF2-40B4-BE49-F238E27FC236}">
                <a16:creationId xmlns:a16="http://schemas.microsoft.com/office/drawing/2014/main" id="{6EC8323E-7E4A-4D7D-A02E-607136085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2286000" cy="228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3A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orb-b">
            <a:extLst xmlns:a="http://schemas.openxmlformats.org/drawingml/2006/main">
              <a:ext uri="{FF2B5EF4-FFF2-40B4-BE49-F238E27FC236}">
                <a16:creationId xmlns:a16="http://schemas.microsoft.com/office/drawing/2014/main" id="{235C0955-35DE-483A-93C7-3943FF6D2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190500"/>
            <a:ext cx="952500" cy="95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ection">
            <a:extLst xmlns:a="http://schemas.openxmlformats.org/drawingml/2006/main">
              <a:ext uri="{FF2B5EF4-FFF2-40B4-BE49-F238E27FC236}">
                <a16:creationId xmlns:a16="http://schemas.microsoft.com/office/drawing/2014/main" id="{2EF5A133-073C-4CFA-9B8D-A03D1A6EC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9BAC5"/>
                </a:solidFill>
              </a:defRPr>
            </a:pPr>
            <a:r>
              <a:rPr sz="975" b="1">
                <a:solidFill>
                  <a:srgbClr val="A9BAC5"/>
                </a:solidFill>
              </a:rPr>
              <a:t>ДОРОЖНАЯ КАРТА</a:t>
            </a:r>
          </a:p>
        </p:txBody>
      </p:sp>
      <p:sp>
        <p:nvSpPr>
          <p:cNvPr id="4" name="top-rule">
            <a:extLst xmlns:a="http://schemas.openxmlformats.org/drawingml/2006/main">
              <a:ext uri="{FF2B5EF4-FFF2-40B4-BE49-F238E27FC236}">
                <a16:creationId xmlns:a16="http://schemas.microsoft.com/office/drawing/2014/main" id="{D24A0B43-A6E6-4E80-9DF8-844F1FE3C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78"/>
          </a:solidFill>
          <a:ln xmlns:a="http://schemas.openxmlformats.org/drawingml/2006/main" w="0">
            <a:solidFill>
              <a:srgbClr val="155B78"/>
            </a:solidFill>
            <a:prstDash val="solid"/>
          </a:ln>
        </p:spPr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602A6886-4027-4012-944D-77949787E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От доктрины к международной сети — за 60 месяцев</a:t>
            </a:r>
          </a:p>
        </p:txBody>
      </p:sp>
      <p:sp>
        <p:nvSpPr>
          <p:cNvPr id="6" name="timeline">
            <a:extLst xmlns:a="http://schemas.openxmlformats.org/drawingml/2006/main">
              <a:ext uri="{FF2B5EF4-FFF2-40B4-BE49-F238E27FC236}">
                <a16:creationId xmlns:a16="http://schemas.microsoft.com/office/drawing/2014/main" id="{EDD49051-B370-4A72-BEB5-3148C5FFD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381375"/>
            <a:ext cx="100965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solidFill>
              <a:srgbClr val="19A6A6"/>
            </a:solidFill>
            <a:prstDash val="solid"/>
          </a:ln>
        </p:spPr>
      </p:sp>
      <p:sp>
        <p:nvSpPr>
          <p:cNvPr id="7" name="dot-105-357">
            <a:extLst xmlns:a="http://schemas.openxmlformats.org/drawingml/2006/main">
              <a:ext uri="{FF2B5EF4-FFF2-40B4-BE49-F238E27FC236}">
                <a16:creationId xmlns:a16="http://schemas.microsoft.com/office/drawing/2014/main" id="{59D1148F-E222-4AC2-89B0-EAF7DDE95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3286125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A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ime-0">
            <a:extLst xmlns:a="http://schemas.openxmlformats.org/drawingml/2006/main">
              <a:ext uri="{FF2B5EF4-FFF2-40B4-BE49-F238E27FC236}">
                <a16:creationId xmlns:a16="http://schemas.microsoft.com/office/drawing/2014/main" id="{61A65832-88BC-4F4F-8CC7-E58C3C16F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" y="2619375"/>
            <a:ext cx="1333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C8A74B"/>
                </a:solidFill>
              </a:defRPr>
            </a:pPr>
            <a:r>
              <a:rPr sz="1500" b="1">
                <a:solidFill>
                  <a:srgbClr val="C8A74B"/>
                </a:solidFill>
              </a:rPr>
              <a:t>0–3 мес.</a:t>
            </a:r>
          </a:p>
        </p:txBody>
      </p:sp>
      <p:sp>
        <p:nvSpPr>
          <p:cNvPr id="9" name="mile-0">
            <a:extLst xmlns:a="http://schemas.openxmlformats.org/drawingml/2006/main">
              <a:ext uri="{FF2B5EF4-FFF2-40B4-BE49-F238E27FC236}">
                <a16:creationId xmlns:a16="http://schemas.microsoft.com/office/drawing/2014/main" id="{6CAAC0C9-F1F2-433D-A083-2FEA9C6DC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" y="3762375"/>
            <a:ext cx="1714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Доктрина</a:t>
            </a:r>
          </a:p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и аудит</a:t>
            </a:r>
          </a:p>
        </p:txBody>
      </p:sp>
      <p:sp>
        <p:nvSpPr>
          <p:cNvPr id="10" name="dot-317-357">
            <a:extLst xmlns:a="http://schemas.openxmlformats.org/drawingml/2006/main">
              <a:ext uri="{FF2B5EF4-FFF2-40B4-BE49-F238E27FC236}">
                <a16:creationId xmlns:a16="http://schemas.microsoft.com/office/drawing/2014/main" id="{49D3ADA3-9FB3-476A-8A4B-0FF9621AC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5125" y="3286125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ime-1">
            <a:extLst xmlns:a="http://schemas.openxmlformats.org/drawingml/2006/main">
              <a:ext uri="{FF2B5EF4-FFF2-40B4-BE49-F238E27FC236}">
                <a16:creationId xmlns:a16="http://schemas.microsoft.com/office/drawing/2014/main" id="{EC1395C3-D413-4264-805F-DC42886C0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52675" y="2619375"/>
            <a:ext cx="1333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78D7D1"/>
                </a:solidFill>
              </a:defRPr>
            </a:pPr>
            <a:r>
              <a:rPr sz="1500" b="1">
                <a:solidFill>
                  <a:srgbClr val="78D7D1"/>
                </a:solidFill>
              </a:rPr>
              <a:t>3–6 мес.</a:t>
            </a:r>
          </a:p>
        </p:txBody>
      </p:sp>
      <p:sp>
        <p:nvSpPr>
          <p:cNvPr id="12" name="mile-1">
            <a:extLst xmlns:a="http://schemas.openxmlformats.org/drawingml/2006/main">
              <a:ext uri="{FF2B5EF4-FFF2-40B4-BE49-F238E27FC236}">
                <a16:creationId xmlns:a16="http://schemas.microsoft.com/office/drawing/2014/main" id="{F1ABA4C6-7049-499C-8844-464A6E295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62175" y="3762375"/>
            <a:ext cx="1714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Архитектура</a:t>
            </a:r>
          </a:p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ядра</a:t>
            </a:r>
          </a:p>
        </p:txBody>
      </p:sp>
      <p:sp>
        <p:nvSpPr>
          <p:cNvPr id="13" name="dot-529-357">
            <a:extLst xmlns:a="http://schemas.openxmlformats.org/drawingml/2006/main">
              <a:ext uri="{FF2B5EF4-FFF2-40B4-BE49-F238E27FC236}">
                <a16:creationId xmlns:a16="http://schemas.microsoft.com/office/drawing/2014/main" id="{D9DEE48E-C782-4416-AD5A-79F4E538B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24425" y="3286125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ime-2">
            <a:extLst xmlns:a="http://schemas.openxmlformats.org/drawingml/2006/main">
              <a:ext uri="{FF2B5EF4-FFF2-40B4-BE49-F238E27FC236}">
                <a16:creationId xmlns:a16="http://schemas.microsoft.com/office/drawing/2014/main" id="{FF0F5AE8-FB33-41C0-914A-82280BDBB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1975" y="2619375"/>
            <a:ext cx="1333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78D7D1"/>
                </a:solidFill>
              </a:defRPr>
            </a:pPr>
            <a:r>
              <a:rPr sz="1500" b="1">
                <a:solidFill>
                  <a:srgbClr val="78D7D1"/>
                </a:solidFill>
              </a:rPr>
              <a:t>6–12 мес.</a:t>
            </a:r>
          </a:p>
        </p:txBody>
      </p:sp>
      <p:sp>
        <p:nvSpPr>
          <p:cNvPr id="15" name="mile-2">
            <a:extLst xmlns:a="http://schemas.openxmlformats.org/drawingml/2006/main">
              <a:ext uri="{FF2B5EF4-FFF2-40B4-BE49-F238E27FC236}">
                <a16:creationId xmlns:a16="http://schemas.microsoft.com/office/drawing/2014/main" id="{C21EC289-DC32-4FFE-80D5-6028BCF48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81475" y="3762375"/>
            <a:ext cx="1714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Российский</a:t>
            </a:r>
          </a:p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пилот</a:t>
            </a:r>
          </a:p>
        </p:txBody>
      </p:sp>
      <p:sp>
        <p:nvSpPr>
          <p:cNvPr id="16" name="dot-741-357">
            <a:extLst xmlns:a="http://schemas.openxmlformats.org/drawingml/2006/main">
              <a:ext uri="{FF2B5EF4-FFF2-40B4-BE49-F238E27FC236}">
                <a16:creationId xmlns:a16="http://schemas.microsoft.com/office/drawing/2014/main" id="{E47B49B1-7CBC-4FEF-AB16-8FE5A2C3E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3725" y="3286125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ime-3">
            <a:extLst xmlns:a="http://schemas.openxmlformats.org/drawingml/2006/main">
              <a:ext uri="{FF2B5EF4-FFF2-40B4-BE49-F238E27FC236}">
                <a16:creationId xmlns:a16="http://schemas.microsoft.com/office/drawing/2014/main" id="{436E30D9-B0DB-4116-B2BA-F3F19AB5B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619375"/>
            <a:ext cx="1333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78D7D1"/>
                </a:solidFill>
              </a:defRPr>
            </a:pPr>
            <a:r>
              <a:rPr sz="1500" b="1">
                <a:solidFill>
                  <a:srgbClr val="78D7D1"/>
                </a:solidFill>
              </a:rPr>
              <a:t>12–24 мес.</a:t>
            </a:r>
          </a:p>
        </p:txBody>
      </p:sp>
      <p:sp>
        <p:nvSpPr>
          <p:cNvPr id="18" name="mile-3">
            <a:extLst xmlns:a="http://schemas.openxmlformats.org/drawingml/2006/main">
              <a:ext uri="{FF2B5EF4-FFF2-40B4-BE49-F238E27FC236}">
                <a16:creationId xmlns:a16="http://schemas.microsoft.com/office/drawing/2014/main" id="{0EDA3D96-3642-48A9-BC38-4D8E4D7DB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3762375"/>
            <a:ext cx="1714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ЕАЭС</a:t>
            </a:r>
          </a:p>
        </p:txBody>
      </p:sp>
      <p:sp>
        <p:nvSpPr>
          <p:cNvPr id="19" name="dot-953-357">
            <a:extLst xmlns:a="http://schemas.openxmlformats.org/drawingml/2006/main">
              <a:ext uri="{FF2B5EF4-FFF2-40B4-BE49-F238E27FC236}">
                <a16:creationId xmlns:a16="http://schemas.microsoft.com/office/drawing/2014/main" id="{32BBAF9E-42BF-472D-B3D9-38B2E4068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3286125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ime-4">
            <a:extLst xmlns:a="http://schemas.openxmlformats.org/drawingml/2006/main">
              <a:ext uri="{FF2B5EF4-FFF2-40B4-BE49-F238E27FC236}">
                <a16:creationId xmlns:a16="http://schemas.microsoft.com/office/drawing/2014/main" id="{5B2E0021-9559-4F8B-B65F-42AF23193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10575" y="2619375"/>
            <a:ext cx="1333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78D7D1"/>
                </a:solidFill>
              </a:defRPr>
            </a:pPr>
            <a:r>
              <a:rPr sz="1500" b="1">
                <a:solidFill>
                  <a:srgbClr val="78D7D1"/>
                </a:solidFill>
              </a:rPr>
              <a:t>24–36 мес.</a:t>
            </a:r>
          </a:p>
        </p:txBody>
      </p:sp>
      <p:sp>
        <p:nvSpPr>
          <p:cNvPr id="21" name="mile-4">
            <a:extLst xmlns:a="http://schemas.openxmlformats.org/drawingml/2006/main">
              <a:ext uri="{FF2B5EF4-FFF2-40B4-BE49-F238E27FC236}">
                <a16:creationId xmlns:a16="http://schemas.microsoft.com/office/drawing/2014/main" id="{2B1D4017-B9A2-4DAC-A314-D0CBF041F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3762375"/>
            <a:ext cx="1714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БРИКС+</a:t>
            </a:r>
          </a:p>
        </p:txBody>
      </p:sp>
      <p:sp>
        <p:nvSpPr>
          <p:cNvPr id="22" name="dot-1165-357">
            <a:extLst xmlns:a="http://schemas.openxmlformats.org/drawingml/2006/main">
              <a:ext uri="{FF2B5EF4-FFF2-40B4-BE49-F238E27FC236}">
                <a16:creationId xmlns:a16="http://schemas.microsoft.com/office/drawing/2014/main" id="{DCC20276-CC72-468F-8586-A7D1FD48F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82325" y="3286125"/>
            <a:ext cx="228600" cy="228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time-5">
            <a:extLst xmlns:a="http://schemas.openxmlformats.org/drawingml/2006/main">
              <a:ext uri="{FF2B5EF4-FFF2-40B4-BE49-F238E27FC236}">
                <a16:creationId xmlns:a16="http://schemas.microsoft.com/office/drawing/2014/main" id="{96504993-CF06-4F67-B5E8-8BFAB3E4E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2619375"/>
            <a:ext cx="1333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78D7D1"/>
                </a:solidFill>
              </a:defRPr>
            </a:pPr>
            <a:r>
              <a:rPr sz="1500" b="1">
                <a:solidFill>
                  <a:srgbClr val="78D7D1"/>
                </a:solidFill>
              </a:rPr>
              <a:t>36–60 мес.</a:t>
            </a:r>
          </a:p>
        </p:txBody>
      </p:sp>
      <p:sp>
        <p:nvSpPr>
          <p:cNvPr id="24" name="mile-5">
            <a:extLst xmlns:a="http://schemas.openxmlformats.org/drawingml/2006/main">
              <a:ext uri="{FF2B5EF4-FFF2-40B4-BE49-F238E27FC236}">
                <a16:creationId xmlns:a16="http://schemas.microsoft.com/office/drawing/2014/main" id="{549D2C70-A52E-486A-8FEF-134FDA7D3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9375" y="3762375"/>
            <a:ext cx="1714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Международная</a:t>
            </a:r>
          </a:p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сеть</a:t>
            </a:r>
          </a:p>
        </p:txBody>
      </p:sp>
      <p:sp>
        <p:nvSpPr>
          <p:cNvPr id="25" name="band-555">
            <a:extLst xmlns:a="http://schemas.openxmlformats.org/drawingml/2006/main">
              <a:ext uri="{FF2B5EF4-FFF2-40B4-BE49-F238E27FC236}">
                <a16:creationId xmlns:a16="http://schemas.microsoft.com/office/drawing/2014/main" id="{1983E498-084C-48D2-B1B4-066DF0EC4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5286375"/>
            <a:ext cx="8858250" cy="723900"/>
          </a:xfrm>
          <a:prstGeom xmlns:a="http://schemas.openxmlformats.org/drawingml/2006/main" prst="roundRect">
            <a:avLst>
              <a:gd name="adj" fmla="val 10526"/>
            </a:avLst>
          </a:prstGeom>
          <a:solidFill xmlns:a="http://schemas.openxmlformats.org/drawingml/2006/main">
            <a:srgbClr val="0B27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bandtxt-555">
            <a:extLst xmlns:a="http://schemas.openxmlformats.org/drawingml/2006/main">
              <a:ext uri="{FF2B5EF4-FFF2-40B4-BE49-F238E27FC236}">
                <a16:creationId xmlns:a16="http://schemas.microsoft.com/office/drawing/2014/main" id="{71388A30-94D8-4450-A1DA-381A7F7C6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76425" y="5362575"/>
            <a:ext cx="84391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2F6F7"/>
                </a:solidFill>
              </a:defRPr>
            </a:pPr>
            <a:r>
              <a:rPr sz="1500" b="1">
                <a:solidFill>
                  <a:srgbClr val="F2F6F7"/>
                </a:solidFill>
              </a:rPr>
              <a:t>Пилот: один регион или продуктовая линия • 3–5 проектов • независимый аудит • стресс-тест</a:t>
            </a:r>
          </a:p>
        </p:txBody>
      </p:sp>
      <p:sp>
        <p:nvSpPr>
          <p:cNvPr id="27" name="footer">
            <a:extLst xmlns:a="http://schemas.openxmlformats.org/drawingml/2006/main">
              <a:ext uri="{FF2B5EF4-FFF2-40B4-BE49-F238E27FC236}">
                <a16:creationId xmlns:a16="http://schemas.microsoft.com/office/drawing/2014/main" id="{4BC3BACA-97B6-4038-9EC7-04AD19755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436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9BAC5"/>
                </a:solidFill>
              </a:defRPr>
            </a:pPr>
            <a:r>
              <a:rPr sz="900" b="1">
                <a:solidFill>
                  <a:srgbClr val="A9BAC5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027510829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71A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orb-a">
            <a:extLst xmlns:a="http://schemas.openxmlformats.org/drawingml/2006/main">
              <a:ext uri="{FF2B5EF4-FFF2-40B4-BE49-F238E27FC236}">
                <a16:creationId xmlns:a16="http://schemas.microsoft.com/office/drawing/2014/main" id="{86490F19-7744-425E-A10E-564105ADD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2286000" cy="228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3A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orb-b">
            <a:extLst xmlns:a="http://schemas.openxmlformats.org/drawingml/2006/main">
              <a:ext uri="{FF2B5EF4-FFF2-40B4-BE49-F238E27FC236}">
                <a16:creationId xmlns:a16="http://schemas.microsoft.com/office/drawing/2014/main" id="{518E13DB-FAC7-4CD5-B0CB-9B75F955D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190500"/>
            <a:ext cx="952500" cy="95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ection">
            <a:extLst xmlns:a="http://schemas.openxmlformats.org/drawingml/2006/main">
              <a:ext uri="{FF2B5EF4-FFF2-40B4-BE49-F238E27FC236}">
                <a16:creationId xmlns:a16="http://schemas.microsoft.com/office/drawing/2014/main" id="{7876E717-BED2-44BA-AF94-48C91BA56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9BAC5"/>
                </a:solidFill>
              </a:defRPr>
            </a:pPr>
            <a:r>
              <a:rPr sz="975" b="1">
                <a:solidFill>
                  <a:srgbClr val="A9BAC5"/>
                </a:solidFill>
              </a:rPr>
              <a:t>РЕШЕНИЕ О ЗАПУСКЕ</a:t>
            </a:r>
          </a:p>
        </p:txBody>
      </p:sp>
      <p:sp>
        <p:nvSpPr>
          <p:cNvPr id="4" name="top-rule">
            <a:extLst xmlns:a="http://schemas.openxmlformats.org/drawingml/2006/main">
              <a:ext uri="{FF2B5EF4-FFF2-40B4-BE49-F238E27FC236}">
                <a16:creationId xmlns:a16="http://schemas.microsoft.com/office/drawing/2014/main" id="{B8112B0D-D02C-4FEE-B4D6-C5542050E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78"/>
          </a:solidFill>
          <a:ln xmlns:a="http://schemas.openxmlformats.org/drawingml/2006/main" w="0">
            <a:solidFill>
              <a:srgbClr val="155B78"/>
            </a:solidFill>
            <a:prstDash val="solid"/>
          </a:ln>
        </p:spPr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E4C5D751-CA9D-48A1-8453-BB427A225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Первый стратегический совет должен утвердить восемь решений</a:t>
            </a:r>
          </a:p>
        </p:txBody>
      </p:sp>
      <p:sp>
        <p:nvSpPr>
          <p:cNvPr id="6" name="check-0">
            <a:extLst xmlns:a="http://schemas.openxmlformats.org/drawingml/2006/main">
              <a:ext uri="{FF2B5EF4-FFF2-40B4-BE49-F238E27FC236}">
                <a16:creationId xmlns:a16="http://schemas.microsoft.com/office/drawing/2014/main" id="{0584B9C7-C18F-4C51-92B9-E9C58F827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11455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A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checkn-0">
            <a:extLst xmlns:a="http://schemas.openxmlformats.org/drawingml/2006/main">
              <a:ext uri="{FF2B5EF4-FFF2-40B4-BE49-F238E27FC236}">
                <a16:creationId xmlns:a16="http://schemas.microsoft.com/office/drawing/2014/main" id="{44BDF7AA-CB1F-472D-BFEB-43226B78F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057400"/>
            <a:ext cx="3619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71A2B"/>
                </a:solidFill>
              </a:defRPr>
            </a:pPr>
            <a:r>
              <a:rPr sz="1350" b="1">
                <a:solidFill>
                  <a:srgbClr val="071A2B"/>
                </a:solidFill>
              </a:rPr>
              <a:t>1</a:t>
            </a:r>
          </a:p>
        </p:txBody>
      </p:sp>
      <p:sp>
        <p:nvSpPr>
          <p:cNvPr id="8" name="act-0">
            <a:extLst xmlns:a="http://schemas.openxmlformats.org/drawingml/2006/main">
              <a:ext uri="{FF2B5EF4-FFF2-40B4-BE49-F238E27FC236}">
                <a16:creationId xmlns:a16="http://schemas.microsoft.com/office/drawing/2014/main" id="{DD0F1A07-DA19-4BF0-80BB-DF36780D3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019300"/>
            <a:ext cx="4476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Миссия и границы</a:t>
            </a:r>
          </a:p>
        </p:txBody>
      </p:sp>
      <p:sp>
        <p:nvSpPr>
          <p:cNvPr id="9" name="check-1">
            <a:extLst xmlns:a="http://schemas.openxmlformats.org/drawingml/2006/main">
              <a:ext uri="{FF2B5EF4-FFF2-40B4-BE49-F238E27FC236}">
                <a16:creationId xmlns:a16="http://schemas.microsoft.com/office/drawing/2014/main" id="{4F941333-5609-4671-AC31-B9F259004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11455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A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heckn-1">
            <a:extLst xmlns:a="http://schemas.openxmlformats.org/drawingml/2006/main">
              <a:ext uri="{FF2B5EF4-FFF2-40B4-BE49-F238E27FC236}">
                <a16:creationId xmlns:a16="http://schemas.microsoft.com/office/drawing/2014/main" id="{BDA5EE20-861A-4771-BAB8-2FCC1E141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057400"/>
            <a:ext cx="3619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71A2B"/>
                </a:solidFill>
              </a:defRPr>
            </a:pPr>
            <a:r>
              <a:rPr sz="1350" b="1">
                <a:solidFill>
                  <a:srgbClr val="071A2B"/>
                </a:solidFill>
              </a:rPr>
              <a:t>2</a:t>
            </a:r>
          </a:p>
        </p:txBody>
      </p:sp>
      <p:sp>
        <p:nvSpPr>
          <p:cNvPr id="11" name="act-1">
            <a:extLst xmlns:a="http://schemas.openxmlformats.org/drawingml/2006/main">
              <a:ext uri="{FF2B5EF4-FFF2-40B4-BE49-F238E27FC236}">
                <a16:creationId xmlns:a16="http://schemas.microsoft.com/office/drawing/2014/main" id="{946A5F86-3187-4574-8064-D4788448B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019300"/>
            <a:ext cx="4476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Якорная организация</a:t>
            </a:r>
          </a:p>
        </p:txBody>
      </p:sp>
      <p:sp>
        <p:nvSpPr>
          <p:cNvPr id="12" name="check-2">
            <a:extLst xmlns:a="http://schemas.openxmlformats.org/drawingml/2006/main">
              <a:ext uri="{FF2B5EF4-FFF2-40B4-BE49-F238E27FC236}">
                <a16:creationId xmlns:a16="http://schemas.microsoft.com/office/drawing/2014/main" id="{372A61CE-7650-43BD-9D22-2029311A1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95275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A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checkn-2">
            <a:extLst xmlns:a="http://schemas.openxmlformats.org/drawingml/2006/main">
              <a:ext uri="{FF2B5EF4-FFF2-40B4-BE49-F238E27FC236}">
                <a16:creationId xmlns:a16="http://schemas.microsoft.com/office/drawing/2014/main" id="{F0799285-4D4A-4D33-A13C-8246D794B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895600"/>
            <a:ext cx="3619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71A2B"/>
                </a:solidFill>
              </a:defRPr>
            </a:pPr>
            <a:r>
              <a:rPr sz="1350" b="1">
                <a:solidFill>
                  <a:srgbClr val="071A2B"/>
                </a:solidFill>
              </a:rPr>
              <a:t>3</a:t>
            </a:r>
          </a:p>
        </p:txBody>
      </p:sp>
      <p:sp>
        <p:nvSpPr>
          <p:cNvPr id="14" name="act-2">
            <a:extLst xmlns:a="http://schemas.openxmlformats.org/drawingml/2006/main">
              <a:ext uri="{FF2B5EF4-FFF2-40B4-BE49-F238E27FC236}">
                <a16:creationId xmlns:a16="http://schemas.microsoft.com/office/drawing/2014/main" id="{02555BF1-7554-4A48-AA2D-24D9B9F91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857500"/>
            <a:ext cx="4476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Аудит активов</a:t>
            </a:r>
          </a:p>
        </p:txBody>
      </p:sp>
      <p:sp>
        <p:nvSpPr>
          <p:cNvPr id="15" name="check-3">
            <a:extLst xmlns:a="http://schemas.openxmlformats.org/drawingml/2006/main">
              <a:ext uri="{FF2B5EF4-FFF2-40B4-BE49-F238E27FC236}">
                <a16:creationId xmlns:a16="http://schemas.microsoft.com/office/drawing/2014/main" id="{5621DA5A-AAFE-46B8-A03F-69E1F65F3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95275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checkn-3">
            <a:extLst xmlns:a="http://schemas.openxmlformats.org/drawingml/2006/main">
              <a:ext uri="{FF2B5EF4-FFF2-40B4-BE49-F238E27FC236}">
                <a16:creationId xmlns:a16="http://schemas.microsoft.com/office/drawing/2014/main" id="{7FB3A90F-616F-4FE0-8A57-317C9BB3E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895600"/>
            <a:ext cx="3619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71A2B"/>
                </a:solidFill>
              </a:defRPr>
            </a:pPr>
            <a:r>
              <a:rPr sz="1350" b="1">
                <a:solidFill>
                  <a:srgbClr val="071A2B"/>
                </a:solidFill>
              </a:rPr>
              <a:t>4</a:t>
            </a:r>
          </a:p>
        </p:txBody>
      </p:sp>
      <p:sp>
        <p:nvSpPr>
          <p:cNvPr id="17" name="act-3">
            <a:extLst xmlns:a="http://schemas.openxmlformats.org/drawingml/2006/main">
              <a:ext uri="{FF2B5EF4-FFF2-40B4-BE49-F238E27FC236}">
                <a16:creationId xmlns:a16="http://schemas.microsoft.com/office/drawing/2014/main" id="{0A7429A9-416F-4E76-9E64-0135B06E3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857500"/>
            <a:ext cx="4476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</a:defRPr>
            </a:pPr>
            <a:r>
              <a:rPr sz="1575" b="0">
                <a:solidFill>
                  <a:srgbClr val="FFFFFF"/>
                </a:solidFill>
              </a:rPr>
              <a:t>Модель банка</a:t>
            </a:r>
          </a:p>
        </p:txBody>
      </p:sp>
      <p:sp>
        <p:nvSpPr>
          <p:cNvPr id="18" name="check-4">
            <a:extLst xmlns:a="http://schemas.openxmlformats.org/drawingml/2006/main">
              <a:ext uri="{FF2B5EF4-FFF2-40B4-BE49-F238E27FC236}">
                <a16:creationId xmlns:a16="http://schemas.microsoft.com/office/drawing/2014/main" id="{7D1011B1-3A33-462B-AABE-0B220248C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79095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heckn-4">
            <a:extLst xmlns:a="http://schemas.openxmlformats.org/drawingml/2006/main">
              <a:ext uri="{FF2B5EF4-FFF2-40B4-BE49-F238E27FC236}">
                <a16:creationId xmlns:a16="http://schemas.microsoft.com/office/drawing/2014/main" id="{DFDEDA2D-7E3D-4652-9520-9285EDFAD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3733800"/>
            <a:ext cx="3619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71A2B"/>
                </a:solidFill>
              </a:defRPr>
            </a:pPr>
            <a:r>
              <a:rPr sz="1350" b="1">
                <a:solidFill>
                  <a:srgbClr val="071A2B"/>
                </a:solidFill>
              </a:rPr>
              <a:t>5</a:t>
            </a:r>
          </a:p>
        </p:txBody>
      </p:sp>
      <p:sp>
        <p:nvSpPr>
          <p:cNvPr id="20" name="act-4">
            <a:extLst xmlns:a="http://schemas.openxmlformats.org/drawingml/2006/main">
              <a:ext uri="{FF2B5EF4-FFF2-40B4-BE49-F238E27FC236}">
                <a16:creationId xmlns:a16="http://schemas.microsoft.com/office/drawing/2014/main" id="{D4D99C1C-09CC-4566-B6A3-F3ED6F5FD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695700"/>
            <a:ext cx="4476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</a:defRPr>
            </a:pPr>
            <a:r>
              <a:rPr sz="1575" b="0">
                <a:solidFill>
                  <a:srgbClr val="FFFFFF"/>
                </a:solidFill>
              </a:rPr>
              <a:t>Риск-центр</a:t>
            </a:r>
          </a:p>
        </p:txBody>
      </p:sp>
      <p:sp>
        <p:nvSpPr>
          <p:cNvPr id="21" name="check-5">
            <a:extLst xmlns:a="http://schemas.openxmlformats.org/drawingml/2006/main">
              <a:ext uri="{FF2B5EF4-FFF2-40B4-BE49-F238E27FC236}">
                <a16:creationId xmlns:a16="http://schemas.microsoft.com/office/drawing/2014/main" id="{67A3A7A6-D307-4AB4-8E82-1846A0EF4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79095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checkn-5">
            <a:extLst xmlns:a="http://schemas.openxmlformats.org/drawingml/2006/main">
              <a:ext uri="{FF2B5EF4-FFF2-40B4-BE49-F238E27FC236}">
                <a16:creationId xmlns:a16="http://schemas.microsoft.com/office/drawing/2014/main" id="{2A20E45E-898B-491D-8D47-E9DF36C31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733800"/>
            <a:ext cx="3619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71A2B"/>
                </a:solidFill>
              </a:defRPr>
            </a:pPr>
            <a:r>
              <a:rPr sz="1350" b="1">
                <a:solidFill>
                  <a:srgbClr val="071A2B"/>
                </a:solidFill>
              </a:rPr>
              <a:t>6</a:t>
            </a:r>
          </a:p>
        </p:txBody>
      </p:sp>
      <p:sp>
        <p:nvSpPr>
          <p:cNvPr id="23" name="act-5">
            <a:extLst xmlns:a="http://schemas.openxmlformats.org/drawingml/2006/main">
              <a:ext uri="{FF2B5EF4-FFF2-40B4-BE49-F238E27FC236}">
                <a16:creationId xmlns:a16="http://schemas.microsoft.com/office/drawing/2014/main" id="{12B07083-8818-4C8C-A485-979599A8F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695700"/>
            <a:ext cx="4476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</a:defRPr>
            </a:pPr>
            <a:r>
              <a:rPr sz="1575" b="0">
                <a:solidFill>
                  <a:srgbClr val="FFFFFF"/>
                </a:solidFill>
              </a:rPr>
              <a:t>3–5 пилотов</a:t>
            </a:r>
          </a:p>
        </p:txBody>
      </p:sp>
      <p:sp>
        <p:nvSpPr>
          <p:cNvPr id="24" name="check-6">
            <a:extLst xmlns:a="http://schemas.openxmlformats.org/drawingml/2006/main">
              <a:ext uri="{FF2B5EF4-FFF2-40B4-BE49-F238E27FC236}">
                <a16:creationId xmlns:a16="http://schemas.microsoft.com/office/drawing/2014/main" id="{A0E67D5F-C955-4568-AB9C-8EF04A910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62915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checkn-6">
            <a:extLst xmlns:a="http://schemas.openxmlformats.org/drawingml/2006/main">
              <a:ext uri="{FF2B5EF4-FFF2-40B4-BE49-F238E27FC236}">
                <a16:creationId xmlns:a16="http://schemas.microsoft.com/office/drawing/2014/main" id="{46CB306B-036E-4512-9E6D-30AFA2B55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4572000"/>
            <a:ext cx="3619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71A2B"/>
                </a:solidFill>
              </a:defRPr>
            </a:pPr>
            <a:r>
              <a:rPr sz="1350" b="1">
                <a:solidFill>
                  <a:srgbClr val="071A2B"/>
                </a:solidFill>
              </a:rPr>
              <a:t>7</a:t>
            </a:r>
          </a:p>
        </p:txBody>
      </p:sp>
      <p:sp>
        <p:nvSpPr>
          <p:cNvPr id="26" name="act-6">
            <a:extLst xmlns:a="http://schemas.openxmlformats.org/drawingml/2006/main">
              <a:ext uri="{FF2B5EF4-FFF2-40B4-BE49-F238E27FC236}">
                <a16:creationId xmlns:a16="http://schemas.microsoft.com/office/drawing/2014/main" id="{36AE027A-4370-4D5B-B212-89373CA55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533900"/>
            <a:ext cx="4476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</a:defRPr>
            </a:pPr>
            <a:r>
              <a:rPr sz="1575" b="0">
                <a:solidFill>
                  <a:srgbClr val="FFFFFF"/>
                </a:solidFill>
              </a:rPr>
              <a:t>Регуляторный меморандум</a:t>
            </a:r>
          </a:p>
        </p:txBody>
      </p:sp>
      <p:sp>
        <p:nvSpPr>
          <p:cNvPr id="27" name="check-7">
            <a:extLst xmlns:a="http://schemas.openxmlformats.org/drawingml/2006/main">
              <a:ext uri="{FF2B5EF4-FFF2-40B4-BE49-F238E27FC236}">
                <a16:creationId xmlns:a16="http://schemas.microsoft.com/office/drawing/2014/main" id="{F1F03A20-E494-4897-8B8E-3857B21AE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62915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checkn-7">
            <a:extLst xmlns:a="http://schemas.openxmlformats.org/drawingml/2006/main">
              <a:ext uri="{FF2B5EF4-FFF2-40B4-BE49-F238E27FC236}">
                <a16:creationId xmlns:a16="http://schemas.microsoft.com/office/drawing/2014/main" id="{B1EA3A75-908F-4B9F-8C5A-87F74EA4A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572000"/>
            <a:ext cx="3619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71A2B"/>
                </a:solidFill>
              </a:defRPr>
            </a:pPr>
            <a:r>
              <a:rPr sz="1350" b="1">
                <a:solidFill>
                  <a:srgbClr val="071A2B"/>
                </a:solidFill>
              </a:rPr>
              <a:t>8</a:t>
            </a:r>
          </a:p>
        </p:txBody>
      </p:sp>
      <p:sp>
        <p:nvSpPr>
          <p:cNvPr id="29" name="act-7">
            <a:extLst xmlns:a="http://schemas.openxmlformats.org/drawingml/2006/main">
              <a:ext uri="{FF2B5EF4-FFF2-40B4-BE49-F238E27FC236}">
                <a16:creationId xmlns:a16="http://schemas.microsoft.com/office/drawing/2014/main" id="{3124A25B-F69E-4177-B89D-8953E9B65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4533900"/>
            <a:ext cx="4476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</a:defRPr>
            </a:pPr>
            <a:r>
              <a:rPr sz="1575" b="0">
                <a:solidFill>
                  <a:srgbClr val="FFFFFF"/>
                </a:solidFill>
              </a:rPr>
              <a:t>Бюджет на 12 месяцев</a:t>
            </a:r>
          </a:p>
        </p:txBody>
      </p:sp>
      <p:sp>
        <p:nvSpPr>
          <p:cNvPr id="30" name="band-585">
            <a:extLst xmlns:a="http://schemas.openxmlformats.org/drawingml/2006/main">
              <a:ext uri="{FF2B5EF4-FFF2-40B4-BE49-F238E27FC236}">
                <a16:creationId xmlns:a16="http://schemas.microsoft.com/office/drawing/2014/main" id="{73B89B30-0F23-45AB-A1B3-1C605B254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572125"/>
            <a:ext cx="93345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bandtxt-585">
            <a:extLst xmlns:a="http://schemas.openxmlformats.org/drawingml/2006/main">
              <a:ext uri="{FF2B5EF4-FFF2-40B4-BE49-F238E27FC236}">
                <a16:creationId xmlns:a16="http://schemas.microsoft.com/office/drawing/2014/main" id="{BCB238A6-87A2-428B-B8C2-A190F399E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5648325"/>
            <a:ext cx="8915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71A2B"/>
                </a:solidFill>
              </a:defRPr>
            </a:pPr>
            <a:r>
              <a:rPr sz="1650" b="1">
                <a:solidFill>
                  <a:srgbClr val="071A2B"/>
                </a:solidFill>
              </a:rPr>
              <a:t>Цель первого этапа: создать юридически чистое российское ядро и доказать модель на реальных проектах.</a:t>
            </a:r>
          </a:p>
        </p:txBody>
      </p:sp>
      <p:sp>
        <p:nvSpPr>
          <p:cNvPr id="32" name="footer">
            <a:extLst xmlns:a="http://schemas.openxmlformats.org/drawingml/2006/main">
              <a:ext uri="{FF2B5EF4-FFF2-40B4-BE49-F238E27FC236}">
                <a16:creationId xmlns:a16="http://schemas.microsoft.com/office/drawing/2014/main" id="{8EDDF292-8FF2-4A15-B148-CF540D6E0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436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9BAC5"/>
                </a:solidFill>
              </a:defRPr>
            </a:pPr>
            <a:r>
              <a:rPr sz="900" b="1">
                <a:solidFill>
                  <a:srgbClr val="A9BAC5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728816379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71A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big-orb">
            <a:extLst xmlns:a="http://schemas.openxmlformats.org/drawingml/2006/main">
              <a:ext uri="{FF2B5EF4-FFF2-40B4-BE49-F238E27FC236}">
                <a16:creationId xmlns:a16="http://schemas.microsoft.com/office/drawing/2014/main" id="{9A4E94AE-1C45-44EB-B247-B1EE8A989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904875"/>
            <a:ext cx="4000500" cy="400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3A55"/>
          </a:solidFill>
          <a:ln xmlns:a="http://schemas.openxmlformats.org/drawingml/2006/main" w="28575">
            <a:solidFill>
              <a:srgbClr val="19A6A6"/>
            </a:solidFill>
            <a:prstDash val="solid"/>
          </a:ln>
        </p:spPr>
      </p:sp>
      <p:sp>
        <p:nvSpPr>
          <p:cNvPr id="2" name="inner-orb">
            <a:extLst xmlns:a="http://schemas.openxmlformats.org/drawingml/2006/main">
              <a:ext uri="{FF2B5EF4-FFF2-40B4-BE49-F238E27FC236}">
                <a16:creationId xmlns:a16="http://schemas.microsoft.com/office/drawing/2014/main" id="{84001F2B-9C3D-47D6-BFED-232CA620B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1666875"/>
            <a:ext cx="2476500" cy="2476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" name="core">
            <a:extLst xmlns:a="http://schemas.openxmlformats.org/drawingml/2006/main">
              <a:ext uri="{FF2B5EF4-FFF2-40B4-BE49-F238E27FC236}">
                <a16:creationId xmlns:a16="http://schemas.microsoft.com/office/drawing/2014/main" id="{1710CE68-5C0B-4BCC-8507-16CCDD09E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2428875"/>
            <a:ext cx="952500" cy="95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A74B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4" name="close-eyebrow">
            <a:extLst xmlns:a="http://schemas.openxmlformats.org/drawingml/2006/main">
              <a:ext uri="{FF2B5EF4-FFF2-40B4-BE49-F238E27FC236}">
                <a16:creationId xmlns:a16="http://schemas.microsoft.com/office/drawing/2014/main" id="{73FE838D-DE47-4CA4-A848-E6FA57810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5250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C8A74B"/>
                </a:solidFill>
              </a:defRPr>
            </a:pPr>
            <a:r>
              <a:rPr sz="1200" b="1">
                <a:solidFill>
                  <a:srgbClr val="C8A74B"/>
                </a:solidFill>
              </a:rPr>
              <a:t>ФОРМУЛА СФЕРЫ</a:t>
            </a:r>
          </a:p>
        </p:txBody>
      </p:sp>
      <p:sp>
        <p:nvSpPr>
          <p:cNvPr id="5" name="close-title">
            <a:extLst xmlns:a="http://schemas.openxmlformats.org/drawingml/2006/main">
              <a:ext uri="{FF2B5EF4-FFF2-40B4-BE49-F238E27FC236}">
                <a16:creationId xmlns:a16="http://schemas.microsoft.com/office/drawing/2014/main" id="{7EAFC3A8-DF59-417C-BFDD-72C3B9334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24000"/>
            <a:ext cx="628650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FFFFFF"/>
                </a:solidFill>
              </a:defRPr>
            </a:pPr>
            <a:r>
              <a:rPr sz="3525" b="1">
                <a:solidFill>
                  <a:srgbClr val="FFFFFF"/>
                </a:solidFill>
              </a:rPr>
              <a:t>Финансовая система</a:t>
            </a:r>
          </a:p>
          <a:p xmlns:a="http://schemas.openxmlformats.org/drawingml/2006/main">
            <a:pPr algn="l">
              <a:defRPr sz="3525" b="1">
                <a:solidFill>
                  <a:srgbClr val="FFFFFF"/>
                </a:solidFill>
              </a:defRPr>
            </a:pPr>
            <a:r>
              <a:rPr sz="3525" b="1">
                <a:solidFill>
                  <a:srgbClr val="FFFFFF"/>
                </a:solidFill>
              </a:rPr>
              <a:t>созидательного развития</a:t>
            </a:r>
          </a:p>
        </p:txBody>
      </p:sp>
      <p:sp>
        <p:nvSpPr>
          <p:cNvPr id="6" name="formula">
            <a:extLst xmlns:a="http://schemas.openxmlformats.org/drawingml/2006/main">
              <a:ext uri="{FF2B5EF4-FFF2-40B4-BE49-F238E27FC236}">
                <a16:creationId xmlns:a16="http://schemas.microsoft.com/office/drawing/2014/main" id="{F3812CCA-BB18-49ED-A364-E9668C0C7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59055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78D7D1"/>
                </a:solidFill>
              </a:defRPr>
            </a:pPr>
            <a:r>
              <a:rPr sz="2025" b="1">
                <a:solidFill>
                  <a:srgbClr val="78D7D1"/>
                </a:solidFill>
              </a:rPr>
              <a:t>Суверенное ядро</a:t>
            </a:r>
          </a:p>
          <a:p xmlns:a="http://schemas.openxmlformats.org/drawingml/2006/main">
            <a:pPr algn="l">
              <a:defRPr sz="2025" b="1">
                <a:solidFill>
                  <a:srgbClr val="78D7D1"/>
                </a:solidFill>
              </a:defRPr>
            </a:pPr>
            <a:r>
              <a:rPr sz="2025" b="1">
                <a:solidFill>
                  <a:srgbClr val="78D7D1"/>
                </a:solidFill>
              </a:rPr>
              <a:t>+ кооперация</a:t>
            </a:r>
          </a:p>
          <a:p xmlns:a="http://schemas.openxmlformats.org/drawingml/2006/main">
            <a:pPr algn="l">
              <a:defRPr sz="2025" b="1">
                <a:solidFill>
                  <a:srgbClr val="78D7D1"/>
                </a:solidFill>
              </a:defRPr>
            </a:pPr>
            <a:r>
              <a:rPr sz="2025" b="1">
                <a:solidFill>
                  <a:srgbClr val="78D7D1"/>
                </a:solidFill>
              </a:rPr>
              <a:t>+ социальная миссия</a:t>
            </a:r>
          </a:p>
          <a:p xmlns:a="http://schemas.openxmlformats.org/drawingml/2006/main">
            <a:pPr algn="l">
              <a:defRPr sz="2025" b="1">
                <a:solidFill>
                  <a:srgbClr val="78D7D1"/>
                </a:solidFill>
              </a:defRPr>
            </a:pPr>
            <a:r>
              <a:rPr sz="2025" b="1">
                <a:solidFill>
                  <a:srgbClr val="78D7D1"/>
                </a:solidFill>
              </a:rPr>
              <a:t>+ международная совместимость</a:t>
            </a:r>
          </a:p>
          <a:p xmlns:a="http://schemas.openxmlformats.org/drawingml/2006/main">
            <a:pPr algn="l">
              <a:defRPr sz="2025" b="1">
                <a:solidFill>
                  <a:srgbClr val="78D7D1"/>
                </a:solidFill>
              </a:defRPr>
            </a:pPr>
            <a:r>
              <a:rPr sz="2025" b="1">
                <a:solidFill>
                  <a:srgbClr val="78D7D1"/>
                </a:solidFill>
              </a:rPr>
              <a:t>+ доказательность</a:t>
            </a:r>
          </a:p>
        </p:txBody>
      </p:sp>
      <p:sp>
        <p:nvSpPr>
          <p:cNvPr id="7" name="close">
            <a:extLst xmlns:a="http://schemas.openxmlformats.org/drawingml/2006/main">
              <a:ext uri="{FF2B5EF4-FFF2-40B4-BE49-F238E27FC236}">
                <a16:creationId xmlns:a16="http://schemas.microsoft.com/office/drawing/2014/main" id="{97B30D08-BCF0-48F2-8718-F97623CC1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19750"/>
            <a:ext cx="857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2F6F7"/>
                </a:solidFill>
              </a:defRPr>
            </a:pPr>
            <a:r>
              <a:rPr sz="1575" b="1">
                <a:solidFill>
                  <a:srgbClr val="F2F6F7"/>
                </a:solidFill>
              </a:rPr>
              <a:t>Следующий шаг — регуляторно-инвестиционное проектирование российского пилота.</a:t>
            </a:r>
          </a:p>
        </p:txBody>
      </p:sp>
      <p:sp>
        <p:nvSpPr>
          <p:cNvPr id="8" name="footer">
            <a:extLst xmlns:a="http://schemas.openxmlformats.org/drawingml/2006/main">
              <a:ext uri="{FF2B5EF4-FFF2-40B4-BE49-F238E27FC236}">
                <a16:creationId xmlns:a16="http://schemas.microsoft.com/office/drawing/2014/main" id="{331D4982-94D4-4CC8-8185-84BDE222F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436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9BAC5"/>
                </a:solidFill>
              </a:defRPr>
            </a:pPr>
            <a:r>
              <a:rPr sz="900" b="1">
                <a:solidFill>
                  <a:srgbClr val="A9BAC5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63747365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71A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orb-a">
            <a:extLst xmlns:a="http://schemas.openxmlformats.org/drawingml/2006/main">
              <a:ext uri="{FF2B5EF4-FFF2-40B4-BE49-F238E27FC236}">
                <a16:creationId xmlns:a16="http://schemas.microsoft.com/office/drawing/2014/main" id="{0E70458D-D5F5-4D2C-8218-4D26E6CFE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2286000" cy="228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3A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orb-b">
            <a:extLst xmlns:a="http://schemas.openxmlformats.org/drawingml/2006/main">
              <a:ext uri="{FF2B5EF4-FFF2-40B4-BE49-F238E27FC236}">
                <a16:creationId xmlns:a16="http://schemas.microsoft.com/office/drawing/2014/main" id="{E91A6775-3C07-4AA9-A084-3C6B7EDD2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190500"/>
            <a:ext cx="952500" cy="95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ection">
            <a:extLst xmlns:a="http://schemas.openxmlformats.org/drawingml/2006/main">
              <a:ext uri="{FF2B5EF4-FFF2-40B4-BE49-F238E27FC236}">
                <a16:creationId xmlns:a16="http://schemas.microsoft.com/office/drawing/2014/main" id="{DCEBBBFD-DA99-44DB-A5B9-B1C01B07D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9BAC5"/>
                </a:solidFill>
              </a:defRPr>
            </a:pPr>
            <a:r>
              <a:rPr sz="975" b="1">
                <a:solidFill>
                  <a:srgbClr val="A9BAC5"/>
                </a:solidFill>
              </a:rPr>
              <a:t>ПОЧЕМУ НУЖНА НОВАЯ АРХИТЕКТУРА</a:t>
            </a:r>
          </a:p>
        </p:txBody>
      </p:sp>
      <p:sp>
        <p:nvSpPr>
          <p:cNvPr id="4" name="top-rule">
            <a:extLst xmlns:a="http://schemas.openxmlformats.org/drawingml/2006/main">
              <a:ext uri="{FF2B5EF4-FFF2-40B4-BE49-F238E27FC236}">
                <a16:creationId xmlns:a16="http://schemas.microsoft.com/office/drawing/2014/main" id="{BAD09D4A-FB9C-4CCC-9CE4-4F6997ACF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78"/>
          </a:solidFill>
          <a:ln xmlns:a="http://schemas.openxmlformats.org/drawingml/2006/main" w="0">
            <a:solidFill>
              <a:srgbClr val="155B78"/>
            </a:solidFill>
            <a:prstDash val="solid"/>
          </a:ln>
        </p:spPr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D40A5123-96E8-499D-B193-D5CABED8E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Капитал есть. Проекты есть. Связующей системы нет.</a:t>
            </a:r>
          </a:p>
        </p:txBody>
      </p:sp>
      <p:sp>
        <p:nvSpPr>
          <p:cNvPr id="6" name="big">
            <a:extLst xmlns:a="http://schemas.openxmlformats.org/drawingml/2006/main">
              <a:ext uri="{FF2B5EF4-FFF2-40B4-BE49-F238E27FC236}">
                <a16:creationId xmlns:a16="http://schemas.microsoft.com/office/drawing/2014/main" id="{20D8712C-AAF9-4D51-9F06-DB398B398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33625"/>
            <a:ext cx="3905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C8A74B"/>
                </a:solidFill>
              </a:defRPr>
            </a:pPr>
            <a:r>
              <a:rPr sz="4800" b="1">
                <a:solidFill>
                  <a:srgbClr val="C8A74B"/>
                </a:solidFill>
              </a:rPr>
              <a:t>РАЗРЫВ</a:t>
            </a:r>
          </a:p>
        </p:txBody>
      </p:sp>
      <p:sp>
        <p:nvSpPr>
          <p:cNvPr id="7" name="desc">
            <a:extLst xmlns:a="http://schemas.openxmlformats.org/drawingml/2006/main">
              <a:ext uri="{FF2B5EF4-FFF2-40B4-BE49-F238E27FC236}">
                <a16:creationId xmlns:a16="http://schemas.microsoft.com/office/drawing/2014/main" id="{CC0C986D-C77E-4EEC-8F89-440A62044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33750"/>
            <a:ext cx="4476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F2F6F7"/>
                </a:solidFill>
              </a:defRPr>
            </a:pPr>
            <a:r>
              <a:rPr sz="1800" b="0">
                <a:solidFill>
                  <a:srgbClr val="F2F6F7"/>
                </a:solidFill>
              </a:rPr>
              <a:t>Между государственными задачами, частным капиталом, кооперативами и социальными инициативами.</a:t>
            </a:r>
          </a:p>
        </p:txBody>
      </p:sp>
      <p:sp>
        <p:nvSpPr>
          <p:cNvPr id="8" name="divider">
            <a:extLst xmlns:a="http://schemas.openxmlformats.org/drawingml/2006/main">
              <a:ext uri="{FF2B5EF4-FFF2-40B4-BE49-F238E27FC236}">
                <a16:creationId xmlns:a16="http://schemas.microsoft.com/office/drawing/2014/main" id="{CC188781-6E4F-4C1B-9022-4ECAE199F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095500"/>
            <a:ext cx="1905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78"/>
          </a:solidFill>
          <a:ln xmlns:a="http://schemas.openxmlformats.org/drawingml/2006/main" w="0">
            <a:solidFill>
              <a:srgbClr val="155B78"/>
            </a:solidFill>
            <a:prstDash val="solid"/>
          </a:ln>
        </p:spPr>
      </p:sp>
      <p:sp>
        <p:nvSpPr>
          <p:cNvPr id="9" name="dot-667-252">
            <a:extLst xmlns:a="http://schemas.openxmlformats.org/drawingml/2006/main">
              <a:ext uri="{FF2B5EF4-FFF2-40B4-BE49-F238E27FC236}">
                <a16:creationId xmlns:a16="http://schemas.microsoft.com/office/drawing/2014/main" id="{682FF0E1-7267-4245-BE08-7DAE34C57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23622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ullet-235">
            <a:extLst xmlns:a="http://schemas.openxmlformats.org/drawingml/2006/main">
              <a:ext uri="{FF2B5EF4-FFF2-40B4-BE49-F238E27FC236}">
                <a16:creationId xmlns:a16="http://schemas.microsoft.com/office/drawing/2014/main" id="{2AA8954D-F773-424E-B128-D978A2549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238375"/>
            <a:ext cx="422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2F6F7"/>
                </a:solidFill>
              </a:defRPr>
            </a:pPr>
            <a:r>
              <a:rPr sz="1500" b="0">
                <a:solidFill>
                  <a:srgbClr val="F2F6F7"/>
                </a:solidFill>
              </a:rPr>
              <a:t>активы не превращаются в ликвидный денежный поток</a:t>
            </a:r>
          </a:p>
        </p:txBody>
      </p:sp>
      <p:sp>
        <p:nvSpPr>
          <p:cNvPr id="11" name="dot-667-332">
            <a:extLst xmlns:a="http://schemas.openxmlformats.org/drawingml/2006/main">
              <a:ext uri="{FF2B5EF4-FFF2-40B4-BE49-F238E27FC236}">
                <a16:creationId xmlns:a16="http://schemas.microsoft.com/office/drawing/2014/main" id="{D32FC601-DA75-4368-A122-BBE849D05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31242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ullet-315">
            <a:extLst xmlns:a="http://schemas.openxmlformats.org/drawingml/2006/main">
              <a:ext uri="{FF2B5EF4-FFF2-40B4-BE49-F238E27FC236}">
                <a16:creationId xmlns:a16="http://schemas.microsoft.com/office/drawing/2014/main" id="{A16C0C26-B5E3-40C7-9E3B-3369F6DDB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000375"/>
            <a:ext cx="422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2F6F7"/>
                </a:solidFill>
              </a:defRPr>
            </a:pPr>
            <a:r>
              <a:rPr sz="1500" b="0">
                <a:solidFill>
                  <a:srgbClr val="F2F6F7"/>
                </a:solidFill>
              </a:rPr>
              <a:t>долгосрочные проекты финансируются несоответствующими ресурсами</a:t>
            </a:r>
          </a:p>
        </p:txBody>
      </p:sp>
      <p:sp>
        <p:nvSpPr>
          <p:cNvPr id="13" name="dot-667-412">
            <a:extLst xmlns:a="http://schemas.openxmlformats.org/drawingml/2006/main">
              <a:ext uri="{FF2B5EF4-FFF2-40B4-BE49-F238E27FC236}">
                <a16:creationId xmlns:a16="http://schemas.microsoft.com/office/drawing/2014/main" id="{D2701EF8-6F04-4747-9549-3692B75F2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38862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bullet-395">
            <a:extLst xmlns:a="http://schemas.openxmlformats.org/drawingml/2006/main">
              <a:ext uri="{FF2B5EF4-FFF2-40B4-BE49-F238E27FC236}">
                <a16:creationId xmlns:a16="http://schemas.microsoft.com/office/drawing/2014/main" id="{BD8B842C-DCFA-4DB1-9AE4-D0F7D2A04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762375"/>
            <a:ext cx="422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2F6F7"/>
                </a:solidFill>
              </a:defRPr>
            </a:pPr>
            <a:r>
              <a:rPr sz="1500" b="0">
                <a:solidFill>
                  <a:srgbClr val="F2F6F7"/>
                </a:solidFill>
              </a:rPr>
              <a:t>социальный эффект не подтверждён финансовой доказательностью</a:t>
            </a:r>
          </a:p>
        </p:txBody>
      </p:sp>
      <p:sp>
        <p:nvSpPr>
          <p:cNvPr id="15" name="dot-667-492">
            <a:extLst xmlns:a="http://schemas.openxmlformats.org/drawingml/2006/main">
              <a:ext uri="{FF2B5EF4-FFF2-40B4-BE49-F238E27FC236}">
                <a16:creationId xmlns:a16="http://schemas.microsoft.com/office/drawing/2014/main" id="{09CB80DA-6F99-42C0-A216-60B4DA076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15075" y="46482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bullet-475">
            <a:extLst xmlns:a="http://schemas.openxmlformats.org/drawingml/2006/main">
              <a:ext uri="{FF2B5EF4-FFF2-40B4-BE49-F238E27FC236}">
                <a16:creationId xmlns:a16="http://schemas.microsoft.com/office/drawing/2014/main" id="{75BB64BB-1044-46DA-8F04-55C7D54C4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524375"/>
            <a:ext cx="42291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2F6F7"/>
                </a:solidFill>
              </a:defRPr>
            </a:pPr>
            <a:r>
              <a:rPr sz="1500" b="0">
                <a:solidFill>
                  <a:srgbClr val="F2F6F7"/>
                </a:solidFill>
              </a:rPr>
              <a:t>международное взаимодействие фрагментировано по юрисдикциям</a:t>
            </a:r>
          </a:p>
        </p:txBody>
      </p:sp>
      <p:sp>
        <p:nvSpPr>
          <p:cNvPr id="17" name="footer">
            <a:extLst xmlns:a="http://schemas.openxmlformats.org/drawingml/2006/main">
              <a:ext uri="{FF2B5EF4-FFF2-40B4-BE49-F238E27FC236}">
                <a16:creationId xmlns:a16="http://schemas.microsoft.com/office/drawing/2014/main" id="{64AB8176-025D-4C91-A6E0-016EB69B2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436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9BAC5"/>
                </a:solidFill>
              </a:defRPr>
            </a:pPr>
            <a:r>
              <a:rPr sz="900" b="1">
                <a:solidFill>
                  <a:srgbClr val="A9BAC5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68046987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A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orb-a">
            <a:extLst xmlns:a="http://schemas.openxmlformats.org/drawingml/2006/main">
              <a:ext uri="{FF2B5EF4-FFF2-40B4-BE49-F238E27FC236}">
                <a16:creationId xmlns:a16="http://schemas.microsoft.com/office/drawing/2014/main" id="{79061571-5E27-41DE-837C-66F47D7B1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2286000" cy="228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3A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orb-b">
            <a:extLst xmlns:a="http://schemas.openxmlformats.org/drawingml/2006/main">
              <a:ext uri="{FF2B5EF4-FFF2-40B4-BE49-F238E27FC236}">
                <a16:creationId xmlns:a16="http://schemas.microsoft.com/office/drawing/2014/main" id="{BE2509A2-F683-4D1A-B9C8-72AA8FB69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190500"/>
            <a:ext cx="952500" cy="95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ection">
            <a:extLst xmlns:a="http://schemas.openxmlformats.org/drawingml/2006/main">
              <a:ext uri="{FF2B5EF4-FFF2-40B4-BE49-F238E27FC236}">
                <a16:creationId xmlns:a16="http://schemas.microsoft.com/office/drawing/2014/main" id="{8AE6BCEE-7FD6-4FF3-9002-95C63B8B1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9BAC5"/>
                </a:solidFill>
              </a:defRPr>
            </a:pPr>
            <a:r>
              <a:rPr sz="975" b="1">
                <a:solidFill>
                  <a:srgbClr val="A9BAC5"/>
                </a:solidFill>
              </a:rPr>
              <a:t>ОТВЕТ СФЕРЫ</a:t>
            </a:r>
          </a:p>
        </p:txBody>
      </p:sp>
      <p:sp>
        <p:nvSpPr>
          <p:cNvPr id="4" name="top-rule">
            <a:extLst xmlns:a="http://schemas.openxmlformats.org/drawingml/2006/main">
              <a:ext uri="{FF2B5EF4-FFF2-40B4-BE49-F238E27FC236}">
                <a16:creationId xmlns:a16="http://schemas.microsoft.com/office/drawing/2014/main" id="{02A1C9D5-E675-4D3A-8FF3-BED73C773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78"/>
          </a:solidFill>
          <a:ln xmlns:a="http://schemas.openxmlformats.org/drawingml/2006/main" w="0">
            <a:solidFill>
              <a:srgbClr val="155B78"/>
            </a:solidFill>
            <a:prstDash val="solid"/>
          </a:ln>
        </p:spPr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98B0990A-85A7-45C8-8CF6-E2CCD4C56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СФЕРА соединяет инициативу, капитал и подтверждённый результат</a:t>
            </a:r>
          </a:p>
        </p:txBody>
      </p:sp>
      <p:sp>
        <p:nvSpPr>
          <p:cNvPr id="6" name="flow-0">
            <a:extLst xmlns:a="http://schemas.openxmlformats.org/drawingml/2006/main">
              <a:ext uri="{FF2B5EF4-FFF2-40B4-BE49-F238E27FC236}">
                <a16:creationId xmlns:a16="http://schemas.microsoft.com/office/drawing/2014/main" id="{6E2AED8E-6BF7-4BFA-BD15-D415B4256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19225" y="3067050"/>
            <a:ext cx="13525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solidFill>
              <a:srgbClr val="19A6A6"/>
            </a:solidFill>
            <a:prstDash val="solid"/>
          </a:ln>
        </p:spPr>
      </p:sp>
      <p:sp>
        <p:nvSpPr>
          <p:cNvPr id="7" name="flow-1">
            <a:extLst xmlns:a="http://schemas.openxmlformats.org/drawingml/2006/main">
              <a:ext uri="{FF2B5EF4-FFF2-40B4-BE49-F238E27FC236}">
                <a16:creationId xmlns:a16="http://schemas.microsoft.com/office/drawing/2014/main" id="{796F3F73-4011-4BDA-8B2A-A78D6E556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0475" y="3067050"/>
            <a:ext cx="13525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solidFill>
              <a:srgbClr val="19A6A6"/>
            </a:solidFill>
            <a:prstDash val="solid"/>
          </a:ln>
        </p:spPr>
      </p:sp>
      <p:sp>
        <p:nvSpPr>
          <p:cNvPr id="8" name="flow-2">
            <a:extLst xmlns:a="http://schemas.openxmlformats.org/drawingml/2006/main">
              <a:ext uri="{FF2B5EF4-FFF2-40B4-BE49-F238E27FC236}">
                <a16:creationId xmlns:a16="http://schemas.microsoft.com/office/drawing/2014/main" id="{56F43339-5E36-46CD-A96C-A076BD76C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3067050"/>
            <a:ext cx="13525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A74B"/>
          </a:solidFill>
          <a:ln xmlns:a="http://schemas.openxmlformats.org/drawingml/2006/main" w="0">
            <a:solidFill>
              <a:srgbClr val="C8A74B"/>
            </a:solidFill>
            <a:prstDash val="solid"/>
          </a:ln>
        </p:spPr>
      </p:sp>
      <p:sp>
        <p:nvSpPr>
          <p:cNvPr id="9" name="flow-3">
            <a:extLst xmlns:a="http://schemas.openxmlformats.org/drawingml/2006/main">
              <a:ext uri="{FF2B5EF4-FFF2-40B4-BE49-F238E27FC236}">
                <a16:creationId xmlns:a16="http://schemas.microsoft.com/office/drawing/2014/main" id="{4A5CEE92-45BD-4998-8AF2-144880388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2975" y="3067050"/>
            <a:ext cx="13525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solidFill>
              <a:srgbClr val="19A6A6"/>
            </a:solidFill>
            <a:prstDash val="solid"/>
          </a:ln>
        </p:spPr>
      </p:sp>
      <p:sp>
        <p:nvSpPr>
          <p:cNvPr id="10" name="node-0">
            <a:extLst xmlns:a="http://schemas.openxmlformats.org/drawingml/2006/main">
              <a:ext uri="{FF2B5EF4-FFF2-40B4-BE49-F238E27FC236}">
                <a16:creationId xmlns:a16="http://schemas.microsoft.com/office/drawing/2014/main" id="{3234C2CF-2DE8-40BA-B6CA-83074F254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714625"/>
            <a:ext cx="742950" cy="74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1" name="num-0">
            <a:extLst xmlns:a="http://schemas.openxmlformats.org/drawingml/2006/main">
              <a:ext uri="{FF2B5EF4-FFF2-40B4-BE49-F238E27FC236}">
                <a16:creationId xmlns:a16="http://schemas.microsoft.com/office/drawing/2014/main" id="{76B6DF94-BDA3-428D-BFFE-22495340B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2781300"/>
            <a:ext cx="742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071A2B"/>
                </a:solidFill>
              </a:defRPr>
            </a:pPr>
            <a:r>
              <a:rPr sz="2025" b="1">
                <a:solidFill>
                  <a:srgbClr val="071A2B"/>
                </a:solidFill>
              </a:rPr>
              <a:t>1</a:t>
            </a:r>
          </a:p>
        </p:txBody>
      </p:sp>
      <p:sp>
        <p:nvSpPr>
          <p:cNvPr id="12" name="lab-0">
            <a:extLst xmlns:a="http://schemas.openxmlformats.org/drawingml/2006/main">
              <a:ext uri="{FF2B5EF4-FFF2-40B4-BE49-F238E27FC236}">
                <a16:creationId xmlns:a16="http://schemas.microsoft.com/office/drawing/2014/main" id="{931EB809-67A9-4AA0-89B2-77726405A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" y="3648075"/>
            <a:ext cx="1543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Инициатива</a:t>
            </a:r>
          </a:p>
        </p:txBody>
      </p:sp>
      <p:sp>
        <p:nvSpPr>
          <p:cNvPr id="13" name="node-1">
            <a:extLst xmlns:a="http://schemas.openxmlformats.org/drawingml/2006/main">
              <a:ext uri="{FF2B5EF4-FFF2-40B4-BE49-F238E27FC236}">
                <a16:creationId xmlns:a16="http://schemas.microsoft.com/office/drawing/2014/main" id="{E724DC48-52ED-4C33-A836-A6DEC6C78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2714625"/>
            <a:ext cx="742950" cy="74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4" name="num-1">
            <a:extLst xmlns:a="http://schemas.openxmlformats.org/drawingml/2006/main">
              <a:ext uri="{FF2B5EF4-FFF2-40B4-BE49-F238E27FC236}">
                <a16:creationId xmlns:a16="http://schemas.microsoft.com/office/drawing/2014/main" id="{4389265B-0DEF-4571-BE86-5C3A6A363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2781300"/>
            <a:ext cx="742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071A2B"/>
                </a:solidFill>
              </a:defRPr>
            </a:pPr>
            <a:r>
              <a:rPr sz="2025" b="1">
                <a:solidFill>
                  <a:srgbClr val="071A2B"/>
                </a:solidFill>
              </a:rPr>
              <a:t>2</a:t>
            </a:r>
          </a:p>
        </p:txBody>
      </p:sp>
      <p:sp>
        <p:nvSpPr>
          <p:cNvPr id="15" name="lab-1">
            <a:extLst xmlns:a="http://schemas.openxmlformats.org/drawingml/2006/main">
              <a:ext uri="{FF2B5EF4-FFF2-40B4-BE49-F238E27FC236}">
                <a16:creationId xmlns:a16="http://schemas.microsoft.com/office/drawing/2014/main" id="{0D329225-AFC4-4AAF-BBCA-6D8339886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6075" y="3648075"/>
            <a:ext cx="1543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Экспертиза</a:t>
            </a:r>
          </a:p>
        </p:txBody>
      </p:sp>
      <p:sp>
        <p:nvSpPr>
          <p:cNvPr id="16" name="node-2">
            <a:extLst xmlns:a="http://schemas.openxmlformats.org/drawingml/2006/main">
              <a:ext uri="{FF2B5EF4-FFF2-40B4-BE49-F238E27FC236}">
                <a16:creationId xmlns:a16="http://schemas.microsoft.com/office/drawing/2014/main" id="{4AFB1CF4-0E19-4177-9B15-8D65FB757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2714625"/>
            <a:ext cx="742950" cy="74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A74B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7" name="num-2">
            <a:extLst xmlns:a="http://schemas.openxmlformats.org/drawingml/2006/main">
              <a:ext uri="{FF2B5EF4-FFF2-40B4-BE49-F238E27FC236}">
                <a16:creationId xmlns:a16="http://schemas.microsoft.com/office/drawing/2014/main" id="{536CCB33-9773-40BD-B070-0B1320252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2781300"/>
            <a:ext cx="742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071A2B"/>
                </a:solidFill>
              </a:defRPr>
            </a:pPr>
            <a:r>
              <a:rPr sz="2025" b="1">
                <a:solidFill>
                  <a:srgbClr val="071A2B"/>
                </a:solidFill>
              </a:rPr>
              <a:t>3</a:t>
            </a:r>
          </a:p>
        </p:txBody>
      </p:sp>
      <p:sp>
        <p:nvSpPr>
          <p:cNvPr id="18" name="lab-2">
            <a:extLst xmlns:a="http://schemas.openxmlformats.org/drawingml/2006/main">
              <a:ext uri="{FF2B5EF4-FFF2-40B4-BE49-F238E27FC236}">
                <a16:creationId xmlns:a16="http://schemas.microsoft.com/office/drawing/2014/main" id="{56B8196E-E1A5-4E38-B6EE-D8EF2625F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67325" y="3648075"/>
            <a:ext cx="1543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Капитал</a:t>
            </a:r>
          </a:p>
        </p:txBody>
      </p:sp>
      <p:sp>
        <p:nvSpPr>
          <p:cNvPr id="19" name="node-3">
            <a:extLst xmlns:a="http://schemas.openxmlformats.org/drawingml/2006/main">
              <a:ext uri="{FF2B5EF4-FFF2-40B4-BE49-F238E27FC236}">
                <a16:creationId xmlns:a16="http://schemas.microsoft.com/office/drawing/2014/main" id="{1257E5EE-CA02-42A1-BB82-50A46B7FF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714625"/>
            <a:ext cx="742950" cy="74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20" name="num-3">
            <a:extLst xmlns:a="http://schemas.openxmlformats.org/drawingml/2006/main">
              <a:ext uri="{FF2B5EF4-FFF2-40B4-BE49-F238E27FC236}">
                <a16:creationId xmlns:a16="http://schemas.microsoft.com/office/drawing/2014/main" id="{540131E7-4718-4F55-9237-17D87F772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781300"/>
            <a:ext cx="742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071A2B"/>
                </a:solidFill>
              </a:defRPr>
            </a:pPr>
            <a:r>
              <a:rPr sz="2025" b="1">
                <a:solidFill>
                  <a:srgbClr val="071A2B"/>
                </a:solidFill>
              </a:rPr>
              <a:t>4</a:t>
            </a:r>
          </a:p>
        </p:txBody>
      </p:sp>
      <p:sp>
        <p:nvSpPr>
          <p:cNvPr id="21" name="lab-3">
            <a:extLst xmlns:a="http://schemas.openxmlformats.org/drawingml/2006/main">
              <a:ext uri="{FF2B5EF4-FFF2-40B4-BE49-F238E27FC236}">
                <a16:creationId xmlns:a16="http://schemas.microsoft.com/office/drawing/2014/main" id="{80ADD9BD-F390-43AB-BEBE-3842D1E42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8575" y="3648075"/>
            <a:ext cx="1543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Реализация</a:t>
            </a:r>
          </a:p>
        </p:txBody>
      </p:sp>
      <p:sp>
        <p:nvSpPr>
          <p:cNvPr id="22" name="node-4">
            <a:extLst xmlns:a="http://schemas.openxmlformats.org/drawingml/2006/main">
              <a:ext uri="{FF2B5EF4-FFF2-40B4-BE49-F238E27FC236}">
                <a16:creationId xmlns:a16="http://schemas.microsoft.com/office/drawing/2014/main" id="{FF15C1BC-813A-4538-89D3-C1A261507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2714625"/>
            <a:ext cx="742950" cy="742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23" name="num-4">
            <a:extLst xmlns:a="http://schemas.openxmlformats.org/drawingml/2006/main">
              <a:ext uri="{FF2B5EF4-FFF2-40B4-BE49-F238E27FC236}">
                <a16:creationId xmlns:a16="http://schemas.microsoft.com/office/drawing/2014/main" id="{F338F7FA-0B62-4B81-A336-F21943A74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2781300"/>
            <a:ext cx="7429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071A2B"/>
                </a:solidFill>
              </a:defRPr>
            </a:pPr>
            <a:r>
              <a:rPr sz="2025" b="1">
                <a:solidFill>
                  <a:srgbClr val="071A2B"/>
                </a:solidFill>
              </a:rPr>
              <a:t>5</a:t>
            </a:r>
          </a:p>
        </p:txBody>
      </p:sp>
      <p:sp>
        <p:nvSpPr>
          <p:cNvPr id="24" name="lab-4">
            <a:extLst xmlns:a="http://schemas.openxmlformats.org/drawingml/2006/main">
              <a:ext uri="{FF2B5EF4-FFF2-40B4-BE49-F238E27FC236}">
                <a16:creationId xmlns:a16="http://schemas.microsoft.com/office/drawing/2014/main" id="{1F04346C-515A-4F0E-9018-FFBE549F1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9825" y="3648075"/>
            <a:ext cx="1543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Масштаб</a:t>
            </a:r>
          </a:p>
        </p:txBody>
      </p:sp>
      <p:sp>
        <p:nvSpPr>
          <p:cNvPr id="25" name="band-520">
            <a:extLst xmlns:a="http://schemas.openxmlformats.org/drawingml/2006/main">
              <a:ext uri="{FF2B5EF4-FFF2-40B4-BE49-F238E27FC236}">
                <a16:creationId xmlns:a16="http://schemas.microsoft.com/office/drawing/2014/main" id="{86D0B310-2E1C-45A1-B56B-7F25F0BC5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4953000"/>
            <a:ext cx="923925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0B27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bandtxt-520">
            <a:extLst xmlns:a="http://schemas.openxmlformats.org/drawingml/2006/main">
              <a:ext uri="{FF2B5EF4-FFF2-40B4-BE49-F238E27FC236}">
                <a16:creationId xmlns:a16="http://schemas.microsoft.com/office/drawing/2014/main" id="{A369A18D-C1C8-42F4-AC05-7E6B12843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5925" y="5029200"/>
            <a:ext cx="88201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2F6F7"/>
                </a:solidFill>
              </a:defRPr>
            </a:pPr>
            <a:r>
              <a:rPr sz="1500" b="1">
                <a:solidFill>
                  <a:srgbClr val="F2F6F7"/>
                </a:solidFill>
              </a:rPr>
              <a:t>Единая система — по миссии, стандартам, технологиям и доказательности. Раздельные юридические лица — по лицензиям, капиталу и ответственности.</a:t>
            </a:r>
          </a:p>
        </p:txBody>
      </p:sp>
      <p:sp>
        <p:nvSpPr>
          <p:cNvPr id="27" name="footer">
            <a:extLst xmlns:a="http://schemas.openxmlformats.org/drawingml/2006/main">
              <a:ext uri="{FF2B5EF4-FFF2-40B4-BE49-F238E27FC236}">
                <a16:creationId xmlns:a16="http://schemas.microsoft.com/office/drawing/2014/main" id="{DE23A8DE-52D8-4A32-AB66-5890E67D3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436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9BAC5"/>
                </a:solidFill>
              </a:defRPr>
            </a:pPr>
            <a:r>
              <a:rPr sz="900" b="1">
                <a:solidFill>
                  <a:srgbClr val="A9BAC5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91779096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71A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orb-a">
            <a:extLst xmlns:a="http://schemas.openxmlformats.org/drawingml/2006/main">
              <a:ext uri="{FF2B5EF4-FFF2-40B4-BE49-F238E27FC236}">
                <a16:creationId xmlns:a16="http://schemas.microsoft.com/office/drawing/2014/main" id="{2DF1B958-3FB1-479F-BE1C-74E4B1128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2286000" cy="228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3A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orb-b">
            <a:extLst xmlns:a="http://schemas.openxmlformats.org/drawingml/2006/main">
              <a:ext uri="{FF2B5EF4-FFF2-40B4-BE49-F238E27FC236}">
                <a16:creationId xmlns:a16="http://schemas.microsoft.com/office/drawing/2014/main" id="{1E89F72A-DA1C-4F5C-9F9F-5B0B0DBD9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190500"/>
            <a:ext cx="952500" cy="95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ection">
            <a:extLst xmlns:a="http://schemas.openxmlformats.org/drawingml/2006/main">
              <a:ext uri="{FF2B5EF4-FFF2-40B4-BE49-F238E27FC236}">
                <a16:creationId xmlns:a16="http://schemas.microsoft.com/office/drawing/2014/main" id="{9FC5C327-CD3E-4337-AEE1-02CCBBA81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9BAC5"/>
                </a:solidFill>
              </a:defRPr>
            </a:pPr>
            <a:r>
              <a:rPr sz="975" b="1">
                <a:solidFill>
                  <a:srgbClr val="A9BAC5"/>
                </a:solidFill>
              </a:rPr>
              <a:t>ЦЕЛЕВАЯ АРХИТЕКТУРА</a:t>
            </a:r>
          </a:p>
        </p:txBody>
      </p:sp>
      <p:sp>
        <p:nvSpPr>
          <p:cNvPr id="4" name="top-rule">
            <a:extLst xmlns:a="http://schemas.openxmlformats.org/drawingml/2006/main">
              <a:ext uri="{FF2B5EF4-FFF2-40B4-BE49-F238E27FC236}">
                <a16:creationId xmlns:a16="http://schemas.microsoft.com/office/drawing/2014/main" id="{3055AE5E-5C90-43F1-B51E-647965C29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78"/>
          </a:solidFill>
          <a:ln xmlns:a="http://schemas.openxmlformats.org/drawingml/2006/main" w="0">
            <a:solidFill>
              <a:srgbClr val="155B78"/>
            </a:solidFill>
            <a:prstDash val="solid"/>
          </a:ln>
        </p:spPr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79051187-09E0-4977-B7F6-1333AB36A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Одно ядро координации — семь специализированных институтов</a:t>
            </a:r>
          </a:p>
        </p:txBody>
      </p:sp>
      <p:sp>
        <p:nvSpPr>
          <p:cNvPr id="6" name="spine">
            <a:extLst xmlns:a="http://schemas.openxmlformats.org/drawingml/2006/main">
              <a:ext uri="{FF2B5EF4-FFF2-40B4-BE49-F238E27FC236}">
                <a16:creationId xmlns:a16="http://schemas.microsoft.com/office/drawing/2014/main" id="{B7796345-F5D6-4A48-A426-49B85D6ED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714625"/>
            <a:ext cx="8763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solidFill>
              <a:srgbClr val="19A6A6"/>
            </a:solidFill>
            <a:prstDash val="solid"/>
          </a:ln>
        </p:spPr>
      </p:sp>
      <p:sp>
        <p:nvSpPr>
          <p:cNvPr id="7" name="stem-0">
            <a:extLst xmlns:a="http://schemas.openxmlformats.org/drawingml/2006/main">
              <a:ext uri="{FF2B5EF4-FFF2-40B4-BE49-F238E27FC236}">
                <a16:creationId xmlns:a16="http://schemas.microsoft.com/office/drawing/2014/main" id="{4BC66431-93C7-4B3C-89B9-7A907776E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714625"/>
            <a:ext cx="28575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solidFill>
              <a:srgbClr val="19A6A6"/>
            </a:solidFill>
            <a:prstDash val="solid"/>
          </a:ln>
        </p:spPr>
      </p:sp>
      <p:sp>
        <p:nvSpPr>
          <p:cNvPr id="8" name="dot-133-285">
            <a:extLst xmlns:a="http://schemas.openxmlformats.org/drawingml/2006/main">
              <a:ext uri="{FF2B5EF4-FFF2-40B4-BE49-F238E27FC236}">
                <a16:creationId xmlns:a16="http://schemas.microsoft.com/office/drawing/2014/main" id="{01D513C9-0E1B-4C0B-98ED-431C9D0B5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638425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A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it-0">
            <a:extLst xmlns:a="http://schemas.openxmlformats.org/drawingml/2006/main">
              <a:ext uri="{FF2B5EF4-FFF2-40B4-BE49-F238E27FC236}">
                <a16:creationId xmlns:a16="http://schemas.microsoft.com/office/drawing/2014/main" id="{D06ED46B-7607-4105-B239-C322166A2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257550"/>
            <a:ext cx="13906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C8A74B"/>
                </a:solidFill>
              </a:defRPr>
            </a:pPr>
            <a:r>
              <a:rPr sz="1200" b="1">
                <a:solidFill>
                  <a:srgbClr val="C8A74B"/>
                </a:solidFill>
              </a:rPr>
              <a:t>БАНК</a:t>
            </a:r>
          </a:p>
        </p:txBody>
      </p:sp>
      <p:sp>
        <p:nvSpPr>
          <p:cNvPr id="10" name="id-0">
            <a:extLst xmlns:a="http://schemas.openxmlformats.org/drawingml/2006/main">
              <a:ext uri="{FF2B5EF4-FFF2-40B4-BE49-F238E27FC236}">
                <a16:creationId xmlns:a16="http://schemas.microsoft.com/office/drawing/2014/main" id="{CC1358BE-F278-4D8B-AF7D-912FBFC85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13525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F2F6F7"/>
                </a:solidFill>
              </a:defRPr>
            </a:pPr>
            <a:r>
              <a:rPr sz="1200" b="0">
                <a:solidFill>
                  <a:srgbClr val="F2F6F7"/>
                </a:solidFill>
              </a:rPr>
              <a:t>Счета • кредиты • гарантии</a:t>
            </a:r>
          </a:p>
        </p:txBody>
      </p:sp>
      <p:sp>
        <p:nvSpPr>
          <p:cNvPr id="11" name="stem-1">
            <a:extLst xmlns:a="http://schemas.openxmlformats.org/drawingml/2006/main">
              <a:ext uri="{FF2B5EF4-FFF2-40B4-BE49-F238E27FC236}">
                <a16:creationId xmlns:a16="http://schemas.microsoft.com/office/drawing/2014/main" id="{553095A9-207D-48CF-B2C3-23A31D710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2714625"/>
            <a:ext cx="28575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solidFill>
              <a:srgbClr val="19A6A6"/>
            </a:solidFill>
            <a:prstDash val="solid"/>
          </a:ln>
        </p:spPr>
      </p:sp>
      <p:sp>
        <p:nvSpPr>
          <p:cNvPr id="12" name="dot-296-285">
            <a:extLst xmlns:a="http://schemas.openxmlformats.org/drawingml/2006/main">
              <a:ext uri="{FF2B5EF4-FFF2-40B4-BE49-F238E27FC236}">
                <a16:creationId xmlns:a16="http://schemas.microsoft.com/office/drawing/2014/main" id="{C893E70F-35A7-446C-92D6-6DE1AC559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638425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it-1">
            <a:extLst xmlns:a="http://schemas.openxmlformats.org/drawingml/2006/main">
              <a:ext uri="{FF2B5EF4-FFF2-40B4-BE49-F238E27FC236}">
                <a16:creationId xmlns:a16="http://schemas.microsoft.com/office/drawing/2014/main" id="{288F26D5-758C-492C-BA54-F56E4CAF9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43125" y="3257550"/>
            <a:ext cx="13906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78D7D1"/>
                </a:solidFill>
              </a:defRPr>
            </a:pPr>
            <a:r>
              <a:rPr sz="1200" b="1">
                <a:solidFill>
                  <a:srgbClr val="78D7D1"/>
                </a:solidFill>
              </a:rPr>
              <a:t>ФОНДЫ</a:t>
            </a:r>
          </a:p>
        </p:txBody>
      </p:sp>
      <p:sp>
        <p:nvSpPr>
          <p:cNvPr id="14" name="id-1">
            <a:extLst xmlns:a="http://schemas.openxmlformats.org/drawingml/2006/main">
              <a:ext uri="{FF2B5EF4-FFF2-40B4-BE49-F238E27FC236}">
                <a16:creationId xmlns:a16="http://schemas.microsoft.com/office/drawing/2014/main" id="{46E12983-3911-4B5A-B356-849C39DDB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62175" y="3619500"/>
            <a:ext cx="13525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F2F6F7"/>
                </a:solidFill>
              </a:defRPr>
            </a:pPr>
            <a:r>
              <a:rPr sz="1200" b="0">
                <a:solidFill>
                  <a:srgbClr val="F2F6F7"/>
                </a:solidFill>
              </a:rPr>
              <a:t>Инвестиции • капитал</a:t>
            </a:r>
          </a:p>
        </p:txBody>
      </p:sp>
      <p:sp>
        <p:nvSpPr>
          <p:cNvPr id="15" name="stem-2">
            <a:extLst xmlns:a="http://schemas.openxmlformats.org/drawingml/2006/main">
              <a:ext uri="{FF2B5EF4-FFF2-40B4-BE49-F238E27FC236}">
                <a16:creationId xmlns:a16="http://schemas.microsoft.com/office/drawing/2014/main" id="{060B49CB-6FB6-4D5A-A153-6391843E6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714625"/>
            <a:ext cx="28575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solidFill>
              <a:srgbClr val="19A6A6"/>
            </a:solidFill>
            <a:prstDash val="solid"/>
          </a:ln>
        </p:spPr>
      </p:sp>
      <p:sp>
        <p:nvSpPr>
          <p:cNvPr id="16" name="dot-459-285">
            <a:extLst xmlns:a="http://schemas.openxmlformats.org/drawingml/2006/main">
              <a:ext uri="{FF2B5EF4-FFF2-40B4-BE49-F238E27FC236}">
                <a16:creationId xmlns:a16="http://schemas.microsoft.com/office/drawing/2014/main" id="{1F4BE957-7622-40BA-B585-5FC3AB3F8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5775" y="2638425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it-2">
            <a:extLst xmlns:a="http://schemas.openxmlformats.org/drawingml/2006/main">
              <a:ext uri="{FF2B5EF4-FFF2-40B4-BE49-F238E27FC236}">
                <a16:creationId xmlns:a16="http://schemas.microsoft.com/office/drawing/2014/main" id="{AC134738-8A7F-4010-BA48-3EB24A784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3257550"/>
            <a:ext cx="13906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78D7D1"/>
                </a:solidFill>
              </a:defRPr>
            </a:pPr>
            <a:r>
              <a:rPr sz="1200" b="1">
                <a:solidFill>
                  <a:srgbClr val="78D7D1"/>
                </a:solidFill>
              </a:rPr>
              <a:t>КООПЕРАЦИЯ</a:t>
            </a:r>
          </a:p>
        </p:txBody>
      </p:sp>
      <p:sp>
        <p:nvSpPr>
          <p:cNvPr id="18" name="id-2">
            <a:extLst xmlns:a="http://schemas.openxmlformats.org/drawingml/2006/main">
              <a:ext uri="{FF2B5EF4-FFF2-40B4-BE49-F238E27FC236}">
                <a16:creationId xmlns:a16="http://schemas.microsoft.com/office/drawing/2014/main" id="{07A49725-98B7-49B4-B48A-A66C7C090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619500"/>
            <a:ext cx="13525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F2F6F7"/>
                </a:solidFill>
              </a:defRPr>
            </a:pPr>
            <a:r>
              <a:rPr sz="1200" b="0">
                <a:solidFill>
                  <a:srgbClr val="F2F6F7"/>
                </a:solidFill>
              </a:rPr>
              <a:t>Паи • цепочки • сбыт</a:t>
            </a:r>
          </a:p>
        </p:txBody>
      </p:sp>
      <p:sp>
        <p:nvSpPr>
          <p:cNvPr id="19" name="stem-3">
            <a:extLst xmlns:a="http://schemas.openxmlformats.org/drawingml/2006/main">
              <a:ext uri="{FF2B5EF4-FFF2-40B4-BE49-F238E27FC236}">
                <a16:creationId xmlns:a16="http://schemas.microsoft.com/office/drawing/2014/main" id="{6842CD92-4EF0-493C-A564-6B6B38052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15025" y="2714625"/>
            <a:ext cx="28575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solidFill>
              <a:srgbClr val="19A6A6"/>
            </a:solidFill>
            <a:prstDash val="solid"/>
          </a:ln>
        </p:spPr>
      </p:sp>
      <p:sp>
        <p:nvSpPr>
          <p:cNvPr id="20" name="dot-622-285">
            <a:extLst xmlns:a="http://schemas.openxmlformats.org/drawingml/2006/main">
              <a:ext uri="{FF2B5EF4-FFF2-40B4-BE49-F238E27FC236}">
                <a16:creationId xmlns:a16="http://schemas.microsoft.com/office/drawing/2014/main" id="{AE50AAF4-1497-4EB4-9528-25CFE9A54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2638425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it-3">
            <a:extLst xmlns:a="http://schemas.openxmlformats.org/drawingml/2006/main">
              <a:ext uri="{FF2B5EF4-FFF2-40B4-BE49-F238E27FC236}">
                <a16:creationId xmlns:a16="http://schemas.microsoft.com/office/drawing/2014/main" id="{F94CDB0F-67E1-492C-ABA5-1419FC8F5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275" y="3257550"/>
            <a:ext cx="13906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78D7D1"/>
                </a:solidFill>
              </a:defRPr>
            </a:pPr>
            <a:r>
              <a:rPr sz="1200" b="1">
                <a:solidFill>
                  <a:srgbClr val="78D7D1"/>
                </a:solidFill>
              </a:rPr>
              <a:t>SPV</a:t>
            </a:r>
          </a:p>
        </p:txBody>
      </p:sp>
      <p:sp>
        <p:nvSpPr>
          <p:cNvPr id="22" name="id-3">
            <a:extLst xmlns:a="http://schemas.openxmlformats.org/drawingml/2006/main">
              <a:ext uri="{FF2B5EF4-FFF2-40B4-BE49-F238E27FC236}">
                <a16:creationId xmlns:a16="http://schemas.microsoft.com/office/drawing/2014/main" id="{F4225324-1FAA-4F59-BE60-EB8D16DBD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67325" y="3619500"/>
            <a:ext cx="13525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F2F6F7"/>
                </a:solidFill>
              </a:defRPr>
            </a:pPr>
            <a:r>
              <a:rPr sz="1200" b="0">
                <a:solidFill>
                  <a:srgbClr val="F2F6F7"/>
                </a:solidFill>
              </a:rPr>
              <a:t>ГЧП • изоляция риска</a:t>
            </a:r>
          </a:p>
        </p:txBody>
      </p:sp>
      <p:sp>
        <p:nvSpPr>
          <p:cNvPr id="23" name="stem-4">
            <a:extLst xmlns:a="http://schemas.openxmlformats.org/drawingml/2006/main">
              <a:ext uri="{FF2B5EF4-FFF2-40B4-BE49-F238E27FC236}">
                <a16:creationId xmlns:a16="http://schemas.microsoft.com/office/drawing/2014/main" id="{11B127D3-0184-4096-A86D-6611CADCD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2714625"/>
            <a:ext cx="28575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solidFill>
              <a:srgbClr val="19A6A6"/>
            </a:solidFill>
            <a:prstDash val="solid"/>
          </a:ln>
        </p:spPr>
      </p:sp>
      <p:sp>
        <p:nvSpPr>
          <p:cNvPr id="24" name="dot-785-285">
            <a:extLst xmlns:a="http://schemas.openxmlformats.org/drawingml/2006/main">
              <a:ext uri="{FF2B5EF4-FFF2-40B4-BE49-F238E27FC236}">
                <a16:creationId xmlns:a16="http://schemas.microsoft.com/office/drawing/2014/main" id="{9503C662-F578-40B3-B90A-D614710CD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2638425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it-4">
            <a:extLst xmlns:a="http://schemas.openxmlformats.org/drawingml/2006/main">
              <a:ext uri="{FF2B5EF4-FFF2-40B4-BE49-F238E27FC236}">
                <a16:creationId xmlns:a16="http://schemas.microsoft.com/office/drawing/2014/main" id="{53A8E27E-E7EC-4AF7-988E-C5DF77DA1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257550"/>
            <a:ext cx="13906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78D7D1"/>
                </a:solidFill>
              </a:defRPr>
            </a:pPr>
            <a:r>
              <a:rPr sz="1200" b="1">
                <a:solidFill>
                  <a:srgbClr val="78D7D1"/>
                </a:solidFill>
              </a:rPr>
              <a:t>ГАРАНТИИ</a:t>
            </a:r>
          </a:p>
        </p:txBody>
      </p:sp>
      <p:sp>
        <p:nvSpPr>
          <p:cNvPr id="26" name="id-4">
            <a:extLst xmlns:a="http://schemas.openxmlformats.org/drawingml/2006/main">
              <a:ext uri="{FF2B5EF4-FFF2-40B4-BE49-F238E27FC236}">
                <a16:creationId xmlns:a16="http://schemas.microsoft.com/office/drawing/2014/main" id="{ED3D9C91-DB96-4FE5-A82F-874CCC7FF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619500"/>
            <a:ext cx="13525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F2F6F7"/>
                </a:solidFill>
              </a:defRPr>
            </a:pPr>
            <a:r>
              <a:rPr sz="1200" b="0">
                <a:solidFill>
                  <a:srgbClr val="F2F6F7"/>
                </a:solidFill>
              </a:rPr>
              <a:t>Первые потери • резервы</a:t>
            </a:r>
          </a:p>
        </p:txBody>
      </p:sp>
      <p:sp>
        <p:nvSpPr>
          <p:cNvPr id="27" name="stem-5">
            <a:extLst xmlns:a="http://schemas.openxmlformats.org/drawingml/2006/main">
              <a:ext uri="{FF2B5EF4-FFF2-40B4-BE49-F238E27FC236}">
                <a16:creationId xmlns:a16="http://schemas.microsoft.com/office/drawing/2014/main" id="{8E52F58D-0FB8-4897-BCF4-2FBF7E2D7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2714625"/>
            <a:ext cx="28575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solidFill>
              <a:srgbClr val="19A6A6"/>
            </a:solidFill>
            <a:prstDash val="solid"/>
          </a:ln>
        </p:spPr>
      </p:sp>
      <p:sp>
        <p:nvSpPr>
          <p:cNvPr id="28" name="dot-948-285">
            <a:extLst xmlns:a="http://schemas.openxmlformats.org/drawingml/2006/main">
              <a:ext uri="{FF2B5EF4-FFF2-40B4-BE49-F238E27FC236}">
                <a16:creationId xmlns:a16="http://schemas.microsoft.com/office/drawing/2014/main" id="{F46B830C-0B06-440A-9C95-01EBE539F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638425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it-5">
            <a:extLst xmlns:a="http://schemas.openxmlformats.org/drawingml/2006/main">
              <a:ext uri="{FF2B5EF4-FFF2-40B4-BE49-F238E27FC236}">
                <a16:creationId xmlns:a16="http://schemas.microsoft.com/office/drawing/2014/main" id="{3D99F37E-31A5-4461-BF92-B293C2391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53425" y="3257550"/>
            <a:ext cx="13906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78D7D1"/>
                </a:solidFill>
              </a:defRPr>
            </a:pPr>
            <a:r>
              <a:rPr sz="1200" b="1">
                <a:solidFill>
                  <a:srgbClr val="78D7D1"/>
                </a:solidFill>
              </a:rPr>
              <a:t>ECO-PPA</a:t>
            </a:r>
          </a:p>
        </p:txBody>
      </p:sp>
      <p:sp>
        <p:nvSpPr>
          <p:cNvPr id="30" name="id-5">
            <a:extLst xmlns:a="http://schemas.openxmlformats.org/drawingml/2006/main">
              <a:ext uri="{FF2B5EF4-FFF2-40B4-BE49-F238E27FC236}">
                <a16:creationId xmlns:a16="http://schemas.microsoft.com/office/drawing/2014/main" id="{5EA7595F-8381-4233-A285-79F9F7F24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72475" y="3619500"/>
            <a:ext cx="13525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F2F6F7"/>
                </a:solidFill>
              </a:defRPr>
            </a:pPr>
            <a:r>
              <a:rPr sz="1200" b="0">
                <a:solidFill>
                  <a:srgbClr val="F2F6F7"/>
                </a:solidFill>
              </a:rPr>
              <a:t>Верификация результата</a:t>
            </a:r>
          </a:p>
        </p:txBody>
      </p:sp>
      <p:sp>
        <p:nvSpPr>
          <p:cNvPr id="31" name="stem-6">
            <a:extLst xmlns:a="http://schemas.openxmlformats.org/drawingml/2006/main">
              <a:ext uri="{FF2B5EF4-FFF2-40B4-BE49-F238E27FC236}">
                <a16:creationId xmlns:a16="http://schemas.microsoft.com/office/drawing/2014/main" id="{20448416-5FA0-4231-A249-D10E660E7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714625"/>
            <a:ext cx="28575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solidFill>
              <a:srgbClr val="19A6A6"/>
            </a:solidFill>
            <a:prstDash val="solid"/>
          </a:ln>
        </p:spPr>
      </p:sp>
      <p:sp>
        <p:nvSpPr>
          <p:cNvPr id="32" name="dot-1111-285">
            <a:extLst xmlns:a="http://schemas.openxmlformats.org/drawingml/2006/main">
              <a:ext uri="{FF2B5EF4-FFF2-40B4-BE49-F238E27FC236}">
                <a16:creationId xmlns:a16="http://schemas.microsoft.com/office/drawing/2014/main" id="{CAB01AD4-D24F-447B-A0D2-749A6F012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06075" y="2638425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it-6">
            <a:extLst xmlns:a="http://schemas.openxmlformats.org/drawingml/2006/main">
              <a:ext uri="{FF2B5EF4-FFF2-40B4-BE49-F238E27FC236}">
                <a16:creationId xmlns:a16="http://schemas.microsoft.com/office/drawing/2014/main" id="{888BDFA9-9250-400C-BD9D-56C640341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3257550"/>
            <a:ext cx="13906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78D7D1"/>
                </a:solidFill>
              </a:defRPr>
            </a:pPr>
            <a:r>
              <a:rPr sz="1200" b="1">
                <a:solidFill>
                  <a:srgbClr val="78D7D1"/>
                </a:solidFill>
              </a:rPr>
              <a:t>ПЛАТФОРМА</a:t>
            </a:r>
          </a:p>
        </p:txBody>
      </p:sp>
      <p:sp>
        <p:nvSpPr>
          <p:cNvPr id="34" name="id-6">
            <a:extLst xmlns:a="http://schemas.openxmlformats.org/drawingml/2006/main">
              <a:ext uri="{FF2B5EF4-FFF2-40B4-BE49-F238E27FC236}">
                <a16:creationId xmlns:a16="http://schemas.microsoft.com/office/drawing/2014/main" id="{FD484662-EBD6-42B9-B840-8D44BFF68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3619500"/>
            <a:ext cx="13525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F2F6F7"/>
                </a:solidFill>
              </a:defRPr>
            </a:pPr>
            <a:r>
              <a:rPr sz="1200" b="0">
                <a:solidFill>
                  <a:srgbClr val="F2F6F7"/>
                </a:solidFill>
              </a:rPr>
              <a:t>Реестры • данные • аудит</a:t>
            </a:r>
          </a:p>
        </p:txBody>
      </p:sp>
      <p:sp>
        <p:nvSpPr>
          <p:cNvPr id="35" name="caption">
            <a:extLst xmlns:a="http://schemas.openxmlformats.org/drawingml/2006/main">
              <a:ext uri="{FF2B5EF4-FFF2-40B4-BE49-F238E27FC236}">
                <a16:creationId xmlns:a16="http://schemas.microsoft.com/office/drawing/2014/main" id="{B9B0AE62-F3E3-488C-A34E-025870EE7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5219700"/>
            <a:ext cx="8858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СФЕРА координирует систему, но не смешивает функции и риски в одном юридическом лице.</a:t>
            </a:r>
          </a:p>
        </p:txBody>
      </p:sp>
      <p:sp>
        <p:nvSpPr>
          <p:cNvPr id="36" name="footer">
            <a:extLst xmlns:a="http://schemas.openxmlformats.org/drawingml/2006/main">
              <a:ext uri="{FF2B5EF4-FFF2-40B4-BE49-F238E27FC236}">
                <a16:creationId xmlns:a16="http://schemas.microsoft.com/office/drawing/2014/main" id="{B56506C7-AF90-4E5E-A583-536CF4830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436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9BAC5"/>
                </a:solidFill>
              </a:defRPr>
            </a:pPr>
            <a:r>
              <a:rPr sz="900" b="1">
                <a:solidFill>
                  <a:srgbClr val="A9BAC5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56591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71A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orb-a">
            <a:extLst xmlns:a="http://schemas.openxmlformats.org/drawingml/2006/main">
              <a:ext uri="{FF2B5EF4-FFF2-40B4-BE49-F238E27FC236}">
                <a16:creationId xmlns:a16="http://schemas.microsoft.com/office/drawing/2014/main" id="{D52F498C-C7D4-4E44-8955-963FA0936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2286000" cy="228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3A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orb-b">
            <a:extLst xmlns:a="http://schemas.openxmlformats.org/drawingml/2006/main">
              <a:ext uri="{FF2B5EF4-FFF2-40B4-BE49-F238E27FC236}">
                <a16:creationId xmlns:a16="http://schemas.microsoft.com/office/drawing/2014/main" id="{23F15FB2-5D23-46D1-A61A-0FC25B445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190500"/>
            <a:ext cx="952500" cy="95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ection">
            <a:extLst xmlns:a="http://schemas.openxmlformats.org/drawingml/2006/main">
              <a:ext uri="{FF2B5EF4-FFF2-40B4-BE49-F238E27FC236}">
                <a16:creationId xmlns:a16="http://schemas.microsoft.com/office/drawing/2014/main" id="{E0A8C679-BE17-466F-983F-43FF05863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9BAC5"/>
                </a:solidFill>
              </a:defRPr>
            </a:pPr>
            <a:r>
              <a:rPr sz="975" b="1">
                <a:solidFill>
                  <a:srgbClr val="A9BAC5"/>
                </a:solidFill>
              </a:rPr>
              <a:t>РОССИЙСКОЕ РЕГУЛИРУЕМОЕ ЯДРО</a:t>
            </a:r>
          </a:p>
        </p:txBody>
      </p:sp>
      <p:sp>
        <p:nvSpPr>
          <p:cNvPr id="4" name="top-rule">
            <a:extLst xmlns:a="http://schemas.openxmlformats.org/drawingml/2006/main">
              <a:ext uri="{FF2B5EF4-FFF2-40B4-BE49-F238E27FC236}">
                <a16:creationId xmlns:a16="http://schemas.microsoft.com/office/drawing/2014/main" id="{D070A1D9-A2D5-4717-A232-252B3AD55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78"/>
          </a:solidFill>
          <a:ln xmlns:a="http://schemas.openxmlformats.org/drawingml/2006/main" w="0">
            <a:solidFill>
              <a:srgbClr val="155B78"/>
            </a:solidFill>
            <a:prstDash val="solid"/>
          </a:ln>
        </p:spPr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EEA0B3AA-FFCB-4BDE-B07C-9E34A9233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Три продуктовые линии работают на одной банковской основе</a:t>
            </a:r>
          </a:p>
        </p:txBody>
      </p:sp>
      <p:sp>
        <p:nvSpPr>
          <p:cNvPr id="6" name="core">
            <a:extLst xmlns:a="http://schemas.openxmlformats.org/drawingml/2006/main">
              <a:ext uri="{FF2B5EF4-FFF2-40B4-BE49-F238E27FC236}">
                <a16:creationId xmlns:a16="http://schemas.microsoft.com/office/drawing/2014/main" id="{3CC3E6E9-6BAD-459A-8F0A-8E8E0D91E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143125"/>
            <a:ext cx="2667000" cy="2667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A74B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7" name="coret">
            <a:extLst xmlns:a="http://schemas.openxmlformats.org/drawingml/2006/main">
              <a:ext uri="{FF2B5EF4-FFF2-40B4-BE49-F238E27FC236}">
                <a16:creationId xmlns:a16="http://schemas.microsoft.com/office/drawing/2014/main" id="{EB99A5F7-7025-4283-ADE0-82CD79508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714625"/>
            <a:ext cx="22860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71A2B"/>
                </a:solidFill>
              </a:defRPr>
            </a:pPr>
            <a:r>
              <a:rPr sz="1650" b="1">
                <a:solidFill>
                  <a:srgbClr val="071A2B"/>
                </a:solidFill>
              </a:rPr>
              <a:t>БАНК</a:t>
            </a:r>
          </a:p>
          <a:p xmlns:a="http://schemas.openxmlformats.org/drawingml/2006/main">
            <a:pPr algn="ctr">
              <a:defRPr sz="1650" b="1">
                <a:solidFill>
                  <a:srgbClr val="071A2B"/>
                </a:solidFill>
              </a:defRPr>
            </a:pPr>
            <a:r>
              <a:rPr sz="1650" b="1">
                <a:solidFill>
                  <a:srgbClr val="071A2B"/>
                </a:solidFill>
              </a:rPr>
              <a:t>С УНИВЕРСАЛЬНОЙ</a:t>
            </a:r>
          </a:p>
          <a:p xmlns:a="http://schemas.openxmlformats.org/drawingml/2006/main">
            <a:pPr algn="ctr">
              <a:defRPr sz="1650" b="1">
                <a:solidFill>
                  <a:srgbClr val="071A2B"/>
                </a:solidFill>
              </a:defRPr>
            </a:pPr>
            <a:r>
              <a:rPr sz="1650" b="1">
                <a:solidFill>
                  <a:srgbClr val="071A2B"/>
                </a:solidFill>
              </a:rPr>
              <a:t>ЛИЦЕНЗИЕЙ</a:t>
            </a:r>
          </a:p>
        </p:txBody>
      </p:sp>
      <p:sp>
        <p:nvSpPr>
          <p:cNvPr id="8" name="arm-0">
            <a:extLst xmlns:a="http://schemas.openxmlformats.org/drawingml/2006/main">
              <a:ext uri="{FF2B5EF4-FFF2-40B4-BE49-F238E27FC236}">
                <a16:creationId xmlns:a16="http://schemas.microsoft.com/office/drawing/2014/main" id="{13AF2F8A-9DFC-4687-826E-0A23E9AAB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81250"/>
            <a:ext cx="361950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armt-0">
            <a:extLst xmlns:a="http://schemas.openxmlformats.org/drawingml/2006/main">
              <a:ext uri="{FF2B5EF4-FFF2-40B4-BE49-F238E27FC236}">
                <a16:creationId xmlns:a16="http://schemas.microsoft.com/office/drawing/2014/main" id="{740CEF83-0705-4DB9-9796-5B3217F03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14600"/>
            <a:ext cx="3200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БАНК ГЧП</a:t>
            </a:r>
          </a:p>
        </p:txBody>
      </p:sp>
      <p:sp>
        <p:nvSpPr>
          <p:cNvPr id="10" name="armd-0">
            <a:extLst xmlns:a="http://schemas.openxmlformats.org/drawingml/2006/main">
              <a:ext uri="{FF2B5EF4-FFF2-40B4-BE49-F238E27FC236}">
                <a16:creationId xmlns:a16="http://schemas.microsoft.com/office/drawing/2014/main" id="{C2779E8C-0C8F-40F6-B74A-66CFA8C50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47975"/>
            <a:ext cx="3200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F2F6F7"/>
                </a:solidFill>
              </a:defRPr>
            </a:pPr>
            <a:r>
              <a:rPr sz="1275" b="0">
                <a:solidFill>
                  <a:srgbClr val="F2F6F7"/>
                </a:solidFill>
              </a:rPr>
              <a:t>Инфраструктура • энергетика • экология</a:t>
            </a:r>
          </a:p>
        </p:txBody>
      </p:sp>
      <p:sp>
        <p:nvSpPr>
          <p:cNvPr id="11" name="arm-1">
            <a:extLst xmlns:a="http://schemas.openxmlformats.org/drawingml/2006/main">
              <a:ext uri="{FF2B5EF4-FFF2-40B4-BE49-F238E27FC236}">
                <a16:creationId xmlns:a16="http://schemas.microsoft.com/office/drawing/2014/main" id="{15467E4E-7FC7-46FC-9705-421061D8B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381250"/>
            <a:ext cx="361950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155B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armt-1">
            <a:extLst xmlns:a="http://schemas.openxmlformats.org/drawingml/2006/main">
              <a:ext uri="{FF2B5EF4-FFF2-40B4-BE49-F238E27FC236}">
                <a16:creationId xmlns:a16="http://schemas.microsoft.com/office/drawing/2014/main" id="{7666BBD6-C68B-45D7-957E-BE028439F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514600"/>
            <a:ext cx="3200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КООПЕРАТИВНЫЙ КОНТУР</a:t>
            </a:r>
          </a:p>
        </p:txBody>
      </p:sp>
      <p:sp>
        <p:nvSpPr>
          <p:cNvPr id="13" name="armd-1">
            <a:extLst xmlns:a="http://schemas.openxmlformats.org/drawingml/2006/main">
              <a:ext uri="{FF2B5EF4-FFF2-40B4-BE49-F238E27FC236}">
                <a16:creationId xmlns:a16="http://schemas.microsoft.com/office/drawing/2014/main" id="{8817CDC9-E124-42EB-BD6F-28457B8BC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847975"/>
            <a:ext cx="3200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F2F6F7"/>
                </a:solidFill>
              </a:defRPr>
            </a:pPr>
            <a:r>
              <a:rPr sz="1275" b="0">
                <a:solidFill>
                  <a:srgbClr val="F2F6F7"/>
                </a:solidFill>
              </a:rPr>
              <a:t>Участники • производство • территории</a:t>
            </a:r>
          </a:p>
        </p:txBody>
      </p:sp>
      <p:sp>
        <p:nvSpPr>
          <p:cNvPr id="14" name="arm-2">
            <a:extLst xmlns:a="http://schemas.openxmlformats.org/drawingml/2006/main">
              <a:ext uri="{FF2B5EF4-FFF2-40B4-BE49-F238E27FC236}">
                <a16:creationId xmlns:a16="http://schemas.microsoft.com/office/drawing/2014/main" id="{2EA27037-CFEC-48B5-BAF3-C4BD7AAF9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5095875"/>
            <a:ext cx="3619500" cy="9906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123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armt-2">
            <a:extLst xmlns:a="http://schemas.openxmlformats.org/drawingml/2006/main">
              <a:ext uri="{FF2B5EF4-FFF2-40B4-BE49-F238E27FC236}">
                <a16:creationId xmlns:a16="http://schemas.microsoft.com/office/drawing/2014/main" id="{66815EE8-A699-4877-AC31-EB1860EC51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5229225"/>
            <a:ext cx="3200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СОЦИАЛЬНАЯ ЛИНИЯ</a:t>
            </a:r>
          </a:p>
        </p:txBody>
      </p:sp>
      <p:sp>
        <p:nvSpPr>
          <p:cNvPr id="16" name="armd-2">
            <a:extLst xmlns:a="http://schemas.openxmlformats.org/drawingml/2006/main">
              <a:ext uri="{FF2B5EF4-FFF2-40B4-BE49-F238E27FC236}">
                <a16:creationId xmlns:a16="http://schemas.microsoft.com/office/drawing/2014/main" id="{CEFFBFF2-D682-4C03-9127-0B7A8660B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5562600"/>
            <a:ext cx="3200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F2F6F7"/>
                </a:solidFill>
              </a:defRPr>
            </a:pPr>
            <a:r>
              <a:rPr sz="1275" b="0">
                <a:solidFill>
                  <a:srgbClr val="F2F6F7"/>
                </a:solidFill>
              </a:rPr>
              <a:t>Семьи • ветераны • доступные услуги</a:t>
            </a:r>
          </a:p>
        </p:txBody>
      </p:sp>
      <p:sp>
        <p:nvSpPr>
          <p:cNvPr id="17" name="footer">
            <a:extLst xmlns:a="http://schemas.openxmlformats.org/drawingml/2006/main">
              <a:ext uri="{FF2B5EF4-FFF2-40B4-BE49-F238E27FC236}">
                <a16:creationId xmlns:a16="http://schemas.microsoft.com/office/drawing/2014/main" id="{92F7ABF2-0F78-4894-BE2E-182A485F6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436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9BAC5"/>
                </a:solidFill>
              </a:defRPr>
            </a:pPr>
            <a:r>
              <a:rPr sz="900" b="1">
                <a:solidFill>
                  <a:srgbClr val="A9BAC5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66613814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71A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orb-a">
            <a:extLst xmlns:a="http://schemas.openxmlformats.org/drawingml/2006/main">
              <a:ext uri="{FF2B5EF4-FFF2-40B4-BE49-F238E27FC236}">
                <a16:creationId xmlns:a16="http://schemas.microsoft.com/office/drawing/2014/main" id="{20496BBF-B1FB-49EA-8BB9-FEF0F7B78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2286000" cy="228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3A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orb-b">
            <a:extLst xmlns:a="http://schemas.openxmlformats.org/drawingml/2006/main">
              <a:ext uri="{FF2B5EF4-FFF2-40B4-BE49-F238E27FC236}">
                <a16:creationId xmlns:a16="http://schemas.microsoft.com/office/drawing/2014/main" id="{06DD6C12-4A91-4DE8-8E43-F062DFAB5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190500"/>
            <a:ext cx="952500" cy="95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ection">
            <a:extLst xmlns:a="http://schemas.openxmlformats.org/drawingml/2006/main">
              <a:ext uri="{FF2B5EF4-FFF2-40B4-BE49-F238E27FC236}">
                <a16:creationId xmlns:a16="http://schemas.microsoft.com/office/drawing/2014/main" id="{4E60A90F-7EC4-46B9-9316-23010E988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9BAC5"/>
                </a:solidFill>
              </a:defRPr>
            </a:pPr>
            <a:r>
              <a:rPr sz="975" b="1">
                <a:solidFill>
                  <a:srgbClr val="A9BAC5"/>
                </a:solidFill>
              </a:rPr>
              <a:t>МЕЖДУНАРОДНАЯ СИСТЕМА</a:t>
            </a:r>
          </a:p>
        </p:txBody>
      </p:sp>
      <p:sp>
        <p:nvSpPr>
          <p:cNvPr id="4" name="top-rule">
            <a:extLst xmlns:a="http://schemas.openxmlformats.org/drawingml/2006/main">
              <a:ext uri="{FF2B5EF4-FFF2-40B4-BE49-F238E27FC236}">
                <a16:creationId xmlns:a16="http://schemas.microsoft.com/office/drawing/2014/main" id="{8FC7B957-2DE5-4E2E-A4B6-8ADAE8BA2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78"/>
          </a:solidFill>
          <a:ln xmlns:a="http://schemas.openxmlformats.org/drawingml/2006/main" w="0">
            <a:solidFill>
              <a:srgbClr val="155B78"/>
            </a:solidFill>
            <a:prstDash val="solid"/>
          </a:ln>
        </p:spPr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DBE75FCA-0495-4662-9674-B15518898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Международный масштаб создаётся сетью национальных лицензий</a:t>
            </a:r>
          </a:p>
        </p:txBody>
      </p:sp>
      <p:sp>
        <p:nvSpPr>
          <p:cNvPr id="6" name="rail-0">
            <a:extLst xmlns:a="http://schemas.openxmlformats.org/drawingml/2006/main">
              <a:ext uri="{FF2B5EF4-FFF2-40B4-BE49-F238E27FC236}">
                <a16:creationId xmlns:a16="http://schemas.microsoft.com/office/drawing/2014/main" id="{79094E49-E415-465B-8C32-1ED2E0935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114550"/>
            <a:ext cx="101917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C8A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railh-0">
            <a:extLst xmlns:a="http://schemas.openxmlformats.org/drawingml/2006/main">
              <a:ext uri="{FF2B5EF4-FFF2-40B4-BE49-F238E27FC236}">
                <a16:creationId xmlns:a16="http://schemas.microsoft.com/office/drawing/2014/main" id="{EDC4E1FC-F2B4-4674-A494-86C552CA8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2200275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РОССИЯ</a:t>
            </a:r>
          </a:p>
        </p:txBody>
      </p:sp>
      <p:sp>
        <p:nvSpPr>
          <p:cNvPr id="8" name="raild-0">
            <a:extLst xmlns:a="http://schemas.openxmlformats.org/drawingml/2006/main">
              <a:ext uri="{FF2B5EF4-FFF2-40B4-BE49-F238E27FC236}">
                <a16:creationId xmlns:a16="http://schemas.microsoft.com/office/drawing/2014/main" id="{529E1B93-6AB3-4D6F-AAB2-915E12087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2200275"/>
            <a:ext cx="5334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500" b="0">
                <a:solidFill>
                  <a:srgbClr val="F2F6F7"/>
                </a:solidFill>
              </a:defRPr>
            </a:pPr>
            <a:r>
              <a:rPr sz="1500" b="0">
                <a:solidFill>
                  <a:srgbClr val="F2F6F7"/>
                </a:solidFill>
              </a:rPr>
              <a:t>регулируемое и технологическое ядро</a:t>
            </a:r>
          </a:p>
        </p:txBody>
      </p:sp>
      <p:sp>
        <p:nvSpPr>
          <p:cNvPr id="9" name="rail-1">
            <a:extLst xmlns:a="http://schemas.openxmlformats.org/drawingml/2006/main">
              <a:ext uri="{FF2B5EF4-FFF2-40B4-BE49-F238E27FC236}">
                <a16:creationId xmlns:a16="http://schemas.microsoft.com/office/drawing/2014/main" id="{CFAA3A4C-B6B6-4854-BB72-54D1D838E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990850"/>
            <a:ext cx="101917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railh-1">
            <a:extLst xmlns:a="http://schemas.openxmlformats.org/drawingml/2006/main">
              <a:ext uri="{FF2B5EF4-FFF2-40B4-BE49-F238E27FC236}">
                <a16:creationId xmlns:a16="http://schemas.microsoft.com/office/drawing/2014/main" id="{163D05EA-1CAD-4531-9A94-73BACABA9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3076575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ЕАЭС / СОЮЗНОЕ ГОСУДАРСТВО</a:t>
            </a:r>
          </a:p>
        </p:txBody>
      </p:sp>
      <p:sp>
        <p:nvSpPr>
          <p:cNvPr id="11" name="raild-1">
            <a:extLst xmlns:a="http://schemas.openxmlformats.org/drawingml/2006/main">
              <a:ext uri="{FF2B5EF4-FFF2-40B4-BE49-F238E27FC236}">
                <a16:creationId xmlns:a16="http://schemas.microsoft.com/office/drawing/2014/main" id="{7EEBBD28-BD45-4D0B-B0D9-42706997D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076575"/>
            <a:ext cx="5334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500" b="0">
                <a:solidFill>
                  <a:srgbClr val="F2F6F7"/>
                </a:solidFill>
              </a:defRPr>
            </a:pPr>
            <a:r>
              <a:rPr sz="1500" b="0">
                <a:solidFill>
                  <a:srgbClr val="F2F6F7"/>
                </a:solidFill>
              </a:rPr>
              <a:t>первый пояс совместимости</a:t>
            </a:r>
          </a:p>
        </p:txBody>
      </p:sp>
      <p:sp>
        <p:nvSpPr>
          <p:cNvPr id="12" name="rail-2">
            <a:extLst xmlns:a="http://schemas.openxmlformats.org/drawingml/2006/main">
              <a:ext uri="{FF2B5EF4-FFF2-40B4-BE49-F238E27FC236}">
                <a16:creationId xmlns:a16="http://schemas.microsoft.com/office/drawing/2014/main" id="{41C83802-797A-4C18-A968-D555170EB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867150"/>
            <a:ext cx="101917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155B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railh-2">
            <a:extLst xmlns:a="http://schemas.openxmlformats.org/drawingml/2006/main">
              <a:ext uri="{FF2B5EF4-FFF2-40B4-BE49-F238E27FC236}">
                <a16:creationId xmlns:a16="http://schemas.microsoft.com/office/drawing/2014/main" id="{364BBE31-00A9-4C89-8315-952372022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3952875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БРИКС+</a:t>
            </a:r>
          </a:p>
        </p:txBody>
      </p:sp>
      <p:sp>
        <p:nvSpPr>
          <p:cNvPr id="14" name="raild-2">
            <a:extLst xmlns:a="http://schemas.openxmlformats.org/drawingml/2006/main">
              <a:ext uri="{FF2B5EF4-FFF2-40B4-BE49-F238E27FC236}">
                <a16:creationId xmlns:a16="http://schemas.microsoft.com/office/drawing/2014/main" id="{99CE7D69-F869-4715-B4C3-CA05A4009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952875"/>
            <a:ext cx="5334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500" b="0">
                <a:solidFill>
                  <a:srgbClr val="F2F6F7"/>
                </a:solidFill>
              </a:defRPr>
            </a:pPr>
            <a:r>
              <a:rPr sz="1500" b="0">
                <a:solidFill>
                  <a:srgbClr val="F2F6F7"/>
                </a:solidFill>
              </a:rPr>
              <a:t>инвестиционный и расчётный пояс</a:t>
            </a:r>
          </a:p>
        </p:txBody>
      </p:sp>
      <p:sp>
        <p:nvSpPr>
          <p:cNvPr id="15" name="rail-3">
            <a:extLst xmlns:a="http://schemas.openxmlformats.org/drawingml/2006/main">
              <a:ext uri="{FF2B5EF4-FFF2-40B4-BE49-F238E27FC236}">
                <a16:creationId xmlns:a16="http://schemas.microsoft.com/office/drawing/2014/main" id="{76018D38-D2FC-4644-8A3B-9B5D95DF6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743450"/>
            <a:ext cx="10191750" cy="666750"/>
          </a:xfrm>
          <a:prstGeom xmlns:a="http://schemas.openxmlformats.org/drawingml/2006/main" prst="roundRect">
            <a:avLst>
              <a:gd name="adj" fmla="val 11429"/>
            </a:avLst>
          </a:prstGeom>
          <a:solidFill xmlns:a="http://schemas.openxmlformats.org/drawingml/2006/main">
            <a:srgbClr val="123A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railh-3">
            <a:extLst xmlns:a="http://schemas.openxmlformats.org/drawingml/2006/main">
              <a:ext uri="{FF2B5EF4-FFF2-40B4-BE49-F238E27FC236}">
                <a16:creationId xmlns:a16="http://schemas.microsoft.com/office/drawing/2014/main" id="{0AFB3667-43AF-4819-B766-E61057A44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4829175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ГЛОБАЛЬНЫЕ ПРОЕКТЫ</a:t>
            </a:r>
          </a:p>
        </p:txBody>
      </p:sp>
      <p:sp>
        <p:nvSpPr>
          <p:cNvPr id="17" name="raild-3">
            <a:extLst xmlns:a="http://schemas.openxmlformats.org/drawingml/2006/main">
              <a:ext uri="{FF2B5EF4-FFF2-40B4-BE49-F238E27FC236}">
                <a16:creationId xmlns:a16="http://schemas.microsoft.com/office/drawing/2014/main" id="{C12EC106-53A6-4920-BC40-B4BCEE47E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4829175"/>
            <a:ext cx="5334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500" b="0">
                <a:solidFill>
                  <a:srgbClr val="F2F6F7"/>
                </a:solidFill>
              </a:defRPr>
            </a:pPr>
            <a:r>
              <a:rPr sz="1500" b="0">
                <a:solidFill>
                  <a:srgbClr val="F2F6F7"/>
                </a:solidFill>
              </a:rPr>
              <a:t>национальные операторы и SPV</a:t>
            </a:r>
          </a:p>
        </p:txBody>
      </p:sp>
      <p:sp>
        <p:nvSpPr>
          <p:cNvPr id="18" name="rule">
            <a:extLst xmlns:a="http://schemas.openxmlformats.org/drawingml/2006/main">
              <a:ext uri="{FF2B5EF4-FFF2-40B4-BE49-F238E27FC236}">
                <a16:creationId xmlns:a16="http://schemas.microsoft.com/office/drawing/2014/main" id="{0BB3A1F8-9F16-4511-A306-3C06C9A77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848350"/>
            <a:ext cx="9429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78D7D1"/>
                </a:solidFill>
              </a:defRPr>
            </a:pPr>
            <a:r>
              <a:rPr sz="1575" b="1">
                <a:solidFill>
                  <a:srgbClr val="78D7D1"/>
                </a:solidFill>
              </a:rPr>
              <a:t>Общие стандарты и технология. Раздельные капиталы, клиентские деньги, резервы и ответственность.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58C81BCF-82E2-4E77-B3A5-499A07000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436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9BAC5"/>
                </a:solidFill>
              </a:defRPr>
            </a:pPr>
            <a:r>
              <a:rPr sz="900" b="1">
                <a:solidFill>
                  <a:srgbClr val="A9BAC5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697543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71A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orb-a">
            <a:extLst xmlns:a="http://schemas.openxmlformats.org/drawingml/2006/main">
              <a:ext uri="{FF2B5EF4-FFF2-40B4-BE49-F238E27FC236}">
                <a16:creationId xmlns:a16="http://schemas.microsoft.com/office/drawing/2014/main" id="{F50B4C2F-C2A5-471C-9ADB-0101CC85A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2286000" cy="228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3A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orb-b">
            <a:extLst xmlns:a="http://schemas.openxmlformats.org/drawingml/2006/main">
              <a:ext uri="{FF2B5EF4-FFF2-40B4-BE49-F238E27FC236}">
                <a16:creationId xmlns:a16="http://schemas.microsoft.com/office/drawing/2014/main" id="{3CCC7DEB-7A58-4867-8EFD-6107A030A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190500"/>
            <a:ext cx="952500" cy="95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ection">
            <a:extLst xmlns:a="http://schemas.openxmlformats.org/drawingml/2006/main">
              <a:ext uri="{FF2B5EF4-FFF2-40B4-BE49-F238E27FC236}">
                <a16:creationId xmlns:a16="http://schemas.microsoft.com/office/drawing/2014/main" id="{855264ED-864F-4A5B-BDA5-80C692B16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9BAC5"/>
                </a:solidFill>
              </a:defRPr>
            </a:pPr>
            <a:r>
              <a:rPr sz="975" b="1">
                <a:solidFill>
                  <a:srgbClr val="A9BAC5"/>
                </a:solidFill>
              </a:rPr>
              <a:t>ФИНАНСОВАЯ МОДЕЛЬ</a:t>
            </a:r>
          </a:p>
        </p:txBody>
      </p:sp>
      <p:sp>
        <p:nvSpPr>
          <p:cNvPr id="4" name="top-rule">
            <a:extLst xmlns:a="http://schemas.openxmlformats.org/drawingml/2006/main">
              <a:ext uri="{FF2B5EF4-FFF2-40B4-BE49-F238E27FC236}">
                <a16:creationId xmlns:a16="http://schemas.microsoft.com/office/drawing/2014/main" id="{67415E92-A288-422B-BBBA-230E0E14B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78"/>
          </a:solidFill>
          <a:ln xmlns:a="http://schemas.openxmlformats.org/drawingml/2006/main" w="0">
            <a:solidFill>
              <a:srgbClr val="155B78"/>
            </a:solidFill>
            <a:prstDash val="solid"/>
          </a:ln>
        </p:spPr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84E6D500-7526-4130-A647-CF9E3676C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Каждому сроку и риску — свой источник капитала</a:t>
            </a:r>
          </a:p>
        </p:txBody>
      </p:sp>
      <p:sp>
        <p:nvSpPr>
          <p:cNvPr id="6" name="bar-0">
            <a:extLst xmlns:a="http://schemas.openxmlformats.org/drawingml/2006/main">
              <a:ext uri="{FF2B5EF4-FFF2-40B4-BE49-F238E27FC236}">
                <a16:creationId xmlns:a16="http://schemas.microsoft.com/office/drawing/2014/main" id="{7D47A0A0-22A0-4FDB-AC9E-2577C34E4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86125"/>
            <a:ext cx="1066800" cy="1476375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155B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bart-0">
            <a:extLst xmlns:a="http://schemas.openxmlformats.org/drawingml/2006/main">
              <a:ext uri="{FF2B5EF4-FFF2-40B4-BE49-F238E27FC236}">
                <a16:creationId xmlns:a16="http://schemas.microsoft.com/office/drawing/2014/main" id="{94D7193D-855E-4F02-B838-4EB9001AC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457575"/>
            <a:ext cx="914400" cy="1133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Кредит</a:t>
            </a:r>
          </a:p>
        </p:txBody>
      </p:sp>
      <p:sp>
        <p:nvSpPr>
          <p:cNvPr id="8" name="bar-1">
            <a:extLst xmlns:a="http://schemas.openxmlformats.org/drawingml/2006/main">
              <a:ext uri="{FF2B5EF4-FFF2-40B4-BE49-F238E27FC236}">
                <a16:creationId xmlns:a16="http://schemas.microsoft.com/office/drawing/2014/main" id="{85F7E73A-8017-476A-B919-37B551BED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2952750"/>
            <a:ext cx="1066800" cy="180975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155B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art-1">
            <a:extLst xmlns:a="http://schemas.openxmlformats.org/drawingml/2006/main">
              <a:ext uri="{FF2B5EF4-FFF2-40B4-BE49-F238E27FC236}">
                <a16:creationId xmlns:a16="http://schemas.microsoft.com/office/drawing/2014/main" id="{05999644-D45A-4B39-83F2-79DD53FBA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3124200"/>
            <a:ext cx="914400" cy="1466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Проектное</a:t>
            </a:r>
          </a:p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финанс.</a:t>
            </a:r>
          </a:p>
        </p:txBody>
      </p:sp>
      <p:sp>
        <p:nvSpPr>
          <p:cNvPr id="10" name="bar-2">
            <a:extLst xmlns:a="http://schemas.openxmlformats.org/drawingml/2006/main">
              <a:ext uri="{FF2B5EF4-FFF2-40B4-BE49-F238E27FC236}">
                <a16:creationId xmlns:a16="http://schemas.microsoft.com/office/drawing/2014/main" id="{CD3D48DF-515D-4152-8797-879CEA6E1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2619375"/>
            <a:ext cx="1066800" cy="2143125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art-2">
            <a:extLst xmlns:a="http://schemas.openxmlformats.org/drawingml/2006/main">
              <a:ext uri="{FF2B5EF4-FFF2-40B4-BE49-F238E27FC236}">
                <a16:creationId xmlns:a16="http://schemas.microsoft.com/office/drawing/2014/main" id="{153E4E13-D1A0-4FB5-919C-0827F95AA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2790825"/>
            <a:ext cx="914400" cy="1800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Облигации</a:t>
            </a:r>
          </a:p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и ЦФА</a:t>
            </a:r>
          </a:p>
        </p:txBody>
      </p:sp>
      <p:sp>
        <p:nvSpPr>
          <p:cNvPr id="12" name="bar-3">
            <a:extLst xmlns:a="http://schemas.openxmlformats.org/drawingml/2006/main">
              <a:ext uri="{FF2B5EF4-FFF2-40B4-BE49-F238E27FC236}">
                <a16:creationId xmlns:a16="http://schemas.microsoft.com/office/drawing/2014/main" id="{77F82AA5-123F-4677-AE51-8139B71A5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3286125"/>
            <a:ext cx="1066800" cy="1476375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art-3">
            <a:extLst xmlns:a="http://schemas.openxmlformats.org/drawingml/2006/main">
              <a:ext uri="{FF2B5EF4-FFF2-40B4-BE49-F238E27FC236}">
                <a16:creationId xmlns:a16="http://schemas.microsoft.com/office/drawing/2014/main" id="{6CBF14E3-C801-4F2D-90A6-407FB0B12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3457575"/>
            <a:ext cx="914400" cy="1133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Паи</a:t>
            </a:r>
          </a:p>
        </p:txBody>
      </p:sp>
      <p:sp>
        <p:nvSpPr>
          <p:cNvPr id="14" name="bar-4">
            <a:extLst xmlns:a="http://schemas.openxmlformats.org/drawingml/2006/main">
              <a:ext uri="{FF2B5EF4-FFF2-40B4-BE49-F238E27FC236}">
                <a16:creationId xmlns:a16="http://schemas.microsoft.com/office/drawing/2014/main" id="{F056B390-B965-4396-9246-13EBF9D42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952750"/>
            <a:ext cx="1066800" cy="180975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bart-4">
            <a:extLst xmlns:a="http://schemas.openxmlformats.org/drawingml/2006/main">
              <a:ext uri="{FF2B5EF4-FFF2-40B4-BE49-F238E27FC236}">
                <a16:creationId xmlns:a16="http://schemas.microsoft.com/office/drawing/2014/main" id="{D2256FDA-69C3-44EA-8B12-D4161D962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124200"/>
            <a:ext cx="914400" cy="1466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Фонды /</a:t>
            </a:r>
          </a:p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доля</a:t>
            </a:r>
          </a:p>
        </p:txBody>
      </p:sp>
      <p:sp>
        <p:nvSpPr>
          <p:cNvPr id="16" name="bar-5">
            <a:extLst xmlns:a="http://schemas.openxmlformats.org/drawingml/2006/main">
              <a:ext uri="{FF2B5EF4-FFF2-40B4-BE49-F238E27FC236}">
                <a16:creationId xmlns:a16="http://schemas.microsoft.com/office/drawing/2014/main" id="{AB492AF4-1039-4C0D-813F-180811F25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619375"/>
            <a:ext cx="1066800" cy="2143125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C8A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bart-5">
            <a:extLst xmlns:a="http://schemas.openxmlformats.org/drawingml/2006/main">
              <a:ext uri="{FF2B5EF4-FFF2-40B4-BE49-F238E27FC236}">
                <a16:creationId xmlns:a16="http://schemas.microsoft.com/office/drawing/2014/main" id="{ED9CC55F-4408-420C-A6F0-D0470C4DC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790825"/>
            <a:ext cx="914400" cy="1800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71A2B"/>
                </a:solidFill>
              </a:defRPr>
            </a:pPr>
            <a:r>
              <a:rPr sz="1200" b="1">
                <a:solidFill>
                  <a:srgbClr val="071A2B"/>
                </a:solidFill>
              </a:rPr>
              <a:t>Гарантии</a:t>
            </a:r>
          </a:p>
        </p:txBody>
      </p:sp>
      <p:sp>
        <p:nvSpPr>
          <p:cNvPr id="18" name="bar-6">
            <a:extLst xmlns:a="http://schemas.openxmlformats.org/drawingml/2006/main">
              <a:ext uri="{FF2B5EF4-FFF2-40B4-BE49-F238E27FC236}">
                <a16:creationId xmlns:a16="http://schemas.microsoft.com/office/drawing/2014/main" id="{0CC0089C-4EF0-44FC-B508-91F7AB151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3286125"/>
            <a:ext cx="1066800" cy="1476375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C8A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bart-6">
            <a:extLst xmlns:a="http://schemas.openxmlformats.org/drawingml/2006/main">
              <a:ext uri="{FF2B5EF4-FFF2-40B4-BE49-F238E27FC236}">
                <a16:creationId xmlns:a16="http://schemas.microsoft.com/office/drawing/2014/main" id="{AE8A635C-A179-4AAF-88F4-8796711A7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63150" y="3457575"/>
            <a:ext cx="914400" cy="1133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071A2B"/>
                </a:solidFill>
              </a:defRPr>
            </a:pPr>
            <a:r>
              <a:rPr sz="1200" b="1">
                <a:solidFill>
                  <a:srgbClr val="071A2B"/>
                </a:solidFill>
              </a:rPr>
              <a:t>ECO-PPA</a:t>
            </a:r>
          </a:p>
        </p:txBody>
      </p:sp>
      <p:sp>
        <p:nvSpPr>
          <p:cNvPr id="20" name="baseline">
            <a:extLst xmlns:a="http://schemas.openxmlformats.org/drawingml/2006/main">
              <a:ext uri="{FF2B5EF4-FFF2-40B4-BE49-F238E27FC236}">
                <a16:creationId xmlns:a16="http://schemas.microsoft.com/office/drawing/2014/main" id="{CB94AD7D-EFC1-4AEC-B8FC-82C4430CB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10125"/>
            <a:ext cx="10858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9BAC5"/>
          </a:solidFill>
          <a:ln xmlns:a="http://schemas.openxmlformats.org/drawingml/2006/main" w="0">
            <a:solidFill>
              <a:srgbClr val="A9BAC5"/>
            </a:solidFill>
            <a:prstDash val="solid"/>
          </a:ln>
        </p:spPr>
      </p:sp>
      <p:sp>
        <p:nvSpPr>
          <p:cNvPr id="21" name="cap">
            <a:extLst xmlns:a="http://schemas.openxmlformats.org/drawingml/2006/main">
              <a:ext uri="{FF2B5EF4-FFF2-40B4-BE49-F238E27FC236}">
                <a16:creationId xmlns:a16="http://schemas.microsoft.com/office/drawing/2014/main" id="{70F1A16B-FAE8-4FB0-AA47-2F8DA29A3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5286375"/>
            <a:ext cx="904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2F6F7"/>
                </a:solidFill>
              </a:defRPr>
            </a:pPr>
            <a:r>
              <a:rPr sz="1650" b="1">
                <a:solidFill>
                  <a:srgbClr val="F2F6F7"/>
                </a:solidFill>
              </a:rPr>
              <a:t>Краткосрочные средства населения не направляются напрямую в долгосрочные неликвидные активы.</a:t>
            </a:r>
          </a:p>
        </p:txBody>
      </p:sp>
      <p:sp>
        <p:nvSpPr>
          <p:cNvPr id="22" name="footer">
            <a:extLst xmlns:a="http://schemas.openxmlformats.org/drawingml/2006/main">
              <a:ext uri="{FF2B5EF4-FFF2-40B4-BE49-F238E27FC236}">
                <a16:creationId xmlns:a16="http://schemas.microsoft.com/office/drawing/2014/main" id="{A5B2A1AD-B616-4DD3-9135-9DA8F48E5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436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9BAC5"/>
                </a:solidFill>
              </a:defRPr>
            </a:pPr>
            <a:r>
              <a:rPr sz="900" b="1">
                <a:solidFill>
                  <a:srgbClr val="A9BAC5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68870235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71A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orb-a">
            <a:extLst xmlns:a="http://schemas.openxmlformats.org/drawingml/2006/main">
              <a:ext uri="{FF2B5EF4-FFF2-40B4-BE49-F238E27FC236}">
                <a16:creationId xmlns:a16="http://schemas.microsoft.com/office/drawing/2014/main" id="{048D3061-02E1-4E85-A094-14075F3A9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2286000" cy="228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3A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orb-b">
            <a:extLst xmlns:a="http://schemas.openxmlformats.org/drawingml/2006/main">
              <a:ext uri="{FF2B5EF4-FFF2-40B4-BE49-F238E27FC236}">
                <a16:creationId xmlns:a16="http://schemas.microsoft.com/office/drawing/2014/main" id="{2B3725DB-1602-4466-A054-7E91D275B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190500"/>
            <a:ext cx="952500" cy="95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ection">
            <a:extLst xmlns:a="http://schemas.openxmlformats.org/drawingml/2006/main">
              <a:ext uri="{FF2B5EF4-FFF2-40B4-BE49-F238E27FC236}">
                <a16:creationId xmlns:a16="http://schemas.microsoft.com/office/drawing/2014/main" id="{EE89E101-82B5-45BD-86F1-26448490F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9BAC5"/>
                </a:solidFill>
              </a:defRPr>
            </a:pPr>
            <a:r>
              <a:rPr sz="975" b="1">
                <a:solidFill>
                  <a:srgbClr val="A9BAC5"/>
                </a:solidFill>
              </a:rPr>
              <a:t>ПРАВОВАЯ ЧИСТОТА</a:t>
            </a:r>
          </a:p>
        </p:txBody>
      </p:sp>
      <p:sp>
        <p:nvSpPr>
          <p:cNvPr id="4" name="top-rule">
            <a:extLst xmlns:a="http://schemas.openxmlformats.org/drawingml/2006/main">
              <a:ext uri="{FF2B5EF4-FFF2-40B4-BE49-F238E27FC236}">
                <a16:creationId xmlns:a16="http://schemas.microsoft.com/office/drawing/2014/main" id="{04084F54-309E-4224-BF6D-978BAFED2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78"/>
          </a:solidFill>
          <a:ln xmlns:a="http://schemas.openxmlformats.org/drawingml/2006/main" w="0">
            <a:solidFill>
              <a:srgbClr val="155B78"/>
            </a:solidFill>
            <a:prstDash val="solid"/>
          </a:ln>
        </p:spPr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3EC51B46-0657-4897-AD63-7250EC62D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Пять инструментов — пять разных обещаний участнику</a:t>
            </a:r>
          </a:p>
        </p:txBody>
      </p:sp>
      <p:sp>
        <p:nvSpPr>
          <p:cNvPr id="6" name="coin-0">
            <a:extLst xmlns:a="http://schemas.openxmlformats.org/drawingml/2006/main">
              <a:ext uri="{FF2B5EF4-FFF2-40B4-BE49-F238E27FC236}">
                <a16:creationId xmlns:a16="http://schemas.microsoft.com/office/drawing/2014/main" id="{5ADB9508-EB9A-4DFB-9EB2-E5B8C6A2D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190750"/>
            <a:ext cx="114300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A74B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7" name="coinh-0">
            <a:extLst xmlns:a="http://schemas.openxmlformats.org/drawingml/2006/main">
              <a:ext uri="{FF2B5EF4-FFF2-40B4-BE49-F238E27FC236}">
                <a16:creationId xmlns:a16="http://schemas.microsoft.com/office/drawing/2014/main" id="{40C7C6E9-8157-4A57-8C60-9D8F52C12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58140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C8A74B"/>
                </a:solidFill>
              </a:defRPr>
            </a:pPr>
            <a:r>
              <a:rPr sz="1500" b="1">
                <a:solidFill>
                  <a:srgbClr val="C8A74B"/>
                </a:solidFill>
              </a:rPr>
              <a:t>ВКЛАД</a:t>
            </a:r>
          </a:p>
        </p:txBody>
      </p:sp>
      <p:sp>
        <p:nvSpPr>
          <p:cNvPr id="8" name="coind-0">
            <a:extLst xmlns:a="http://schemas.openxmlformats.org/drawingml/2006/main">
              <a:ext uri="{FF2B5EF4-FFF2-40B4-BE49-F238E27FC236}">
                <a16:creationId xmlns:a16="http://schemas.microsoft.com/office/drawing/2014/main" id="{D38E0940-705F-4350-B505-6986A9CEF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000500"/>
            <a:ext cx="1905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F2F6F7"/>
                </a:solidFill>
              </a:defRPr>
            </a:pPr>
            <a:r>
              <a:rPr sz="1350" b="0">
                <a:solidFill>
                  <a:srgbClr val="F2F6F7"/>
                </a:solidFill>
              </a:rPr>
              <a:t>возвратность</a:t>
            </a:r>
          </a:p>
          <a:p xmlns:a="http://schemas.openxmlformats.org/drawingml/2006/main">
            <a:pPr algn="ctr">
              <a:defRPr sz="1350" b="0">
                <a:solidFill>
                  <a:srgbClr val="F2F6F7"/>
                </a:solidFill>
              </a:defRPr>
            </a:pPr>
            <a:r>
              <a:rPr sz="1350" b="0">
                <a:solidFill>
                  <a:srgbClr val="F2F6F7"/>
                </a:solidFill>
              </a:rPr>
              <a:t>и страхование</a:t>
            </a:r>
          </a:p>
        </p:txBody>
      </p:sp>
      <p:sp>
        <p:nvSpPr>
          <p:cNvPr id="9" name="coin-1">
            <a:extLst xmlns:a="http://schemas.openxmlformats.org/drawingml/2006/main">
              <a:ext uri="{FF2B5EF4-FFF2-40B4-BE49-F238E27FC236}">
                <a16:creationId xmlns:a16="http://schemas.microsoft.com/office/drawing/2014/main" id="{C6A615BF-6C43-40F3-B10C-EDA2B8A11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190750"/>
            <a:ext cx="114300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0" name="coinh-1">
            <a:extLst xmlns:a="http://schemas.openxmlformats.org/drawingml/2006/main">
              <a:ext uri="{FF2B5EF4-FFF2-40B4-BE49-F238E27FC236}">
                <a16:creationId xmlns:a16="http://schemas.microsoft.com/office/drawing/2014/main" id="{6FE2FBED-9C19-4E7F-8703-56DBA2DF7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24175" y="358140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78D7D1"/>
                </a:solidFill>
              </a:defRPr>
            </a:pPr>
            <a:r>
              <a:rPr sz="1500" b="1">
                <a:solidFill>
                  <a:srgbClr val="78D7D1"/>
                </a:solidFill>
              </a:rPr>
              <a:t>ПАЙ</a:t>
            </a:r>
          </a:p>
        </p:txBody>
      </p:sp>
      <p:sp>
        <p:nvSpPr>
          <p:cNvPr id="11" name="coind-1">
            <a:extLst xmlns:a="http://schemas.openxmlformats.org/drawingml/2006/main">
              <a:ext uri="{FF2B5EF4-FFF2-40B4-BE49-F238E27FC236}">
                <a16:creationId xmlns:a16="http://schemas.microsoft.com/office/drawing/2014/main" id="{B14D1DB1-06E2-4235-99F3-42CB498BD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4000500"/>
            <a:ext cx="1905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F2F6F7"/>
                </a:solidFill>
              </a:defRPr>
            </a:pPr>
            <a:r>
              <a:rPr sz="1350" b="0">
                <a:solidFill>
                  <a:srgbClr val="F2F6F7"/>
                </a:solidFill>
              </a:rPr>
              <a:t>членство</a:t>
            </a:r>
          </a:p>
          <a:p xmlns:a="http://schemas.openxmlformats.org/drawingml/2006/main">
            <a:pPr algn="ctr">
              <a:defRPr sz="1350" b="0">
                <a:solidFill>
                  <a:srgbClr val="F2F6F7"/>
                </a:solidFill>
              </a:defRPr>
            </a:pPr>
            <a:r>
              <a:rPr sz="1350" b="0">
                <a:solidFill>
                  <a:srgbClr val="F2F6F7"/>
                </a:solidFill>
              </a:rPr>
              <a:t>и кооперативные права</a:t>
            </a:r>
          </a:p>
        </p:txBody>
      </p:sp>
      <p:sp>
        <p:nvSpPr>
          <p:cNvPr id="12" name="coin-2">
            <a:extLst xmlns:a="http://schemas.openxmlformats.org/drawingml/2006/main">
              <a:ext uri="{FF2B5EF4-FFF2-40B4-BE49-F238E27FC236}">
                <a16:creationId xmlns:a16="http://schemas.microsoft.com/office/drawing/2014/main" id="{68951CAE-1E43-492A-9CE0-DA5C73388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2190750"/>
            <a:ext cx="114300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55B78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3" name="coinh-2">
            <a:extLst xmlns:a="http://schemas.openxmlformats.org/drawingml/2006/main">
              <a:ext uri="{FF2B5EF4-FFF2-40B4-BE49-F238E27FC236}">
                <a16:creationId xmlns:a16="http://schemas.microsoft.com/office/drawing/2014/main" id="{62C9A453-059E-48EC-A7E2-C4B24314F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29225" y="358140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78D7D1"/>
                </a:solidFill>
              </a:defRPr>
            </a:pPr>
            <a:r>
              <a:rPr sz="1500" b="1">
                <a:solidFill>
                  <a:srgbClr val="78D7D1"/>
                </a:solidFill>
              </a:rPr>
              <a:t>ИНВЕСТИЦИЯ</a:t>
            </a:r>
          </a:p>
        </p:txBody>
      </p:sp>
      <p:sp>
        <p:nvSpPr>
          <p:cNvPr id="14" name="coind-2">
            <a:extLst xmlns:a="http://schemas.openxmlformats.org/drawingml/2006/main">
              <a:ext uri="{FF2B5EF4-FFF2-40B4-BE49-F238E27FC236}">
                <a16:creationId xmlns:a16="http://schemas.microsoft.com/office/drawing/2014/main" id="{AF7B4468-85C2-457E-9C55-F8915F50B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4000500"/>
            <a:ext cx="1905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F2F6F7"/>
                </a:solidFill>
              </a:defRPr>
            </a:pPr>
            <a:r>
              <a:rPr sz="1350" b="0">
                <a:solidFill>
                  <a:srgbClr val="F2F6F7"/>
                </a:solidFill>
              </a:rPr>
              <a:t>доход и риск</a:t>
            </a:r>
          </a:p>
          <a:p xmlns:a="http://schemas.openxmlformats.org/drawingml/2006/main">
            <a:pPr algn="ctr">
              <a:defRPr sz="1350" b="0">
                <a:solidFill>
                  <a:srgbClr val="F2F6F7"/>
                </a:solidFill>
              </a:defRPr>
            </a:pPr>
            <a:r>
              <a:rPr sz="1350" b="0">
                <a:solidFill>
                  <a:srgbClr val="F2F6F7"/>
                </a:solidFill>
              </a:rPr>
              <a:t>капитала</a:t>
            </a:r>
          </a:p>
        </p:txBody>
      </p:sp>
      <p:sp>
        <p:nvSpPr>
          <p:cNvPr id="15" name="coin-3">
            <a:extLst xmlns:a="http://schemas.openxmlformats.org/drawingml/2006/main">
              <a:ext uri="{FF2B5EF4-FFF2-40B4-BE49-F238E27FC236}">
                <a16:creationId xmlns:a16="http://schemas.microsoft.com/office/drawing/2014/main" id="{B4775398-B907-4884-81AE-1530DC55C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190750"/>
            <a:ext cx="114300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5415B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6" name="coinh-3">
            <a:extLst xmlns:a="http://schemas.openxmlformats.org/drawingml/2006/main">
              <a:ext uri="{FF2B5EF4-FFF2-40B4-BE49-F238E27FC236}">
                <a16:creationId xmlns:a16="http://schemas.microsoft.com/office/drawing/2014/main" id="{B2A8113D-2683-46A6-92BE-8905B3A92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34275" y="358140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78D7D1"/>
                </a:solidFill>
              </a:defRPr>
            </a:pPr>
            <a:r>
              <a:rPr sz="1500" b="1">
                <a:solidFill>
                  <a:srgbClr val="78D7D1"/>
                </a:solidFill>
              </a:rPr>
              <a:t>ЦИФРОВОЕ ПРАВО</a:t>
            </a:r>
          </a:p>
        </p:txBody>
      </p:sp>
      <p:sp>
        <p:nvSpPr>
          <p:cNvPr id="17" name="coind-3">
            <a:extLst xmlns:a="http://schemas.openxmlformats.org/drawingml/2006/main">
              <a:ext uri="{FF2B5EF4-FFF2-40B4-BE49-F238E27FC236}">
                <a16:creationId xmlns:a16="http://schemas.microsoft.com/office/drawing/2014/main" id="{0F6BD7FC-D565-4CA9-A6C9-A8F50C2A9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4000500"/>
            <a:ext cx="1905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F2F6F7"/>
                </a:solidFill>
              </a:defRPr>
            </a:pPr>
            <a:r>
              <a:rPr sz="1350" b="0">
                <a:solidFill>
                  <a:srgbClr val="F2F6F7"/>
                </a:solidFill>
              </a:rPr>
              <a:t>требование в рамках</a:t>
            </a:r>
          </a:p>
          <a:p xmlns:a="http://schemas.openxmlformats.org/drawingml/2006/main">
            <a:pPr algn="ctr">
              <a:defRPr sz="1350" b="0">
                <a:solidFill>
                  <a:srgbClr val="F2F6F7"/>
                </a:solidFill>
              </a:defRPr>
            </a:pPr>
            <a:r>
              <a:rPr sz="1350" b="0">
                <a:solidFill>
                  <a:srgbClr val="F2F6F7"/>
                </a:solidFill>
              </a:rPr>
              <a:t>закона</a:t>
            </a:r>
          </a:p>
        </p:txBody>
      </p:sp>
      <p:sp>
        <p:nvSpPr>
          <p:cNvPr id="18" name="coin-4">
            <a:extLst xmlns:a="http://schemas.openxmlformats.org/drawingml/2006/main">
              <a:ext uri="{FF2B5EF4-FFF2-40B4-BE49-F238E27FC236}">
                <a16:creationId xmlns:a16="http://schemas.microsoft.com/office/drawing/2014/main" id="{506FBFE8-BA7F-4D3D-AE91-9E7D5AC07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63200" y="2190750"/>
            <a:ext cx="114300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23A52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9" name="coinh-4">
            <a:extLst xmlns:a="http://schemas.openxmlformats.org/drawingml/2006/main">
              <a:ext uri="{FF2B5EF4-FFF2-40B4-BE49-F238E27FC236}">
                <a16:creationId xmlns:a16="http://schemas.microsoft.com/office/drawing/2014/main" id="{9D6C532F-3229-46C5-8328-88285B13E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39325" y="3581400"/>
            <a:ext cx="219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78D7D1"/>
                </a:solidFill>
              </a:defRPr>
            </a:pPr>
            <a:r>
              <a:rPr sz="1500" b="1">
                <a:solidFill>
                  <a:srgbClr val="78D7D1"/>
                </a:solidFill>
              </a:rPr>
              <a:t>ВЗНОС</a:t>
            </a:r>
          </a:p>
        </p:txBody>
      </p:sp>
      <p:sp>
        <p:nvSpPr>
          <p:cNvPr id="20" name="coind-4">
            <a:extLst xmlns:a="http://schemas.openxmlformats.org/drawingml/2006/main">
              <a:ext uri="{FF2B5EF4-FFF2-40B4-BE49-F238E27FC236}">
                <a16:creationId xmlns:a16="http://schemas.microsoft.com/office/drawing/2014/main" id="{E98C7975-A7AD-4393-B423-02F4DDFD2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82200" y="4000500"/>
            <a:ext cx="1905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F2F6F7"/>
                </a:solidFill>
              </a:defRPr>
            </a:pPr>
            <a:r>
              <a:rPr sz="1350" b="0">
                <a:solidFill>
                  <a:srgbClr val="F2F6F7"/>
                </a:solidFill>
              </a:rPr>
              <a:t>целевое</a:t>
            </a:r>
          </a:p>
          <a:p xmlns:a="http://schemas.openxmlformats.org/drawingml/2006/main">
            <a:pPr algn="ctr">
              <a:defRPr sz="1350" b="0">
                <a:solidFill>
                  <a:srgbClr val="F2F6F7"/>
                </a:solidFill>
              </a:defRPr>
            </a:pPr>
            <a:r>
              <a:rPr sz="1350" b="0">
                <a:solidFill>
                  <a:srgbClr val="F2F6F7"/>
                </a:solidFill>
              </a:rPr>
              <a:t>финансирование</a:t>
            </a:r>
          </a:p>
        </p:txBody>
      </p:sp>
      <p:sp>
        <p:nvSpPr>
          <p:cNvPr id="21" name="band-555">
            <a:extLst xmlns:a="http://schemas.openxmlformats.org/drawingml/2006/main">
              <a:ext uri="{FF2B5EF4-FFF2-40B4-BE49-F238E27FC236}">
                <a16:creationId xmlns:a16="http://schemas.microsoft.com/office/drawing/2014/main" id="{CE1E188C-86F7-4C2E-B1ED-826828119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286375"/>
            <a:ext cx="8191500" cy="704850"/>
          </a:xfrm>
          <a:prstGeom xmlns:a="http://schemas.openxmlformats.org/drawingml/2006/main" prst="roundRect">
            <a:avLst>
              <a:gd name="adj" fmla="val 10811"/>
            </a:avLst>
          </a:prstGeom>
          <a:solidFill xmlns:a="http://schemas.openxmlformats.org/drawingml/2006/main">
            <a:srgbClr val="3B252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bandtxt-555">
            <a:extLst xmlns:a="http://schemas.openxmlformats.org/drawingml/2006/main">
              <a:ext uri="{FF2B5EF4-FFF2-40B4-BE49-F238E27FC236}">
                <a16:creationId xmlns:a16="http://schemas.microsoft.com/office/drawing/2014/main" id="{E37FA574-844B-4753-BBDA-59A671B83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5362575"/>
            <a:ext cx="7772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Ни один инструмент не маскируется под другой в договоре, учёте или рекламе.</a:t>
            </a:r>
          </a:p>
        </p:txBody>
      </p:sp>
      <p:sp>
        <p:nvSpPr>
          <p:cNvPr id="23" name="footer">
            <a:extLst xmlns:a="http://schemas.openxmlformats.org/drawingml/2006/main">
              <a:ext uri="{FF2B5EF4-FFF2-40B4-BE49-F238E27FC236}">
                <a16:creationId xmlns:a16="http://schemas.microsoft.com/office/drawing/2014/main" id="{2EB3E20B-0319-488A-8827-85D00DF00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436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9BAC5"/>
                </a:solidFill>
              </a:defRPr>
            </a:pPr>
            <a:r>
              <a:rPr sz="900" b="1">
                <a:solidFill>
                  <a:srgbClr val="A9BAC5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5754299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1A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orb-a">
            <a:extLst xmlns:a="http://schemas.openxmlformats.org/drawingml/2006/main">
              <a:ext uri="{FF2B5EF4-FFF2-40B4-BE49-F238E27FC236}">
                <a16:creationId xmlns:a16="http://schemas.microsoft.com/office/drawing/2014/main" id="{308D616C-C19D-4D72-835D-6465ADCEC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0"/>
            <a:ext cx="2286000" cy="228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3A5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orb-b">
            <a:extLst xmlns:a="http://schemas.openxmlformats.org/drawingml/2006/main">
              <a:ext uri="{FF2B5EF4-FFF2-40B4-BE49-F238E27FC236}">
                <a16:creationId xmlns:a16="http://schemas.microsoft.com/office/drawing/2014/main" id="{3AC5AF60-ECE9-45E2-9310-D480A6600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190500"/>
            <a:ext cx="952500" cy="95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section">
            <a:extLst xmlns:a="http://schemas.openxmlformats.org/drawingml/2006/main">
              <a:ext uri="{FF2B5EF4-FFF2-40B4-BE49-F238E27FC236}">
                <a16:creationId xmlns:a16="http://schemas.microsoft.com/office/drawing/2014/main" id="{27496D38-874E-4368-9069-CF1A7DA66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3850"/>
            <a:ext cx="5143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A9BAC5"/>
                </a:solidFill>
              </a:defRPr>
            </a:pPr>
            <a:r>
              <a:rPr sz="975" b="1">
                <a:solidFill>
                  <a:srgbClr val="A9BAC5"/>
                </a:solidFill>
              </a:rPr>
              <a:t>ЭКОНОМИЧЕСКИЙ ЦИКЛ СФЕРЫ</a:t>
            </a:r>
          </a:p>
        </p:txBody>
      </p:sp>
      <p:sp>
        <p:nvSpPr>
          <p:cNvPr id="4" name="top-rule">
            <a:extLst xmlns:a="http://schemas.openxmlformats.org/drawingml/2006/main">
              <a:ext uri="{FF2B5EF4-FFF2-40B4-BE49-F238E27FC236}">
                <a16:creationId xmlns:a16="http://schemas.microsoft.com/office/drawing/2014/main" id="{C048223D-D84C-4EAD-8C39-2ECF2DE70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667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5B78"/>
          </a:solidFill>
          <a:ln xmlns:a="http://schemas.openxmlformats.org/drawingml/2006/main" w="0">
            <a:solidFill>
              <a:srgbClr val="155B78"/>
            </a:solidFill>
            <a:prstDash val="solid"/>
          </a:ln>
        </p:spPr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37D20D4D-5EAE-4FB0-BB47-D8A073F2C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Капитал высвобождается по мере доказанного прогресса</a:t>
            </a:r>
          </a:p>
        </p:txBody>
      </p:sp>
      <p:sp>
        <p:nvSpPr>
          <p:cNvPr id="6" name="c-0">
            <a:extLst xmlns:a="http://schemas.openxmlformats.org/drawingml/2006/main">
              <a:ext uri="{FF2B5EF4-FFF2-40B4-BE49-F238E27FC236}">
                <a16:creationId xmlns:a16="http://schemas.microsoft.com/office/drawing/2014/main" id="{F6605578-3A38-458A-92F0-554EBD74D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600325"/>
            <a:ext cx="1943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solidFill>
              <a:srgbClr val="19A6A6"/>
            </a:solidFill>
            <a:prstDash val="solid"/>
          </a:ln>
        </p:spPr>
      </p:sp>
      <p:sp>
        <p:nvSpPr>
          <p:cNvPr id="7" name="n-0">
            <a:extLst xmlns:a="http://schemas.openxmlformats.org/drawingml/2006/main">
              <a:ext uri="{FF2B5EF4-FFF2-40B4-BE49-F238E27FC236}">
                <a16:creationId xmlns:a16="http://schemas.microsoft.com/office/drawing/2014/main" id="{DF2F6E75-4771-4BE0-8C03-FBB83A24D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238375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8" name="nn-0">
            <a:extLst xmlns:a="http://schemas.openxmlformats.org/drawingml/2006/main">
              <a:ext uri="{FF2B5EF4-FFF2-40B4-BE49-F238E27FC236}">
                <a16:creationId xmlns:a16="http://schemas.microsoft.com/office/drawing/2014/main" id="{1692C529-A21D-4E25-B573-8FBA30AA2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295525"/>
            <a:ext cx="723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071A2B"/>
                </a:solidFill>
              </a:defRPr>
            </a:pPr>
            <a:r>
              <a:rPr sz="1875" b="1">
                <a:solidFill>
                  <a:srgbClr val="071A2B"/>
                </a:solidFill>
              </a:rPr>
              <a:t>1</a:t>
            </a:r>
          </a:p>
        </p:txBody>
      </p:sp>
      <p:sp>
        <p:nvSpPr>
          <p:cNvPr id="9" name="nl-0">
            <a:extLst xmlns:a="http://schemas.openxmlformats.org/drawingml/2006/main">
              <a:ext uri="{FF2B5EF4-FFF2-40B4-BE49-F238E27FC236}">
                <a16:creationId xmlns:a16="http://schemas.microsoft.com/office/drawing/2014/main" id="{DDF3A147-2AA5-4E48-AE15-97734D7C8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019425"/>
            <a:ext cx="1447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Заявка</a:t>
            </a:r>
          </a:p>
        </p:txBody>
      </p:sp>
      <p:sp>
        <p:nvSpPr>
          <p:cNvPr id="10" name="c-1">
            <a:extLst xmlns:a="http://schemas.openxmlformats.org/drawingml/2006/main">
              <a:ext uri="{FF2B5EF4-FFF2-40B4-BE49-F238E27FC236}">
                <a16:creationId xmlns:a16="http://schemas.microsoft.com/office/drawing/2014/main" id="{3E4F27CF-3F96-4645-AD89-69AF0838C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2600325"/>
            <a:ext cx="1943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solidFill>
              <a:srgbClr val="19A6A6"/>
            </a:solidFill>
            <a:prstDash val="solid"/>
          </a:ln>
        </p:spPr>
      </p:sp>
      <p:sp>
        <p:nvSpPr>
          <p:cNvPr id="11" name="n-1">
            <a:extLst xmlns:a="http://schemas.openxmlformats.org/drawingml/2006/main">
              <a:ext uri="{FF2B5EF4-FFF2-40B4-BE49-F238E27FC236}">
                <a16:creationId xmlns:a16="http://schemas.microsoft.com/office/drawing/2014/main" id="{22E79122-8BCA-43A1-8B10-7759A06EB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2238375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2" name="nn-1">
            <a:extLst xmlns:a="http://schemas.openxmlformats.org/drawingml/2006/main">
              <a:ext uri="{FF2B5EF4-FFF2-40B4-BE49-F238E27FC236}">
                <a16:creationId xmlns:a16="http://schemas.microsoft.com/office/drawing/2014/main" id="{082D1B7B-7B79-4513-9992-B2A31098E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2295525"/>
            <a:ext cx="723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071A2B"/>
                </a:solidFill>
              </a:defRPr>
            </a:pPr>
            <a:r>
              <a:rPr sz="1875" b="1">
                <a:solidFill>
                  <a:srgbClr val="071A2B"/>
                </a:solidFill>
              </a:rPr>
              <a:t>2</a:t>
            </a:r>
          </a:p>
        </p:txBody>
      </p:sp>
      <p:sp>
        <p:nvSpPr>
          <p:cNvPr id="13" name="nl-1">
            <a:extLst xmlns:a="http://schemas.openxmlformats.org/drawingml/2006/main">
              <a:ext uri="{FF2B5EF4-FFF2-40B4-BE49-F238E27FC236}">
                <a16:creationId xmlns:a16="http://schemas.microsoft.com/office/drawing/2014/main" id="{7B8CE3C6-6B72-4570-892C-1EF857C43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3019425"/>
            <a:ext cx="1447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Экспертиза</a:t>
            </a:r>
          </a:p>
        </p:txBody>
      </p:sp>
      <p:sp>
        <p:nvSpPr>
          <p:cNvPr id="14" name="c-2">
            <a:extLst xmlns:a="http://schemas.openxmlformats.org/drawingml/2006/main">
              <a:ext uri="{FF2B5EF4-FFF2-40B4-BE49-F238E27FC236}">
                <a16:creationId xmlns:a16="http://schemas.microsoft.com/office/drawing/2014/main" id="{832BA035-9A2B-4CFB-87D5-54D092401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600325"/>
            <a:ext cx="1943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solidFill>
              <a:srgbClr val="19A6A6"/>
            </a:solidFill>
            <a:prstDash val="solid"/>
          </a:ln>
        </p:spPr>
      </p:sp>
      <p:sp>
        <p:nvSpPr>
          <p:cNvPr id="15" name="n-2">
            <a:extLst xmlns:a="http://schemas.openxmlformats.org/drawingml/2006/main">
              <a:ext uri="{FF2B5EF4-FFF2-40B4-BE49-F238E27FC236}">
                <a16:creationId xmlns:a16="http://schemas.microsoft.com/office/drawing/2014/main" id="{23614930-B42C-4241-91CA-1AE198AD3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238375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6" name="nn-2">
            <a:extLst xmlns:a="http://schemas.openxmlformats.org/drawingml/2006/main">
              <a:ext uri="{FF2B5EF4-FFF2-40B4-BE49-F238E27FC236}">
                <a16:creationId xmlns:a16="http://schemas.microsoft.com/office/drawing/2014/main" id="{40B7DF26-B0E1-4357-A9E1-E7CB56414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295525"/>
            <a:ext cx="723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071A2B"/>
                </a:solidFill>
              </a:defRPr>
            </a:pPr>
            <a:r>
              <a:rPr sz="1875" b="1">
                <a:solidFill>
                  <a:srgbClr val="071A2B"/>
                </a:solidFill>
              </a:rPr>
              <a:t>3</a:t>
            </a:r>
          </a:p>
        </p:txBody>
      </p:sp>
      <p:sp>
        <p:nvSpPr>
          <p:cNvPr id="17" name="nl-2">
            <a:extLst xmlns:a="http://schemas.openxmlformats.org/drawingml/2006/main">
              <a:ext uri="{FF2B5EF4-FFF2-40B4-BE49-F238E27FC236}">
                <a16:creationId xmlns:a16="http://schemas.microsoft.com/office/drawing/2014/main" id="{CD1C1DDD-016F-4DE9-BD31-E8ACA315B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3019425"/>
            <a:ext cx="1447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Структура</a:t>
            </a:r>
          </a:p>
        </p:txBody>
      </p:sp>
      <p:sp>
        <p:nvSpPr>
          <p:cNvPr id="18" name="n-3">
            <a:extLst xmlns:a="http://schemas.openxmlformats.org/drawingml/2006/main">
              <a:ext uri="{FF2B5EF4-FFF2-40B4-BE49-F238E27FC236}">
                <a16:creationId xmlns:a16="http://schemas.microsoft.com/office/drawing/2014/main" id="{84ACE8AC-2BDD-4C54-8634-FFF76229E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2238375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19" name="nn-3">
            <a:extLst xmlns:a="http://schemas.openxmlformats.org/drawingml/2006/main">
              <a:ext uri="{FF2B5EF4-FFF2-40B4-BE49-F238E27FC236}">
                <a16:creationId xmlns:a16="http://schemas.microsoft.com/office/drawing/2014/main" id="{14F893F1-2B0B-4B74-A5A4-020AF60E6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2295525"/>
            <a:ext cx="723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071A2B"/>
                </a:solidFill>
              </a:defRPr>
            </a:pPr>
            <a:r>
              <a:rPr sz="1875" b="1">
                <a:solidFill>
                  <a:srgbClr val="071A2B"/>
                </a:solidFill>
              </a:rPr>
              <a:t>4</a:t>
            </a:r>
          </a:p>
        </p:txBody>
      </p:sp>
      <p:sp>
        <p:nvSpPr>
          <p:cNvPr id="20" name="nl-3">
            <a:extLst xmlns:a="http://schemas.openxmlformats.org/drawingml/2006/main">
              <a:ext uri="{FF2B5EF4-FFF2-40B4-BE49-F238E27FC236}">
                <a16:creationId xmlns:a16="http://schemas.microsoft.com/office/drawing/2014/main" id="{47EBFD3A-0856-4D98-B2C1-71387559F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3019425"/>
            <a:ext cx="1447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Риск-решение</a:t>
            </a:r>
          </a:p>
        </p:txBody>
      </p:sp>
      <p:sp>
        <p:nvSpPr>
          <p:cNvPr id="21" name="c-4">
            <a:extLst xmlns:a="http://schemas.openxmlformats.org/drawingml/2006/main">
              <a:ext uri="{FF2B5EF4-FFF2-40B4-BE49-F238E27FC236}">
                <a16:creationId xmlns:a16="http://schemas.microsoft.com/office/drawing/2014/main" id="{26A16C7B-DF6B-467E-AF47-2435F7818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4219575"/>
            <a:ext cx="1943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solidFill>
              <a:srgbClr val="19A6A6"/>
            </a:solidFill>
            <a:prstDash val="solid"/>
          </a:ln>
        </p:spPr>
      </p:sp>
      <p:sp>
        <p:nvSpPr>
          <p:cNvPr id="22" name="n-4">
            <a:extLst xmlns:a="http://schemas.openxmlformats.org/drawingml/2006/main">
              <a:ext uri="{FF2B5EF4-FFF2-40B4-BE49-F238E27FC236}">
                <a16:creationId xmlns:a16="http://schemas.microsoft.com/office/drawing/2014/main" id="{8B302FD9-415D-4E24-901A-026AE4515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857625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8A74B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23" name="nn-4">
            <a:extLst xmlns:a="http://schemas.openxmlformats.org/drawingml/2006/main">
              <a:ext uri="{FF2B5EF4-FFF2-40B4-BE49-F238E27FC236}">
                <a16:creationId xmlns:a16="http://schemas.microsoft.com/office/drawing/2014/main" id="{AA505426-2E6E-4279-A2F3-763ED419A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914775"/>
            <a:ext cx="723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071A2B"/>
                </a:solidFill>
              </a:defRPr>
            </a:pPr>
            <a:r>
              <a:rPr sz="1875" b="1">
                <a:solidFill>
                  <a:srgbClr val="071A2B"/>
                </a:solidFill>
              </a:rPr>
              <a:t>5</a:t>
            </a:r>
          </a:p>
        </p:txBody>
      </p:sp>
      <p:sp>
        <p:nvSpPr>
          <p:cNvPr id="24" name="nl-4">
            <a:extLst xmlns:a="http://schemas.openxmlformats.org/drawingml/2006/main">
              <a:ext uri="{FF2B5EF4-FFF2-40B4-BE49-F238E27FC236}">
                <a16:creationId xmlns:a16="http://schemas.microsoft.com/office/drawing/2014/main" id="{B9419292-4F0C-498A-87FC-0FC890E86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638675"/>
            <a:ext cx="1447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Финансирование</a:t>
            </a:r>
          </a:p>
        </p:txBody>
      </p:sp>
      <p:sp>
        <p:nvSpPr>
          <p:cNvPr id="25" name="c-5">
            <a:extLst xmlns:a="http://schemas.openxmlformats.org/drawingml/2006/main">
              <a:ext uri="{FF2B5EF4-FFF2-40B4-BE49-F238E27FC236}">
                <a16:creationId xmlns:a16="http://schemas.microsoft.com/office/drawing/2014/main" id="{13508D4C-39F7-472D-924C-B02D8E204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4219575"/>
            <a:ext cx="1943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solidFill>
              <a:srgbClr val="19A6A6"/>
            </a:solidFill>
            <a:prstDash val="solid"/>
          </a:ln>
        </p:spPr>
      </p:sp>
      <p:sp>
        <p:nvSpPr>
          <p:cNvPr id="26" name="n-5">
            <a:extLst xmlns:a="http://schemas.openxmlformats.org/drawingml/2006/main">
              <a:ext uri="{FF2B5EF4-FFF2-40B4-BE49-F238E27FC236}">
                <a16:creationId xmlns:a16="http://schemas.microsoft.com/office/drawing/2014/main" id="{38FB3AF0-6AF2-41F1-B3CA-3AADF3485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3857625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27" name="nn-5">
            <a:extLst xmlns:a="http://schemas.openxmlformats.org/drawingml/2006/main">
              <a:ext uri="{FF2B5EF4-FFF2-40B4-BE49-F238E27FC236}">
                <a16:creationId xmlns:a16="http://schemas.microsoft.com/office/drawing/2014/main" id="{78D62DEF-928B-4788-87B4-E1F6A9591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3914775"/>
            <a:ext cx="723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071A2B"/>
                </a:solidFill>
              </a:defRPr>
            </a:pPr>
            <a:r>
              <a:rPr sz="1875" b="1">
                <a:solidFill>
                  <a:srgbClr val="071A2B"/>
                </a:solidFill>
              </a:rPr>
              <a:t>6</a:t>
            </a:r>
          </a:p>
        </p:txBody>
      </p:sp>
      <p:sp>
        <p:nvSpPr>
          <p:cNvPr id="28" name="nl-5">
            <a:extLst xmlns:a="http://schemas.openxmlformats.org/drawingml/2006/main">
              <a:ext uri="{FF2B5EF4-FFF2-40B4-BE49-F238E27FC236}">
                <a16:creationId xmlns:a16="http://schemas.microsoft.com/office/drawing/2014/main" id="{132E78C7-661C-4817-B1B3-110CCE422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4638675"/>
            <a:ext cx="1447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Мониторинг</a:t>
            </a:r>
          </a:p>
        </p:txBody>
      </p:sp>
      <p:sp>
        <p:nvSpPr>
          <p:cNvPr id="29" name="c-6">
            <a:extLst xmlns:a="http://schemas.openxmlformats.org/drawingml/2006/main">
              <a:ext uri="{FF2B5EF4-FFF2-40B4-BE49-F238E27FC236}">
                <a16:creationId xmlns:a16="http://schemas.microsoft.com/office/drawing/2014/main" id="{DC6B7029-E484-49BC-8C6E-36B4E68FC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219575"/>
            <a:ext cx="19431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0">
            <a:solidFill>
              <a:srgbClr val="19A6A6"/>
            </a:solidFill>
            <a:prstDash val="solid"/>
          </a:ln>
        </p:spPr>
      </p:sp>
      <p:sp>
        <p:nvSpPr>
          <p:cNvPr id="30" name="n-6">
            <a:extLst xmlns:a="http://schemas.openxmlformats.org/drawingml/2006/main">
              <a:ext uri="{FF2B5EF4-FFF2-40B4-BE49-F238E27FC236}">
                <a16:creationId xmlns:a16="http://schemas.microsoft.com/office/drawing/2014/main" id="{BD201A6E-E6FC-45CF-99BB-6F6CDFE40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857625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1" name="nn-6">
            <a:extLst xmlns:a="http://schemas.openxmlformats.org/drawingml/2006/main">
              <a:ext uri="{FF2B5EF4-FFF2-40B4-BE49-F238E27FC236}">
                <a16:creationId xmlns:a16="http://schemas.microsoft.com/office/drawing/2014/main" id="{E8626D9E-3A6E-4868-A808-BDE5F0D5E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914775"/>
            <a:ext cx="723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071A2B"/>
                </a:solidFill>
              </a:defRPr>
            </a:pPr>
            <a:r>
              <a:rPr sz="1875" b="1">
                <a:solidFill>
                  <a:srgbClr val="071A2B"/>
                </a:solidFill>
              </a:rPr>
              <a:t>7</a:t>
            </a:r>
          </a:p>
        </p:txBody>
      </p:sp>
      <p:sp>
        <p:nvSpPr>
          <p:cNvPr id="32" name="nl-6">
            <a:extLst xmlns:a="http://schemas.openxmlformats.org/drawingml/2006/main">
              <a:ext uri="{FF2B5EF4-FFF2-40B4-BE49-F238E27FC236}">
                <a16:creationId xmlns:a16="http://schemas.microsoft.com/office/drawing/2014/main" id="{B5716445-9625-4F24-98B8-1F2162D3C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4638675"/>
            <a:ext cx="1447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Верификация</a:t>
            </a:r>
          </a:p>
        </p:txBody>
      </p:sp>
      <p:sp>
        <p:nvSpPr>
          <p:cNvPr id="33" name="n-7">
            <a:extLst xmlns:a="http://schemas.openxmlformats.org/drawingml/2006/main">
              <a:ext uri="{FF2B5EF4-FFF2-40B4-BE49-F238E27FC236}">
                <a16:creationId xmlns:a16="http://schemas.microsoft.com/office/drawing/2014/main" id="{3059655F-A898-487C-847C-876A5CC3E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3857625"/>
            <a:ext cx="723900" cy="723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9A6A6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4" name="nn-7">
            <a:extLst xmlns:a="http://schemas.openxmlformats.org/drawingml/2006/main">
              <a:ext uri="{FF2B5EF4-FFF2-40B4-BE49-F238E27FC236}">
                <a16:creationId xmlns:a16="http://schemas.microsoft.com/office/drawing/2014/main" id="{354C91D1-DC53-49CC-8EC4-BEDA416EB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3914775"/>
            <a:ext cx="723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071A2B"/>
                </a:solidFill>
              </a:defRPr>
            </a:pPr>
            <a:r>
              <a:rPr sz="1875" b="1">
                <a:solidFill>
                  <a:srgbClr val="071A2B"/>
                </a:solidFill>
              </a:rPr>
              <a:t>8</a:t>
            </a:r>
          </a:p>
        </p:txBody>
      </p:sp>
      <p:sp>
        <p:nvSpPr>
          <p:cNvPr id="35" name="nl-7">
            <a:extLst xmlns:a="http://schemas.openxmlformats.org/drawingml/2006/main">
              <a:ext uri="{FF2B5EF4-FFF2-40B4-BE49-F238E27FC236}">
                <a16:creationId xmlns:a16="http://schemas.microsoft.com/office/drawing/2014/main" id="{8B750F07-1729-4621-B199-79E5C3060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4638675"/>
            <a:ext cx="1447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Масштаб</a:t>
            </a:r>
          </a:p>
        </p:txBody>
      </p:sp>
      <p:sp>
        <p:nvSpPr>
          <p:cNvPr id="36" name="band-575">
            <a:extLst xmlns:a="http://schemas.openxmlformats.org/drawingml/2006/main">
              <a:ext uri="{FF2B5EF4-FFF2-40B4-BE49-F238E27FC236}">
                <a16:creationId xmlns:a16="http://schemas.microsoft.com/office/drawing/2014/main" id="{F4574F74-3635-4A84-8909-9099D400C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6375" y="5476875"/>
            <a:ext cx="923925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0B274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bandtxt-575">
            <a:extLst xmlns:a="http://schemas.openxmlformats.org/drawingml/2006/main">
              <a:ext uri="{FF2B5EF4-FFF2-40B4-BE49-F238E27FC236}">
                <a16:creationId xmlns:a16="http://schemas.microsoft.com/office/drawing/2014/main" id="{0495D6AB-78AD-4EC8-B35A-409DC12F9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5925" y="5553075"/>
            <a:ext cx="882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2F6F7"/>
                </a:solidFill>
              </a:defRPr>
            </a:pPr>
            <a:r>
              <a:rPr sz="1575" b="1">
                <a:solidFill>
                  <a:srgbClr val="F2F6F7"/>
                </a:solidFill>
              </a:rPr>
              <a:t>Средства поступают этапами — при выполнении условий, ковенант и подтверждении результата.</a:t>
            </a:r>
          </a:p>
        </p:txBody>
      </p:sp>
      <p:sp>
        <p:nvSpPr>
          <p:cNvPr id="38" name="footer">
            <a:extLst xmlns:a="http://schemas.openxmlformats.org/drawingml/2006/main">
              <a:ext uri="{FF2B5EF4-FFF2-40B4-BE49-F238E27FC236}">
                <a16:creationId xmlns:a16="http://schemas.microsoft.com/office/drawing/2014/main" id="{0CA4E84D-04B5-4391-BB3E-A40291C74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3436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A9BAC5"/>
                </a:solidFill>
              </a:defRPr>
            </a:pPr>
            <a:r>
              <a:rPr sz="900" b="1">
                <a:solidFill>
                  <a:srgbClr val="A9BAC5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46274277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2026-08-18T07:57:42.8450000Z</dcterms:created>
  <dcterms:modified xsi:type="dcterms:W3CDTF">2026-08-18T07:57:42.8450000Z</dcterms:modified>
</coreProperties>
</file>