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809e7d0c32f41e9" /><Relationship Type="http://schemas.openxmlformats.org/officeDocument/2006/relationships/extended-properties" Target="/docProps/app.xml" Id="Rf8b3181bfbaa45c0" /><Relationship Type="http://schemas.openxmlformats.org/officeDocument/2006/relationships/officeDocument" Target="/ppt/presentation.xml" Id="Rb4da2e2103b24c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aaeff185f040cb"/>
  </p:sldMasterIdLst>
  <p:notesMasterIdLst>
    <p:notesMasterId xmlns:r="http://schemas.openxmlformats.org/officeDocument/2006/relationships" r:id="Rcaa30f5b1e2e477f"/>
  </p:notesMasterIdLst>
  <p:sldIdLst>
    <p:sldId xmlns:r="http://schemas.openxmlformats.org/officeDocument/2006/relationships" id="256" r:id="Rc5289a1234004a61"/>
    <p:sldId xmlns:r="http://schemas.openxmlformats.org/officeDocument/2006/relationships" id="257" r:id="Rb98ed59e18a340b0"/>
    <p:sldId xmlns:r="http://schemas.openxmlformats.org/officeDocument/2006/relationships" id="258" r:id="R9ab5d444a21c44a0"/>
    <p:sldId xmlns:r="http://schemas.openxmlformats.org/officeDocument/2006/relationships" id="259" r:id="R39f9c5f87aad46e2"/>
    <p:sldId xmlns:r="http://schemas.openxmlformats.org/officeDocument/2006/relationships" id="260" r:id="R1ac86adac86a4ee5"/>
    <p:sldId xmlns:r="http://schemas.openxmlformats.org/officeDocument/2006/relationships" id="261" r:id="Re0f7c31133684a86"/>
    <p:sldId xmlns:r="http://schemas.openxmlformats.org/officeDocument/2006/relationships" id="262" r:id="R55a79e974ecf45ed"/>
    <p:sldId xmlns:r="http://schemas.openxmlformats.org/officeDocument/2006/relationships" id="263" r:id="R9f4c0778b2d749de"/>
    <p:sldId xmlns:r="http://schemas.openxmlformats.org/officeDocument/2006/relationships" id="264" r:id="R30650b8949dc49b0"/>
    <p:sldId xmlns:r="http://schemas.openxmlformats.org/officeDocument/2006/relationships" id="265" r:id="Rd97b5c529bf24f7d"/>
    <p:sldId xmlns:r="http://schemas.openxmlformats.org/officeDocument/2006/relationships" id="266" r:id="R4125540722394a8c"/>
    <p:sldId xmlns:r="http://schemas.openxmlformats.org/officeDocument/2006/relationships" id="267" r:id="Rcde2fcc44f6447a8"/>
    <p:sldId xmlns:r="http://schemas.openxmlformats.org/officeDocument/2006/relationships" id="268" r:id="R6b6ea21c6eba4f56"/>
    <p:sldId xmlns:r="http://schemas.openxmlformats.org/officeDocument/2006/relationships" id="269" r:id="R5d697fe9f09d4763"/>
    <p:sldId xmlns:r="http://schemas.openxmlformats.org/officeDocument/2006/relationships" id="270" r:id="R5806beb55e264a1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5f3fca703c149ef" /><Relationship Type="http://schemas.openxmlformats.org/officeDocument/2006/relationships/slideMaster" Target="/ppt/slideMasters/slideMaster1.xml" Id="R97aaeff185f040cb" /><Relationship Type="http://schemas.openxmlformats.org/officeDocument/2006/relationships/notesMaster" Target="/ppt/notesMasters/notesMaster1.xml" Id="Rcaa30f5b1e2e477f" /><Relationship Type="http://schemas.openxmlformats.org/officeDocument/2006/relationships/presProps" Target="/ppt/presProps.xml" Id="Rdd89d5d49ba54f63" /><Relationship Type="http://schemas.openxmlformats.org/officeDocument/2006/relationships/tableStyles" Target="/ppt/tableStyles.xml" Id="Rb160d269d3574194" /><Relationship Type="http://schemas.openxmlformats.org/officeDocument/2006/relationships/slide" Target="/ppt/slides/slide1.xml" Id="Rc5289a1234004a61" /><Relationship Type="http://schemas.openxmlformats.org/officeDocument/2006/relationships/slide" Target="/ppt/slides/slide2.xml" Id="Rb98ed59e18a340b0" /><Relationship Type="http://schemas.openxmlformats.org/officeDocument/2006/relationships/slide" Target="/ppt/slides/slide3.xml" Id="R9ab5d444a21c44a0" /><Relationship Type="http://schemas.openxmlformats.org/officeDocument/2006/relationships/slide" Target="/ppt/slides/slide4.xml" Id="R39f9c5f87aad46e2" /><Relationship Type="http://schemas.openxmlformats.org/officeDocument/2006/relationships/slide" Target="/ppt/slides/slide5.xml" Id="R1ac86adac86a4ee5" /><Relationship Type="http://schemas.openxmlformats.org/officeDocument/2006/relationships/slide" Target="/ppt/slides/slide6.xml" Id="Re0f7c31133684a86" /><Relationship Type="http://schemas.openxmlformats.org/officeDocument/2006/relationships/slide" Target="/ppt/slides/slide7.xml" Id="R55a79e974ecf45ed" /><Relationship Type="http://schemas.openxmlformats.org/officeDocument/2006/relationships/slide" Target="/ppt/slides/slide8.xml" Id="R9f4c0778b2d749de" /><Relationship Type="http://schemas.openxmlformats.org/officeDocument/2006/relationships/slide" Target="/ppt/slides/slide9.xml" Id="R30650b8949dc49b0" /><Relationship Type="http://schemas.openxmlformats.org/officeDocument/2006/relationships/slide" Target="/ppt/slides/slide10.xml" Id="Rd97b5c529bf24f7d" /><Relationship Type="http://schemas.openxmlformats.org/officeDocument/2006/relationships/slide" Target="/ppt/slides/slide11.xml" Id="R4125540722394a8c" /><Relationship Type="http://schemas.openxmlformats.org/officeDocument/2006/relationships/slide" Target="/ppt/slides/slide12.xml" Id="Rcde2fcc44f6447a8" /><Relationship Type="http://schemas.openxmlformats.org/officeDocument/2006/relationships/slide" Target="/ppt/slides/slide13.xml" Id="R6b6ea21c6eba4f56" /><Relationship Type="http://schemas.openxmlformats.org/officeDocument/2006/relationships/slide" Target="/ppt/slides/slide14.xml" Id="R5d697fe9f09d4763" /><Relationship Type="http://schemas.openxmlformats.org/officeDocument/2006/relationships/slide" Target="/ppt/slides/slide15.xml" Id="R5806beb55e264a1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5696af3d3ce4c6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99a7ae00d004281" /><Relationship Type="http://schemas.openxmlformats.org/officeDocument/2006/relationships/notesMaster" Target="/ppt/notesMasters/notesMaster1.xml" Id="Rec08432d90174bb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8ccdf6babf2472e" /><Relationship Type="http://schemas.openxmlformats.org/officeDocument/2006/relationships/notesMaster" Target="/ppt/notesMasters/notesMaster1.xml" Id="R7019ab6ecb444b1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113071d065b48f5" /><Relationship Type="http://schemas.openxmlformats.org/officeDocument/2006/relationships/notesMaster" Target="/ppt/notesMasters/notesMaster1.xml" Id="R466c4c2fcde3487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73e51a033194dd4" /><Relationship Type="http://schemas.openxmlformats.org/officeDocument/2006/relationships/notesMaster" Target="/ppt/notesMasters/notesMaster1.xml" Id="Rbcb97aeb31664ab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b9325d8ec1345b6" /><Relationship Type="http://schemas.openxmlformats.org/officeDocument/2006/relationships/notesMaster" Target="/ppt/notesMasters/notesMaster1.xml" Id="R5c17ac53bb8a415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b8bd2c0eacc4acd" /><Relationship Type="http://schemas.openxmlformats.org/officeDocument/2006/relationships/notesMaster" Target="/ppt/notesMasters/notesMaster1.xml" Id="R7e44158631d94f1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b60713b4d03c47c5" /><Relationship Type="http://schemas.openxmlformats.org/officeDocument/2006/relationships/notesMaster" Target="/ppt/notesMasters/notesMaster1.xml" Id="Rab9fc493ce7f4b4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520ae45f39d4b3c" /><Relationship Type="http://schemas.openxmlformats.org/officeDocument/2006/relationships/notesMaster" Target="/ppt/notesMasters/notesMaster1.xml" Id="R21d7adb900fc4fc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bebeae614ae4fbd" /><Relationship Type="http://schemas.openxmlformats.org/officeDocument/2006/relationships/notesMaster" Target="/ppt/notesMasters/notesMaster1.xml" Id="R13afb007ecf4460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44e68cab6404c87" /><Relationship Type="http://schemas.openxmlformats.org/officeDocument/2006/relationships/notesMaster" Target="/ppt/notesMasters/notesMaster1.xml" Id="Rdd456b5d4a814c1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588f7b1e0c6426f" /><Relationship Type="http://schemas.openxmlformats.org/officeDocument/2006/relationships/notesMaster" Target="/ppt/notesMasters/notesMaster1.xml" Id="R10e2cd4587bd4ad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6d442b031214bdb" /><Relationship Type="http://schemas.openxmlformats.org/officeDocument/2006/relationships/notesMaster" Target="/ppt/notesMasters/notesMaster1.xml" Id="Rf0023dffebc6448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ab7d0ad1b734556" /><Relationship Type="http://schemas.openxmlformats.org/officeDocument/2006/relationships/notesMaster" Target="/ppt/notesMasters/notesMaster1.xml" Id="R850041dfda7c424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79575db48344298" /><Relationship Type="http://schemas.openxmlformats.org/officeDocument/2006/relationships/notesMaster" Target="/ppt/notesMasters/notesMaster1.xml" Id="R42c3a54ae8a7425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151ec640cca4bfc" /><Relationship Type="http://schemas.openxmlformats.org/officeDocument/2006/relationships/notesMaster" Target="/ppt/notesMasters/notesMaster1.xml" Id="R7a39d4b23b9d416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Открыть главным отличием: это не бухгалтерская программа и не новая валюта, а общий контур управляемого развития.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Не стремиться сделать все ячейки зелёными. Зрелость — это отсутствие неизвестных критических зон и своевременное движение статусов.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Разделить три слоя: архетипы и тоны помогают смысловой навигации; 741 проверяет полноту управления; Счётная книга хранит доказуемую историю.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ЭКВИЛИБРИУМ наблюдает и анализирует, ИАЦ готовит варианты, ECO-PPA проектирует, СПЕЦЗАЩИТА исполняет, ESG-IR подтверждает.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Антиманипуляционный контур встроен в саму запись. Критический риск без владельца и покрытия блокирует финальный расчёт.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Первые 100 дней проверяют сквозной маршрут, а не количество функций. После цифрового двойника возможен ограниченный реальный проект с ECO-PPA и СПЕЦЗАЩИТОЙ.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Закрыть решением: утвердить восемь документов и запустить один 100-дневный пилот с независимой проверкой.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Пять понятий образуют минимальную причинную цепочку. Счётная книга соединяет их одним идентификатором события.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Показать, что новая модель не отменяет бухгалтерский учёт, а добавляет причинность, ответственность и балансовый эффект.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Подчеркнуть девять объектов: без одного из них событие неполно либо теряет основание, ресурс, ответственность или доказательство.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Паспорт события связывает право, данные и действие. Исправление выполняется новой записью, а исходная история сохраняется.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Несвязанные записи не могут служить основанием для окончательного расчёта. Сквозной ID — ключ трассируемости.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Верхний масштаб задаёт совместимость и пределы риска, но не подменяет законные полномочия нижнего.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Номенклатура является рабочей и закрепляется отдельным словарём версий. Балансовый вектор обязателен для каждого существенного решения.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Фазы задают управленческую последовательность. Возврат к ранней фазе оформляется новой записью и не стирает пройденный путь.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5f9856ba24cc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78bda6470bc4a14" /><Relationship Type="http://schemas.openxmlformats.org/officeDocument/2006/relationships/slideLayout" Target="/ppt/slideLayouts/slideLayout1.xml" Id="Rc9bd6ca65430414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bd6ca65430414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f1f51c66e492a" /><Relationship Type="http://schemas.openxmlformats.org/officeDocument/2006/relationships/image" Target="/ppt/media/image.png" Id="R3d8fa2465de549a2" /><Relationship Type="http://schemas.openxmlformats.org/officeDocument/2006/relationships/notesSlide" Target="/ppt/notesSlides/notesSlide1.xml" Id="R036b5b8c2771454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4d7c6c35044f1" /><Relationship Type="http://schemas.openxmlformats.org/officeDocument/2006/relationships/notesSlide" Target="/ppt/notesSlides/notesSlide10.xml" Id="R2a8e6c8f04df47a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e45ae357c4643" /><Relationship Type="http://schemas.openxmlformats.org/officeDocument/2006/relationships/notesSlide" Target="/ppt/notesSlides/notesSlide11.xml" Id="R0b87d8c3b31f4a8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89a3e9710420f" /><Relationship Type="http://schemas.openxmlformats.org/officeDocument/2006/relationships/notesSlide" Target="/ppt/notesSlides/notesSlide12.xml" Id="Rab19df1df6f94af9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5b3d5c9434698" /><Relationship Type="http://schemas.openxmlformats.org/officeDocument/2006/relationships/notesSlide" Target="/ppt/notesSlides/notesSlide13.xml" Id="Rb579ee207a79408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70924251246cf" /><Relationship Type="http://schemas.openxmlformats.org/officeDocument/2006/relationships/notesSlide" Target="/ppt/notesSlides/notesSlide14.xml" Id="Rf3eedd05cb464ff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dba83bbce4817" /><Relationship Type="http://schemas.openxmlformats.org/officeDocument/2006/relationships/notesSlide" Target="/ppt/notesSlides/notesSlide15.xml" Id="R151ab52861db46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50b312ec64a8b" /><Relationship Type="http://schemas.openxmlformats.org/officeDocument/2006/relationships/notesSlide" Target="/ppt/notesSlides/notesSlide2.xml" Id="R60d662727c484c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1e94a692b48b8" /><Relationship Type="http://schemas.openxmlformats.org/officeDocument/2006/relationships/notesSlide" Target="/ppt/notesSlides/notesSlide3.xml" Id="R72c7a367baf446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bb98829d54417" /><Relationship Type="http://schemas.openxmlformats.org/officeDocument/2006/relationships/notesSlide" Target="/ppt/notesSlides/notesSlide4.xml" Id="Rc59d34e3e3554d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ca4662fca427e" /><Relationship Type="http://schemas.openxmlformats.org/officeDocument/2006/relationships/notesSlide" Target="/ppt/notesSlides/notesSlide5.xml" Id="R5406cd0ab1d643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a6ec5f85e440c" /><Relationship Type="http://schemas.openxmlformats.org/officeDocument/2006/relationships/notesSlide" Target="/ppt/notesSlides/notesSlide6.xml" Id="R12176c89475642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5a66975d34369" /><Relationship Type="http://schemas.openxmlformats.org/officeDocument/2006/relationships/notesSlide" Target="/ppt/notesSlides/notesSlide7.xml" Id="R14e903363ba1446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160f9ae444f24" /><Relationship Type="http://schemas.openxmlformats.org/officeDocument/2006/relationships/notesSlide" Target="/ppt/notesSlides/notesSlide8.xml" Id="R9ee97b5e21084ae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446c557584f1f" /><Relationship Type="http://schemas.openxmlformats.org/officeDocument/2006/relationships/notesSlide" Target="/ppt/notesSlides/notesSlide9.xml" Id="Reea96b439af0437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5AAC682-1D1C-4558-A513-75F556916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191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СТРАТЕГИЧЕСКАЯ КОНЦЕПЦИЯ  /  РЕДАКЦИЯ 1.0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316E75A-4E24-48B5-9A58-0F33C496E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43000"/>
            <a:ext cx="5334000" cy="1638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988"/>
          </a:bodyPr>
          <a:lstStyle xmlns:a="http://schemas.openxmlformats.org/drawingml/2006/main"/>
          <a:p xmlns:a="http://schemas.openxmlformats.org/drawingml/2006/main">
            <a:pPr algn="l">
              <a:defRPr sz="41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41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СЧЁТНАЯ СИСТЕМА</a:t>
            </a:r>
          </a:p>
          <a:p xmlns:a="http://schemas.openxmlformats.org/drawingml/2006/main">
            <a:pPr algn="l">
              <a:defRPr sz="41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41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ЭКВИЛИБРИУМ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66F6A7-74E2-4C79-B83E-C5777B95E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00375"/>
            <a:ext cx="4381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2F80F42-7FE4-47FD-8858-3F1960482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76600"/>
            <a:ext cx="50006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8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Учёт прав, ресурсов, обязательств, действий и доказанных результатов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076682F-6652-4B20-8E7D-CD98A7FAA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14875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СЧЁТНАЯ КНИГА  •  19 БАЛАНСОВ  •  13 ФАЗ  •  741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BF05922-25F4-459C-B76F-D9E40D089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619750"/>
            <a:ext cx="4191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Концепция: Сергей Леонидович Соколов</a:t>
            </a:r>
          </a:p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Август 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3E80599-1FD1-48AE-921D-F700F6003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1000"/>
            <a:ext cx="5695950" cy="5905500"/>
          </a:xfrm>
          <a:prstGeom xmlns:a="http://schemas.openxmlformats.org/drawingml/2006/main" prst="roundRect">
            <a:avLst>
              <a:gd name="adj" fmla="val 1338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8fa2465de549a2"/>
          <a:srcRect xmlns:a="http://schemas.openxmlformats.org/drawingml/2006/main" l="22859" t="0" r="2285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0" y="381000"/>
            <a:ext cx="5695950" cy="5905500"/>
          </a:xfrm>
          <a:prstGeom xmlns:a="http://schemas.openxmlformats.org/drawingml/2006/main" prst="roundRect">
            <a:avLst>
              <a:gd name="adj" fmla="val 2676"/>
            </a:avLst>
          </a:prstGeom>
        </p:spPr>
      </p:pic>
    </p:spTree>
    <p:extLst>
      <p:ext uri="{BB962C8B-B14F-4D97-AF65-F5344CB8AC3E}">
        <p14:creationId xmlns:p14="http://schemas.microsoft.com/office/powerpoint/2010/main" val="32116335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FF7A9E1-0C55-490C-A95B-2071B6C0A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МАТРИЦА ПОЛНОТЫ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C15686B-84B4-48B3-BE46-43D8E0FDD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3 × 13 × 19 = 741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08DB7DA-C131-4358-A1EE-81461CDA8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38275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FE363C-3632-4B65-8F3D-BBDA1A27C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3817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A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A95A5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279E3D-1CAE-4DBC-9A09-1395E8314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143125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825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масштаба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1248D60-7EF4-4D8C-AAF0-6B9F29165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5625" y="1990725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AC48BA5-8D20-48AA-B8AE-C9EB0DA80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214312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825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фаз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1C972EC-B618-4A43-803D-1824C3E00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1990725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939F93F-13F0-4EE0-A966-1268F3E5D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143125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825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балансов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54F226C-05FE-46DC-B5BD-92502284C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847850"/>
            <a:ext cx="2667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43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= 741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494E1D3-0B60-4369-8683-DB45E483D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762250"/>
            <a:ext cx="10439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7D648D0-A570-4332-964C-FC1B35AE2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71825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A95A5"/>
          </a:solidFill>
          <a:ln xmlns:a="http://schemas.openxmlformats.org/drawingml/2006/main" w="9525">
            <a:solidFill>
              <a:srgbClr val="8A95A5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921D316-0432-4F1E-B136-DFB5C34ED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" y="3228975"/>
            <a:ext cx="209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32917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243B196-4004-443A-8484-3C7E73CD7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19087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НЕТ ДАННЫХ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8307DB7-774C-47CC-BC05-9A734F01C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200400"/>
            <a:ext cx="581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назначить источник и срок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B24A41A-FCA8-4428-A520-F23008758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67125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6D63196-2CBD-45DC-A0A1-527FB0B72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" y="3724275"/>
            <a:ext cx="209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32917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5725EB3-FA85-4801-9263-3930424A3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68617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НАБЛЮДЕНИЕ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4FD2B9A-5CC6-46E3-922F-1175710C1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695700"/>
            <a:ext cx="581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проверить качество и порог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1C0748D-4446-4B50-A8B5-A4C9F8D5E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162425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64040"/>
          </a:solidFill>
          <a:ln xmlns:a="http://schemas.openxmlformats.org/drawingml/2006/main" w="9525">
            <a:solidFill>
              <a:srgbClr val="A64040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03EE125-0D14-4F4E-AC94-90E528AB4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" y="4219575"/>
            <a:ext cx="209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32917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1642F45-3272-4E6D-BE5D-74930BAE5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18147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РИСК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A66654A-E677-4E93-90CB-2615527C4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4191000"/>
            <a:ext cx="581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эскалация владельцу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734DBF0-E5A0-42F8-90C5-D0A2316FB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57725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913D"/>
          </a:solidFill>
          <a:ln xmlns:a="http://schemas.openxmlformats.org/drawingml/2006/main" w="9525">
            <a:solidFill>
              <a:srgbClr val="B8913D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7B773BF-75FF-420A-A8DE-03ADD66DF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" y="4714875"/>
            <a:ext cx="209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32917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3CD93EF-ED50-447B-9E26-D1B3BB4E1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67677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УПРАВЛЕНИЕ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30C6030-E912-4DA3-A5A5-3CEFED86C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4686300"/>
            <a:ext cx="581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контроль исполнения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04E1446-8E34-4FB6-B057-208656D01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153025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59177F9-F3E1-47D1-9FA9-3E0C4ED8A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" y="5210175"/>
            <a:ext cx="209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32917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22BE075-206D-433B-9A50-9E3718E8D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17207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ДОКАЗАНО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D89FB75-160E-49A7-B9E7-7DCDAC6FA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5181600"/>
            <a:ext cx="581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расчёт и тиражирование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AF708A1-FA46-4396-AB32-A450A4F1F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648325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65D"/>
          </a:solidFill>
          <a:ln xmlns:a="http://schemas.openxmlformats.org/drawingml/2006/main" w="9525">
            <a:solidFill>
              <a:srgbClr val="17365D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2C28A60-440E-4D3E-86A7-FB9B306E9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" y="5705475"/>
            <a:ext cx="209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32917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105870F-6FAA-4FC1-9D6F-38066913E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66737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КОРРЕКТИРОВКА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7AE4F4A-F879-4B3B-BE45-ACFECE49C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5676900"/>
            <a:ext cx="581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создать событие новой версии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4BF0A15-8DBE-4E44-9A93-2551567F0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6229350"/>
            <a:ext cx="904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741 — инженерная карта неизвестных зон, ответственности и доказательств.</a:t>
            </a:r>
          </a:p>
        </p:txBody>
      </p:sp>
    </p:spTree>
    <p:extLst>
      <p:ext uri="{BB962C8B-B14F-4D97-AF65-F5344CB8AC3E}">
        <p14:creationId xmlns:p14="http://schemas.microsoft.com/office/powerpoint/2010/main" val="151321294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802D48B-7D81-466B-BAA7-505B85C6B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СЕМАНТИКА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528DB3B-6CD2-400A-A9A4-FE4AE8B13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260 объясняет смысл; 741 — контроль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F05102-E996-459C-BAA4-E8AB65016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38275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356E37-5DF5-4A7A-9891-6D3975B9F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3817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A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A95A5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FE911A0-677E-4EA0-B5A7-F8BBC4DC1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171700"/>
            <a:ext cx="3619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575" b="1" i="0">
                <a:solidFill>
                  <a:srgbClr val="B8913D"/>
                </a:solidFill>
                <a:latin typeface="Arial"/>
                <a:ea typeface="Arial"/>
                <a:cs typeface="Arial"/>
              </a:defRPr>
            </a:pPr>
            <a:r>
              <a:rPr sz="4575" b="1" i="0">
                <a:solidFill>
                  <a:srgbClr val="B8913D"/>
                </a:solidFill>
                <a:latin typeface="Arial"/>
                <a:ea typeface="Arial"/>
                <a:cs typeface="Arial"/>
              </a:rPr>
              <a:t>20 × 13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64024F1-FDE8-4D50-BADC-B3110F268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0375"/>
            <a:ext cx="3619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3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= 260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5D9CE5E-7773-4506-80D8-ED900A7F2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05250"/>
            <a:ext cx="323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архетипов × тонов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A7C6402-DA45-4ADF-AF03-499CF4703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28575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4E120D3-695D-42D5-88FB-0E4C92F4F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286000"/>
            <a:ext cx="58102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5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E2E179C-0E9F-4F19-A7B1-290CE65BE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286000"/>
            <a:ext cx="66675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1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0273AF1-5BCF-439B-A939-E7D9A4377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2428875"/>
            <a:ext cx="1809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АРХЕТИП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CB5865E-7179-4977-B18F-454BA2065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428875"/>
            <a:ext cx="3486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устойчивая роль и способ участия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C83919B-76C2-415B-AC38-8A403D2BE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333750"/>
            <a:ext cx="58102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5787FDB-9F42-49D2-957D-11DD8D231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333750"/>
            <a:ext cx="66675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EA8010E-468B-4718-9B5C-1718C7D69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3476625"/>
            <a:ext cx="1809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ТОН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AA57F8E-833A-4D0A-AB51-0957ABC2D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476625"/>
            <a:ext cx="3486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характер шага в 13-фазном цикле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E306621-B28C-4966-BFE1-F03B08F95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4381500"/>
            <a:ext cx="58102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3622EE9-0FF4-40EA-916F-25C9D8072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4381500"/>
            <a:ext cx="66675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78C1CB5-DC52-4D46-B34E-9CBEC2645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4524375"/>
            <a:ext cx="1809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КИН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73DEB2E-5083-40FE-B965-7B3681F39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524375"/>
            <a:ext cx="3486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завершённое смысловое событие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B69EEB7-AD1A-4C8A-B46A-E337ADEC3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476875"/>
            <a:ext cx="10267950" cy="714375"/>
          </a:xfrm>
          <a:prstGeom xmlns:a="http://schemas.openxmlformats.org/drawingml/2006/main" prst="roundRect">
            <a:avLst>
              <a:gd name="adj" fmla="val 10667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E5BE641-83B1-4020-AB99-0C316CF16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638800"/>
            <a:ext cx="971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630"/>
          </a:bodyPr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Архетипический слой не создаёт автоматических прав, рейтингов или прогнозов. Юридическая сила возникает только через подтверждённое основание.</a:t>
            </a:r>
          </a:p>
        </p:txBody>
      </p:sp>
    </p:spTree>
    <p:extLst>
      <p:ext uri="{BB962C8B-B14F-4D97-AF65-F5344CB8AC3E}">
        <p14:creationId xmlns:p14="http://schemas.microsoft.com/office/powerpoint/2010/main" val="3186140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8B7237D-E9F4-4E04-AB08-8AE5C11B5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АРХИТЕКТУРА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0763580-D406-47FE-9866-D1F29DE3D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Полномочия разделены по контурам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E16AF96-ABE5-48EE-A742-8BC1EC842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38275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A44BE2-5C34-446A-923E-36660C998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3817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A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A95A5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DBCD753-DF90-4B6C-8F84-7C438533E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428875"/>
            <a:ext cx="1657350" cy="12573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4A3590D-025D-4AE8-9FB9-02E61BB64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428875"/>
            <a:ext cx="16573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81029A3-2E05-4034-98CD-A2C29CAE9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724150"/>
            <a:ext cx="1428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СФЕРА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22764C9-C084-4AD6-A7BD-A0B18CD1A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575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инициативы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0E6D643-3389-4411-8A1C-DC895FE2C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2905125"/>
            <a:ext cx="28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4790"/>
          </a:bodyPr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D39475D-6374-4103-8757-503EDD097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2428875"/>
            <a:ext cx="1657350" cy="12573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C026A41-A88E-4957-86A0-AA7B4EB0F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2428875"/>
            <a:ext cx="16573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2C7F169-57CC-4A39-937F-98A25FE3F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724150"/>
            <a:ext cx="1428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173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ЭКВИЛИБРИУМ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FCB7AFF-C235-4788-9599-28BE1F6CB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2575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наблюдение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8DBDA8B-9ED3-4B38-B180-C7EDCADEF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905125"/>
            <a:ext cx="28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4790"/>
          </a:bodyPr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0D7E38D-EA92-4F1A-BC20-70CEBA466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428875"/>
            <a:ext cx="1657350" cy="12573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C1B7480-CB4A-42B3-ABBC-81FC9ACAE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428875"/>
            <a:ext cx="16573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1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20D1270-4D4A-4CCE-BCDC-907BC19A7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724150"/>
            <a:ext cx="1428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ИАЦ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5DA5E97-C73E-4569-9082-0933140F3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2575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варианты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69F51A0-D4CA-4526-8713-E99AAAEF1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905125"/>
            <a:ext cx="28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4790"/>
          </a:bodyPr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0535F8D-D43A-46A2-90CB-D2FA4A298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428875"/>
            <a:ext cx="1657350" cy="12573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A2A5CCF-8382-4E29-BA4D-14AC0AC0B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428875"/>
            <a:ext cx="16573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794CF8F-70C0-461D-AE96-82ACE3673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724150"/>
            <a:ext cx="1428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ECO‑PPA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AF627FF-0732-441E-9537-9CA181FE0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2575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проект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D5A9C5E-155B-4B3B-AC81-D1E18F59D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905125"/>
            <a:ext cx="28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4790"/>
          </a:bodyPr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B0C9A86-01D9-46B9-9698-4041A50CF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428875"/>
            <a:ext cx="1657350" cy="12573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E959F89-5F55-473C-8D38-93DA21CC0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428875"/>
            <a:ext cx="16573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5933E3E-E9F8-4A50-BD7D-77FCE1438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724150"/>
            <a:ext cx="1428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640"/>
          </a:bodyPr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СПЕЦЗАЩИТА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15A33D9-CEEF-4777-9B9E-27D3F8D14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2575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исполнение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83E8808-C2B4-41A8-989D-0F7B93094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2905125"/>
            <a:ext cx="28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4790"/>
          </a:bodyPr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332AC5C-025A-4F33-9FCA-9E9C1C505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2428875"/>
            <a:ext cx="1657350" cy="12573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17365D"/>
          </a:solidFill>
          <a:ln xmlns:a="http://schemas.openxmlformats.org/drawingml/2006/main" w="9525">
            <a:solidFill>
              <a:srgbClr val="17365D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9B3583D-76C5-480D-B8B5-7BCB7A2FE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2428875"/>
            <a:ext cx="16573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6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C8A241E-96FC-4E61-94DB-062DA5DE3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2724150"/>
            <a:ext cx="1428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ESG‑IR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D624754-9B00-4791-8C74-EA8140BDE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32575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проверка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1BEE025-D3B4-4659-9ED7-6E8464E0B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СЧЁТНАЯ КНИГА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371A05A-E58D-4C55-AF00-056A54C14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552950"/>
            <a:ext cx="7429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D44F8E4-7A2E-492B-99BB-9D97FB2D3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1490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версии • подписи • доказательства • балансовые эффекты • корректировки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8F8AA92-4E26-49FA-8322-3BB978AC6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676900"/>
            <a:ext cx="8763000" cy="6096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FFDF64F-C169-4EC7-BF51-358851D9A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47875" y="5838825"/>
            <a:ext cx="809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586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Ни один контур не должен одновременно выбирать, исполнять и подтверждать собственный результат.</a:t>
            </a:r>
          </a:p>
        </p:txBody>
      </p:sp>
    </p:spTree>
    <p:extLst>
      <p:ext uri="{BB962C8B-B14F-4D97-AF65-F5344CB8AC3E}">
        <p14:creationId xmlns:p14="http://schemas.microsoft.com/office/powerpoint/2010/main" val="41192077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6EF5BBC-7DF4-4B69-9493-F2AFEEC77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ДОКАЗАТЕЛЬНОСТЬ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004E542-E01B-43C3-A82C-9A5BC6159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История защищена от подмены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CE5924D-9F8F-4ECB-B242-26C8380BD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38275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4264A13-F472-4E4A-A6B6-7057E310D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3817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A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A95A5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1BD7E93-7293-4F0D-8102-2ED58BCE6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95500"/>
            <a:ext cx="5238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D7D1493-206F-41FC-8BDB-993702EFD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95500"/>
            <a:ext cx="66675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6E2489B-401F-4FBA-BD66-46A5E041D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238375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НЕИЗМЕННОСТЬ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4115FA0-2532-4EDD-9624-B400BCEB2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238375"/>
            <a:ext cx="2628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исходная запись сохраняется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BE3B272-CBE6-4271-A7F2-81DC3C3E1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33700"/>
            <a:ext cx="5238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5EB4687-EC42-469C-80CF-D92C1C043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33700"/>
            <a:ext cx="66675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C7E973F-AD3E-4ACF-BE4B-927003CB1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076575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ВЕРСИОННОСТЬ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6ADE0C4-0AF6-4937-94ED-D5FB4FF08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076575"/>
            <a:ext cx="2628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6215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методика фиксируется до результата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5A6E208-7389-4D60-BB31-11E5CEA01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71900"/>
            <a:ext cx="5238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2867EC8-013C-4621-842D-B739791B0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71900"/>
            <a:ext cx="66675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DB9496C-2BF6-4456-8C1A-D891F7B6B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914775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НЕЗАВИСИМОСТЬ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3812FDE-9EF3-47BE-B799-CFDAB27A8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914775"/>
            <a:ext cx="2628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0809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исполнитель не подтверждает себя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24A91C4-9191-4732-8428-5055380DC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10100"/>
            <a:ext cx="5238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6910B7F-9980-4599-8004-09739BB7E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10100"/>
            <a:ext cx="66675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1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5A78353-695F-4D78-85B4-1A6963FBE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752975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ПРОИСХОЖДЕНИЕ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4C08563-FB80-4171-9DEC-97D95109B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752975"/>
            <a:ext cx="2628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4314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каждое доказательство имеет источник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AC0A75D-2099-4403-B345-AE75F05F9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095500"/>
            <a:ext cx="3714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СТОП‑УСЛОВИЯ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A624D84-FF1B-4854-A811-5E3E39397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62250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64040"/>
          </a:solidFill>
          <a:ln xmlns:a="http://schemas.openxmlformats.org/drawingml/2006/main" w="9525">
            <a:solidFill>
              <a:srgbClr val="A64040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8EEF439-7E64-4B28-908A-ABE8550C4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676525"/>
            <a:ext cx="400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6223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62238"/>
                </a:solidFill>
                <a:latin typeface="Arial"/>
                <a:ea typeface="Arial"/>
                <a:cs typeface="Arial"/>
              </a:rPr>
              <a:t>нет владельца критического риска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00844B0-DF0E-4C2D-862A-549BBCDBF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352800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64040"/>
          </a:solidFill>
          <a:ln xmlns:a="http://schemas.openxmlformats.org/drawingml/2006/main" w="9525">
            <a:solidFill>
              <a:srgbClr val="A64040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5D0230F-4A69-4634-867E-9BF718E0E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267075"/>
            <a:ext cx="400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6223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62238"/>
                </a:solidFill>
                <a:latin typeface="Arial"/>
                <a:ea typeface="Arial"/>
                <a:cs typeface="Arial"/>
              </a:rPr>
              <a:t>нет лимита и источника покрытия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A488A3F-7E9E-42DD-8E3C-B9C68810C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943350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64040"/>
          </a:solidFill>
          <a:ln xmlns:a="http://schemas.openxmlformats.org/drawingml/2006/main" w="9525">
            <a:solidFill>
              <a:srgbClr val="A64040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C931FF1-7985-4159-922B-FAB2B74E2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857625"/>
            <a:ext cx="400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6223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62238"/>
                </a:solidFill>
                <a:latin typeface="Arial"/>
                <a:ea typeface="Arial"/>
                <a:cs typeface="Arial"/>
              </a:rPr>
              <a:t>baseline изменён после результата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FC71C66-ADB2-496E-B945-647A014E7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533900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64040"/>
          </a:solidFill>
          <a:ln xmlns:a="http://schemas.openxmlformats.org/drawingml/2006/main" w="9525">
            <a:solidFill>
              <a:srgbClr val="A64040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A89F5BD-80A1-4738-B916-C537603D1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48175"/>
            <a:ext cx="400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6223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62238"/>
                </a:solidFill>
                <a:latin typeface="Arial"/>
                <a:ea typeface="Arial"/>
                <a:cs typeface="Arial"/>
              </a:rPr>
              <a:t>обнаружен двойной счёт эффекта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F7BEC3D-EFD8-4C02-BC74-F4CF91B0F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124450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64040"/>
          </a:solidFill>
          <a:ln xmlns:a="http://schemas.openxmlformats.org/drawingml/2006/main" w="9525">
            <a:solidFill>
              <a:srgbClr val="A64040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4A67ECE-3A0F-489D-9444-F89E5273D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5038725"/>
            <a:ext cx="400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6223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62238"/>
                </a:solidFill>
                <a:latin typeface="Arial"/>
                <a:ea typeface="Arial"/>
                <a:cs typeface="Arial"/>
              </a:rPr>
              <a:t>решение невозможно объяснить и оспорить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7D0FBDA-1CA3-45E9-9391-2F571F845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734050"/>
            <a:ext cx="47625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CEEEE"/>
          </a:solidFill>
          <a:ln xmlns:a="http://schemas.openxmlformats.org/drawingml/2006/main" w="9525">
            <a:solidFill>
              <a:srgbClr val="A64040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D42293E-BDAA-466A-9035-9404C5415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5886450"/>
            <a:ext cx="428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37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Финальный расчёт блокируется до восстановления доказательности.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82144545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8C1FC52-A3EF-4B4C-A675-AC2E7944A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ПИЛОТ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40D0542-0DD4-40C4-8541-FD876AC7D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Один реальный цикл за 100 дней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C4518CF-D448-47BB-B0AA-8A4CCC6F3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38275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6466697-9D30-42DB-8B2C-6B583551D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3817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A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A95A5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9B2AB70-1906-42CA-A620-A45F2ED4A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10001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162238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162238"/>
                </a:solidFill>
                <a:latin typeface="Arial"/>
                <a:ea typeface="Arial"/>
                <a:cs typeface="Arial"/>
              </a:rPr>
              <a:t>Рекомендуемый контур: территория «вода — почва — здоровье».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F129DD5-774A-4107-BB19-4439F3E8C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86050"/>
            <a:ext cx="1143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667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0–30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DA0FEC9-9A5E-4324-B289-A685AF2CC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43275"/>
            <a:ext cx="3143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3D55B2-299B-4EFD-B33C-60252F578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90925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МАНДАТ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0A2EEF7-7ECE-4816-8619-422F55001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14800"/>
            <a:ext cx="3143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границы • роли • 19 балансов • стоп‑условия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1C0769E-E748-4B21-95A7-1B835FDB4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327660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252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17D0369-A37E-4423-85D9-C2BD4C05E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686050"/>
            <a:ext cx="1143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354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31–60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75E93A5-15E5-4EE5-9BA1-CA381AEF1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343275"/>
            <a:ext cx="3143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9D2F6C6-1AAE-49D4-AEFF-4A12EE358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590925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МЕТОДИКА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B2C158F-C157-4B8F-B977-86578E3C1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114800"/>
            <a:ext cx="3143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паспорт события • регистры • baseline • угрозы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29C054E-F0CC-4F4D-AEBC-898F401AC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27660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252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4651B63-3DE3-4C19-9135-F2BB70B14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686050"/>
            <a:ext cx="1143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11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61–100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16BE679-7225-41E3-B065-576512C5F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343275"/>
            <a:ext cx="3143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007479D-1E2F-416E-ADB9-759549FC3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590925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ЦИФРОВОЙ ДВОЙНИК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A4868A6-60FF-4D87-80F4-0D2ACB3CE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114800"/>
            <a:ext cx="3143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13 фаз • критические ячейки 741 • тест спора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3B2F31E-A04D-49B9-88B6-569B01032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467350"/>
            <a:ext cx="933450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B7A6D18-A94B-4813-B4A9-7ECC94AD0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5676900"/>
            <a:ext cx="8610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596"/>
          </a:bodyPr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Критерий успеха: один воспроизводимый маршрут от сигнала до корректировки — с полномочием, ресурсом, действием и доказательством.</a:t>
            </a:r>
          </a:p>
        </p:txBody>
      </p:sp>
    </p:spTree>
    <p:extLst>
      <p:ext uri="{BB962C8B-B14F-4D97-AF65-F5344CB8AC3E}">
        <p14:creationId xmlns:p14="http://schemas.microsoft.com/office/powerpoint/2010/main" val="171772354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D0DDA8E-659A-45E8-86FE-BD122CE14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9A4D4EE-9465-46D1-8443-C4797D63B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Утвердить стандарт, пилот и проверку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8B210F-CE4B-489C-AA26-335B2787A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38275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965039C-62C7-484C-8351-3500421A4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3817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A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A95A5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09D949B-7691-4BE0-A7DD-1A0197BE1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38350"/>
            <a:ext cx="523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85E5CA-2504-49A7-85D3-853744BEB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2028825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62238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62238"/>
                </a:solidFill>
                <a:latin typeface="Arial"/>
                <a:ea typeface="Arial"/>
                <a:cs typeface="Arial"/>
              </a:rPr>
              <a:t>Доктрина и границы допустимого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6818A5-6B0F-475A-9A59-536078FF2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590800"/>
            <a:ext cx="4857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77C521-989E-4B53-85B8-0DEC50F9E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781300"/>
            <a:ext cx="523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B8AFCF8-7544-413F-819C-C6BDD9350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2771775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62238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62238"/>
                </a:solidFill>
                <a:latin typeface="Arial"/>
                <a:ea typeface="Arial"/>
                <a:cs typeface="Arial"/>
              </a:rPr>
              <a:t>Словарь объектов, 19 балансов и 13 фаз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AE06D97-88B8-4250-9AAC-6148C503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4857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E138354-F2F4-4A91-AAC9-3EB9EC6A4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523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65C4E3C-BCA0-41C7-B4A0-B894F88BD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514725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62238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62238"/>
                </a:solidFill>
                <a:latin typeface="Arial"/>
                <a:ea typeface="Arial"/>
                <a:cs typeface="Arial"/>
              </a:rPr>
              <a:t>Модель полномочий и разделения ролей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54D3E12-445F-4FA8-996B-30E043055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76700"/>
            <a:ext cx="4857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1C6406-07AE-4EE9-9CDF-6638A1F69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267200"/>
            <a:ext cx="523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D4DB2D6-69A8-468A-9481-2E0B7F878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257675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62238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62238"/>
                </a:solidFill>
                <a:latin typeface="Arial"/>
                <a:ea typeface="Arial"/>
                <a:cs typeface="Arial"/>
              </a:rPr>
              <a:t>Паспорт события и шесть регистров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79FA7F5-8D92-4B83-B9D5-D502B7368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19650"/>
            <a:ext cx="4857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ADC54AB-F9E2-49B3-B8F0-25715AA1C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038350"/>
            <a:ext cx="523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D114AAC-9FEC-455C-9697-7D314F24E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2775" y="2028825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62238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62238"/>
                </a:solidFill>
                <a:latin typeface="Arial"/>
                <a:ea typeface="Arial"/>
                <a:cs typeface="Arial"/>
              </a:rPr>
              <a:t>Правила доказательности и корректировки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04A3BCD-2FDD-4EDB-900F-A53120CE5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590800"/>
            <a:ext cx="4857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AA03040-3CB2-4C19-A7E1-C78E38DDC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781300"/>
            <a:ext cx="523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D467037-3EB8-4132-9892-D7B306633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2775" y="2771775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62238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62238"/>
                </a:solidFill>
                <a:latin typeface="Arial"/>
                <a:ea typeface="Arial"/>
                <a:cs typeface="Arial"/>
              </a:rPr>
              <a:t>Архитектура данных, приватности и архива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18B25DD-3260-4C69-A260-13A4A2A52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3333750"/>
            <a:ext cx="4857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28AF334-2772-4038-830D-E16B38ECE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3524250"/>
            <a:ext cx="523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F0AB0A2-C710-42EA-B9B5-69FFD7FB7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2775" y="3514725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62238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62238"/>
                </a:solidFill>
                <a:latin typeface="Arial"/>
                <a:ea typeface="Arial"/>
                <a:cs typeface="Arial"/>
              </a:rPr>
              <a:t>Мандат 100‑дневного пилота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413764F-C564-49B7-817F-CD56F544C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4076700"/>
            <a:ext cx="4857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9F8622F-110A-40C2-9438-41DFBC5D7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4267200"/>
            <a:ext cx="523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A41F6D8-AA9C-4EF6-A029-2B09D2A6D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2775" y="4257675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982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62238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62238"/>
                </a:solidFill>
                <a:latin typeface="Arial"/>
                <a:ea typeface="Arial"/>
                <a:cs typeface="Arial"/>
              </a:rPr>
              <a:t>Независимая юридическая и техническая экспертиза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A4F444F-EEA2-4BE6-BB4E-B9CEC3F1E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4819650"/>
            <a:ext cx="4857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27C2C1F-D9E9-431A-A78A-A520CE9F4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238750"/>
            <a:ext cx="1047750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17365D"/>
          </a:solidFill>
          <a:ln xmlns:a="http://schemas.openxmlformats.org/drawingml/2006/main" w="9525">
            <a:solidFill>
              <a:srgbClr val="17365D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0A39B28-BFEC-4528-B4A0-34B63AEE4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514975"/>
            <a:ext cx="9791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СМЫСЛ → ПРАВО → РЕСУРС → ОБЯЗАТЕЛЬСТВО → ДЕЙСТВИЕ → ДОКАЗАННЫЙ РЕЗУЛЬТАТ → РАСЧЁТ → КОРРЕКТИРОВКА</a:t>
            </a:r>
          </a:p>
        </p:txBody>
      </p:sp>
    </p:spTree>
    <p:extLst>
      <p:ext uri="{BB962C8B-B14F-4D97-AF65-F5344CB8AC3E}">
        <p14:creationId xmlns:p14="http://schemas.microsoft.com/office/powerpoint/2010/main" val="136531585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7AC2800-1774-41FD-98DA-BB4674B23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ТЕЗИС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02E8BCB-C3EC-44F4-9611-5DB86203C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Учёт становится управлением развитием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BC6525B-D1EA-4C6A-BEE4-B3150F4D1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38275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07779E-782F-4B55-A819-21B37F987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3817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A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A95A5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7CA8027-0221-41B4-84D6-0125CDD50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43100"/>
            <a:ext cx="10287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992"/>
          </a:bodyPr>
          <a:lstStyle xmlns:a="http://schemas.openxmlformats.org/drawingml/2006/main"/>
          <a:p xmlns:a="http://schemas.openxmlformats.org/drawingml/2006/main">
            <a:pPr algn="l">
              <a:defRPr sz="2325" b="1" i="0">
                <a:solidFill>
                  <a:srgbClr val="162238"/>
                </a:solidFill>
                <a:latin typeface="Arial"/>
                <a:ea typeface="Arial"/>
                <a:cs typeface="Arial"/>
              </a:defRPr>
            </a:pPr>
            <a:r>
              <a:rPr sz="2325" b="1" i="0">
                <a:solidFill>
                  <a:srgbClr val="162238"/>
                </a:solidFill>
                <a:latin typeface="Arial"/>
                <a:ea typeface="Arial"/>
                <a:cs typeface="Arial"/>
              </a:rPr>
              <a:t>Каждое изменение состояния проходит через проверяемое событие.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1F01F24-252B-411E-95B9-43D3B8231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95275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67"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ПРАВО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C9A2A6-8289-4690-8908-2203FF915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133725"/>
            <a:ext cx="1285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71ACD53-A6F5-4726-B74F-C79E07ECC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962275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кто может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5DB4774-CC39-43E4-9900-988F2A4CD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58140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67"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РЕСУРС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F4879ED-AA92-43C3-A34E-DD01A6EC3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762375"/>
            <a:ext cx="1285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C15D03A-4EF7-4011-84CE-7BECBB14E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590925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чем обеспечено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F31B4B5-FE3C-4845-8AB7-F762147BC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21005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67"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B8913D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B8913D"/>
                </a:solidFill>
                <a:latin typeface="Arial"/>
                <a:ea typeface="Arial"/>
                <a:cs typeface="Arial"/>
              </a:rPr>
              <a:t>ОБЯЗАТЕЛЬСТВО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B9DA619-C3F4-4B35-9A3F-6E7AAA0BD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391025"/>
            <a:ext cx="1285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1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543EE8A-1047-4202-B103-E92CCE63B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4219575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кто отвечает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8C5D332-6F99-4B8D-A21C-5636E9182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83870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67"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ДЕЙСТВИЕ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82CAEDB-951F-44BF-8675-5D3519237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5019675"/>
            <a:ext cx="1285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941CC31-5796-4514-BEE3-66212AC4B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4848225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что сделано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C0AEE28-FBDC-47B1-95F8-CDA9B33A1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6735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67"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F2DC075-C080-475E-8B00-2F406C4F6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5648325"/>
            <a:ext cx="1285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6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DFF5E02-9F1F-4ABE-9DEE-4B18C0323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5476875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чем доказано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F01EE2F-7ADF-477D-AC11-FB53BB71B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076575"/>
            <a:ext cx="238125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28575">
            <a:solidFill>
              <a:srgbClr val="59BDE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9A6EDAB-364B-492E-8588-E22EA06F2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552825"/>
            <a:ext cx="1428750" cy="1428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65D"/>
          </a:solidFill>
          <a:ln xmlns:a="http://schemas.openxmlformats.org/drawingml/2006/main" w="9525">
            <a:solidFill>
              <a:srgbClr val="17365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8D4F6B2-FF5C-4E7C-968E-AA38DDB7A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4000500"/>
            <a:ext cx="952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57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СЧЁТНАЯ</a:t>
            </a:r>
          </a:p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КНИГА</a:t>
            </a:r>
          </a:p>
        </p:txBody>
      </p:sp>
    </p:spTree>
    <p:extLst>
      <p:ext uri="{BB962C8B-B14F-4D97-AF65-F5344CB8AC3E}">
        <p14:creationId xmlns:p14="http://schemas.microsoft.com/office/powerpoint/2010/main" val="48242769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8FC2E89-DDB4-4BBB-B211-B6E9BE56E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СМЕНА МОДЕЛИ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4F4CA86-221A-476C-AB79-3CEA61751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Обычный учёт отвечает «сколько»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E68107D-FD09-4677-9EAE-8E4A3222A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38275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E3CF1C0-DE9F-4313-8822-B5DA3D160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3817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A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A95A5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4FA05F-DE2D-4934-8939-17F0858B4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95450"/>
            <a:ext cx="1047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8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Новая система добавляет «почему, кто отвечает и с каким эффектом».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7E40503-D03E-46FA-82ED-D855159A1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233362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65D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3075EBC-503D-4ED4-8811-BF07DEC44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86025"/>
            <a:ext cx="21050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КОНТУР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8C6E9FA-CC81-40F4-9A78-180A5978D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3225" y="2400300"/>
            <a:ext cx="376237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65D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815AE9E-482E-4BD3-9B8A-BBA9F68EC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7525" y="2486025"/>
            <a:ext cx="353377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ТРАДИЦИОННАЯ МОДЕЛЬ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3901193-91A5-4FC3-A539-A6FE2C0C4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400300"/>
            <a:ext cx="48768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65D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411F7F-556B-46E1-81DC-2D7C0976F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486025"/>
            <a:ext cx="4648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ЭКВИЛИБРИУМ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8D093DD-026A-45DA-A14D-2DAD6FF71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14650"/>
            <a:ext cx="233362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1E390F5-FDA8-4956-B1DF-76AADE7CE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0375"/>
            <a:ext cx="21050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Объект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B266912-4BB9-4073-BF33-BDA71EFFF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3225" y="2914650"/>
            <a:ext cx="376237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913DC51-727B-4014-925F-7DE9A27E1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7525" y="3000375"/>
            <a:ext cx="35337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деньги и имущество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B425832-6021-4646-BD9C-6BCAA1CA4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914650"/>
            <a:ext cx="48768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01F0656-CA25-4E00-83FA-0F37658A8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000375"/>
            <a:ext cx="4648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6223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62238"/>
                </a:solidFill>
                <a:latin typeface="Arial"/>
                <a:ea typeface="Arial"/>
                <a:cs typeface="Arial"/>
              </a:rPr>
              <a:t>права, ресурсы, риски, решения, результаты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9AACA45-DDA0-4479-A8A2-629861473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62350"/>
            <a:ext cx="233362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9EBAF57-60D3-40C5-B611-312FEA761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648075"/>
            <a:ext cx="21050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Момент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C3F7364-BBA5-4F97-95CD-0894B20CC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3225" y="3562350"/>
            <a:ext cx="376237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EA564EC-223C-48CE-9155-3DA85FE56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7525" y="3648075"/>
            <a:ext cx="35337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факт операции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8A9AC3A-3137-4A55-9C48-E39EB6153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562350"/>
            <a:ext cx="48768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885F0E3-A903-42E6-A748-C97D523FA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648075"/>
            <a:ext cx="4648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6223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62238"/>
                </a:solidFill>
                <a:latin typeface="Arial"/>
                <a:ea typeface="Arial"/>
                <a:cs typeface="Arial"/>
              </a:rPr>
              <a:t>цикл от сигнала до корректировки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D1A6FCC-EB2F-43DC-9BC3-C676AFB79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10050"/>
            <a:ext cx="233362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4FE4FF1-7F25-4DA6-9324-9282B8BFC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295775"/>
            <a:ext cx="21050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Ценность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D1823D5-05BC-4BB4-AF3D-5909C015C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3225" y="4210050"/>
            <a:ext cx="376237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92FB828-2226-4234-87BD-64BB4FBEA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7525" y="4295775"/>
            <a:ext cx="35337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денежная стоимость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907048E-8EEF-4CEF-8006-5F4110D6B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210050"/>
            <a:ext cx="48768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07F8BEE-DF15-420F-B432-0B4F99CBD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295775"/>
            <a:ext cx="4648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6223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62238"/>
                </a:solidFill>
                <a:latin typeface="Arial"/>
                <a:ea typeface="Arial"/>
                <a:cs typeface="Arial"/>
              </a:rPr>
              <a:t>деньги + физические и общественные показатели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66B118E-1228-4976-B754-6A6CFE0F5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233362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0ED9ECE-F3EC-4F0D-B0A3-89133048D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943475"/>
            <a:ext cx="21050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Контроль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4822517-79D4-44F5-A6F1-3F87FE5D7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3225" y="4857750"/>
            <a:ext cx="376237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103B041-6B37-45EC-95B2-DF71A3F92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7525" y="4943475"/>
            <a:ext cx="35337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аудит постфактум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FA39E24-D78E-4A1C-8602-F3835A925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857750"/>
            <a:ext cx="48768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07C03E2-F032-4B36-89A7-75E973EFD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943475"/>
            <a:ext cx="4648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6223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62238"/>
                </a:solidFill>
                <a:latin typeface="Arial"/>
                <a:ea typeface="Arial"/>
                <a:cs typeface="Arial"/>
              </a:rPr>
              <a:t>лимиты, наблюдение, верификация, обратная связь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474B122-43CC-431E-B6B4-B4384D829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05450"/>
            <a:ext cx="233362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BDE13D9-0FB9-4A79-9F94-C14541AED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91175"/>
            <a:ext cx="21050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Итог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7CF2706-E6A4-4507-9E19-9F34B0F33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3225" y="5505450"/>
            <a:ext cx="376237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22C9D51-106B-4ACD-BDEA-6BDE00FA2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7525" y="5591175"/>
            <a:ext cx="35337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баланс и отчётность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FA2ADF1-7645-4A0A-AFEB-4633B22BB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505450"/>
            <a:ext cx="48768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ABDA68E-1DDE-4952-AE1C-BCF4BB3AA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5591175"/>
            <a:ext cx="4648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6223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62238"/>
                </a:solidFill>
                <a:latin typeface="Arial"/>
                <a:ea typeface="Arial"/>
                <a:cs typeface="Arial"/>
              </a:rPr>
              <a:t>доказанное изменение 19 балансов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B7ACBD2-657F-4961-A50C-7E0AEFBDF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53150"/>
            <a:ext cx="10972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4836C80-9C48-469B-A177-427035D7A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267450"/>
            <a:ext cx="1057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966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Расширенная двойная запись: у каждого использования есть источник, у каждого права — обязанная сторона, у каждого результата — доказательство.</a:t>
            </a:r>
          </a:p>
        </p:txBody>
      </p:sp>
    </p:spTree>
    <p:extLst>
      <p:ext uri="{BB962C8B-B14F-4D97-AF65-F5344CB8AC3E}">
        <p14:creationId xmlns:p14="http://schemas.microsoft.com/office/powerpoint/2010/main" val="79940947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8D8DB33-FCBC-45E0-909F-C65AE88FD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ПРЕДМЕТНАЯ МОДЕЛЬ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71CBABF-A452-42C6-B3B4-0088E13D1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Девять объектов должны быть связаны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E81B833-7049-414D-B413-A903EE84D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38275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401E846-603F-41B4-AB7C-97A7DC70F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3817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A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A95A5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16E1B15-3E3A-44CA-B02F-A5BD1D7C4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955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B767E5-577C-4A5B-B793-C90FDCE82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085975"/>
            <a:ext cx="2571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Смысл / цель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61E7415-7A43-4276-82B4-9F0321E87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4574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желаемое изменение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FEEA64-60C1-48CA-B3A0-CED90DE27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90825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63D81C4-83C0-4351-86E0-0F988D58B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8956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77377DE-A8C3-4A02-A428-D0CD0912D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886075"/>
            <a:ext cx="2571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Субъект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7B74E08-46DC-4959-B799-721A8E17C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2575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кто имеет полномочие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DA78E93-42F0-4EF9-B23F-B24B57711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590925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2559B5C-C930-4A4A-B9C2-61FFBE0D0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957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ED81323-42D7-42B4-87D3-671D7CD58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686175"/>
            <a:ext cx="2571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Право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5F35EC7-77EC-47F1-9A42-AAE31040C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0576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что разрешено и кому обязаны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1693817-2A24-4EDC-8F24-9FCDA2A77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391025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AC1889B-612E-45EB-8E09-664A59A75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4958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C545A60-5DEA-4D33-B61C-E0A5E7D7C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486275"/>
            <a:ext cx="2571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Ресурс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35E01BA-9FDC-49C6-9198-21365C73A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8577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деньги, время, данные, природа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ED18694-A944-4399-B34A-B6F333116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191125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63D1930-8DC6-47BE-A1E5-F8226C191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2959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0502557-92C7-41EF-8DC0-5F78859F1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286375"/>
            <a:ext cx="2571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Обязательство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14A42A2-D37D-455C-B02B-82C586D32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6578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кто, что и к какому сроку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2B6BCA8-25E0-481D-B21A-832F6ED42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991225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ECBBA48-58EB-4612-96B5-86CB58E88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0955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FAA9AF8-CBCB-4C92-AA07-0D07103DE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085975"/>
            <a:ext cx="2571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Проект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01B0461-B5DF-4ED5-A596-C96AFF7D3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4574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контур преобразования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9C4FFFB-945D-4AE2-856B-511C10DED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790825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A5CCC7D-E9A7-4BE1-A5DF-BC615A757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8956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47FBD16-4AA7-4861-82E4-FFEF34552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886075"/>
            <a:ext cx="2571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Действие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1D0DF96-E28D-4A30-9380-6D6862C9F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2575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авторизованное изменение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5751E2A-CBBE-45B0-8F20-0FCA79C7E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590925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F92263B-E647-4D5A-BC16-442DA37AB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6957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C3E91F4-63A2-4146-952B-C55E37EFF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686175"/>
            <a:ext cx="2571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Риск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F311F76-1FC6-4D3D-88D2-50579CCD4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0576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возможное отклонение и ущерб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C0C7F26-8787-4179-8F29-8799DF538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391025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A877791-45DC-48C7-A580-D51C4D2DC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4958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46DB6C3-6B63-42F6-9B9E-9819EF16C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486275"/>
            <a:ext cx="2571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Результат / знание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A9DFD98-DBF7-4B27-9376-D620B3C8D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8577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измеренный эффект и урок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D34FD90-606A-4499-8679-0F6A6956D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191125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B0026BD-6420-4009-9593-9B59637FC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095500"/>
            <a:ext cx="1905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F7D41B0-C2B5-4961-9B4F-32F275A66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5638800"/>
            <a:ext cx="4953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518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B8913D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913D"/>
                </a:solidFill>
                <a:latin typeface="Arial"/>
                <a:ea typeface="Arial"/>
                <a:cs typeface="Arial"/>
              </a:rPr>
              <a:t>Архетип описывает роль, но не заменяет юридический статус.</a:t>
            </a:r>
          </a:p>
        </p:txBody>
      </p:sp>
    </p:spTree>
    <p:extLst>
      <p:ext uri="{BB962C8B-B14F-4D97-AF65-F5344CB8AC3E}">
        <p14:creationId xmlns:p14="http://schemas.microsoft.com/office/powerpoint/2010/main" val="208011790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8F3F988-C46C-435B-BEC9-5B9B2392B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СОБЫТИЕ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FB37469-885C-4753-925A-384ADA2C0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Универсальный паспорт — атом системы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CE90A76-1068-49A3-80C6-F78750B7D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38275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61E77E9-AC96-499F-BC6E-CAE68A2AF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3817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A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A95A5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319304F-E2CF-4EB2-A317-944988086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71675"/>
            <a:ext cx="106299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4721501-4B74-45E3-BD11-0606FC706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71675"/>
            <a:ext cx="66675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DD855D-376A-40FF-9C71-DE141C7AC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114550"/>
            <a:ext cx="2571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41176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ID И ВРЕМЯ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567355-1EDE-428B-AD62-0D0B0F555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2114550"/>
            <a:ext cx="7334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4375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тип • место • версия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CBB8F09-0BB7-4539-9952-891552CC0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86025"/>
            <a:ext cx="106299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22E3216-D071-4314-A34F-645CE950A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86025"/>
            <a:ext cx="66675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9997F5B-BE2A-49DE-9D81-9E92A663D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628900"/>
            <a:ext cx="2571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41176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ОСНОВАНИЕ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872A4A9-DF3F-49D9-BAD1-BF2B5FA28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2628900"/>
            <a:ext cx="7334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4375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закон • мандат • договор • согласие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BD254F7-7379-40E4-8233-A27BFD800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0375"/>
            <a:ext cx="106299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F30CCE2-FAAF-4FCE-81D5-8485F83C0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0375"/>
            <a:ext cx="66675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BEA446E-14BE-4998-9AAC-1C23C49AE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143250"/>
            <a:ext cx="2571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41176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СУБЪЕКТЫ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BBA539-21BF-4852-B87F-325BC07F9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3143250"/>
            <a:ext cx="7334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4375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инициатор • владелец • исполнитель • валидатор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EF16C96-BE15-406D-ADC0-57628430E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14725"/>
            <a:ext cx="106299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2C416C9-8D62-4DA5-BECE-381CDEE58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14725"/>
            <a:ext cx="66675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1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0A88F23-8170-4E1A-ABDC-57DEA33F7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657600"/>
            <a:ext cx="2571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41176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ВХОД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7CD61E6-B18A-4E59-982A-B0048C920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3657600"/>
            <a:ext cx="7334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4375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право • ресурс • обязательство • риск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AECC748-C78B-4605-B7E7-17A01A3C9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029075"/>
            <a:ext cx="106299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7BE7CD3-5838-4070-9889-F02B3E8C5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029075"/>
            <a:ext cx="66675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836D96C-EC2E-480C-AF0F-C9A003DE5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171950"/>
            <a:ext cx="2571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41176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ДЕЙСТВИЕ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8BD5B62-D032-4D9B-ABF2-DE6D43962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4171950"/>
            <a:ext cx="7334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4375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решение • резервирование • поставка • изменение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E43640C-A710-4E11-A255-6F768E2C2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543425"/>
            <a:ext cx="106299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400C4EE-4806-4845-A095-C91DDB6FF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543425"/>
            <a:ext cx="66675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BDF3B2F-EF59-456E-B6E8-EAC141988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686300"/>
            <a:ext cx="2571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41176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ВЫХОД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0E5FD1B-FF45-414B-825B-FD961BCA8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4686300"/>
            <a:ext cx="7334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4375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новое состояние • результат • остаток • побочный эффект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E21FC6C-D0B1-4EC8-9005-CB0091AB1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057775"/>
            <a:ext cx="106299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9FF37E6-6AFC-4F1C-B760-D39897AA9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057775"/>
            <a:ext cx="66675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E6AA55C-D1CB-4983-AB3B-DE2C06CE1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200650"/>
            <a:ext cx="2571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41176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ДОКАЗАТЕЛЬСТВО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7AC101C-F390-445D-A111-988542856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5200650"/>
            <a:ext cx="7334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4375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подпись • документ • измерение • экспертная проверка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2292D13-0E7F-4CF5-B147-DC6F8A1C1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572125"/>
            <a:ext cx="106299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250FE66-DDE0-4189-9ABC-BE2AD2275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572125"/>
            <a:ext cx="66675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1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EB9AE3B-2BD5-4122-9B6A-321D02DE6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715000"/>
            <a:ext cx="2571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41176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ОТВЕТСТВЕННОСТЬ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E300056-E3ED-4E4B-B946-C18CDBBE6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5715000"/>
            <a:ext cx="7334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4375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лимит • SLA • спор • корректировка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84EC7BF-0318-49DE-A4B9-D55FD355A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200775"/>
            <a:ext cx="102870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BF5E7"/>
          </a:solidFill>
          <a:ln xmlns:a="http://schemas.openxmlformats.org/drawingml/2006/main" w="9525">
            <a:solidFill>
              <a:srgbClr val="B8913D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CC6E776-A47A-405B-8AF2-3479B9797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276975"/>
            <a:ext cx="990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B8913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B8913D"/>
                </a:solidFill>
                <a:latin typeface="Arial"/>
                <a:ea typeface="Arial"/>
                <a:cs typeface="Arial"/>
              </a:rPr>
              <a:t>Ошибка не стирается: создаётся компенсирующее событие со ссылкой на причину и версию.</a:t>
            </a:r>
          </a:p>
        </p:txBody>
      </p:sp>
    </p:spTree>
    <p:extLst>
      <p:ext uri="{BB962C8B-B14F-4D97-AF65-F5344CB8AC3E}">
        <p14:creationId xmlns:p14="http://schemas.microsoft.com/office/powerpoint/2010/main" val="171863945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D2D8AB3-B710-4AA3-8588-E990389AF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РЕГИСТРЫ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7FEDE03-4E1D-4315-B172-B451EF6AD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Шесть регистров дают целостную картину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58131F-77CF-448D-9A20-2D8154684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38275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DE819C1-165E-496B-A26F-9A3D67D52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3817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A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A95A5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4436CAF-9009-4277-A0D4-3F2E0E057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24075"/>
            <a:ext cx="609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R1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FE859F9-2B80-472F-96BE-D44E6E6E6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076450"/>
            <a:ext cx="371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Субъекты и полномочия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685759-DA56-464C-8F98-5E8CF80E1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2105025"/>
            <a:ext cx="5619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кто может инициировать, владеть, исполнять, проверять и оспаривать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13A776-5440-47D5-9560-E029F17F6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590800"/>
            <a:ext cx="10382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A867249-F623-4279-AB15-01840961F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809875"/>
            <a:ext cx="609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R2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1EE6DB7-9D2E-412D-BF3F-BD7D48932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762250"/>
            <a:ext cx="371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Права и активы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A803D21-66E0-410A-B51B-23BDD56BA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2790825"/>
            <a:ext cx="5619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что принадлежит, доступно, ограничено или обременено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F6ADF0A-FAB5-4D13-9E25-7023E6CF5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76600"/>
            <a:ext cx="10382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BFF906D-65D6-40A5-87F0-5FBF0A940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95675"/>
            <a:ext cx="609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B8913D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B8913D"/>
                </a:solidFill>
                <a:latin typeface="Arial"/>
                <a:ea typeface="Arial"/>
                <a:cs typeface="Arial"/>
              </a:rPr>
              <a:t>R3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5D9DEC8-E274-4933-8B2F-E682DDAC6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448050"/>
            <a:ext cx="371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Обязательства и риски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ECFE26B-83F5-4F0B-B4B2-8EEB060AE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3476625"/>
            <a:ext cx="5619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кто, что, кому и к какому сроку должен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6FF251-424E-466B-835B-BD5370EE4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962400"/>
            <a:ext cx="10382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2F70960-22C6-40DB-B3CA-E591D187D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181475"/>
            <a:ext cx="609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R4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1E6E84D-5B8D-45BD-B5B4-FC9D30D5C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133850"/>
            <a:ext cx="371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Ресурсы и финансирование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C786C1F-2E40-42D6-A9F0-EDEA45E70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4162425"/>
            <a:ext cx="5619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источники, резервы, лимиты и фактическое использование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630A3EC-BBA9-4276-8CCE-A0DDF76EB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48200"/>
            <a:ext cx="10382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33F402B-40FA-410C-8AE9-361ED2857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67275"/>
            <a:ext cx="609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R5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37F6144-9DD6-46FA-9B8B-17EBE7A96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819650"/>
            <a:ext cx="371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Проекты и действия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0CC45C5-2695-4A57-9E9F-BACA8B539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4848225"/>
            <a:ext cx="5619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решения, контракты, пакеты работ и исполнители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B2C9E31-90E3-4B75-9554-1BED75CFC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334000"/>
            <a:ext cx="10382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053DE3F-D016-4CDF-A4B5-B06D00723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53075"/>
            <a:ext cx="609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R6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50B4489-5144-46FB-8EFC-932DA2C73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5505450"/>
            <a:ext cx="371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Результаты и доказательства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AA05C03-FDF5-4F8C-BD7A-D7B22CBFC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5534025"/>
            <a:ext cx="5619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измерения до/после, атрибуция, аудит и уроки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2D33EB9-AF78-4091-98A2-40079EBB8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019800"/>
            <a:ext cx="10382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E83C054-CD96-4194-84B6-A27DCDBC0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38875"/>
            <a:ext cx="10972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08F7494-2084-44E1-A1D8-42EA0488F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381750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Один идентификатор события связывает запись во всех затронутых регистрах.</a:t>
            </a:r>
          </a:p>
        </p:txBody>
      </p:sp>
    </p:spTree>
    <p:extLst>
      <p:ext uri="{BB962C8B-B14F-4D97-AF65-F5344CB8AC3E}">
        <p14:creationId xmlns:p14="http://schemas.microsoft.com/office/powerpoint/2010/main" val="18588753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B4C2E26-28C9-49A0-A92C-E772270BA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МАСШТАБЫ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94B8A61-9E36-4418-A948-1C8475516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Человек, государство и планета сверяются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06C0E78-3F89-4C07-B494-CBE2013B7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38275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8731F04-A149-47B0-B03E-0EBA0F954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3817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A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A95A5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9784B91-36B3-42B4-8977-8B718E1C5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666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126"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162238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62238"/>
                </a:solidFill>
                <a:latin typeface="Arial"/>
                <a:ea typeface="Arial"/>
                <a:cs typeface="Arial"/>
              </a:rPr>
              <a:t>Решение принимается на минимальном достаточном уровне.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B00E04E-66D1-4F54-B934-A5F862E43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095500"/>
            <a:ext cx="3714750" cy="3714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F6F9"/>
          </a:solidFill>
          <a:ln xmlns:a="http://schemas.openxmlformats.org/drawingml/2006/main" w="19050">
            <a:solidFill>
              <a:srgbClr val="D7E2E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CA49427-4A88-4A9E-8090-B5A5C990E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667000"/>
            <a:ext cx="2571750" cy="2571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28575">
            <a:solidFill>
              <a:srgbClr val="59BDE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154382-9CC3-432D-887E-A4419F6DA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3286125"/>
            <a:ext cx="1333500" cy="1333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65D"/>
          </a:solidFill>
          <a:ln xmlns:a="http://schemas.openxmlformats.org/drawingml/2006/main" w="9525">
            <a:solidFill>
              <a:srgbClr val="17365D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EB7E44D-0AF9-4F56-BB95-AD0448F75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81000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ЧЕЛОВЕК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68502EE-B8BE-40C6-AF86-68576CC3E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24175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ГОСУДАРСТВО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77DEE73-8E0D-4902-8FED-A30D9794C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266950"/>
            <a:ext cx="123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ПЛАНЕТА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9D27D15-B282-4F51-BB8B-147CBC9B1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8575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ЧЕЛОВЕК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CB68E80-7636-4D44-B365-459FC1985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48025"/>
            <a:ext cx="581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достоинство • согласие • приватность • право на объяснение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C478450-A293-42B2-8418-FCC96A8F7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8862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ГОСУДАРСТВО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EACF250-7F83-4152-9B38-77AABC6B6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276725"/>
            <a:ext cx="581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право • бюджет • безопасность • суверенная автономия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10A083E-E5A7-4D27-B1B6-8123C9894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9149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ПЛАНЕТА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84E9C14-E440-4E10-B573-2CCDE4A0F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305425"/>
            <a:ext cx="581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трансграничные эффекты • отсутствие двойного счёта</a:t>
            </a:r>
          </a:p>
        </p:txBody>
      </p:sp>
    </p:spTree>
    <p:extLst>
      <p:ext uri="{BB962C8B-B14F-4D97-AF65-F5344CB8AC3E}">
        <p14:creationId xmlns:p14="http://schemas.microsoft.com/office/powerpoint/2010/main" val="147304434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C52FBBA-D23B-423F-8318-1F3E4A415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БАЛАНСЫ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5C93EE4-C4F9-48E4-85ED-D9B254514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19 контуров показывают цену решения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0D44404-CB75-466F-94E4-E14795043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38275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F4DC962-A276-48E0-8044-6217B82FE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3817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A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A95A5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BA6D325-DB79-4BA5-B5AA-0616EB4A2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90700"/>
            <a:ext cx="1000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162238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62238"/>
                </a:solidFill>
                <a:latin typeface="Arial"/>
                <a:ea typeface="Arial"/>
                <a:cs typeface="Arial"/>
              </a:rPr>
              <a:t>Рост одного баланса не оправдывает скрытый ущерб в другом.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68F88DA-62FB-475E-A230-E7B6EE4F4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638425"/>
            <a:ext cx="857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01–05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1E5A2A8-B72B-45D4-8A97-9B37E0AB2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60985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ЧЕЛОВЕК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3C0B519-72B6-45FE-9084-AF3E887F7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771775"/>
            <a:ext cx="1143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ADF93F-D1C8-4D00-AF78-CDCF305D9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609850"/>
            <a:ext cx="4857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достоинство • демография • здоровье • знание • культура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1134A48-8F80-4459-82A7-5B8310033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352800"/>
            <a:ext cx="857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06–09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6075831-AA4D-4E55-8263-0C0DE6A37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324225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ОБЩЕСТВО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B2DF180-2051-4E4D-9888-ECE49151E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486150"/>
            <a:ext cx="1143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A5D7ECC-C6DB-433A-8BF1-A7440FDF6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324225"/>
            <a:ext cx="4857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доверие • право • безопасность • труд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78289B8-5615-4C4E-ABCE-1649C354B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067175"/>
            <a:ext cx="857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B8913D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913D"/>
                </a:solidFill>
                <a:latin typeface="Arial"/>
                <a:ea typeface="Arial"/>
                <a:cs typeface="Arial"/>
              </a:rPr>
              <a:t>10–13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75B2282-E31D-48F1-9DB5-1C8A40580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03860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ЭКОНОМИКА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86D059-F2FA-4337-A359-8BC66F299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200525"/>
            <a:ext cx="1143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1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CEBC418-D781-42DB-91E1-92FB6CB0D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38600"/>
            <a:ext cx="4857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производство • финансы • технологии • инфраструктура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3D8227B-8149-4AAD-A3DF-9B25B8BA6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81550"/>
            <a:ext cx="857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14–18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032E1F3-92D4-45F0-963F-1D352573A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752975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ПРИРОДА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C89587E-A06D-4DA0-A3F9-037B652B5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914900"/>
            <a:ext cx="1143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C0AA46B-F5CD-4864-B0DA-E3FFB4D6C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52975"/>
            <a:ext cx="4857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энергия • вода • почва • климат • биоразнообразие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8D697BF-3A5E-493C-B1C0-A95E4F949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495925"/>
            <a:ext cx="857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AE1F813-963F-4B73-AC96-83CFC8E13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546735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ВОСПРОИЗВОДСТВО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9A02ECB-B75E-4FB4-8FB5-70C7B8361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629275"/>
            <a:ext cx="1143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6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CDADA50-F7DE-4A41-B780-547804DB8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467350"/>
            <a:ext cx="4857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время и стратегическая устойчивость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BF3B137-E769-4A71-8F20-F56F5233A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6191250"/>
            <a:ext cx="102870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54773C3-3C9D-40D7-AABF-FFCF6815C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276975"/>
            <a:ext cx="9753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Для каждого баланса: паспорт • коридор • порог угрозы • владелец • данные • корректировка.</a:t>
            </a:r>
          </a:p>
        </p:txBody>
      </p:sp>
    </p:spTree>
    <p:extLst>
      <p:ext uri="{BB962C8B-B14F-4D97-AF65-F5344CB8AC3E}">
        <p14:creationId xmlns:p14="http://schemas.microsoft.com/office/powerpoint/2010/main" val="115897809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51A38F0B-4AAD-4A22-A29F-8C5F7AEDC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ЦИКЛ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4D40576-4D81-408F-8930-7134F2F06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13 фаз превращают сигнал в корректировку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C3EB09-DB2D-44F9-AE04-65A0ECB3D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38275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9B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04124E-AD40-48E2-A4AF-A5C270339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3817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A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A95A5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6CC2F08-CC94-4085-8E2F-515623B7F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62200"/>
            <a:ext cx="14097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328680-B078-4955-8B9C-9DF8576EC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765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F97550B-3CF3-423C-9A21-42BDD1F9A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38450"/>
            <a:ext cx="1181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Сигнал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EC3DD93-F27C-4689-8F10-35796A0D8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47875" y="276225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21593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494C79-2771-46BD-A38A-B05CEAAA0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2362200"/>
            <a:ext cx="14097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76EB907-9838-4E7D-8D78-760FC6F5D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24765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BD3A4C1-3F76-4CEE-964A-1E498FB39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2838450"/>
            <a:ext cx="1181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Атрибуция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5546DE1-1C40-4B6C-BA89-EC7EC630C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0925" y="276225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21593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5571BC6-E9E8-4FBD-BD8E-D3894C878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362200"/>
            <a:ext cx="14097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85366B6-0D67-4945-8BD4-0983A83FE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24765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4D3BC4-57C1-42AE-8C61-66ADC4CD9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2838450"/>
            <a:ext cx="1181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Baseline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9A2411B-70FD-4D8B-B11A-B8CD72205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3975" y="276225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21593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E27DA5A-DAF8-4EDA-A6E8-3AD5D7757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2362200"/>
            <a:ext cx="14097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0133459-CA66-42C6-96D3-EE4472B7B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4765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6E853C4-C320-4B24-B3E9-A20368C37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2838450"/>
            <a:ext cx="1181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Цель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78787EA-3171-466D-821D-D45C40CCD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7025" y="276225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21593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0685C50-CC05-4286-B8B8-EC3349952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362200"/>
            <a:ext cx="14097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61D90E3-56D8-437E-B20C-14A0C00B0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4765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70A0A9A-AC02-4115-B4C7-3FA6579AC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838450"/>
            <a:ext cx="1181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Сценарий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78B9EB9-9F69-44EA-A5DA-2270CEE88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276225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21593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0A5AD95-7B62-4A05-A81B-BA574469E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62200"/>
            <a:ext cx="14097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F0F897D-37D3-496B-9DB8-5C1A4F6D0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4765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851450A-ED20-476C-8474-D60D32258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838450"/>
            <a:ext cx="1181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4DE79F5-B1CF-46AF-B106-6AF4E300A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3125" y="276225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21593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0F22CEF-2CB5-4D63-9DF3-DAF825E67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362200"/>
            <a:ext cx="14097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A6A0AEF-5F25-4CC2-A596-BDA1A1264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24765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E1E29BB-22F0-450D-AD8F-2600C8C53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2838450"/>
            <a:ext cx="1181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Ресурс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319F06D-DE78-4104-8BB4-A2B0580B8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14800"/>
            <a:ext cx="16573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D8AAA70-53B2-4D8A-836F-A678907D9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291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D4AB3A3-15B1-416F-980A-9FF1DC6A7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591050"/>
            <a:ext cx="1428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Контракт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1ED3B23-F084-464C-9C37-64DC82BFC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95525" y="451485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21593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3D3E8B7-B482-4B8E-9E84-25C312A25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4114800"/>
            <a:ext cx="16573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8B97D4F-BACE-4D1A-A0CE-4146E08BA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42291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558EC40-D0BF-4841-B39E-FB3B5BAAB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4591050"/>
            <a:ext cx="1428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Действие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3E271B3-B65B-4CE2-91FB-4C7643DC2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451485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21593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F75BA96-C1DB-4110-97BE-01022ABF9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114800"/>
            <a:ext cx="16573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CD3BA06-1C20-4D71-8ED0-177850C39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2291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33A8D4F2-2042-402C-99A7-547AF0D1B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591050"/>
            <a:ext cx="1428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Наблюдение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B4F7DC6-E266-4E06-AD45-25E919167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15025" y="451485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21593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4D6FE375-68E6-404C-9EC5-1D4262A01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114800"/>
            <a:ext cx="16573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75F4E47E-C1C6-4E0E-A79D-1E1AA46AA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2291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216798EF-E654-4A03-9147-57B382D69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591050"/>
            <a:ext cx="1428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Верификация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39439C5B-3196-4E4D-B5DB-97BB31BB9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4775" y="451485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21593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B1D00738-111A-4D08-8D80-4E8D7D57D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114800"/>
            <a:ext cx="16573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7E2EA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17B932CB-77B6-4D2F-9928-EC8AD85ED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2291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E46C1EAC-9BD4-4DA6-BAC2-EACD30BF8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591050"/>
            <a:ext cx="1428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Расчёт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2D7FF726-6015-4781-AEC8-DF0F13780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34525" y="451485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21593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78F55F0E-48EB-477E-ACEA-A20D54D11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4114800"/>
            <a:ext cx="16573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17365D"/>
          </a:solidFill>
          <a:ln xmlns:a="http://schemas.openxmlformats.org/drawingml/2006/main" w="9525">
            <a:solidFill>
              <a:srgbClr val="17365D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8016D5A9-AF94-4DC9-9840-B29570F7F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42291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59BDE7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9BDE7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5F58F59E-3134-42E7-AD7B-48A52908E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4591050"/>
            <a:ext cx="1428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Корректировка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5EF87B36-6B4C-49A3-B717-6C0175C29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1025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Цикл нелинеен: риск возвращает систему к нужной фазе, но история не теряется.</a:t>
            </a:r>
          </a:p>
        </p:txBody>
      </p:sp>
    </p:spTree>
    <p:extLst>
      <p:ext uri="{BB962C8B-B14F-4D97-AF65-F5344CB8AC3E}">
        <p14:creationId xmlns:p14="http://schemas.microsoft.com/office/powerpoint/2010/main" val="37327872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2026-08-29T08:36:11.6850000Z</dcterms:created>
  <dcterms:modified xsi:type="dcterms:W3CDTF">2026-08-29T08:36:11.6850000Z</dcterms:modified>
</coreProperties>
</file>