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d0d5fd496f24786" /><Relationship Type="http://schemas.openxmlformats.org/officeDocument/2006/relationships/extended-properties" Target="/docProps/app.xml" Id="R13650ce660d6409a" /><Relationship Type="http://schemas.openxmlformats.org/officeDocument/2006/relationships/officeDocument" Target="/ppt/presentation.xml" Id="R3b0767ab4c4441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61e3eced5b4daa"/>
  </p:sldMasterIdLst>
  <p:notesMasterIdLst>
    <p:notesMasterId xmlns:r="http://schemas.openxmlformats.org/officeDocument/2006/relationships" r:id="R4ed6a9c980e84828"/>
  </p:notesMasterIdLst>
  <p:sldIdLst>
    <p:sldId xmlns:r="http://schemas.openxmlformats.org/officeDocument/2006/relationships" id="256" r:id="Rb437942949ad4ea5"/>
    <p:sldId xmlns:r="http://schemas.openxmlformats.org/officeDocument/2006/relationships" id="257" r:id="R7bcd9a7076a148e2"/>
    <p:sldId xmlns:r="http://schemas.openxmlformats.org/officeDocument/2006/relationships" id="258" r:id="R18f52c20c48447fa"/>
    <p:sldId xmlns:r="http://schemas.openxmlformats.org/officeDocument/2006/relationships" id="259" r:id="R09bc3e26cbf040b0"/>
    <p:sldId xmlns:r="http://schemas.openxmlformats.org/officeDocument/2006/relationships" id="260" r:id="R67c15a04b4d24fcf"/>
    <p:sldId xmlns:r="http://schemas.openxmlformats.org/officeDocument/2006/relationships" id="261" r:id="R850f5d940e4442e8"/>
    <p:sldId xmlns:r="http://schemas.openxmlformats.org/officeDocument/2006/relationships" id="262" r:id="R50602a224c854439"/>
    <p:sldId xmlns:r="http://schemas.openxmlformats.org/officeDocument/2006/relationships" id="263" r:id="R21ea5f4728e345ac"/>
    <p:sldId xmlns:r="http://schemas.openxmlformats.org/officeDocument/2006/relationships" id="264" r:id="R2e606c59b3c343b0"/>
    <p:sldId xmlns:r="http://schemas.openxmlformats.org/officeDocument/2006/relationships" id="265" r:id="R19157845b5334a61"/>
    <p:sldId xmlns:r="http://schemas.openxmlformats.org/officeDocument/2006/relationships" id="266" r:id="R16131a214ea6413e"/>
    <p:sldId xmlns:r="http://schemas.openxmlformats.org/officeDocument/2006/relationships" id="267" r:id="Rb0b1d325846d4b35"/>
    <p:sldId xmlns:r="http://schemas.openxmlformats.org/officeDocument/2006/relationships" id="268" r:id="Racf8ace84aca496d"/>
    <p:sldId xmlns:r="http://schemas.openxmlformats.org/officeDocument/2006/relationships" id="269" r:id="R0d8c95fa8f0742e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46140dfc6b94259" /><Relationship Type="http://schemas.openxmlformats.org/officeDocument/2006/relationships/slideMaster" Target="/ppt/slideMasters/slideMaster1.xml" Id="R7d61e3eced5b4daa" /><Relationship Type="http://schemas.openxmlformats.org/officeDocument/2006/relationships/notesMaster" Target="/ppt/notesMasters/notesMaster1.xml" Id="R4ed6a9c980e84828" /><Relationship Type="http://schemas.openxmlformats.org/officeDocument/2006/relationships/presProps" Target="/ppt/presProps.xml" Id="R717be9578b964532" /><Relationship Type="http://schemas.openxmlformats.org/officeDocument/2006/relationships/tableStyles" Target="/ppt/tableStyles.xml" Id="Rfecc18927fed41a1" /><Relationship Type="http://schemas.openxmlformats.org/officeDocument/2006/relationships/slide" Target="/ppt/slides/slide1.xml" Id="Rb437942949ad4ea5" /><Relationship Type="http://schemas.openxmlformats.org/officeDocument/2006/relationships/slide" Target="/ppt/slides/slide2.xml" Id="R7bcd9a7076a148e2" /><Relationship Type="http://schemas.openxmlformats.org/officeDocument/2006/relationships/slide" Target="/ppt/slides/slide3.xml" Id="R18f52c20c48447fa" /><Relationship Type="http://schemas.openxmlformats.org/officeDocument/2006/relationships/slide" Target="/ppt/slides/slide4.xml" Id="R09bc3e26cbf040b0" /><Relationship Type="http://schemas.openxmlformats.org/officeDocument/2006/relationships/slide" Target="/ppt/slides/slide5.xml" Id="R67c15a04b4d24fcf" /><Relationship Type="http://schemas.openxmlformats.org/officeDocument/2006/relationships/slide" Target="/ppt/slides/slide6.xml" Id="R850f5d940e4442e8" /><Relationship Type="http://schemas.openxmlformats.org/officeDocument/2006/relationships/slide" Target="/ppt/slides/slide7.xml" Id="R50602a224c854439" /><Relationship Type="http://schemas.openxmlformats.org/officeDocument/2006/relationships/slide" Target="/ppt/slides/slide8.xml" Id="R21ea5f4728e345ac" /><Relationship Type="http://schemas.openxmlformats.org/officeDocument/2006/relationships/slide" Target="/ppt/slides/slide9.xml" Id="R2e606c59b3c343b0" /><Relationship Type="http://schemas.openxmlformats.org/officeDocument/2006/relationships/slide" Target="/ppt/slides/slide10.xml" Id="R19157845b5334a61" /><Relationship Type="http://schemas.openxmlformats.org/officeDocument/2006/relationships/slide" Target="/ppt/slides/slide11.xml" Id="R16131a214ea6413e" /><Relationship Type="http://schemas.openxmlformats.org/officeDocument/2006/relationships/slide" Target="/ppt/slides/slide12.xml" Id="Rb0b1d325846d4b35" /><Relationship Type="http://schemas.openxmlformats.org/officeDocument/2006/relationships/slide" Target="/ppt/slides/slide13.xml" Id="Racf8ace84aca496d" /><Relationship Type="http://schemas.openxmlformats.org/officeDocument/2006/relationships/slide" Target="/ppt/slides/slide14.xml" Id="R0d8c95fa8f0742e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40158663b3241c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abb2a10d4114e3b" /><Relationship Type="http://schemas.openxmlformats.org/officeDocument/2006/relationships/notesMaster" Target="/ppt/notesMasters/notesMaster1.xml" Id="Rb2c7d44ff86f4a4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050805eeaa44f0b" /><Relationship Type="http://schemas.openxmlformats.org/officeDocument/2006/relationships/notesMaster" Target="/ppt/notesMasters/notesMaster1.xml" Id="R4316dd12972e46b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9ab1001e54845c0" /><Relationship Type="http://schemas.openxmlformats.org/officeDocument/2006/relationships/notesMaster" Target="/ppt/notesMasters/notesMaster1.xml" Id="Ra642824e15b74a4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5b199d16fed4a7a" /><Relationship Type="http://schemas.openxmlformats.org/officeDocument/2006/relationships/notesMaster" Target="/ppt/notesMasters/notesMaster1.xml" Id="Rd5218cfc8b8a42c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caa5a4488c04dd7" /><Relationship Type="http://schemas.openxmlformats.org/officeDocument/2006/relationships/notesMaster" Target="/ppt/notesMasters/notesMaster1.xml" Id="R251bc3d0e0e3466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92925f1aecc145e7" /><Relationship Type="http://schemas.openxmlformats.org/officeDocument/2006/relationships/notesMaster" Target="/ppt/notesMasters/notesMaster1.xml" Id="Rc1177f84f52f406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4ce442e13bf4118" /><Relationship Type="http://schemas.openxmlformats.org/officeDocument/2006/relationships/notesMaster" Target="/ppt/notesMasters/notesMaster1.xml" Id="Rde447370eb194d1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55247c0a16d41b9" /><Relationship Type="http://schemas.openxmlformats.org/officeDocument/2006/relationships/notesMaster" Target="/ppt/notesMasters/notesMaster1.xml" Id="Rf4b888d248dc4a4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33a4586922c400a" /><Relationship Type="http://schemas.openxmlformats.org/officeDocument/2006/relationships/notesMaster" Target="/ppt/notesMasters/notesMaster1.xml" Id="R777e06bf2c94431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8674b2137f5483f" /><Relationship Type="http://schemas.openxmlformats.org/officeDocument/2006/relationships/notesMaster" Target="/ppt/notesMasters/notesMaster1.xml" Id="R49de580c1d1f48c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fca30d8a95c4105" /><Relationship Type="http://schemas.openxmlformats.org/officeDocument/2006/relationships/notesMaster" Target="/ppt/notesMasters/notesMaster1.xml" Id="Rf84121e3c9c7439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167592512e3438b" /><Relationship Type="http://schemas.openxmlformats.org/officeDocument/2006/relationships/notesMaster" Target="/ppt/notesMasters/notesMaster1.xml" Id="Rc0fe58f69e6f420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d3035611e664b2d" /><Relationship Type="http://schemas.openxmlformats.org/officeDocument/2006/relationships/notesMaster" Target="/ppt/notesMasters/notesMaster1.xml" Id="R8b3b18c7ba1d4a9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f7ed4ad0fd34870" /><Relationship Type="http://schemas.openxmlformats.org/officeDocument/2006/relationships/notesMaster" Target="/ppt/notesMasters/notesMaster1.xml" Id="R4c1cb3dd2a83410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Титульный слайд. Визуал создан специально для этой презентации.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https://lawoftime.org/thirteenmoon/tutorial.html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Проектная архитектура ЭКВИЛИБРИУМ / SUR, 2026 (авторская модель).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Проектная архитектура ЭКВИЛИБРИУМ / SUR, 2026 (авторская модель).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Проектная архитектура ЭКВИЛИБРИУМ / SUR, 2026 (иллюстративный авторский пример).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Проектная архитектура ЭКВИЛИБРИУМ / SUR, 2026 (авторская модель).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Проектная архитектура ЭКВИЛИБРИУМ / SUR, 2026 (авторская модель).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https://lawoftime.org/thirteenmoon/tutorial.html</a:t>
            </a:r>
          </a:p>
          <a:p xmlns:a="http://schemas.openxmlformats.org/drawingml/2006/main">
            <a:r>
              <a:t>- Проектная архитектура ЭКВИЛИБРИУМ / SUR, 2026 (авторская модель).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https://lawoftime.org/thirteenmoon/tutorial.html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https://lawoftime.org/wp-content/uploads/8-Moon-Year-Pocket-Calendar.pdf</a:t>
            </a:r>
          </a:p>
          <a:p xmlns:a="http://schemas.openxmlformats.org/drawingml/2006/main">
            <a:r>
              <a:t>- https://www.lawoftime.org/timeshipearth/bookofkin.html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https://lawoftime.org/wp-content/uploads/8-Moon-Year-Pocket-Calendar.pdf</a:t>
            </a:r>
          </a:p>
          <a:p xmlns:a="http://schemas.openxmlformats.org/drawingml/2006/main">
            <a:r>
              <a:t>- https://www.lawoftime.org/timeshipearth/bookofkin.html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https://lawoftime.org/thirteenmoon/tutorial.html</a:t>
            </a:r>
          </a:p>
          <a:p xmlns:a="http://schemas.openxmlformats.org/drawingml/2006/main">
            <a:r>
              <a:t>- https://lawoftime.org/wp-content/uploads/8-Moon-Year-Pocket-Calendar.pdf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https://lawoftime.org/thirteenmoon/tutorial.html</a:t>
            </a:r>
          </a:p>
          <a:p xmlns:a="http://schemas.openxmlformats.org/drawingml/2006/main">
            <a:r>
              <a:t>- https://www.lawoftime.org/timeshipearth/bookofkin.html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Проектная архитектура ЭКВИЛИБРИУМ / SUR, 2026 (авторская модель).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Проектная архитектура ЭКВИЛИБРИУМ / SUR, 2026 (авторская модель).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ff6f6093249b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e296307202c431f" /><Relationship Type="http://schemas.openxmlformats.org/officeDocument/2006/relationships/slideLayout" Target="/ppt/slideLayouts/slideLayout1.xml" Id="R5eaf876e69cc48a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af876e69cc48a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c01e89777482f" /><Relationship Type="http://schemas.openxmlformats.org/officeDocument/2006/relationships/image" Target="/ppt/media/image.png" Id="Rdf8bdda3d079426c" /><Relationship Type="http://schemas.openxmlformats.org/officeDocument/2006/relationships/notesSlide" Target="/ppt/notesSlides/notesSlide1.xml" Id="R1fa6d5687c31434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53ce23cf04a9e" /><Relationship Type="http://schemas.openxmlformats.org/officeDocument/2006/relationships/notesSlide" Target="/ppt/notesSlides/notesSlide10.xml" Id="Rddb6dafd49a948a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307852d954455" /><Relationship Type="http://schemas.openxmlformats.org/officeDocument/2006/relationships/notesSlide" Target="/ppt/notesSlides/notesSlide11.xml" Id="R1b886bbdf1684b5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88352114c4801" /><Relationship Type="http://schemas.openxmlformats.org/officeDocument/2006/relationships/notesSlide" Target="/ppt/notesSlides/notesSlide12.xml" Id="Rfdeac9a0372443e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dcb5840e44ce3" /><Relationship Type="http://schemas.openxmlformats.org/officeDocument/2006/relationships/notesSlide" Target="/ppt/notesSlides/notesSlide13.xml" Id="R7e61d221ec6f40d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a7d64994b4449" /><Relationship Type="http://schemas.openxmlformats.org/officeDocument/2006/relationships/notesSlide" Target="/ppt/notesSlides/notesSlide14.xml" Id="Ra99078559bc949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71fc6d1724088" /><Relationship Type="http://schemas.openxmlformats.org/officeDocument/2006/relationships/notesSlide" Target="/ppt/notesSlides/notesSlide2.xml" Id="R509b741598034f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40cf6ca3b449c" /><Relationship Type="http://schemas.openxmlformats.org/officeDocument/2006/relationships/notesSlide" Target="/ppt/notesSlides/notesSlide3.xml" Id="Rf44a618866c142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75e04d10743c4" /><Relationship Type="http://schemas.openxmlformats.org/officeDocument/2006/relationships/notesSlide" Target="/ppt/notesSlides/notesSlide4.xml" Id="R1aea37618f7647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b9a6d11094674" /><Relationship Type="http://schemas.openxmlformats.org/officeDocument/2006/relationships/notesSlide" Target="/ppt/notesSlides/notesSlide5.xml" Id="R9d6652a249184f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4e6ae1ee747d9" /><Relationship Type="http://schemas.openxmlformats.org/officeDocument/2006/relationships/notesSlide" Target="/ppt/notesSlides/notesSlide6.xml" Id="Re5e145ea9ffb49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802d1bcb84e53" /><Relationship Type="http://schemas.openxmlformats.org/officeDocument/2006/relationships/notesSlide" Target="/ppt/notesSlides/notesSlide7.xml" Id="R2f01512513e0414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ab0fc143a4b5f" /><Relationship Type="http://schemas.openxmlformats.org/officeDocument/2006/relationships/notesSlide" Target="/ppt/notesSlides/notesSlide8.xml" Id="R1aff4397e5ff475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1bf0cc7004c41" /><Relationship Type="http://schemas.openxmlformats.org/officeDocument/2006/relationships/notesSlide" Target="/ppt/notesSlides/notesSlide9.xml" Id="R2105d70fa9a24a5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8bdda3d079426c"/>
          <a:srcRect xmlns:a="http://schemas.openxmlformats.org/drawingml/2006/main" l="0" t="9322" r="0" b="932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72250" y="0"/>
            <a:ext cx="56197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A7F15D6-92A0-4976-B810-9ED2065BD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0"/>
            <a:ext cx="76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C4CB5AD-62B8-4313-ABC3-D1D9F7E11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ЭКВИЛИБРИУМ · КНИГА КИНОВ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E867479-B7EE-4A2E-875B-CEE4D3E05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62050"/>
            <a:ext cx="533400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СЧЁТНАЯ</a:t>
            </a:r>
          </a:p>
          <a:p xmlns:a="http://schemas.openxmlformats.org/drawingml/2006/main">
            <a:pPr algn="l">
              <a:defRPr sz="4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КНИГА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E1D96E5-CA36-4DD5-9C68-633B4A768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19400"/>
            <a:ext cx="4857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9B67D1D-934D-4D5C-8EB9-8BA5C0637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67050"/>
            <a:ext cx="4953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 i="1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2025" b="0" i="1">
                <a:solidFill>
                  <a:srgbClr val="2379C3"/>
                </a:solidFill>
                <a:latin typeface="Arial"/>
                <a:ea typeface="Arial"/>
                <a:cs typeface="Arial"/>
              </a:rPr>
              <a:t>Архетипы · Циклы · Реестр 260 кинов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221E0D6-CA01-47E6-AB1C-45EDBD4A7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476250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3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F3FA92-A6BE-49F9-BB32-94EB95E58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352925"/>
            <a:ext cx="436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20 архетипов × 13 тонов = 260</a:t>
            </a:r>
          </a:p>
          <a:p xmlns:a="http://schemas.openxmlformats.org/drawingml/2006/main">
            <a:pPr algn="l">
              <a:defRPr sz="16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координат смысла и времени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DC9FEE5-7766-4FF7-B98A-DE05677C7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62650"/>
            <a:ext cx="4953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Концепция: Сергей Леонидович Соколов</a:t>
            </a:r>
          </a:p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Редакция 1.0 · 2026</a:t>
            </a:r>
          </a:p>
        </p:txBody>
      </p:sp>
    </p:spTree>
    <p:extLst>
      <p:ext uri="{BB962C8B-B14F-4D97-AF65-F5344CB8AC3E}">
        <p14:creationId xmlns:p14="http://schemas.microsoft.com/office/powerpoint/2010/main" val="205991718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80DB4A5E-D3DB-4009-9AA5-3A787CFBA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СЧЁТНАЯ КНИГА ·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DAB9CE5-2264-4B5C-98E0-49754AD8C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972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Тринадцать управленческих фаз КРИСТАЛЛА 741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1107E98-8D4B-4941-9A28-8B44CD134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9062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ED0413-9403-41AE-BF19-3E80FC12B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Сергей Леонидович Соколов · 2026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7F3EC3E-18BD-416A-B55D-397553AD0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55AC9A-F813-4217-B2AA-E64C354F4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43025"/>
            <a:ext cx="10972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Тон описывает ритм проявления; фаза — обязательную процедуру управления.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435832-6D9B-4DD1-9ADF-E196CF2CC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L01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47BF273-83BF-4938-B36E-B72397B26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1790700"/>
            <a:ext cx="466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Сигнал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683F118-A0F5-4939-B8B4-D4FBEFAEF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085975"/>
            <a:ext cx="4667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изменение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F6908BE-D76F-47D4-A4F4-4F1C2CA8F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371725"/>
            <a:ext cx="4667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198BE3C-E4EE-4181-A622-67E762A6C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28875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L02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DBA081D-0AD0-47E4-A56A-7412E4D66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409825"/>
            <a:ext cx="466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Источники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BDF0D05-E3E2-41A2-872B-A8597EA88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705100"/>
            <a:ext cx="4667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происхождение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092158F-5A93-482F-8BCB-CBD5F2BE7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990850"/>
            <a:ext cx="4667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A73C3ED-723E-41C1-99BC-857890C36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L03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8703CEC-E806-48A9-8E43-E4837CEF0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028950"/>
            <a:ext cx="466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Проверка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7BE009E-68E8-4DE3-AF8A-CAC9DE4EC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324225"/>
            <a:ext cx="4667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достоверность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1EEAF41-4A5A-46DE-A4F9-0F849543C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609975"/>
            <a:ext cx="4667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00F6616-40E5-4E7A-B5AB-18BD5AAF4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67125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L04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E81A2B7-40A8-40C7-8D8D-DE14763FD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648075"/>
            <a:ext cx="466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Baseline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8B2ADC6-7A46-4155-9CD7-D5290E398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943350"/>
            <a:ext cx="4667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исходное состояние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7EDC356-2B16-4C7C-A559-B3CA1B2EE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229100"/>
            <a:ext cx="4667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8511816-A620-485A-8A12-06F66D6CE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L05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CB487FE-B253-4F2B-B058-3088651F7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267200"/>
            <a:ext cx="466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Диагностика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AC12216-CFBD-4F5D-85AB-8697E7CE6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562475"/>
            <a:ext cx="4667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причины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4A58726-9611-4EBF-895D-C5BE608F8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848225"/>
            <a:ext cx="4667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57F3C40-590E-4A3E-A34C-5A66C58A0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05375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L06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484424A-A2D5-473D-842C-52FC20592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886325"/>
            <a:ext cx="466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Сценарии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D1E2230-E176-4FC6-8AF2-5E4789691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181600"/>
            <a:ext cx="4667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варианты будущего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0784C49-889A-4BD8-ABC5-0829F9877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467350"/>
            <a:ext cx="4667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35827EB-9F01-46A1-8AEC-99406357D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L07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A6A33FF-929D-46EA-8E44-F60CC4723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505450"/>
            <a:ext cx="466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Коридор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0E24F87-47A0-42E1-A10F-5E2301D06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800725"/>
            <a:ext cx="4667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границы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9233CCA-42CD-4353-8FE0-345D36A08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6086475"/>
            <a:ext cx="4667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E45E602-66D0-4EC3-9B01-B5BE9D449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8097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L08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B511894-497C-4484-8A0B-395CF1D0B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790700"/>
            <a:ext cx="4800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Варианты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841D3C1-9616-4692-A8B7-EEA24407F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085975"/>
            <a:ext cx="48006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сравнение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D003D1E-BF20-4114-B4A4-C77F651C0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371725"/>
            <a:ext cx="4800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FBC2AA8-AD79-4A43-AAA9-278E0F2DC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428875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L09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838E12A-D1B4-4271-BC2C-7895D19F4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409825"/>
            <a:ext cx="4800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Право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E3346D4-975C-43E3-BCF4-AC4BA1711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705100"/>
            <a:ext cx="48006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основания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E8B92E0-EF25-42FC-B385-D83F35126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90850"/>
            <a:ext cx="4800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2FA43AC-4A8F-438A-BF63-CDC742FBE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04800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L10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227227C1-DD19-4CF1-80F6-670D9FCE0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028950"/>
            <a:ext cx="4800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Ресурс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143DB1D-ADDF-4484-89D6-9F00897F2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324225"/>
            <a:ext cx="48006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обеспечение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DED04303-D8D1-4F87-804F-705D5880F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609975"/>
            <a:ext cx="4800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045856DA-4249-4592-ABA8-461FD94C7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667125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L11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6698AC0-0B5D-4F92-A517-5CC21ECB4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648075"/>
            <a:ext cx="4800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Исполнение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408326D-5430-4E75-AC5B-A4376D613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943350"/>
            <a:ext cx="48006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действие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FD394508-9101-4E92-8375-96B80979B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229100"/>
            <a:ext cx="4800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D6EA6948-6D3B-4D1A-9221-737B71562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2862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L12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0E2CD14C-BC1C-4FF6-BE9F-1B9538538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267200"/>
            <a:ext cx="4800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Валидация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8F267D77-F4E7-445A-8805-0E05F42F2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62475"/>
            <a:ext cx="48006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доказательство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2A290754-B382-4000-B99C-9E30045B7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848225"/>
            <a:ext cx="4800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38ADDAF9-906D-4E39-BB15-930D97D17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905375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L13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A51331BE-69D3-4D27-A432-B70B9F38F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886325"/>
            <a:ext cx="4800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Корректировка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AC2A4E49-911F-4271-987B-3C15C5C5E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181600"/>
            <a:ext cx="48006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новый цикл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84135136-297B-41CE-B291-A8B43F8C6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467350"/>
            <a:ext cx="4800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94965244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F5C7D2D-B31E-4955-B1BB-6E18EC0BB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СЧЁТНАЯ КНИГА ·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D5701C3-4D38-49C6-B86E-41FDA6A36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972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Правило ведения записи · 7 шагов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DC3B5DD-D033-42A9-B157-431D67539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9062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55403B7-37C2-4D76-B28C-FA1CDFB06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Сергей Леонидович Соколов · 2026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2DE624D-AC24-4674-BE07-86EEE49FB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FCD6901-CF06-492E-A61B-B933A2476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81150"/>
            <a:ext cx="2381250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F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B23F1B0-917D-4D0D-A5EE-C9D3D3F00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75260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C6C5352-73F2-45E5-8249-E97986BDE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190750"/>
            <a:ext cx="2000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КООРДИНАТА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96291D-A91D-4E2F-83D7-56CB95E77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705100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кин · архетип · тон · волна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D5ED13-22C4-4834-A949-26697D8CD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1581150"/>
            <a:ext cx="2381250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F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DC6FA8A-5C16-4D96-A67B-F0A59B391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175260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49E43C3-09DB-4E33-ABBC-FD3BE4D16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190750"/>
            <a:ext cx="2000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РЕАЛЬНОСТЬ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81B5F1B-22F0-4509-8E3E-BF4F31F56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705100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контекст и baseline без подмен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EBF9A20-49DD-4097-8CC0-8D6AC7A55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581150"/>
            <a:ext cx="2381250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F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B1919F7-02B0-403B-A6E1-F84E751ED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75260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5F618E2-1EF0-4274-8A77-5706F0293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190750"/>
            <a:ext cx="2000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ЦЕЛЬ И ВЫЗОВ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B127AC2-C9BC-47EE-956B-F1EAA9FD6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705100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желаемое состояние и критерий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8B3ED4B-E18F-47D3-BDCF-E67A463AA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1581150"/>
            <a:ext cx="2381250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F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4323C54-BEA4-4D24-B294-109EFBAF1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175260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A7C3C0D-D9B7-4995-A6B0-036BE7323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190750"/>
            <a:ext cx="2000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АДРЕС 741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6D9C954-F98A-4C24-A978-53742423E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705100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баланс · фаза · масштаб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76A9589-6156-4ABD-8DC6-0A7E3D2D6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790950"/>
            <a:ext cx="2381250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F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6AB060E-D368-484D-A0D6-2E63C204B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96240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3C58870-2F7F-469C-ADCC-45F7F8D64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400550"/>
            <a:ext cx="2000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РЕШЕНИЕ И РЕСУРС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F8211B8-7667-4B37-B8C9-8CDF4DB37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914900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ответственный · срок · полномочия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F03140F-6309-453B-8B0F-AB6B66A3E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790950"/>
            <a:ext cx="2381250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F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198EA09-E288-4367-B087-BC556FE89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396240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6C57F9F-6C5E-4DE8-A97E-361E0057D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4400550"/>
            <a:ext cx="2000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ДОКАЗАТЕЛЬСТВО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511DEE2-E966-46AE-A035-E11926F8C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4914900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показатель · документ · валидация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AE622AC-3943-4FB2-A770-3729B5E97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790950"/>
            <a:ext cx="2381250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3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3EAFD4A-40FD-4FA5-AA2A-A4AAFA96D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396240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DB7847F-9753-4DBE-A8EA-F41ABD656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4400550"/>
            <a:ext cx="2000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НОВЫЙ ЦИКЛ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CC99558-1D47-4BBF-A7F1-6F84030E2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4914900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итог · отклонение · корректировка</a:t>
            </a:r>
          </a:p>
        </p:txBody>
      </p:sp>
    </p:spTree>
    <p:extLst>
      <p:ext uri="{BB962C8B-B14F-4D97-AF65-F5344CB8AC3E}">
        <p14:creationId xmlns:p14="http://schemas.microsoft.com/office/powerpoint/2010/main" val="191964809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1B664D7-70A8-4947-BBCA-F4ECC9552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СЧЁТНАЯ КНИГА ·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1E3D352-A878-48BD-9538-C3FE028B1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972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Иллюстративная запись K001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271E60-A0F2-4A1F-A679-967941137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9062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70FD271-8135-4BBB-9490-9C2FE18C8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Сергей Леонидович Соколов · 2026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986E42-7315-4BF3-862A-ECD72B484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D330CA5-3A2B-44FD-BA29-7BFC4E951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2952750" cy="461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3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60949CD-F3EB-4DE2-A47E-035AEBE82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790700"/>
            <a:ext cx="2476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125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4125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K001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05E572E-3E48-4300-956E-8982B596D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241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Красный Дракон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B626DD2-BAE8-4D4D-AA00-8BEDB7E03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1432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1. Магнитный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496C8AC-4CF7-4DB9-A739-C349EC369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38550"/>
            <a:ext cx="2266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9A98058-D9E9-487D-9836-F0C1C58DA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76675"/>
            <a:ext cx="22669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Рождение и жизненная основа</a:t>
            </a:r>
          </a:p>
          <a:p xmlns:a="http://schemas.openxmlformats.org/drawingml/2006/main">
            <a:pPr algn="l">
              <a:defRPr sz="127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Цель и притяжение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8FC2F2C-61CF-475E-9014-7F31F7944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162550"/>
            <a:ext cx="22669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1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125" b="0" i="1">
                <a:solidFill>
                  <a:srgbClr val="667482"/>
                </a:solidFill>
                <a:latin typeface="Arial"/>
                <a:ea typeface="Arial"/>
                <a:cs typeface="Arial"/>
              </a:rPr>
              <a:t>Пример показывает логику заполнения и не описывает реальный проект.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1E4FE26-CF9E-445A-9CDC-4E51500D6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15049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КОНТЕКСТ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6A4F858-6481-4C34-9149-DB7032750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1504950"/>
            <a:ext cx="53340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Запуск территориального пилота биоценозного мониторинга.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402AE99-842C-4F64-A457-CF987D9CB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028825"/>
            <a:ext cx="74866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784FE6-5EB4-4167-B062-3BFFF6E39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14312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BASELINE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E357004-325C-41DD-A6AF-5240594EE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2143125"/>
            <a:ext cx="53340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Разрозненные данные; нет единого паспорта территории.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0E408C6-539C-4037-9704-4AE9C360D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667000"/>
            <a:ext cx="74866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6695BF6-3A2A-4CB1-914B-78477DB1E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78130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ЦЕЛЬ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0419046-4D1E-41C3-B4EE-4A3D4EF4C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2781300"/>
            <a:ext cx="53340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Создать доказательный контур наблюдения.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A032BE2-5C61-4383-811E-1C88C3FFD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305175"/>
            <a:ext cx="74866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8DFFAE3-270F-40F0-AE8D-9140645F0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41947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90C1EBC-B1F4-4BBD-9B05-7641017A2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3419475"/>
            <a:ext cx="53340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Пилотная точка мониторинга и единый реестр показателей.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539FB63-97D7-4B3D-8EAC-67BAAECBE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943350"/>
            <a:ext cx="74866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6E8CFCC-37DA-4C02-9200-997F3FCB9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0576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РЕСУРС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EFCFE20-0B90-47A8-9896-3FF2D98B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4057650"/>
            <a:ext cx="53340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Команда · датчики · данные · нормативный контур.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F5FA02E-95A4-43AC-B12C-2FD5B72AE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581525"/>
            <a:ext cx="74866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045EB40-4898-4796-B1B8-83F07C5D4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69582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ДОКАЗАТЕЛЬСТВО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4F152C8-749E-4C75-89B5-6CF3AF25B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4695825"/>
            <a:ext cx="53340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Паспорт точки · протоколы · валидация источников.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5516AB5-A9C0-4060-8DE0-BB0622E1C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5219700"/>
            <a:ext cx="74866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4CD6581-6897-4618-85C1-DF833E3E6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533400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НОВОЕ СОСТОЯНИЕ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4F70F61-BF71-4CEF-BD67-852890DEE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5334000"/>
            <a:ext cx="53340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Сформирован baseline; открыт цикл диагностики.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4A8C440-C9AF-456F-AFBB-60130FD17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5857875"/>
            <a:ext cx="74866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6047214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AD72F98-AFC4-4F24-B918-3209AC29C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СЧЁТНАЯ КНИГА ·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9BA0975-2CF6-4362-863E-BBB16CE5D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972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Контроль качества и доказательность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221BB0A-63C9-4575-8E95-FAF927E06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9062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CEC5508-B684-40C4-945E-7DC4B6318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Сергей Леонидович Соколов · 2026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140763-FE3B-4427-8657-D908136F6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016A4DD-5B5C-4E61-88F4-5516B107F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9728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3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24DD7B-1F7E-40BE-9DC3-623D77564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628775"/>
            <a:ext cx="10477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Запись считается завершённой только тогда, когда решение оставило проверяемый след.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B713ABD-A689-4D5D-8D46-1577B6B02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3365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C813DB4-CBB5-4F10-B715-13F319CC1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533650"/>
            <a:ext cx="4667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ОДНОЗНАЧНОСТЬ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C8B1CCA-A42C-4A56-9CF3-F5266661A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857500"/>
            <a:ext cx="4667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одна запись · один идентификатор · один ответственный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F3D6542-CC95-4F72-AB03-DDEBE3D91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295650"/>
            <a:ext cx="4667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78D9120-65D3-410B-B7ED-50D206EEA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D2A584F-E82F-458C-8367-20B1DD8F1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429000"/>
            <a:ext cx="4667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ПРОИСХОЖДЕНИЕ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3093FF4-A105-4327-BFFE-5E790F345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752850"/>
            <a:ext cx="4667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источник · метод · время получения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6CCF4C1-FD66-4E05-8305-EB3E32E7F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191000"/>
            <a:ext cx="4667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80E529F-2D11-4AE1-8EE8-BA317CD87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2435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B3A2983-6A15-4F28-A8BC-CEC9C9BAC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324350"/>
            <a:ext cx="4667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ФАКТ ≠ ИНТЕРПРЕТАЦИЯ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0E33C63-B35A-4B35-B329-6AB3799FC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648200"/>
            <a:ext cx="4667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наблюдение, вывод и решение хранятся раздельно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FB6B086-0643-43BA-9EB2-88E514A6F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086350"/>
            <a:ext cx="4667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35560E6-1E72-44FA-A885-7EBD09237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E6F333D-EF65-474B-AC45-6AD53C945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219700"/>
            <a:ext cx="4667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ВЕРСИОННОСТЬ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A59C123-BAA1-46AF-BF66-8D04A48B9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543550"/>
            <a:ext cx="4667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корректировка не стирает историю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8E53939-A2D7-4223-AFEC-53055B7C8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981700"/>
            <a:ext cx="4667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FFBDB18-583E-4606-BE27-3444C70A3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53365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9041082-FA39-437B-8A45-CC75050B2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533650"/>
            <a:ext cx="4667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ВАЛИДАЦИЯ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D3BDBC8-27F0-4032-922D-BDBA3FEFE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857500"/>
            <a:ext cx="4667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метод пригоден, результат соответствует цели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095F533-C8D1-4B8B-82EC-297B5D881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295650"/>
            <a:ext cx="4667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1E4CB9A-30BC-46E2-A12D-EB84466E4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42900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9EDD3B8-8693-45BB-BB52-219C37F48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429000"/>
            <a:ext cx="4667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ВЕРИФИКАЦИЯ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9B36E3F-08E0-484F-A06B-B08090CBE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752850"/>
            <a:ext cx="4667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расчёт правилен, доказательства приложены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DCCC569-9CF0-4699-B037-F167377ED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191000"/>
            <a:ext cx="4667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52D84FE-CF71-49A3-A391-9E8A0C246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32435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72433B9-2041-4652-B2C6-12FC4C19C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324350"/>
            <a:ext cx="4667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ОБРАТНАЯ СВЯЗЬ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48805D1-5ADE-45D6-8871-8095D313A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648200"/>
            <a:ext cx="4667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результат становится baseline следующего цикла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D2C9AD6-49B8-4E9A-823A-B32523602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5086350"/>
            <a:ext cx="4667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49276393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11B0D7E-4943-4427-9A1C-EC863F61C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СЧЁТНАЯ КНИГА ·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61119C5-00FF-4F2A-8AB4-9468BED28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972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Дорожная карта внедрения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F7235CF-0E3C-48ED-8F8D-C2523D502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9062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E0B3256-766F-4A10-B0BA-FD572F059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Сергей Леонидович Соколов · 2026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5EA464B-C4E9-4C84-9759-4BC55AA14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09410AA-0210-4C5E-ACC6-31105FACC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486025"/>
            <a:ext cx="97917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117566D-44B1-46A1-8544-A9B5E977E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143125"/>
            <a:ext cx="4191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1F28918-7898-49B9-A7CF-AE4D0BA2F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200275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E63FEC3-9301-4CAD-95F4-9AA23ED02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95600"/>
            <a:ext cx="1866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КАНОН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F5CE45F-C1F1-4092-BFD3-8B8D7EE65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95650"/>
            <a:ext cx="1866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словарь и паспорт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08D8177-E793-4B94-9468-3736905BC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143125"/>
            <a:ext cx="4191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E7035F6-F26E-42D5-A6D1-CD03A3043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200275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FC6083C-E43C-4776-A9EC-284A2D671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895600"/>
            <a:ext cx="1866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РЕЕСТР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623EB1-DC41-4613-8682-D5C657D2B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3295650"/>
            <a:ext cx="1866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карточки K001–K260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42D385-C830-457D-8B21-CD0856648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2143125"/>
            <a:ext cx="4191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98B503C-2B9D-467C-A708-147FE8733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2200275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FA03F29-BB26-42DF-B89A-EDB67D3B4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895600"/>
            <a:ext cx="1866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ПИЛОТ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075A000-276A-40B6-BF00-8901A7656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295650"/>
            <a:ext cx="1866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один 13-фазный цикл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DFC03B0-D372-4CA1-AFA1-CA6BBF97A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43125"/>
            <a:ext cx="4191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7FAF066-E916-4A38-906B-1A1055DAE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200275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67C0ABD-9F74-40D9-AA6B-4E5F01417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895600"/>
            <a:ext cx="1866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ВАЛИДАЦИЯ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5795E30-7B75-4F33-878D-B4052FA0A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95650"/>
            <a:ext cx="1866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показатели и аудит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315FD49-061C-4843-BF89-88B0FF6EF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143125"/>
            <a:ext cx="4191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B061C68-4FA0-43C6-844E-31045B9CE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200275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F4CADCD-2523-4340-A10B-B7D162D02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895600"/>
            <a:ext cx="1866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МАСШТАБ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307F6E8-9ADD-4B9A-B006-1CD5B8A38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295650"/>
            <a:ext cx="1866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ЭКВИЛИБРИУМ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8F59FA2-2C8A-42ED-81E1-8B8DC29AD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572000"/>
            <a:ext cx="975360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3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E44D9DF-FE00-4F6F-AD51-A9ABF964A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838700"/>
            <a:ext cx="90297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8198"/>
          </a:bodyPr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Счётная книга превращает символическую матрицу в управляемый цикл: координата → решение → ресурс → доказательство → новое состояние.</a:t>
            </a:r>
          </a:p>
        </p:txBody>
      </p:sp>
    </p:spTree>
    <p:extLst>
      <p:ext uri="{BB962C8B-B14F-4D97-AF65-F5344CB8AC3E}">
        <p14:creationId xmlns:p14="http://schemas.microsoft.com/office/powerpoint/2010/main" val="50123027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64DA03F-8E76-4CEB-A2F2-85799FD4C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СЧЁТНАЯ КНИГА ·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A24F8DB-6BA3-4E1E-A9AA-A52FFCCCF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972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Главное определение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CD0BD5-0D9A-47D2-82E2-556E77EE8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9062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2AD1879-D509-4896-A468-C68EE70B8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Сергей Леонидович Соколов · 2026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098CAAB-1B2D-4106-B17A-7EBF29907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80BCFE-D40E-4C32-958C-A1E5F7119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10972800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3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431749C-9237-47FA-BFB9-618D98DB8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76200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35B20E0-DCD9-4AD5-B621-B0003DFF4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790700"/>
            <a:ext cx="1028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23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Счётная книга — реестр движения времени, смыслов, решений, ресурсов, действий и доказанных результатов.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6F2C48D-03E2-4E49-9028-DC4490B84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62350"/>
            <a:ext cx="20726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ВРЕМЯ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91C80CA-ED72-4F1F-A99F-D2866BCB0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24300"/>
            <a:ext cx="207264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3F768C5-400D-4D72-A47D-ADCEC5F7A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207264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когда возникает координата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20AC07F-B96E-4646-8E7C-C68C0C620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4640" y="3562350"/>
            <a:ext cx="20726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СМЫСЛ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3A3EA96-1647-4BCB-BD75-C0951A5ED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4640" y="3924300"/>
            <a:ext cx="207264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B40DD77-1D43-46E0-895B-A2C5FC1F7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4640" y="4095750"/>
            <a:ext cx="207264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какая функция проявляется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10B639A-81F1-48E7-8DC4-614D38F86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9680" y="3562350"/>
            <a:ext cx="20726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8B2B3DF-8DDC-4057-80EC-E2E70BD87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9680" y="3924300"/>
            <a:ext cx="207264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4B58A37-573C-4A92-828C-DF5858E7B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9680" y="4095750"/>
            <a:ext cx="207264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какой переход принят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2AB8EF5-85E5-4008-B453-66062FD0D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4720" y="3562350"/>
            <a:ext cx="20726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РЕСУРС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E3725A7-1915-408A-BFB8-62F79F540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4720" y="3924300"/>
            <a:ext cx="207264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4915118-AC86-421A-93A0-789BCD9C7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4720" y="4095750"/>
            <a:ext cx="207264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чем обеспечено действие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859E43D-17F0-48FB-B04E-96163A712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9760" y="3562350"/>
            <a:ext cx="20726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1DDEFEF-65B6-4EE3-9C52-D481A5DBF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9760" y="3924300"/>
            <a:ext cx="207264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AF2E9BF-1D0E-4C4E-B735-51B2852B5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9760" y="4095750"/>
            <a:ext cx="207264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чем подтверждено изменение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EF203A0-FA87-4B1F-8B15-C09857016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292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Единица учёта — кин: уникальная пара «архетип + тон цикла».</a:t>
            </a:r>
          </a:p>
        </p:txBody>
      </p:sp>
    </p:spTree>
    <p:extLst>
      <p:ext uri="{BB962C8B-B14F-4D97-AF65-F5344CB8AC3E}">
        <p14:creationId xmlns:p14="http://schemas.microsoft.com/office/powerpoint/2010/main" val="133316415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AD63040-8D5B-4F90-AE45-E98347C15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СЧЁТНАЯ КНИГА ·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9653106-1E7C-415C-A1AB-3936CE7DE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972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Базовая архитектура 13×20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91ED6C8-FF91-4D4A-85A6-711F5E37B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9062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AC7C13A-BEA9-426F-8F6A-2BAF2B598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Сергей Леонидович Соколов · 2026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3C4B1A5-CE5F-4592-AD9D-411E3890F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C30ACD-D1F5-45EF-8409-BB9E34095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3143250" cy="2590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F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E3A4638-82EB-4920-867A-A9910C4A4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857375"/>
            <a:ext cx="26860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51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51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631225C-3BA1-4A93-8EFC-4318F0FD1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57500"/>
            <a:ext cx="2686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АРХЕТИПОВ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4A01D6F-B7F1-4818-95EB-A8DAE9239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71850"/>
            <a:ext cx="2609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Что проявляется?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67F8A8C-4635-4238-B801-738915581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1619250"/>
            <a:ext cx="3143250" cy="2590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F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25C79E6-0817-4F7B-B523-7CD02A953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2975" y="1857375"/>
            <a:ext cx="26860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51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51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96E1FD3-889A-4BBE-9619-6337FD240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2975" y="2857500"/>
            <a:ext cx="2686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ТОНОВ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2E155F6-59CA-4968-954D-EA4D71038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1075" y="3371850"/>
            <a:ext cx="2609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Как и на какой стадии?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5B8BEC1-C7FB-43EA-A45D-FA90C0D6D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1619250"/>
            <a:ext cx="3143250" cy="2590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3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E96F25B-9119-405C-9DEB-18199106A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857375"/>
            <a:ext cx="26860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51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51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260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12F1330-78FD-471A-93B6-54D0F060E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857500"/>
            <a:ext cx="2686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КИНОВ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702F28C-E8B9-4669-B7A2-3F5CE85D4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371850"/>
            <a:ext cx="2609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Уникальная координата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C666680-F342-4BC8-A3DA-882F48AE1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333625"/>
            <a:ext cx="476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365F585-34FC-4036-B0BE-0D62EC66A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0025" y="2333625"/>
            <a:ext cx="476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=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3B67692-751E-4C16-963A-194F396B4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895850"/>
            <a:ext cx="10210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архетип(K) = ((K − 1) mod 20) + 1;   тон(K) = ((K − 1) mod 13) + 1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738B4E1-1E0D-4D41-8CC3-F5F0BC391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667375"/>
            <a:ext cx="10210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13 и 20 взаимно просты, поэтому все сочетания проходят один раз за 260 шагов.</a:t>
            </a:r>
          </a:p>
        </p:txBody>
      </p:sp>
    </p:spTree>
    <p:extLst>
      <p:ext uri="{BB962C8B-B14F-4D97-AF65-F5344CB8AC3E}">
        <p14:creationId xmlns:p14="http://schemas.microsoft.com/office/powerpoint/2010/main" val="151917641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4E66C9DA-D75B-4CF9-99E7-441E2FB02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СЧЁТНАЯ КНИГА ·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60E348C-AB45-4A39-9878-DAB5A73DF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972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Двадцать архетипов · 1–10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52BEB13-186D-4379-B514-EFF2B08DD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9062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6C0A837-A6F7-44D0-AB06-593CB001E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Сергей Леонидович Соколов · 2026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A9970C8-A2B8-4C24-9D38-255AAD651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70C1CD-658D-4BDA-AA0C-DD1173B43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43025"/>
            <a:ext cx="109728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Архетип задаёт качественную функцию и операционный вопрос: «что проявляется?»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6400731-5C09-40D0-BC8F-9BE5F472B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76425"/>
            <a:ext cx="552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DA984B6-022B-4393-BF02-20A9B8DF9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857375"/>
            <a:ext cx="4629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Красный Дракон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0900514-BE55-4B42-A7F2-233364A9D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4629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Рождение · бытие · забота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5AFA3DC-FA23-40AA-B8F9-F7B75AAC2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524125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4F7C4B-984E-4C07-9A6D-E14D66F8D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14625"/>
            <a:ext cx="552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1646C12-6F57-4DCB-AC72-697239A05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95575"/>
            <a:ext cx="4629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Белый Ветер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48ADC55-1D1A-4196-9D36-1BCE06B49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990850"/>
            <a:ext cx="4629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Дух · дыхание · коммуникация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F59E4AD-EDFD-45CB-BA06-06CD9B25D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362325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F06E4A2-D260-4EC4-B4B1-1D89A08A1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52825"/>
            <a:ext cx="552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9B89DC0-70C9-4811-B3EB-ACA593050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533775"/>
            <a:ext cx="4629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Синяя Ночь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394267C-4E69-4511-83C2-8C384F49F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829050"/>
            <a:ext cx="4629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Глубина · интуиция · изобилие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43A52C4-C4E9-4C41-BD4B-873C163DB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200525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18027AB-7AF2-4869-B2A1-FCFF50467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91025"/>
            <a:ext cx="552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83DD1C9-C7B7-4B14-8E96-B0C7AE212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371975"/>
            <a:ext cx="4629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Жёлтое Семя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577E98B-8C4D-496C-B1A4-0D16FF421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667250"/>
            <a:ext cx="4629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Замысел · цель · потенциал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2F27B99-1C33-47C4-B322-6ECB9B9A6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038725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5C91530-CC39-4F98-846E-876BBFED0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29225"/>
            <a:ext cx="552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226E43A-8536-4199-92A9-D07CA5B86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210175"/>
            <a:ext cx="4629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Красный Змей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7A89A4A-C7D8-4338-A2AD-082A31336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4629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Жизненная сила · сохранение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3BB088D-7019-408F-A86A-9C35663FF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876925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EA03F77-BE43-4F60-933A-086420A3F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876425"/>
            <a:ext cx="552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B4DCA41-7159-45C9-963E-5373B963E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1857375"/>
            <a:ext cx="4629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Белый Соединитель миров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2BC98FD-9AB6-4573-B63A-BE3616A5B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152650"/>
            <a:ext cx="4629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Переход · равенство · освобождение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1B07007-2A9E-41E2-B88B-DF4371167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524125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959CFBE-2487-4A32-A006-37999E902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714625"/>
            <a:ext cx="552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EDDE933-CD9B-48A5-AF04-5B586F9A7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695575"/>
            <a:ext cx="4629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Синяя Рука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D21C362-18A8-4828-8647-A474CA489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990850"/>
            <a:ext cx="4629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Знание · исцеление · завершение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3CD7C5A-F032-470B-952F-44341EDFB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362325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11DB095-7931-4448-B807-28CCE10B3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552825"/>
            <a:ext cx="552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3BD88E8-1459-4281-AEA1-6C28A0366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533775"/>
            <a:ext cx="4629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Жёлтая Звезда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248A7DD-DBB5-4645-9036-2BDFEC414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829050"/>
            <a:ext cx="4629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Красота · искусство · гармония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8F20814-E454-4C19-B7D8-A8FD2EEF6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200525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22D19D5-BB17-4961-8DCB-62EF0F9E0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391025"/>
            <a:ext cx="552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200BEDB-C24F-4C81-B3E5-8B6391D60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371975"/>
            <a:ext cx="4629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Красная Луна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ED0170E-172B-4E70-A986-7352645B1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667250"/>
            <a:ext cx="4629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Очищение · вода · течение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E0F35FED-01E3-45D0-9446-BCFA4D596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5038725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E538C17-DAD1-4882-A61D-0B5949D98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5229225"/>
            <a:ext cx="552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345098A-D3EF-4E01-B1BB-6B8942C6F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5210175"/>
            <a:ext cx="4629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Белая Собака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BE9B7B4-1945-4F47-B44B-F5D6DDE5E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5505450"/>
            <a:ext cx="4629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Сердце · любовь · верность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BA81B1B1-7A3F-41D9-8755-2872BA2FD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5876925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92578106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732AA2DF-55FB-4566-BA3E-DFED82C90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СЧЁТНАЯ КНИГА ·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A681DD5-9FC7-49B6-8062-093230EF0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972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Двадцать архетипов · 11–20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97C45CC-EC91-4F85-A69F-89782447B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9062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4310B49-4571-418E-B830-8242B5084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Сергей Леонидович Соколов · 2026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44ACE13-5684-408A-B0B8-393B15D4B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9453E8-FF41-4944-9E6B-567D5D4BB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43025"/>
            <a:ext cx="109728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Архетип задаёт качественную функцию и операционный вопрос: «что проявляется?»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9884760-08AD-48E7-BD97-20AF91F37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76425"/>
            <a:ext cx="552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1E6EA9-819B-4366-A972-CCCBB77C4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857375"/>
            <a:ext cx="4629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Синяя Обезьяна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0937574-F3FA-45AD-BCEC-A5F73BF5C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4629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Игра · творчество · иллюзия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C2461E5-F2BE-417D-A865-705FCCD0E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524125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830F864-4116-4411-8B08-1A38608FE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14625"/>
            <a:ext cx="552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7B34B21-2C04-41C2-9F56-8693B5FAC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95575"/>
            <a:ext cx="4629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Жёлтый Человек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452454E-6F88-46F6-B6A2-4BAA728D1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990850"/>
            <a:ext cx="4629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Свободная воля · мудрость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C60D5C-9BD2-4132-BCF6-3C81FEAE1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362325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BC374DA-B9C2-4E58-BC3F-CAED02CC3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52825"/>
            <a:ext cx="552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AB86F11-9D37-4790-8DBE-FB9948B77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533775"/>
            <a:ext cx="4629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Красный Небесный странник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1F362CF-FA35-4401-955C-9F2637466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829050"/>
            <a:ext cx="4629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Пространство · исследование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603F431-E837-4C5A-B9A4-D6D80D944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200525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FEE4F54-B1EB-4097-8EC6-1C8379D49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91025"/>
            <a:ext cx="552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1DEBD62-13DE-45DC-B5AD-D5F3FFADC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371975"/>
            <a:ext cx="4629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Белый Волшебник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3012C1D-6308-418F-A6D3-6D1738DC1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667250"/>
            <a:ext cx="4629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Вневременность · восприимчивость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E170B59-D506-4A43-8276-288D345A5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038725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A32A979-5422-45B8-9E50-4713C3E4F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29225"/>
            <a:ext cx="552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B5B227F-1967-4433-8B88-E0301F7B2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210175"/>
            <a:ext cx="4629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Синий Орёл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1CFB1DB-52D6-459A-AC33-C273DCE36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4629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Видение · разум · будущее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C43E390-109F-4F4F-9CF8-4150493CE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876925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CB27AFD-F336-45F2-B4F1-374FE2630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876425"/>
            <a:ext cx="552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CEB1ED2-F70F-4999-B40B-874C6FA9E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1857375"/>
            <a:ext cx="4629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Жёлтый Воин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DD17E73-73E7-4A41-8EAF-56E299AF9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152650"/>
            <a:ext cx="4629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Разумность · бесстрашие · вопрос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4ABFDD3-C94A-4D8C-871E-C693406CA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524125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4B4C0F2-303E-44FE-9FE4-D899A4864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714625"/>
            <a:ext cx="552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7421070-E4A4-498F-8B5D-56F944AE7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695575"/>
            <a:ext cx="4629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Красная Земля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AC312DE-4EBE-4FC3-8270-BCC0B0065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990850"/>
            <a:ext cx="4629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Навигация · синхронность · эволюция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121A7F5-1CEE-416B-BCC1-A38C284A8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362325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BACBB81-3E17-4195-AD24-6638D81F3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552825"/>
            <a:ext cx="552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2994475-B589-4EBB-BE14-425F43831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533775"/>
            <a:ext cx="4629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Белое Зеркало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DED3428-6774-4102-888D-15B0A80D7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829050"/>
            <a:ext cx="4629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Порядок · отражение · бесконечность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050A049-1409-4C7D-9313-747BBDF90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200525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0E9DA0C-0B63-47D4-BFD1-F8F97E9CF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391025"/>
            <a:ext cx="552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A148E14-EF6C-4477-AA7B-2DC207D47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371975"/>
            <a:ext cx="4629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Синяя Буря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2747A64-88B2-416F-B721-1D18D8678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667250"/>
            <a:ext cx="4629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Преобразование · самообновление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B83C338-4924-41F6-AFE9-18E04B2A4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5038725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461C419-B4E9-482E-B556-0C9FD7B3D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5229225"/>
            <a:ext cx="552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B96A431-F053-407E-8753-8E559EA6D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5210175"/>
            <a:ext cx="4629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Жёлтое Солнце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3A67AE2-FDC1-4024-8352-91BEF61AB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5505450"/>
            <a:ext cx="4629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Жизнь · ясность · универсальный огонь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08AAB309-1E7B-40E2-969B-0201444CC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5876925"/>
            <a:ext cx="4629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33180159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410B051C-8DCD-4E77-8BEB-E20E46037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СЧЁТНАЯ КНИГА ·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E3B85C5-52DE-4F32-8CD9-E47E78BA3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972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Тринадцать тонов цикла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56B22D1-9D63-4669-96AC-ED53CDDBC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9062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7F1B12-8658-46B6-9C31-BD1E5D3C0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Сергей Леонидович Соколов · 2026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29DAE8-E73A-449C-A7C3-77D2AEB9F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ACB5D7E-AD86-470A-AF5E-CE6DF022D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43025"/>
            <a:ext cx="10972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Тон задаёт ритм проявления: от цели и вызова — к сотрудничеству и присутствию.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C6D432B-CBA5-4B5D-ABA6-CAC80A591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19275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F8A264B-EC54-4662-AD23-8A995ED20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809750"/>
            <a:ext cx="48958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Магнитный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5BB59FF-5630-4A74-A642-CFA6F316B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066925"/>
            <a:ext cx="4895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Цель · притягивать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BDE2B60-A6C5-4602-A07F-2408AC10E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343150"/>
            <a:ext cx="48958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9AE4F51-2715-4A3D-9029-F4C392802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28875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A77F9B9-06E3-4833-AA64-3B0C0A0D3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419350"/>
            <a:ext cx="48958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Лунный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B1218B-3B38-4B67-BA4B-AB8F21C3D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676525"/>
            <a:ext cx="4895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Вызов · стабилизировать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FC513EF-6546-4562-8041-36E18ECE3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952750"/>
            <a:ext cx="48958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2041BBD-FB29-4B3D-9B85-D172E0B1F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38475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728E818-FE35-4BA0-9A3A-39E989335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028950"/>
            <a:ext cx="48958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Электрический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DB740E3-A148-4C0E-888C-DCDAC7719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286125"/>
            <a:ext cx="4895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Служение · активировать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82FF4D2-1130-4E31-A2F0-CC02AA7B7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562350"/>
            <a:ext cx="48958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2439251-108A-4D02-BC96-F21916208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48075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7965EA4-0EAC-4A72-B64E-2195C9716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638550"/>
            <a:ext cx="48958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Самосущный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4F386C6-8D75-43E1-9DE1-133C5AD63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895725"/>
            <a:ext cx="4895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Форма · измерять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5175553-7A80-4B9A-9F48-EF42B32CE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171950"/>
            <a:ext cx="48958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D49FB48-4F10-4C0D-B16C-BB801D32B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57675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554E252-4529-4CB0-B63A-3F88F6D81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248150"/>
            <a:ext cx="48958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Обертонный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923A261-7C38-4DC5-81D9-D92F878B2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505325"/>
            <a:ext cx="4895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Сила · управлять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A30EE7C-9F37-4C55-9D68-678F383D9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781550"/>
            <a:ext cx="48958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9384644-E0A2-423A-BDD2-B98A3A325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67275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88D9025-EC12-4BA6-B9E6-25E2E77B9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857750"/>
            <a:ext cx="48958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Ритмический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9597FBD-3319-4A8A-9EB0-DD96AD181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114925"/>
            <a:ext cx="4895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Равенство · балансировать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7029771-D5A5-44E1-B62B-0F41008E5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391150"/>
            <a:ext cx="48958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4EAA6FF-BB57-4589-9F29-1A348AA29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76875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6157867-E1BF-47E5-8CC5-637C938ED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467350"/>
            <a:ext cx="48958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Резонансный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A9B923E-7239-48AE-989D-3DE7CAA89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724525"/>
            <a:ext cx="4895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Настройка · вдохновлять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F650774-FF93-4010-AF28-9BFD87B63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000750"/>
            <a:ext cx="48958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06AF2F5-345A-4E23-8A24-582993A9B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819275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81BF66D-A517-4BB0-9409-A4E230EFE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1809750"/>
            <a:ext cx="50292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Галактический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447C7AB-33A3-49F0-B5A3-A7CF68ABD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066925"/>
            <a:ext cx="50292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Целостность · гармонизировать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218A98D-354B-4FD7-92E4-D1785642D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343150"/>
            <a:ext cx="5029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5AAC5C5-EDD1-4483-87E1-5FB14E437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428875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9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5526920-05D9-4181-B599-6AA9B7D1A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419350"/>
            <a:ext cx="50292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Солнечный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C6FAAE0-00BE-40F1-918C-22509A74E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676525"/>
            <a:ext cx="50292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Намерение · реализовывать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7FF3495-9164-4C82-AED1-77EE4D0F1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952750"/>
            <a:ext cx="5029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36E4D7C-B360-49E0-BBA8-3230A68F1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038475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FAB02BB-0269-4B9B-95C1-B87304255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028950"/>
            <a:ext cx="50292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Планетарный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3AAECF2A-A03E-4B53-A7FC-B25436C65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286125"/>
            <a:ext cx="50292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Проявление · производить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AA105960-911B-4FDA-80C8-5D1317111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562350"/>
            <a:ext cx="5029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DFE69DBD-3298-4B5D-BFCC-6B49EEF01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648075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A699F06F-F4B9-49A3-8AFB-54B3D1548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638550"/>
            <a:ext cx="50292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Спектральный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217C67FB-401C-45E2-B29B-684BF7B3B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895725"/>
            <a:ext cx="50292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Освобождение · отпускать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11459FDF-D6DA-4109-BC34-5E390AFB2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171950"/>
            <a:ext cx="5029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95AF2A1B-9122-480C-AC47-5FA8CDF13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257675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454C5221-47E7-4465-A839-06E1FFFDC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248150"/>
            <a:ext cx="50292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Кристаллический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96777360-914F-40EE-A97F-7EA516361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505325"/>
            <a:ext cx="50292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Сотрудничество · объединять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8478B0DF-2535-4611-9E7E-FE49389D0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781550"/>
            <a:ext cx="5029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9D197F43-F80E-43B4-A2E9-94B357F6B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867275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C0828E42-85FF-423D-A849-FF41D506F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857750"/>
            <a:ext cx="50292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Космический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9075BBC8-46B5-4DE5-9554-7969EDDB4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5114925"/>
            <a:ext cx="50292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Присутствие · сохранять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2A3FCA41-B0EF-4195-8393-4CB5C45E2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5391150"/>
            <a:ext cx="5029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48982949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1806689-C697-456D-ABFD-FA0542912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СЧЁТНАЯ КНИГА ·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289D5A5-759E-4A0B-BA67-05251C1D9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972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Иерархия циклов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69BA149-DACF-4C9D-8CF1-5AC863907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9062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209F0D-EB29-440C-9723-B4988DFED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Сергей Леонидович Соколов · 2026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249C5DF-563A-468D-985B-7CF3C7874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285FFC4-9CF3-47FC-983C-851474504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628900"/>
            <a:ext cx="9906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E8EA4B9-9F92-4787-A69C-C97CD95C8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409825"/>
            <a:ext cx="2667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3C50CDB-203B-43B2-B4D3-55977895C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81150"/>
            <a:ext cx="18669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8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38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0DF26DA-0CA5-4FCF-B416-83C4165B4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00375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КИН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71C813-235B-4502-A84C-0E721A7AA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09950"/>
            <a:ext cx="1866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одна координата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DC96BF7-8972-4581-838B-3F7CC37A6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409825"/>
            <a:ext cx="2667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7873CA-22A2-40CB-A644-CF1C747B9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1581150"/>
            <a:ext cx="18669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8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38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E85BFBE-C92E-45BF-B0F6-5DA521942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3000375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ГАРМОНИКА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6663AE9-8EB8-4A6A-9EED-C0EC0130A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3409950"/>
            <a:ext cx="1866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минимальный блок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4103F06-2F2D-4E23-8F13-35892214C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2409825"/>
            <a:ext cx="2667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B835236-0D83-4745-A652-B08B3B5F2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1581150"/>
            <a:ext cx="18669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8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38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CCDA6EF-DE6C-42D9-9F3A-840CABECD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000375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ВОЛНА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89B0DB4-BB39-49B1-B60A-146A35E17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409950"/>
            <a:ext cx="1866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полный цикл тонов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340D8D6-1957-4F46-B11F-85942E0D2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409825"/>
            <a:ext cx="2667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A1EB5CF-0A9C-4DCC-AAF6-1A11B3977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1581150"/>
            <a:ext cx="18669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8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38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52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A6936EA-2BBE-45BA-9017-C19AF961C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000375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ЗАМОК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11294E4-F63F-417B-9B9A-D7B5CF4FF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409950"/>
            <a:ext cx="1866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четыре волны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CEBE0DA-5781-4E5A-B18E-E0640C8CC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2700" y="2409825"/>
            <a:ext cx="2667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4751E75-95DE-49BE-ADCF-F954D9A36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1581150"/>
            <a:ext cx="18669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825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3825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260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3A61E42-C821-4D4F-8531-1AC49E5BC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000375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ОБОРОТ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604D84B-D4D0-4A63-AAA1-B7A4AFE24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409950"/>
            <a:ext cx="1866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пять замков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4DDAF95-C8F7-47FE-B11C-ABE7B31FF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686300"/>
            <a:ext cx="97536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F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6E13332-2CA3-4B61-ADE3-F9D620C01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905375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Большой синхронный круг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140972F-8703-43F2-A7A5-D4202B148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4810125"/>
            <a:ext cx="24288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18 980 дней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A428039-C0E8-4270-8C74-298493AAA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953000"/>
            <a:ext cx="3143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260 × 365 дней · 52 солнечных года</a:t>
            </a:r>
          </a:p>
        </p:txBody>
      </p:sp>
    </p:spTree>
    <p:extLst>
      <p:ext uri="{BB962C8B-B14F-4D97-AF65-F5344CB8AC3E}">
        <p14:creationId xmlns:p14="http://schemas.microsoft.com/office/powerpoint/2010/main" val="206691965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531F373-5C06-4BB5-8381-52BB58F38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СЧЁТНАЯ КНИГА ·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4A78909-EA1A-4969-88B4-54AAE4D13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972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Учётная карточка кина · 13 полей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D0B74BC-8889-43E1-A8BA-7F9AE0CF9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9062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C7113E-8D86-4628-82A4-16805B6C3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Сергей Леонидович Соколов · 2026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73C1B65-66F8-48D7-8E38-B0F378151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12F2F38-4E8F-4E48-A771-EF1113D5A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9728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3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CC2F7BE-8886-4FDB-88AB-F0DEF0B1B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733550"/>
            <a:ext cx="10953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01–04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DD3E61E-7DC4-4157-B206-9B47107CB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1647825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ИДЕНТИЧНОСТЬ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3157A37-17E6-4A39-87CA-AFC550042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1952625"/>
            <a:ext cx="895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Код · дата и цикл · архетип · тон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B9FF61F-6297-45AF-AC56-049EDA77B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09850"/>
            <a:ext cx="109728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F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6498CF9-BF92-4F00-9E33-C4E405C2E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76550"/>
            <a:ext cx="10953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05–07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4760B89-26F0-4E4B-AE50-1BA662584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2790825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КОНТЕКСТ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9EFBE8D-026C-4C29-9620-0A9B57A54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3095625"/>
            <a:ext cx="895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Контекст · исходное состояние · цель и вызов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2EB251E-49AE-412E-AE8E-23A973BD3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52850"/>
            <a:ext cx="109728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3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C6B2D5C-12D6-4046-A88A-4435C4868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19550"/>
            <a:ext cx="10953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08–11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C29C2A8-E321-4DA0-9421-B92A5A861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3933825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УПРАВЛЕНИЕ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CC7AFB7-6F48-45D5-B2F5-ACF0DACCE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4238625"/>
            <a:ext cx="895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Баланс · решение · ресурс и ответственный · действие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1C57B1E-2C42-4F45-BFF8-C3E7606FA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95850"/>
            <a:ext cx="109728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F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F34A1A6-3D8D-4CFC-85B9-26E61A8F1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162550"/>
            <a:ext cx="10953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12–13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23B8EEF-6925-45D0-9D5C-9EC1C74C0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5076825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ДОКАЗАТЕЛЬСТВО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9D81D33-68D5-4DE2-94A3-DF1ABC99E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5381625"/>
            <a:ext cx="895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Подтверждение результата · новое состояние</a:t>
            </a:r>
          </a:p>
        </p:txBody>
      </p:sp>
    </p:spTree>
    <p:extLst>
      <p:ext uri="{BB962C8B-B14F-4D97-AF65-F5344CB8AC3E}">
        <p14:creationId xmlns:p14="http://schemas.microsoft.com/office/powerpoint/2010/main" val="80425205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45272A6-28A7-477B-B97C-DE070B417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619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СЧЁТНАЯ КНИГА ·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7D0CABC-7B96-475E-A9CF-2825FCD14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972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Два независимых адреса: 260 и 741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2F21B3A-70D4-4470-9B67-614301903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9062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7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BF8E0C5-57A9-4FFE-9C48-66C670E36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Сергей Леонидович Соколов · 2026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BD9DDF9-9E82-4801-999A-B4CD80CD0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41B0D61-8F2F-46FD-800D-48E49C7F1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19225"/>
            <a:ext cx="109728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3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065025C-B46F-4059-8694-A261C6E52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600200"/>
            <a:ext cx="10591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260 кодирует смысл и время; 741 — управление и исполнение. Числа не подменяют друг друга.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1D92B0B-1D7B-4239-BAB5-BA82C5193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76475"/>
            <a:ext cx="2114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КОНТУР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2C3368D-5420-42AF-A8FF-FCFFDAC39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2276475"/>
            <a:ext cx="3486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ГЛАВНЫЙ ВОПРОС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40885B6-56C7-4F38-884E-916782D29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276475"/>
            <a:ext cx="4457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ФУНКЦИЯ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2274B97-9373-4AA3-AA04-9327C172B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C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540CD91-698B-4658-9797-9A7249557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686050"/>
            <a:ext cx="2114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КАТАЛОГ 260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FBBCC51-EFA3-47CB-932B-BE5D83EEE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2686050"/>
            <a:ext cx="3486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Какая функция и какой ритм?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426843D-ACDA-4BAF-AF4D-6B9CB6F9C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686050"/>
            <a:ext cx="4457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20 архетипов × 13 тонов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D16FF87-72E8-46DA-8822-6D627AAE7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D9ED27-CA83-4541-8E58-79E69C0D6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05175"/>
            <a:ext cx="109728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2CF3BD6-B1B2-4BF1-9F08-A5AA66CED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71850"/>
            <a:ext cx="2114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КРИСТАЛЛ 741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9D1E3DB-7E59-4725-AE27-38451E34A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3371850"/>
            <a:ext cx="3486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Где, в какой фазе и масштабе?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DBDEEBF-55C6-4593-A68B-3E9115F3B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3371850"/>
            <a:ext cx="4457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19 балансов × 13 фаз × 3 масштаба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3A42102-AB4E-42FD-B670-696CD7E4C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243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E7352B0-E389-4B2D-ACB3-B2EE5587E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57650"/>
            <a:ext cx="2114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SUR-810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B7DD8CC-8473-4CBF-BB1A-5BBC12B3C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4057650"/>
            <a:ext cx="3486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Какой расчётный след?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4880603-6C4B-4A7F-BB0F-02C4CF504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4057650"/>
            <a:ext cx="4457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Ресурсы · обязательства · результаты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1F894A0-BFAE-4FCF-8B8D-F7316F888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101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8C63D5B-4CAE-46A4-9BA2-16E2186E5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76775"/>
            <a:ext cx="109728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7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7234C27-40C2-4317-9DC0-94731FB33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743450"/>
            <a:ext cx="2114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ESG-IR 1.0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9F26300-24E6-4D46-86FB-949FD60F0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4743450"/>
            <a:ext cx="3486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Чем подтверждён эффект?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10EFBFC-DFAC-4B4C-9197-A5C87B064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4743450"/>
            <a:ext cx="4457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Показатели · происхождение · валидация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1FF7406-96C4-4F6B-A380-00F574648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95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F370010-B59A-4F28-AE21-439D3FC3C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429250"/>
            <a:ext cx="2114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379C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379C3"/>
                </a:solidFill>
                <a:latin typeface="Arial"/>
                <a:ea typeface="Arial"/>
                <a:cs typeface="Arial"/>
              </a:rPr>
              <a:t>ЭКВИЛИБРИУМ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153538A-BA1B-4C99-A7AA-15C9EAE17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5429250"/>
            <a:ext cx="3486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071C33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071C33"/>
                </a:solidFill>
                <a:latin typeface="Arial"/>
                <a:ea typeface="Arial"/>
                <a:cs typeface="Arial"/>
              </a:rPr>
              <a:t>Восстановлено ли равновесие?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7E96550-5A87-4205-83DC-C4DB7B356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5429250"/>
            <a:ext cx="4457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482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67482"/>
                </a:solidFill>
                <a:latin typeface="Arial"/>
                <a:ea typeface="Arial"/>
                <a:cs typeface="Arial"/>
              </a:rPr>
              <a:t>Наблюдение · прогноз · контроль · коррекция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2F86108-D7AD-4E0D-83B9-C5D3ABB84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817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73194224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2026-08-29T00:05:12.7690000Z</dcterms:created>
  <dcterms:modified xsi:type="dcterms:W3CDTF">2026-08-29T00:05:12.7700000Z</dcterms:modified>
</coreProperties>
</file>