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92240"/>
            <a:ext cx="11155680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6510528"/>
            <a:ext cx="5486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E77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РУССКИЙ МИР • СТРАТЕГИЯ 2050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921240" y="6510528"/>
            <a:ext cx="1691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E77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E7786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E7786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6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00000">
            <a:off x="8046720" y="-1280160"/>
            <a:ext cx="4754880" cy="4754880"/>
          </a:xfrm>
          <a:prstGeom prst="arc">
            <a:avLst/>
          </a:prstGeom>
          <a:solidFill>
            <a:srgbClr val="F4F6F9">
              <a:alpha val="0"/>
            </a:srgbClr>
          </a:solidFill>
          <a:ln w="25400">
            <a:solidFill>
              <a:srgbClr val="D5DFEC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900000">
            <a:off x="8686800" y="-640080"/>
            <a:ext cx="3657600" cy="3657600"/>
          </a:xfrm>
          <a:prstGeom prst="arc">
            <a:avLst/>
          </a:prstGeom>
          <a:solidFill>
            <a:srgbClr val="F4F6F9">
              <a:alpha val="0"/>
            </a:srgbClr>
          </a:solidFill>
          <a:ln w="15240">
            <a:solidFill>
              <a:srgbClr val="AABBD3">
                <a:alpha val="5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234440"/>
            <a:ext cx="7132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83153"/>
                </a:solidFill>
              </a:rPr>
              <a:t>РУССКИЙ МИР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713232" y="2057400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2E5FA7"/>
                </a:solidFill>
              </a:rPr>
              <a:t>Цели • стратегия • структура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13232" y="2816352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F2937"/>
                </a:solidFill>
              </a:rPr>
              <a:t>Проект цивилизационного развития: человек, культура, суверенитет, кооперация и образ будущего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713232" y="4206240"/>
            <a:ext cx="1874520" cy="384048"/>
          </a:xfrm>
          <a:prstGeom prst="roundRect">
            <a:avLst>
              <a:gd name="adj" fmla="val 19048"/>
            </a:avLst>
          </a:prstGeom>
          <a:solidFill>
            <a:srgbClr val="183153"/>
          </a:solidFill>
          <a:ln w="12700">
            <a:solidFill>
              <a:srgbClr val="18315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86384" y="4293108"/>
            <a:ext cx="17282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СМЫСЛЫ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2743200" y="4206240"/>
            <a:ext cx="1874520" cy="384048"/>
          </a:xfrm>
          <a:prstGeom prst="roundRect">
            <a:avLst>
              <a:gd name="adj" fmla="val 19048"/>
            </a:avLst>
          </a:prstGeom>
          <a:solidFill>
            <a:srgbClr val="2E5FA7"/>
          </a:solidFill>
          <a:ln w="12700">
            <a:solidFill>
              <a:srgbClr val="2E5FA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16352" y="4293108"/>
            <a:ext cx="17282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РАЗВИТИЕ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773168" y="4206240"/>
            <a:ext cx="1965960" cy="384048"/>
          </a:xfrm>
          <a:prstGeom prst="roundRect">
            <a:avLst>
              <a:gd name="adj" fmla="val 19048"/>
            </a:avLst>
          </a:prstGeom>
          <a:solidFill>
            <a:srgbClr val="B58B3B"/>
          </a:solidFill>
          <a:ln w="12700">
            <a:solidFill>
              <a:srgbClr val="B58B3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46320" y="4293108"/>
            <a:ext cx="18196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БУДУЩЕЕ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713232" y="580644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</a:rPr>
              <a:t>Стратегический контур до 2050 года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8315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9. Человек как главный объект развития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960120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Стратегия оценивается не только ВВП, но и качеством человеческого потенциала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120640" y="1033272"/>
            <a:ext cx="192024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8315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212080" y="1161288"/>
            <a:ext cx="17373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40" b="1" dirty="0">
                <a:solidFill>
                  <a:srgbClr val="1F2937"/>
                </a:solidFill>
              </a:rPr>
              <a:t>Здоровье</a:t>
            </a:r>
            <a:endParaRPr lang="en-US" sz="1140" dirty="0"/>
          </a:p>
        </p:txBody>
      </p:sp>
      <p:sp>
        <p:nvSpPr>
          <p:cNvPr id="6" name="Text 4"/>
          <p:cNvSpPr/>
          <p:nvPr/>
        </p:nvSpPr>
        <p:spPr>
          <a:xfrm>
            <a:off x="5212080" y="143560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60" dirty="0">
                <a:solidFill>
                  <a:srgbClr val="6B7280"/>
                </a:solidFill>
              </a:rPr>
              <a:t>долголетие • профилактика</a:t>
            </a:r>
            <a:endParaRPr lang="en-US" sz="860" dirty="0"/>
          </a:p>
        </p:txBody>
      </p:sp>
      <p:sp>
        <p:nvSpPr>
          <p:cNvPr id="7" name="Shape 5"/>
          <p:cNvSpPr/>
          <p:nvPr/>
        </p:nvSpPr>
        <p:spPr>
          <a:xfrm>
            <a:off x="6080760" y="3429000"/>
            <a:ext cx="0" cy="-2011680"/>
          </a:xfrm>
          <a:prstGeom prst="line">
            <a:avLst/>
          </a:prstGeom>
          <a:noFill/>
          <a:ln w="10160">
            <a:solidFill>
              <a:srgbClr val="D2DAE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965585" y="1622479"/>
            <a:ext cx="192024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2E5FA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57025" y="1750495"/>
            <a:ext cx="17373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40" b="1" dirty="0">
                <a:solidFill>
                  <a:srgbClr val="1F2937"/>
                </a:solidFill>
              </a:rPr>
              <a:t>Образование</a:t>
            </a:r>
            <a:endParaRPr lang="en-US" sz="1140" dirty="0"/>
          </a:p>
        </p:txBody>
      </p:sp>
      <p:sp>
        <p:nvSpPr>
          <p:cNvPr id="10" name="Text 8"/>
          <p:cNvSpPr/>
          <p:nvPr/>
        </p:nvSpPr>
        <p:spPr>
          <a:xfrm>
            <a:off x="8057025" y="2024815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60" dirty="0">
                <a:solidFill>
                  <a:srgbClr val="6B7280"/>
                </a:solidFill>
              </a:rPr>
              <a:t>мышление • компетенции</a:t>
            </a:r>
            <a:endParaRPr lang="en-US" sz="860" dirty="0"/>
          </a:p>
        </p:txBody>
      </p:sp>
      <p:sp>
        <p:nvSpPr>
          <p:cNvPr id="11" name="Shape 9"/>
          <p:cNvSpPr/>
          <p:nvPr/>
        </p:nvSpPr>
        <p:spPr>
          <a:xfrm>
            <a:off x="6080760" y="3429000"/>
            <a:ext cx="2844945" cy="-1422473"/>
          </a:xfrm>
          <a:prstGeom prst="line">
            <a:avLst/>
          </a:prstGeom>
          <a:noFill/>
          <a:ln w="10160">
            <a:solidFill>
              <a:srgbClr val="D2DAE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144000" y="3044952"/>
            <a:ext cx="192024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3A786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235440" y="3172968"/>
            <a:ext cx="17373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40" b="1" dirty="0">
                <a:solidFill>
                  <a:srgbClr val="1F2937"/>
                </a:solidFill>
              </a:rPr>
              <a:t>Семья</a:t>
            </a:r>
            <a:endParaRPr lang="en-US" sz="1140" dirty="0"/>
          </a:p>
        </p:txBody>
      </p:sp>
      <p:sp>
        <p:nvSpPr>
          <p:cNvPr id="14" name="Text 12"/>
          <p:cNvSpPr/>
          <p:nvPr/>
        </p:nvSpPr>
        <p:spPr>
          <a:xfrm>
            <a:off x="9235440" y="34472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60" dirty="0">
                <a:solidFill>
                  <a:srgbClr val="6B7280"/>
                </a:solidFill>
              </a:rPr>
              <a:t>дети • межпоколенческая связь</a:t>
            </a:r>
            <a:endParaRPr lang="en-US" sz="860" dirty="0"/>
          </a:p>
        </p:txBody>
      </p:sp>
      <p:sp>
        <p:nvSpPr>
          <p:cNvPr id="15" name="Shape 13"/>
          <p:cNvSpPr/>
          <p:nvPr/>
        </p:nvSpPr>
        <p:spPr>
          <a:xfrm>
            <a:off x="6080760" y="3429000"/>
            <a:ext cx="4023360" cy="0"/>
          </a:xfrm>
          <a:prstGeom prst="line">
            <a:avLst/>
          </a:prstGeom>
          <a:noFill/>
          <a:ln w="10160">
            <a:solidFill>
              <a:srgbClr val="D2DAE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965585" y="4467425"/>
            <a:ext cx="192024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B58B3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057025" y="4595441"/>
            <a:ext cx="17373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40" b="1" dirty="0">
                <a:solidFill>
                  <a:srgbClr val="1F2937"/>
                </a:solidFill>
              </a:rPr>
              <a:t>Культура</a:t>
            </a:r>
            <a:endParaRPr lang="en-US" sz="1140" dirty="0"/>
          </a:p>
        </p:txBody>
      </p:sp>
      <p:sp>
        <p:nvSpPr>
          <p:cNvPr id="18" name="Text 16"/>
          <p:cNvSpPr/>
          <p:nvPr/>
        </p:nvSpPr>
        <p:spPr>
          <a:xfrm>
            <a:off x="8057025" y="4869761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60" dirty="0">
                <a:solidFill>
                  <a:srgbClr val="6B7280"/>
                </a:solidFill>
              </a:rPr>
              <a:t>язык • идентичность • творчество</a:t>
            </a:r>
            <a:endParaRPr lang="en-US" sz="860" dirty="0"/>
          </a:p>
        </p:txBody>
      </p:sp>
      <p:sp>
        <p:nvSpPr>
          <p:cNvPr id="19" name="Shape 17"/>
          <p:cNvSpPr/>
          <p:nvPr/>
        </p:nvSpPr>
        <p:spPr>
          <a:xfrm>
            <a:off x="6080760" y="3429000"/>
            <a:ext cx="2844945" cy="1422473"/>
          </a:xfrm>
          <a:prstGeom prst="line">
            <a:avLst/>
          </a:prstGeom>
          <a:noFill/>
          <a:ln w="10160">
            <a:solidFill>
              <a:srgbClr val="D2DAE5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120640" y="5056632"/>
            <a:ext cx="192024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A33A3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212080" y="5184648"/>
            <a:ext cx="17373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40" b="1" dirty="0">
                <a:solidFill>
                  <a:srgbClr val="1F2937"/>
                </a:solidFill>
              </a:rPr>
              <a:t>Труд</a:t>
            </a:r>
            <a:endParaRPr lang="en-US" sz="1140" dirty="0"/>
          </a:p>
        </p:txBody>
      </p:sp>
      <p:sp>
        <p:nvSpPr>
          <p:cNvPr id="22" name="Text 20"/>
          <p:cNvSpPr/>
          <p:nvPr/>
        </p:nvSpPr>
        <p:spPr>
          <a:xfrm>
            <a:off x="5212080" y="545896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60" dirty="0">
                <a:solidFill>
                  <a:srgbClr val="6B7280"/>
                </a:solidFill>
              </a:rPr>
              <a:t>мастерство • достойная занятость</a:t>
            </a:r>
            <a:endParaRPr lang="en-US" sz="860" dirty="0"/>
          </a:p>
        </p:txBody>
      </p:sp>
      <p:sp>
        <p:nvSpPr>
          <p:cNvPr id="23" name="Shape 21"/>
          <p:cNvSpPr/>
          <p:nvPr/>
        </p:nvSpPr>
        <p:spPr>
          <a:xfrm>
            <a:off x="6080760" y="3429000"/>
            <a:ext cx="0" cy="2011680"/>
          </a:xfrm>
          <a:prstGeom prst="line">
            <a:avLst/>
          </a:prstGeom>
          <a:noFill/>
          <a:ln w="10160">
            <a:solidFill>
              <a:srgbClr val="D2DAE5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2275695" y="4467425"/>
            <a:ext cx="192024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B5B9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367135" y="4595441"/>
            <a:ext cx="17373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40" b="1" dirty="0">
                <a:solidFill>
                  <a:srgbClr val="1F2937"/>
                </a:solidFill>
              </a:rPr>
              <a:t>Гражданственность</a:t>
            </a:r>
            <a:endParaRPr lang="en-US" sz="1140" dirty="0"/>
          </a:p>
        </p:txBody>
      </p:sp>
      <p:sp>
        <p:nvSpPr>
          <p:cNvPr id="26" name="Text 24"/>
          <p:cNvSpPr/>
          <p:nvPr/>
        </p:nvSpPr>
        <p:spPr>
          <a:xfrm>
            <a:off x="2367135" y="4869761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60" dirty="0">
                <a:solidFill>
                  <a:srgbClr val="6B7280"/>
                </a:solidFill>
              </a:rPr>
              <a:t>ответственность • участие</a:t>
            </a:r>
            <a:endParaRPr lang="en-US" sz="860" dirty="0"/>
          </a:p>
        </p:txBody>
      </p:sp>
      <p:sp>
        <p:nvSpPr>
          <p:cNvPr id="27" name="Shape 25"/>
          <p:cNvSpPr/>
          <p:nvPr/>
        </p:nvSpPr>
        <p:spPr>
          <a:xfrm>
            <a:off x="6080760" y="3429000"/>
            <a:ext cx="-2844945" cy="1422473"/>
          </a:xfrm>
          <a:prstGeom prst="line">
            <a:avLst/>
          </a:prstGeom>
          <a:noFill/>
          <a:ln w="10160">
            <a:solidFill>
              <a:srgbClr val="D2DAE5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97280" y="3044952"/>
            <a:ext cx="192024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4C6E9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188720" y="3172968"/>
            <a:ext cx="17373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40" b="1" dirty="0">
                <a:solidFill>
                  <a:srgbClr val="1F2937"/>
                </a:solidFill>
              </a:rPr>
              <a:t>Цифровая зрелость</a:t>
            </a:r>
            <a:endParaRPr lang="en-US" sz="1140" dirty="0"/>
          </a:p>
        </p:txBody>
      </p:sp>
      <p:sp>
        <p:nvSpPr>
          <p:cNvPr id="30" name="Text 28"/>
          <p:cNvSpPr/>
          <p:nvPr/>
        </p:nvSpPr>
        <p:spPr>
          <a:xfrm>
            <a:off x="1188720" y="34472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60" dirty="0">
                <a:solidFill>
                  <a:srgbClr val="6B7280"/>
                </a:solidFill>
              </a:rPr>
              <a:t>ИИ-грамотность • безопасность</a:t>
            </a:r>
            <a:endParaRPr lang="en-US" sz="860" dirty="0"/>
          </a:p>
        </p:txBody>
      </p:sp>
      <p:sp>
        <p:nvSpPr>
          <p:cNvPr id="31" name="Shape 29"/>
          <p:cNvSpPr/>
          <p:nvPr/>
        </p:nvSpPr>
        <p:spPr>
          <a:xfrm>
            <a:off x="6080760" y="3429000"/>
            <a:ext cx="-4023360" cy="0"/>
          </a:xfrm>
          <a:prstGeom prst="line">
            <a:avLst/>
          </a:prstGeom>
          <a:noFill/>
          <a:ln w="10160">
            <a:solidFill>
              <a:srgbClr val="D2DAE5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2275695" y="1622479"/>
            <a:ext cx="192024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83695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367135" y="1750495"/>
            <a:ext cx="17373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40" b="1" dirty="0">
                <a:solidFill>
                  <a:srgbClr val="1F2937"/>
                </a:solidFill>
              </a:rPr>
              <a:t>Смысл</a:t>
            </a:r>
            <a:endParaRPr lang="en-US" sz="1140" dirty="0"/>
          </a:p>
        </p:txBody>
      </p:sp>
      <p:sp>
        <p:nvSpPr>
          <p:cNvPr id="34" name="Text 32"/>
          <p:cNvSpPr/>
          <p:nvPr/>
        </p:nvSpPr>
        <p:spPr>
          <a:xfrm>
            <a:off x="2367135" y="2024815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60" dirty="0">
                <a:solidFill>
                  <a:srgbClr val="6B7280"/>
                </a:solidFill>
              </a:rPr>
              <a:t>цели • служение • созидание</a:t>
            </a:r>
            <a:endParaRPr lang="en-US" sz="860" dirty="0"/>
          </a:p>
        </p:txBody>
      </p:sp>
      <p:sp>
        <p:nvSpPr>
          <p:cNvPr id="35" name="Shape 33"/>
          <p:cNvSpPr/>
          <p:nvPr/>
        </p:nvSpPr>
        <p:spPr>
          <a:xfrm>
            <a:off x="6080760" y="3429000"/>
            <a:ext cx="-2844945" cy="-1422473"/>
          </a:xfrm>
          <a:prstGeom prst="line">
            <a:avLst/>
          </a:prstGeom>
          <a:noFill/>
          <a:ln w="10160">
            <a:solidFill>
              <a:srgbClr val="D2DAE5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983480" y="2761488"/>
            <a:ext cx="2194560" cy="1325880"/>
          </a:xfrm>
          <a:prstGeom prst="ellipse">
            <a:avLst/>
          </a:prstGeom>
          <a:solidFill>
            <a:srgbClr val="E8EEF7"/>
          </a:solidFill>
          <a:ln w="19050">
            <a:solidFill>
              <a:srgbClr val="18315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303520" y="324612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83153"/>
                </a:solidFill>
              </a:rPr>
              <a:t>ЧЕЛОВЕК</a:t>
            </a:r>
            <a:endParaRPr lang="en-US" sz="2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E7786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8315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10. Дорожная карта до 2050 года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960120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Не одномоментная реформа, а последовательное наращивание способности системы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685800" y="1508760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83153"/>
                </a:solidFill>
              </a:rPr>
              <a:t>2026–2030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685800" y="2057400"/>
            <a:ext cx="2423160" cy="28803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8315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395728"/>
            <a:ext cx="2148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1F2937"/>
                </a:solidFill>
              </a:rPr>
              <a:t>СБОРКА</a:t>
            </a:r>
            <a:endParaRPr lang="en-US" sz="1320" dirty="0"/>
          </a:p>
        </p:txBody>
      </p:sp>
      <p:sp>
        <p:nvSpPr>
          <p:cNvPr id="7" name="Text 5"/>
          <p:cNvSpPr/>
          <p:nvPr/>
        </p:nvSpPr>
        <p:spPr>
          <a:xfrm>
            <a:off x="914400" y="3063240"/>
            <a:ext cx="196596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7280"/>
                </a:solidFill>
              </a:rPr>
              <a:t>реестры • стандарты • пилоты • институты • кадры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172968" y="3154680"/>
            <a:ext cx="274320" cy="502920"/>
          </a:xfrm>
          <a:prstGeom prst="chevron">
            <a:avLst/>
          </a:prstGeom>
          <a:solidFill>
            <a:srgbClr val="BAC6D5"/>
          </a:solidFill>
          <a:ln w="12700">
            <a:solidFill>
              <a:srgbClr val="BAC6D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74720" y="1508760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E5FA7"/>
                </a:solidFill>
              </a:rPr>
              <a:t>2031–2035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3474720" y="2057400"/>
            <a:ext cx="2423160" cy="28803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E5FA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11880" y="2395728"/>
            <a:ext cx="2148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1F2937"/>
                </a:solidFill>
              </a:rPr>
              <a:t>МАСШТАБИРОВАНИЕ</a:t>
            </a:r>
            <a:endParaRPr lang="en-US" sz="1320" dirty="0"/>
          </a:p>
        </p:txBody>
      </p:sp>
      <p:sp>
        <p:nvSpPr>
          <p:cNvPr id="12" name="Text 10"/>
          <p:cNvSpPr/>
          <p:nvPr/>
        </p:nvSpPr>
        <p:spPr>
          <a:xfrm>
            <a:off x="3703320" y="3063240"/>
            <a:ext cx="196596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7280"/>
                </a:solidFill>
              </a:rPr>
              <a:t>территории • отрасли • платформы • экспорт решений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961888" y="3154680"/>
            <a:ext cx="274320" cy="502920"/>
          </a:xfrm>
          <a:prstGeom prst="chevron">
            <a:avLst/>
          </a:prstGeom>
          <a:solidFill>
            <a:srgbClr val="BAC6D5"/>
          </a:solidFill>
          <a:ln w="12700">
            <a:solidFill>
              <a:srgbClr val="BAC6D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63640" y="1508760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A786B"/>
                </a:solidFill>
              </a:rPr>
              <a:t>2036–2040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6263640" y="2057400"/>
            <a:ext cx="2423160" cy="28803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3A78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0" y="2395728"/>
            <a:ext cx="2148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1F2937"/>
                </a:solidFill>
              </a:rPr>
              <a:t>СВЯЗНОСТЬ</a:t>
            </a:r>
            <a:endParaRPr lang="en-US" sz="1320" dirty="0"/>
          </a:p>
        </p:txBody>
      </p:sp>
      <p:sp>
        <p:nvSpPr>
          <p:cNvPr id="17" name="Text 15"/>
          <p:cNvSpPr/>
          <p:nvPr/>
        </p:nvSpPr>
        <p:spPr>
          <a:xfrm>
            <a:off x="6492240" y="3063240"/>
            <a:ext cx="196596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7280"/>
                </a:solidFill>
              </a:rPr>
              <a:t>единые контуры данных, производства, образования и культуры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8750808" y="3154680"/>
            <a:ext cx="274320" cy="502920"/>
          </a:xfrm>
          <a:prstGeom prst="chevron">
            <a:avLst/>
          </a:prstGeom>
          <a:solidFill>
            <a:srgbClr val="BAC6D5"/>
          </a:solidFill>
          <a:ln w="12700">
            <a:solidFill>
              <a:srgbClr val="BAC6D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052560" y="1508760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B58B3B"/>
                </a:solidFill>
              </a:rPr>
              <a:t>2041–2050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9052560" y="2057400"/>
            <a:ext cx="2423160" cy="28803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B58B3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89720" y="2395728"/>
            <a:ext cx="2148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1F2937"/>
                </a:solidFill>
              </a:rPr>
              <a:t>ЛИДЕРСТВО</a:t>
            </a:r>
            <a:endParaRPr lang="en-US" sz="1320" dirty="0"/>
          </a:p>
        </p:txBody>
      </p:sp>
      <p:sp>
        <p:nvSpPr>
          <p:cNvPr id="22" name="Text 20"/>
          <p:cNvSpPr/>
          <p:nvPr/>
        </p:nvSpPr>
        <p:spPr>
          <a:xfrm>
            <a:off x="9281160" y="3063240"/>
            <a:ext cx="196596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7280"/>
                </a:solidFill>
              </a:rPr>
              <a:t>цивилизационная привлекательность • глобальная кооперация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E7786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8315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11. Как измерять результат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960120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Нужна система показателей, которая связывает ценности с конкретным изменением жизни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1520" y="1353312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83153"/>
                </a:solidFill>
              </a:rPr>
              <a:t>1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143000" y="1353312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2937"/>
                </a:solidFill>
              </a:rPr>
              <a:t>Население и семья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3383280" y="135331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рождаемость • миграция • устойчивость семьи</a:t>
            </a:r>
            <a:endParaRPr lang="en-US" sz="970" dirty="0"/>
          </a:p>
        </p:txBody>
      </p:sp>
      <p:sp>
        <p:nvSpPr>
          <p:cNvPr id="7" name="Shape 5"/>
          <p:cNvSpPr/>
          <p:nvPr/>
        </p:nvSpPr>
        <p:spPr>
          <a:xfrm>
            <a:off x="1143000" y="1737360"/>
            <a:ext cx="4709160" cy="0"/>
          </a:xfrm>
          <a:prstGeom prst="line">
            <a:avLst/>
          </a:prstGeom>
          <a:noFill/>
          <a:ln w="12700">
            <a:solidFill>
              <a:srgbClr val="E2E7E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09360" y="1353312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5FA7"/>
                </a:solidFill>
              </a:rPr>
              <a:t>2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720840" y="1353312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2937"/>
                </a:solidFill>
              </a:rPr>
              <a:t>Здоровье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961120" y="135331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ожидаемая продолжительность жизни • здоровые годы</a:t>
            </a:r>
            <a:endParaRPr lang="en-US" sz="970" dirty="0"/>
          </a:p>
        </p:txBody>
      </p:sp>
      <p:sp>
        <p:nvSpPr>
          <p:cNvPr id="11" name="Shape 9"/>
          <p:cNvSpPr/>
          <p:nvPr/>
        </p:nvSpPr>
        <p:spPr>
          <a:xfrm>
            <a:off x="6720840" y="1737360"/>
            <a:ext cx="4709160" cy="0"/>
          </a:xfrm>
          <a:prstGeom prst="line">
            <a:avLst/>
          </a:prstGeom>
          <a:noFill/>
          <a:ln w="12700">
            <a:solidFill>
              <a:srgbClr val="E2E7E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2304288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83153"/>
                </a:solidFill>
              </a:rPr>
              <a:t>3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143000" y="230428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2937"/>
                </a:solidFill>
              </a:rPr>
              <a:t>Образование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3383280" y="2304288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функциональная грамотность • инженерные и ИИ-компетенции</a:t>
            </a:r>
            <a:endParaRPr lang="en-US" sz="970" dirty="0"/>
          </a:p>
        </p:txBody>
      </p:sp>
      <p:sp>
        <p:nvSpPr>
          <p:cNvPr id="15" name="Shape 13"/>
          <p:cNvSpPr/>
          <p:nvPr/>
        </p:nvSpPr>
        <p:spPr>
          <a:xfrm>
            <a:off x="1143000" y="2688336"/>
            <a:ext cx="4709160" cy="0"/>
          </a:xfrm>
          <a:prstGeom prst="line">
            <a:avLst/>
          </a:prstGeom>
          <a:noFill/>
          <a:ln w="12700">
            <a:solidFill>
              <a:srgbClr val="E2E7E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2304288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5FA7"/>
                </a:solidFill>
              </a:rPr>
              <a:t>4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720840" y="230428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2937"/>
                </a:solidFill>
              </a:rPr>
              <a:t>Наука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961120" y="2304288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R&amp;D • патенты • внедрение</a:t>
            </a:r>
            <a:endParaRPr lang="en-US" sz="970" dirty="0"/>
          </a:p>
        </p:txBody>
      </p:sp>
      <p:sp>
        <p:nvSpPr>
          <p:cNvPr id="19" name="Shape 17"/>
          <p:cNvSpPr/>
          <p:nvPr/>
        </p:nvSpPr>
        <p:spPr>
          <a:xfrm>
            <a:off x="6720840" y="2688336"/>
            <a:ext cx="4709160" cy="0"/>
          </a:xfrm>
          <a:prstGeom prst="line">
            <a:avLst/>
          </a:prstGeom>
          <a:noFill/>
          <a:ln w="12700">
            <a:solidFill>
              <a:srgbClr val="E2E7E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31520" y="3255264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83153"/>
                </a:solidFill>
              </a:rPr>
              <a:t>5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143000" y="3255264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2937"/>
                </a:solidFill>
              </a:rPr>
              <a:t>Промышленность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3383280" y="3255264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доля высокотехнологичной продукции • производительность</a:t>
            </a:r>
            <a:endParaRPr lang="en-US" sz="970" dirty="0"/>
          </a:p>
        </p:txBody>
      </p:sp>
      <p:sp>
        <p:nvSpPr>
          <p:cNvPr id="23" name="Shape 21"/>
          <p:cNvSpPr/>
          <p:nvPr/>
        </p:nvSpPr>
        <p:spPr>
          <a:xfrm>
            <a:off x="1143000" y="3639312"/>
            <a:ext cx="4709160" cy="0"/>
          </a:xfrm>
          <a:prstGeom prst="line">
            <a:avLst/>
          </a:prstGeom>
          <a:noFill/>
          <a:ln w="12700">
            <a:solidFill>
              <a:srgbClr val="E2E7E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3255264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5FA7"/>
                </a:solidFill>
              </a:rPr>
              <a:t>6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720840" y="3255264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2937"/>
                </a:solidFill>
              </a:rPr>
              <a:t>Культура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8961120" y="3255264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русский язык • чтение • кино • культурное участие</a:t>
            </a:r>
            <a:endParaRPr lang="en-US" sz="970" dirty="0"/>
          </a:p>
        </p:txBody>
      </p:sp>
      <p:sp>
        <p:nvSpPr>
          <p:cNvPr id="27" name="Shape 25"/>
          <p:cNvSpPr/>
          <p:nvPr/>
        </p:nvSpPr>
        <p:spPr>
          <a:xfrm>
            <a:off x="6720840" y="3639312"/>
            <a:ext cx="4709160" cy="0"/>
          </a:xfrm>
          <a:prstGeom prst="line">
            <a:avLst/>
          </a:prstGeom>
          <a:noFill/>
          <a:ln w="12700">
            <a:solidFill>
              <a:srgbClr val="E2E7ED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31520" y="4206240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83153"/>
                </a:solidFill>
              </a:rPr>
              <a:t>7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1143000" y="420624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2937"/>
                </a:solidFill>
              </a:rPr>
              <a:t>Территории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3383280" y="4206240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связность • инфраструктура • качество среды</a:t>
            </a:r>
            <a:endParaRPr lang="en-US" sz="970" dirty="0"/>
          </a:p>
        </p:txBody>
      </p:sp>
      <p:sp>
        <p:nvSpPr>
          <p:cNvPr id="31" name="Shape 29"/>
          <p:cNvSpPr/>
          <p:nvPr/>
        </p:nvSpPr>
        <p:spPr>
          <a:xfrm>
            <a:off x="1143000" y="4590288"/>
            <a:ext cx="4709160" cy="0"/>
          </a:xfrm>
          <a:prstGeom prst="line">
            <a:avLst/>
          </a:prstGeom>
          <a:noFill/>
          <a:ln w="12700">
            <a:solidFill>
              <a:srgbClr val="E2E7ED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309360" y="4206240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5FA7"/>
                </a:solidFill>
              </a:rPr>
              <a:t>8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6720840" y="420624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2937"/>
                </a:solidFill>
              </a:rPr>
              <a:t>Доверие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8961120" y="4206240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общественное доверие • участие • кооперация</a:t>
            </a:r>
            <a:endParaRPr lang="en-US" sz="970" dirty="0"/>
          </a:p>
        </p:txBody>
      </p:sp>
      <p:sp>
        <p:nvSpPr>
          <p:cNvPr id="35" name="Shape 33"/>
          <p:cNvSpPr/>
          <p:nvPr/>
        </p:nvSpPr>
        <p:spPr>
          <a:xfrm>
            <a:off x="6720840" y="4590288"/>
            <a:ext cx="4709160" cy="0"/>
          </a:xfrm>
          <a:prstGeom prst="line">
            <a:avLst/>
          </a:prstGeom>
          <a:noFill/>
          <a:ln w="12700">
            <a:solidFill>
              <a:srgbClr val="E2E7ED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31520" y="5157216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83153"/>
                </a:solidFill>
              </a:rPr>
              <a:t>9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1143000" y="5157216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2937"/>
                </a:solidFill>
              </a:rPr>
              <a:t>Суверенитет</a:t>
            </a:r>
            <a:endParaRPr lang="en-US" sz="1250" dirty="0"/>
          </a:p>
        </p:txBody>
      </p:sp>
      <p:sp>
        <p:nvSpPr>
          <p:cNvPr id="38" name="Text 36"/>
          <p:cNvSpPr/>
          <p:nvPr/>
        </p:nvSpPr>
        <p:spPr>
          <a:xfrm>
            <a:off x="3383280" y="5157216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критические технологии • данные • финансы</a:t>
            </a:r>
            <a:endParaRPr lang="en-US" sz="970" dirty="0"/>
          </a:p>
        </p:txBody>
      </p:sp>
      <p:sp>
        <p:nvSpPr>
          <p:cNvPr id="39" name="Shape 37"/>
          <p:cNvSpPr/>
          <p:nvPr/>
        </p:nvSpPr>
        <p:spPr>
          <a:xfrm>
            <a:off x="1143000" y="5541264"/>
            <a:ext cx="4709160" cy="0"/>
          </a:xfrm>
          <a:prstGeom prst="line">
            <a:avLst/>
          </a:prstGeom>
          <a:noFill/>
          <a:ln w="12700">
            <a:solidFill>
              <a:srgbClr val="E2E7ED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309360" y="5157216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5FA7"/>
                </a:solidFill>
              </a:rPr>
              <a:t>10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6720840" y="5157216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2937"/>
                </a:solidFill>
              </a:rPr>
              <a:t>Внешняя привлекательность</a:t>
            </a:r>
            <a:endParaRPr lang="en-US" sz="1250" dirty="0"/>
          </a:p>
        </p:txBody>
      </p:sp>
      <p:sp>
        <p:nvSpPr>
          <p:cNvPr id="42" name="Text 40"/>
          <p:cNvSpPr/>
          <p:nvPr/>
        </p:nvSpPr>
        <p:spPr>
          <a:xfrm>
            <a:off x="8961120" y="5157216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70" dirty="0">
                <a:solidFill>
                  <a:srgbClr val="6B7280"/>
                </a:solidFill>
              </a:rPr>
              <a:t>образование • культура • технологии • партнёрства</a:t>
            </a:r>
            <a:endParaRPr lang="en-US" sz="970" dirty="0"/>
          </a:p>
        </p:txBody>
      </p:sp>
      <p:sp>
        <p:nvSpPr>
          <p:cNvPr id="43" name="Shape 41"/>
          <p:cNvSpPr/>
          <p:nvPr/>
        </p:nvSpPr>
        <p:spPr>
          <a:xfrm>
            <a:off x="6720840" y="5541264"/>
            <a:ext cx="4709160" cy="0"/>
          </a:xfrm>
          <a:prstGeom prst="line">
            <a:avLst/>
          </a:prstGeom>
          <a:noFill/>
          <a:ln w="12700">
            <a:solidFill>
              <a:srgbClr val="E2E7ED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E7786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8315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12. Критические риски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960120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Сильная стратегия должна заранее видеть собственные уязвимости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463040"/>
            <a:ext cx="3401568" cy="1874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3D7D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627632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33A3A"/>
                </a:solidFill>
              </a:rPr>
              <a:t>01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399032" y="1618488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b="1" dirty="0">
                <a:solidFill>
                  <a:srgbClr val="1F2937"/>
                </a:solidFill>
              </a:rPr>
              <a:t>Ностальгия вместо развития</a:t>
            </a:r>
            <a:endParaRPr lang="en-US" sz="1320" dirty="0"/>
          </a:p>
        </p:txBody>
      </p:sp>
      <p:sp>
        <p:nvSpPr>
          <p:cNvPr id="7" name="Text 5"/>
          <p:cNvSpPr/>
          <p:nvPr/>
        </p:nvSpPr>
        <p:spPr>
          <a:xfrm>
            <a:off x="886968" y="2340864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60" dirty="0">
                <a:solidFill>
                  <a:srgbClr val="6B7280"/>
                </a:solidFill>
              </a:rPr>
              <a:t>прошлое становится заменой будущего</a:t>
            </a:r>
            <a:endParaRPr lang="en-US" sz="1060" dirty="0"/>
          </a:p>
        </p:txBody>
      </p:sp>
      <p:sp>
        <p:nvSpPr>
          <p:cNvPr id="8" name="Shape 6"/>
          <p:cNvSpPr/>
          <p:nvPr/>
        </p:nvSpPr>
        <p:spPr>
          <a:xfrm>
            <a:off x="4480560" y="1463040"/>
            <a:ext cx="3401568" cy="1874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3D7D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45152" y="1627632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33A3A"/>
                </a:solidFill>
              </a:rPr>
              <a:t>02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193792" y="1618488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b="1" dirty="0">
                <a:solidFill>
                  <a:srgbClr val="1F2937"/>
                </a:solidFill>
              </a:rPr>
              <a:t>Идеологизация науки</a:t>
            </a:r>
            <a:endParaRPr lang="en-US" sz="1320" dirty="0"/>
          </a:p>
        </p:txBody>
      </p:sp>
      <p:sp>
        <p:nvSpPr>
          <p:cNvPr id="11" name="Text 9"/>
          <p:cNvSpPr/>
          <p:nvPr/>
        </p:nvSpPr>
        <p:spPr>
          <a:xfrm>
            <a:off x="4681728" y="2340864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60" dirty="0">
                <a:solidFill>
                  <a:srgbClr val="6B7280"/>
                </a:solidFill>
              </a:rPr>
              <a:t>политическая удобность вытесняет проверяемость</a:t>
            </a:r>
            <a:endParaRPr lang="en-US" sz="1060" dirty="0"/>
          </a:p>
        </p:txBody>
      </p:sp>
      <p:sp>
        <p:nvSpPr>
          <p:cNvPr id="12" name="Shape 10"/>
          <p:cNvSpPr/>
          <p:nvPr/>
        </p:nvSpPr>
        <p:spPr>
          <a:xfrm>
            <a:off x="8275320" y="1463040"/>
            <a:ext cx="3401568" cy="1874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3D7D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439912" y="1627632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33A3A"/>
                </a:solidFill>
              </a:rPr>
              <a:t>03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988552" y="1618488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b="1" dirty="0">
                <a:solidFill>
                  <a:srgbClr val="1F2937"/>
                </a:solidFill>
              </a:rPr>
              <a:t>Изоляция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8476488" y="2340864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60" dirty="0">
                <a:solidFill>
                  <a:srgbClr val="6B7280"/>
                </a:solidFill>
              </a:rPr>
              <a:t>суверенитет трактуется как отказ от обмена и конкуренции</a:t>
            </a:r>
            <a:endParaRPr lang="en-US" sz="1060" dirty="0"/>
          </a:p>
        </p:txBody>
      </p:sp>
      <p:sp>
        <p:nvSpPr>
          <p:cNvPr id="16" name="Shape 14"/>
          <p:cNvSpPr/>
          <p:nvPr/>
        </p:nvSpPr>
        <p:spPr>
          <a:xfrm>
            <a:off x="685800" y="3703320"/>
            <a:ext cx="3401568" cy="1874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3D7D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3867912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33A3A"/>
                </a:solidFill>
              </a:rPr>
              <a:t>04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399032" y="3858768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b="1" dirty="0">
                <a:solidFill>
                  <a:srgbClr val="1F2937"/>
                </a:solidFill>
              </a:rPr>
              <a:t>Централизация без обратной связи</a:t>
            </a:r>
            <a:endParaRPr lang="en-US" sz="1320" dirty="0"/>
          </a:p>
        </p:txBody>
      </p:sp>
      <p:sp>
        <p:nvSpPr>
          <p:cNvPr id="19" name="Text 17"/>
          <p:cNvSpPr/>
          <p:nvPr/>
        </p:nvSpPr>
        <p:spPr>
          <a:xfrm>
            <a:off x="886968" y="4581144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60" dirty="0">
                <a:solidFill>
                  <a:srgbClr val="6B7280"/>
                </a:solidFill>
              </a:rPr>
              <a:t>решения теряют связь с территориями и людьми</a:t>
            </a:r>
            <a:endParaRPr lang="en-US" sz="1060" dirty="0"/>
          </a:p>
        </p:txBody>
      </p:sp>
      <p:sp>
        <p:nvSpPr>
          <p:cNvPr id="20" name="Shape 18"/>
          <p:cNvSpPr/>
          <p:nvPr/>
        </p:nvSpPr>
        <p:spPr>
          <a:xfrm>
            <a:off x="4480560" y="3703320"/>
            <a:ext cx="3401568" cy="1874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3D7D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645152" y="3867912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33A3A"/>
                </a:solidFill>
              </a:rPr>
              <a:t>05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193792" y="3858768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b="1" dirty="0">
                <a:solidFill>
                  <a:srgbClr val="1F2937"/>
                </a:solidFill>
              </a:rPr>
              <a:t>Технологическая зависимость</a:t>
            </a:r>
            <a:endParaRPr lang="en-US" sz="1320" dirty="0"/>
          </a:p>
        </p:txBody>
      </p:sp>
      <p:sp>
        <p:nvSpPr>
          <p:cNvPr id="23" name="Text 21"/>
          <p:cNvSpPr/>
          <p:nvPr/>
        </p:nvSpPr>
        <p:spPr>
          <a:xfrm>
            <a:off x="4681728" y="4581144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60" dirty="0">
                <a:solidFill>
                  <a:srgbClr val="6B7280"/>
                </a:solidFill>
              </a:rPr>
              <a:t>критические платформы и компоненты остаются внешними</a:t>
            </a:r>
            <a:endParaRPr lang="en-US" sz="1060" dirty="0"/>
          </a:p>
        </p:txBody>
      </p:sp>
      <p:sp>
        <p:nvSpPr>
          <p:cNvPr id="24" name="Shape 22"/>
          <p:cNvSpPr/>
          <p:nvPr/>
        </p:nvSpPr>
        <p:spPr>
          <a:xfrm>
            <a:off x="8275320" y="3703320"/>
            <a:ext cx="3401568" cy="1874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3D7D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439912" y="3867912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33A3A"/>
                </a:solidFill>
              </a:rPr>
              <a:t>06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988552" y="3858768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b="1" dirty="0">
                <a:solidFill>
                  <a:srgbClr val="1F2937"/>
                </a:solidFill>
              </a:rPr>
              <a:t>Разрыв слов и результата</a:t>
            </a:r>
            <a:endParaRPr lang="en-US" sz="1320" dirty="0"/>
          </a:p>
        </p:txBody>
      </p:sp>
      <p:sp>
        <p:nvSpPr>
          <p:cNvPr id="27" name="Text 25"/>
          <p:cNvSpPr/>
          <p:nvPr/>
        </p:nvSpPr>
        <p:spPr>
          <a:xfrm>
            <a:off x="8476488" y="4581144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60" dirty="0">
                <a:solidFill>
                  <a:srgbClr val="6B7280"/>
                </a:solidFill>
              </a:rPr>
              <a:t>масштаб риторики выше способности исполнения</a:t>
            </a:r>
            <a:endParaRPr lang="en-US" sz="10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E7786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8315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051560"/>
            <a:ext cx="10515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</a:rPr>
              <a:t>РУССКИЙ МИР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1901952"/>
            <a:ext cx="9601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DCE6F3"/>
                </a:solidFill>
              </a:rPr>
              <a:t>не проект против кого-то — а проект того, что мы способны создать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2103120" y="2834640"/>
            <a:ext cx="7955280" cy="0"/>
          </a:xfrm>
          <a:prstGeom prst="line">
            <a:avLst/>
          </a:prstGeom>
          <a:noFill/>
          <a:ln w="15240">
            <a:solidFill>
              <a:srgbClr val="7D94B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51560" y="324612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FFFFFF"/>
                </a:solidFill>
              </a:rPr>
              <a:t>ЧЕЛОВЕК  •  КУЛЬТУРА  •  НАУКА  •  СУВЕРЕНИТЕТ  •  КООПЕРАЦИЯ  •  БУДУЩЕЕ</a:t>
            </a:r>
            <a:endParaRPr lang="en-US" sz="1320" dirty="0"/>
          </a:p>
        </p:txBody>
      </p:sp>
      <p:sp>
        <p:nvSpPr>
          <p:cNvPr id="6" name="Text 4"/>
          <p:cNvSpPr/>
          <p:nvPr/>
        </p:nvSpPr>
        <p:spPr>
          <a:xfrm>
            <a:off x="3931920" y="489204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D5E5"/>
                </a:solidFill>
              </a:rPr>
              <a:t>Стратегический горизонт: 2050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8315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Исходная позиция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960120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Русский мир как цивилизационный проект, а не только географическое или политическое понятие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40080" y="1508760"/>
            <a:ext cx="3520440" cy="4343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B"/>
            </a:solidFill>
            <a:prstDash val="solid"/>
          </a:ln>
          <a:effectLst>
            <a:outerShdw sx="100000" sy="100000" kx="0" ky="0" algn="bl" rotWithShape="0" blurRad="12700" dist="50800" dir="2700000">
              <a:srgbClr val="C9D1DC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40080" y="1508760"/>
            <a:ext cx="73152" cy="4343400"/>
          </a:xfrm>
          <a:prstGeom prst="rect">
            <a:avLst/>
          </a:prstGeom>
          <a:solidFill>
            <a:srgbClr val="183153"/>
          </a:solidFill>
          <a:ln w="12700">
            <a:solidFill>
              <a:srgbClr val="18315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1673352"/>
            <a:ext cx="3154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2937"/>
                </a:solidFill>
              </a:rPr>
              <a:t>Кто мы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68680" y="2075688"/>
            <a:ext cx="3136392" cy="3657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1140" dirty="0">
                <a:solidFill>
                  <a:srgbClr val="6B7280"/>
                </a:solidFill>
              </a:rPr>
              <a:t>Язык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Историческая память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Многонациональная цивилизация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Культурный код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Соборность</a:t>
            </a:r>
            <a:endParaRPr lang="en-US" sz="1140" dirty="0"/>
          </a:p>
        </p:txBody>
      </p:sp>
      <p:sp>
        <p:nvSpPr>
          <p:cNvPr id="8" name="Shape 6"/>
          <p:cNvSpPr/>
          <p:nvPr/>
        </p:nvSpPr>
        <p:spPr>
          <a:xfrm>
            <a:off x="4343400" y="1508760"/>
            <a:ext cx="3520440" cy="4343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B"/>
            </a:solidFill>
            <a:prstDash val="solid"/>
          </a:ln>
          <a:effectLst>
            <a:outerShdw sx="100000" sy="100000" kx="0" ky="0" algn="bl" rotWithShape="0" blurRad="12700" dist="50800" dir="2700000">
              <a:srgbClr val="C9D1DC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343400" y="1508760"/>
            <a:ext cx="73152" cy="4343400"/>
          </a:xfrm>
          <a:prstGeom prst="rect">
            <a:avLst/>
          </a:prstGeom>
          <a:solidFill>
            <a:srgbClr val="2E5FA7"/>
          </a:solidFill>
          <a:ln w="12700">
            <a:solidFill>
              <a:srgbClr val="2E5FA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0" y="1673352"/>
            <a:ext cx="3154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2937"/>
                </a:solidFill>
              </a:rPr>
              <a:t>Ради чего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572000" y="2075688"/>
            <a:ext cx="3136392" cy="3657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1140" dirty="0">
                <a:solidFill>
                  <a:srgbClr val="6B7280"/>
                </a:solidFill>
              </a:rPr>
              <a:t>Сохранение человека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Справедливое развитие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Суверенитет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Созидание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Ответственность за будущее</a:t>
            </a:r>
            <a:endParaRPr lang="en-US" sz="1140" dirty="0"/>
          </a:p>
        </p:txBody>
      </p:sp>
      <p:sp>
        <p:nvSpPr>
          <p:cNvPr id="12" name="Shape 10"/>
          <p:cNvSpPr/>
          <p:nvPr/>
        </p:nvSpPr>
        <p:spPr>
          <a:xfrm>
            <a:off x="8046720" y="1508760"/>
            <a:ext cx="3520440" cy="4343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B"/>
            </a:solidFill>
            <a:prstDash val="solid"/>
          </a:ln>
          <a:effectLst>
            <a:outerShdw sx="100000" sy="100000" kx="0" ky="0" algn="bl" rotWithShape="0" blurRad="12700" dist="50800" dir="2700000">
              <a:srgbClr val="C9D1DC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046720" y="1508760"/>
            <a:ext cx="73152" cy="4343400"/>
          </a:xfrm>
          <a:prstGeom prst="rect">
            <a:avLst/>
          </a:prstGeom>
          <a:solidFill>
            <a:srgbClr val="B58B3B"/>
          </a:solidFill>
          <a:ln w="12700">
            <a:solidFill>
              <a:srgbClr val="B58B3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75320" y="1673352"/>
            <a:ext cx="3154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2937"/>
                </a:solidFill>
              </a:rPr>
              <a:t>Что даём миру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75320" y="2075688"/>
            <a:ext cx="3136392" cy="3657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1140" dirty="0">
                <a:solidFill>
                  <a:srgbClr val="6B7280"/>
                </a:solidFill>
              </a:rPr>
              <a:t>Наука и культура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Кооперация цивилизаций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Технологии для человека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Модель устойчивого развития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Образ будущего</a:t>
            </a:r>
            <a:endParaRPr lang="en-US" sz="11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E7786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8315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Миссия и генеральная цель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960120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Сохранить цивилизационное ядро и превратить его в источник развития XXI века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822960" y="1600200"/>
            <a:ext cx="10561320" cy="1143000"/>
          </a:xfrm>
          <a:prstGeom prst="roundRect">
            <a:avLst/>
          </a:prstGeom>
          <a:solidFill>
            <a:srgbClr val="E8EEF7"/>
          </a:solidFill>
          <a:ln w="12700">
            <a:solidFill>
              <a:srgbClr val="D2DDE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97280" y="1883664"/>
            <a:ext cx="10012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183153"/>
                </a:solidFill>
              </a:rPr>
              <a:t>СОЗДАТЬ УСТОЙЧИВУЮ ЦИВИЛИЗАЦИЮ БУДУЩЕГО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777240" y="333756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86968" y="3584448"/>
            <a:ext cx="17922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83153"/>
                </a:solidFill>
              </a:rPr>
              <a:t>ЧЕЛОВЕК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23544" y="4041648"/>
            <a:ext cx="17190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280"/>
                </a:solidFill>
              </a:rPr>
              <a:t>развитие личности, семьи, сообществ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044952" y="333756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154680" y="3584448"/>
            <a:ext cx="17922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E5FA7"/>
                </a:solidFill>
              </a:rPr>
              <a:t>СУВЕРЕНИТЕТ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191256" y="4041648"/>
            <a:ext cx="17190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280"/>
                </a:solidFill>
              </a:rPr>
              <a:t>технологический, культурный, финансовый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312664" y="333756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22392" y="3584448"/>
            <a:ext cx="17922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A786B"/>
                </a:solidFill>
              </a:rPr>
              <a:t>СОЗИДАНИЕ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458968" y="4041648"/>
            <a:ext cx="17190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280"/>
                </a:solidFill>
              </a:rPr>
              <a:t>наука, производство, инфраструктура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7580376" y="333756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690104" y="3584448"/>
            <a:ext cx="17922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58B3B"/>
                </a:solidFill>
              </a:rPr>
              <a:t>КООПЕРАЦИЯ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726680" y="4041648"/>
            <a:ext cx="17190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280"/>
                </a:solidFill>
              </a:rPr>
              <a:t>многообразие народов и внешних партнёров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9848088" y="333756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957816" y="3584448"/>
            <a:ext cx="17922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A33A3A"/>
                </a:solidFill>
              </a:rPr>
              <a:t>БУДУЩЕЕ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9994392" y="4041648"/>
            <a:ext cx="17190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280"/>
                </a:solidFill>
              </a:rPr>
              <a:t>долгий горизонт и межпоколенческая ответственность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E7786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8315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Принципы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960120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Правила, которые удерживают стратегию от превращения в лозунг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822960" y="1417320"/>
            <a:ext cx="507492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1618488"/>
            <a:ext cx="4389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E5FA7"/>
                </a:solidFill>
              </a:rPr>
              <a:t>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572768" y="1581912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937"/>
                </a:solidFill>
              </a:rPr>
              <a:t>Смысл выше формы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1572768" y="1984248"/>
            <a:ext cx="3977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70" dirty="0">
                <a:solidFill>
                  <a:srgbClr val="6B7280"/>
                </a:solidFill>
              </a:rPr>
              <a:t>идея должна вести к измеримому результату</a:t>
            </a:r>
            <a:endParaRPr lang="en-US" sz="1070" dirty="0"/>
          </a:p>
        </p:txBody>
      </p:sp>
      <p:sp>
        <p:nvSpPr>
          <p:cNvPr id="8" name="Shape 6"/>
          <p:cNvSpPr/>
          <p:nvPr/>
        </p:nvSpPr>
        <p:spPr>
          <a:xfrm>
            <a:off x="6355080" y="1417320"/>
            <a:ext cx="507492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37960" y="1618488"/>
            <a:ext cx="4389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E5FA7"/>
                </a:solidFill>
              </a:rPr>
              <a:t>2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104888" y="1581912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937"/>
                </a:solidFill>
              </a:rPr>
              <a:t>Будущее важнее ностальгии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7104888" y="1984248"/>
            <a:ext cx="3977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70" dirty="0">
                <a:solidFill>
                  <a:srgbClr val="6B7280"/>
                </a:solidFill>
              </a:rPr>
              <a:t>наследие — ресурс развития, а не замена развития</a:t>
            </a:r>
            <a:endParaRPr lang="en-US" sz="1070" dirty="0"/>
          </a:p>
        </p:txBody>
      </p:sp>
      <p:sp>
        <p:nvSpPr>
          <p:cNvPr id="12" name="Shape 10"/>
          <p:cNvSpPr/>
          <p:nvPr/>
        </p:nvSpPr>
        <p:spPr>
          <a:xfrm>
            <a:off x="822960" y="2953512"/>
            <a:ext cx="507492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05840" y="3154680"/>
            <a:ext cx="4389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58B3B"/>
                </a:solidFill>
              </a:rPr>
              <a:t>3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572768" y="3118104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937"/>
                </a:solidFill>
              </a:rPr>
              <a:t>Разнообразие внутри единства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1572768" y="3520440"/>
            <a:ext cx="3977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70" dirty="0">
                <a:solidFill>
                  <a:srgbClr val="6B7280"/>
                </a:solidFill>
              </a:rPr>
              <a:t>общая рамка без унификации народов и культур</a:t>
            </a:r>
            <a:endParaRPr lang="en-US" sz="1070" dirty="0"/>
          </a:p>
        </p:txBody>
      </p:sp>
      <p:sp>
        <p:nvSpPr>
          <p:cNvPr id="16" name="Shape 14"/>
          <p:cNvSpPr/>
          <p:nvPr/>
        </p:nvSpPr>
        <p:spPr>
          <a:xfrm>
            <a:off x="6355080" y="2953512"/>
            <a:ext cx="507492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37960" y="3154680"/>
            <a:ext cx="4389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58B3B"/>
                </a:solidFill>
              </a:rPr>
              <a:t>4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7104888" y="3118104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937"/>
                </a:solidFill>
              </a:rPr>
              <a:t>Наука + этика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7104888" y="3520440"/>
            <a:ext cx="3977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70" dirty="0">
                <a:solidFill>
                  <a:srgbClr val="6B7280"/>
                </a:solidFill>
              </a:rPr>
              <a:t>технологии должны усиливать человека и общество</a:t>
            </a:r>
            <a:endParaRPr lang="en-US" sz="1070" dirty="0"/>
          </a:p>
        </p:txBody>
      </p:sp>
      <p:sp>
        <p:nvSpPr>
          <p:cNvPr id="20" name="Shape 18"/>
          <p:cNvSpPr/>
          <p:nvPr/>
        </p:nvSpPr>
        <p:spPr>
          <a:xfrm>
            <a:off x="822960" y="4489704"/>
            <a:ext cx="507492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05840" y="4690872"/>
            <a:ext cx="4389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A33A3A"/>
                </a:solidFill>
              </a:rPr>
              <a:t>5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1572768" y="4654296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937"/>
                </a:solidFill>
              </a:rPr>
              <a:t>Суверенитет без изоляции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1572768" y="5056632"/>
            <a:ext cx="3977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70" dirty="0">
                <a:solidFill>
                  <a:srgbClr val="6B7280"/>
                </a:solidFill>
              </a:rPr>
              <a:t>самостоятельность при открытой кооперации</a:t>
            </a:r>
            <a:endParaRPr lang="en-US" sz="1070" dirty="0"/>
          </a:p>
        </p:txBody>
      </p:sp>
      <p:sp>
        <p:nvSpPr>
          <p:cNvPr id="24" name="Shape 22"/>
          <p:cNvSpPr/>
          <p:nvPr/>
        </p:nvSpPr>
        <p:spPr>
          <a:xfrm>
            <a:off x="6355080" y="4489704"/>
            <a:ext cx="507492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537960" y="4690872"/>
            <a:ext cx="4389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A33A3A"/>
                </a:solidFill>
              </a:rPr>
              <a:t>6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7104888" y="4654296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937"/>
                </a:solidFill>
              </a:rPr>
              <a:t>Служение и ответственность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7104888" y="5056632"/>
            <a:ext cx="3977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70" dirty="0">
                <a:solidFill>
                  <a:srgbClr val="6B7280"/>
                </a:solidFill>
              </a:rPr>
              <a:t>власть и институты оцениваются по общественному результату</a:t>
            </a:r>
            <a:endParaRPr lang="en-US" sz="107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E7786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8315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Десять стратегических целей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960120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Цели образуют единую систему — от человека до международного контура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58368" y="1508760"/>
            <a:ext cx="201168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13816" y="1655064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3153"/>
                </a:solidFill>
              </a:rPr>
              <a:t>1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41248" y="2112264"/>
            <a:ext cx="164592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30" b="1" dirty="0">
                <a:solidFill>
                  <a:srgbClr val="1F2937"/>
                </a:solidFill>
              </a:rPr>
              <a:t>Сохранение народа</a:t>
            </a:r>
            <a:endParaRPr lang="en-US" sz="1230" dirty="0"/>
          </a:p>
        </p:txBody>
      </p:sp>
      <p:sp>
        <p:nvSpPr>
          <p:cNvPr id="7" name="Shape 5"/>
          <p:cNvSpPr/>
          <p:nvPr/>
        </p:nvSpPr>
        <p:spPr>
          <a:xfrm>
            <a:off x="2944368" y="1508760"/>
            <a:ext cx="201168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099816" y="1655064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5FA7"/>
                </a:solidFill>
              </a:rPr>
              <a:t>2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3127248" y="2112264"/>
            <a:ext cx="164592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30" b="1" dirty="0">
                <a:solidFill>
                  <a:srgbClr val="1F2937"/>
                </a:solidFill>
              </a:rPr>
              <a:t>Культурный суверенитет</a:t>
            </a:r>
            <a:endParaRPr lang="en-US" sz="1230" dirty="0"/>
          </a:p>
        </p:txBody>
      </p:sp>
      <p:sp>
        <p:nvSpPr>
          <p:cNvPr id="10" name="Shape 8"/>
          <p:cNvSpPr/>
          <p:nvPr/>
        </p:nvSpPr>
        <p:spPr>
          <a:xfrm>
            <a:off x="5230368" y="1508760"/>
            <a:ext cx="201168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385816" y="1655064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58B3B"/>
                </a:solidFill>
              </a:rPr>
              <a:t>3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5413248" y="2112264"/>
            <a:ext cx="164592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30" b="1" dirty="0">
                <a:solidFill>
                  <a:srgbClr val="1F2937"/>
                </a:solidFill>
              </a:rPr>
              <a:t>Образование нового уровня</a:t>
            </a:r>
            <a:endParaRPr lang="en-US" sz="1230" dirty="0"/>
          </a:p>
        </p:txBody>
      </p:sp>
      <p:sp>
        <p:nvSpPr>
          <p:cNvPr id="13" name="Shape 11"/>
          <p:cNvSpPr/>
          <p:nvPr/>
        </p:nvSpPr>
        <p:spPr>
          <a:xfrm>
            <a:off x="7516368" y="1508760"/>
            <a:ext cx="201168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71816" y="1655064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A786B"/>
                </a:solidFill>
              </a:rPr>
              <a:t>4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7699248" y="2112264"/>
            <a:ext cx="164592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30" b="1" dirty="0">
                <a:solidFill>
                  <a:srgbClr val="1F2937"/>
                </a:solidFill>
              </a:rPr>
              <a:t>Научно-технологическое лидерство</a:t>
            </a:r>
            <a:endParaRPr lang="en-US" sz="1230" dirty="0"/>
          </a:p>
        </p:txBody>
      </p:sp>
      <p:sp>
        <p:nvSpPr>
          <p:cNvPr id="16" name="Shape 14"/>
          <p:cNvSpPr/>
          <p:nvPr/>
        </p:nvSpPr>
        <p:spPr>
          <a:xfrm>
            <a:off x="9802368" y="1508760"/>
            <a:ext cx="201168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957816" y="1655064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A33A3A"/>
                </a:solidFill>
              </a:rPr>
              <a:t>5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9985248" y="2112264"/>
            <a:ext cx="164592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30" b="1" dirty="0">
                <a:solidFill>
                  <a:srgbClr val="1F2937"/>
                </a:solidFill>
              </a:rPr>
              <a:t>Производственная база</a:t>
            </a:r>
            <a:endParaRPr lang="en-US" sz="1230" dirty="0"/>
          </a:p>
        </p:txBody>
      </p:sp>
      <p:sp>
        <p:nvSpPr>
          <p:cNvPr id="19" name="Shape 17"/>
          <p:cNvSpPr/>
          <p:nvPr/>
        </p:nvSpPr>
        <p:spPr>
          <a:xfrm>
            <a:off x="658368" y="3657600"/>
            <a:ext cx="201168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13816" y="3803904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83153"/>
                </a:solidFill>
              </a:rPr>
              <a:t>6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841248" y="4261104"/>
            <a:ext cx="164592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30" b="1" dirty="0">
                <a:solidFill>
                  <a:srgbClr val="1F2937"/>
                </a:solidFill>
              </a:rPr>
              <a:t>Финансовый суверенитет</a:t>
            </a:r>
            <a:endParaRPr lang="en-US" sz="1230" dirty="0"/>
          </a:p>
        </p:txBody>
      </p:sp>
      <p:sp>
        <p:nvSpPr>
          <p:cNvPr id="22" name="Shape 20"/>
          <p:cNvSpPr/>
          <p:nvPr/>
        </p:nvSpPr>
        <p:spPr>
          <a:xfrm>
            <a:off x="2944368" y="3657600"/>
            <a:ext cx="201168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099816" y="3803904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5FA7"/>
                </a:solidFill>
              </a:rPr>
              <a:t>7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3127248" y="4261104"/>
            <a:ext cx="164592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30" b="1" dirty="0">
                <a:solidFill>
                  <a:srgbClr val="1F2937"/>
                </a:solidFill>
              </a:rPr>
              <a:t>Цифровая инфраструктура</a:t>
            </a:r>
            <a:endParaRPr lang="en-US" sz="1230" dirty="0"/>
          </a:p>
        </p:txBody>
      </p:sp>
      <p:sp>
        <p:nvSpPr>
          <p:cNvPr id="25" name="Shape 23"/>
          <p:cNvSpPr/>
          <p:nvPr/>
        </p:nvSpPr>
        <p:spPr>
          <a:xfrm>
            <a:off x="5230368" y="3657600"/>
            <a:ext cx="201168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385816" y="3803904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58B3B"/>
                </a:solidFill>
              </a:rPr>
              <a:t>8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5413248" y="4261104"/>
            <a:ext cx="164592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30" b="1" dirty="0">
                <a:solidFill>
                  <a:srgbClr val="1F2937"/>
                </a:solidFill>
              </a:rPr>
              <a:t>Развитие территорий</a:t>
            </a:r>
            <a:endParaRPr lang="en-US" sz="1230" dirty="0"/>
          </a:p>
        </p:txBody>
      </p:sp>
      <p:sp>
        <p:nvSpPr>
          <p:cNvPr id="28" name="Shape 26"/>
          <p:cNvSpPr/>
          <p:nvPr/>
        </p:nvSpPr>
        <p:spPr>
          <a:xfrm>
            <a:off x="7516368" y="3657600"/>
            <a:ext cx="201168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D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671816" y="3803904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A786B"/>
                </a:solidFill>
              </a:rPr>
              <a:t>9</a:t>
            </a:r>
            <a:endParaRPr lang="en-US" sz="1700" dirty="0"/>
          </a:p>
        </p:txBody>
      </p:sp>
      <p:sp>
        <p:nvSpPr>
          <p:cNvPr id="30" name="Text 28"/>
          <p:cNvSpPr/>
          <p:nvPr/>
        </p:nvSpPr>
        <p:spPr>
          <a:xfrm>
            <a:off x="7699248" y="4261104"/>
            <a:ext cx="164592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30" b="1" dirty="0">
                <a:solidFill>
                  <a:srgbClr val="1F2937"/>
                </a:solidFill>
              </a:rPr>
              <a:t>Евразийская кооперация</a:t>
            </a:r>
            <a:endParaRPr lang="en-US" sz="1230" dirty="0"/>
          </a:p>
        </p:txBody>
      </p:sp>
      <p:sp>
        <p:nvSpPr>
          <p:cNvPr id="31" name="Shape 29"/>
          <p:cNvSpPr/>
          <p:nvPr/>
        </p:nvSpPr>
        <p:spPr>
          <a:xfrm>
            <a:off x="9802368" y="3657600"/>
            <a:ext cx="201168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4ED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957816" y="3803904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A33A3A"/>
                </a:solidFill>
              </a:rPr>
              <a:t>10</a:t>
            </a:r>
            <a:endParaRPr lang="en-US" sz="1700" dirty="0"/>
          </a:p>
        </p:txBody>
      </p:sp>
      <p:sp>
        <p:nvSpPr>
          <p:cNvPr id="33" name="Text 31"/>
          <p:cNvSpPr/>
          <p:nvPr/>
        </p:nvSpPr>
        <p:spPr>
          <a:xfrm>
            <a:off x="9985248" y="4261104"/>
            <a:ext cx="164592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30" b="1" dirty="0">
                <a:solidFill>
                  <a:srgbClr val="1F2937"/>
                </a:solidFill>
              </a:rPr>
              <a:t>Образ будущего</a:t>
            </a:r>
            <a:endParaRPr lang="en-US" sz="12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E7786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8315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5. Стратегия: семь уровней действия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960120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Каждый уровень имеет собственные институты и инструменты, но работает на общую цель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960120" y="1417320"/>
            <a:ext cx="10149840" cy="475488"/>
          </a:xfrm>
          <a:prstGeom prst="roundRect">
            <a:avLst/>
          </a:prstGeom>
          <a:solidFill>
            <a:srgbClr val="183153"/>
          </a:solidFill>
          <a:ln w="12700">
            <a:solidFill>
              <a:srgbClr val="183153">
                <a:alpha val="7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97280" y="1508760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536192" y="150876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70" b="1" dirty="0">
                <a:solidFill>
                  <a:srgbClr val="FFFFFF"/>
                </a:solidFill>
              </a:rPr>
              <a:t>Смыслы и культура</a:t>
            </a:r>
            <a:endParaRPr lang="en-US" sz="1270" dirty="0"/>
          </a:p>
        </p:txBody>
      </p:sp>
      <p:sp>
        <p:nvSpPr>
          <p:cNvPr id="7" name="Shape 5"/>
          <p:cNvSpPr/>
          <p:nvPr/>
        </p:nvSpPr>
        <p:spPr>
          <a:xfrm>
            <a:off x="960120" y="2057400"/>
            <a:ext cx="10149840" cy="475488"/>
          </a:xfrm>
          <a:prstGeom prst="roundRect">
            <a:avLst/>
          </a:prstGeom>
          <a:solidFill>
            <a:srgbClr val="2E5FA7">
              <a:alpha val="96000"/>
            </a:srgbClr>
          </a:solidFill>
          <a:ln w="12700">
            <a:solidFill>
              <a:srgbClr val="2E5FA7">
                <a:alpha val="7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97280" y="2148840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536192" y="214884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70" b="1" dirty="0">
                <a:solidFill>
                  <a:srgbClr val="FFFFFF"/>
                </a:solidFill>
              </a:rPr>
              <a:t>Человек и образование</a:t>
            </a:r>
            <a:endParaRPr lang="en-US" sz="1270" dirty="0"/>
          </a:p>
        </p:txBody>
      </p:sp>
      <p:sp>
        <p:nvSpPr>
          <p:cNvPr id="10" name="Shape 8"/>
          <p:cNvSpPr/>
          <p:nvPr/>
        </p:nvSpPr>
        <p:spPr>
          <a:xfrm>
            <a:off x="960120" y="2697480"/>
            <a:ext cx="10149840" cy="475488"/>
          </a:xfrm>
          <a:prstGeom prst="roundRect">
            <a:avLst/>
          </a:prstGeom>
          <a:solidFill>
            <a:srgbClr val="3A786B">
              <a:alpha val="92000"/>
            </a:srgbClr>
          </a:solidFill>
          <a:ln w="12700">
            <a:solidFill>
              <a:srgbClr val="3A786B">
                <a:alpha val="7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97280" y="2788920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536192" y="278892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70" b="1" dirty="0">
                <a:solidFill>
                  <a:srgbClr val="FFFFFF"/>
                </a:solidFill>
              </a:rPr>
              <a:t>Наука и технологии</a:t>
            </a:r>
            <a:endParaRPr lang="en-US" sz="1270" dirty="0"/>
          </a:p>
        </p:txBody>
      </p:sp>
      <p:sp>
        <p:nvSpPr>
          <p:cNvPr id="13" name="Shape 11"/>
          <p:cNvSpPr/>
          <p:nvPr/>
        </p:nvSpPr>
        <p:spPr>
          <a:xfrm>
            <a:off x="960120" y="3337560"/>
            <a:ext cx="10149840" cy="475488"/>
          </a:xfrm>
          <a:prstGeom prst="roundRect">
            <a:avLst/>
          </a:prstGeom>
          <a:solidFill>
            <a:srgbClr val="B58B3B">
              <a:alpha val="88000"/>
            </a:srgbClr>
          </a:solidFill>
          <a:ln w="12700">
            <a:solidFill>
              <a:srgbClr val="B58B3B">
                <a:alpha val="7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97280" y="3429000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536192" y="342900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70" b="1" dirty="0">
                <a:solidFill>
                  <a:srgbClr val="FFFFFF"/>
                </a:solidFill>
              </a:rPr>
              <a:t>Экономика и производство</a:t>
            </a:r>
            <a:endParaRPr lang="en-US" sz="1270" dirty="0"/>
          </a:p>
        </p:txBody>
      </p:sp>
      <p:sp>
        <p:nvSpPr>
          <p:cNvPr id="16" name="Shape 14"/>
          <p:cNvSpPr/>
          <p:nvPr/>
        </p:nvSpPr>
        <p:spPr>
          <a:xfrm>
            <a:off x="960120" y="3977640"/>
            <a:ext cx="10149840" cy="475488"/>
          </a:xfrm>
          <a:prstGeom prst="roundRect">
            <a:avLst/>
          </a:prstGeom>
          <a:solidFill>
            <a:srgbClr val="A33A3A">
              <a:alpha val="84000"/>
            </a:srgbClr>
          </a:solidFill>
          <a:ln w="12700">
            <a:solidFill>
              <a:srgbClr val="A33A3A">
                <a:alpha val="7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97280" y="4069080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5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536192" y="406908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70" b="1" dirty="0">
                <a:solidFill>
                  <a:srgbClr val="FFFFFF"/>
                </a:solidFill>
              </a:rPr>
              <a:t>Государство и институты</a:t>
            </a:r>
            <a:endParaRPr lang="en-US" sz="1270" dirty="0"/>
          </a:p>
        </p:txBody>
      </p:sp>
      <p:sp>
        <p:nvSpPr>
          <p:cNvPr id="19" name="Shape 17"/>
          <p:cNvSpPr/>
          <p:nvPr/>
        </p:nvSpPr>
        <p:spPr>
          <a:xfrm>
            <a:off x="960120" y="4617720"/>
            <a:ext cx="10149840" cy="475488"/>
          </a:xfrm>
          <a:prstGeom prst="roundRect">
            <a:avLst/>
          </a:prstGeom>
          <a:solidFill>
            <a:srgbClr val="6B5B95">
              <a:alpha val="80000"/>
            </a:srgbClr>
          </a:solidFill>
          <a:ln w="12700">
            <a:solidFill>
              <a:srgbClr val="6B5B95">
                <a:alpha val="7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97280" y="4709160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6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536192" y="470916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70" b="1" dirty="0">
                <a:solidFill>
                  <a:srgbClr val="FFFFFF"/>
                </a:solidFill>
              </a:rPr>
              <a:t>Территории и инфраструктура</a:t>
            </a:r>
            <a:endParaRPr lang="en-US" sz="1270" dirty="0"/>
          </a:p>
        </p:txBody>
      </p:sp>
      <p:sp>
        <p:nvSpPr>
          <p:cNvPr id="22" name="Shape 20"/>
          <p:cNvSpPr/>
          <p:nvPr/>
        </p:nvSpPr>
        <p:spPr>
          <a:xfrm>
            <a:off x="960120" y="5257800"/>
            <a:ext cx="10149840" cy="475488"/>
          </a:xfrm>
          <a:prstGeom prst="roundRect">
            <a:avLst/>
          </a:prstGeom>
          <a:solidFill>
            <a:srgbClr val="4C6E91">
              <a:alpha val="76000"/>
            </a:srgbClr>
          </a:solidFill>
          <a:ln w="12700">
            <a:solidFill>
              <a:srgbClr val="4C6E91">
                <a:alpha val="70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97280" y="5349240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7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536192" y="534924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70" b="1" dirty="0">
                <a:solidFill>
                  <a:srgbClr val="FFFFFF"/>
                </a:solidFill>
              </a:rPr>
              <a:t>Международная кооперация</a:t>
            </a:r>
            <a:endParaRPr lang="en-US" sz="1270" dirty="0"/>
          </a:p>
        </p:txBody>
      </p:sp>
      <p:sp>
        <p:nvSpPr>
          <p:cNvPr id="25" name="Text 23"/>
          <p:cNvSpPr/>
          <p:nvPr/>
        </p:nvSpPr>
        <p:spPr>
          <a:xfrm>
            <a:off x="960120" y="6062472"/>
            <a:ext cx="10149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B7280"/>
                </a:solidFill>
              </a:rPr>
              <a:t>Логика: смысл → человек → компетенции → производство → институты → территория → внешняя кооперация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E7786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8315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6. Структура Русского мира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960120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Ядро, контуры и механизм координации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4663440" y="1965960"/>
            <a:ext cx="2834640" cy="1828800"/>
          </a:xfrm>
          <a:prstGeom prst="ellipse">
            <a:avLst/>
          </a:prstGeom>
          <a:solidFill>
            <a:srgbClr val="E5ECF6"/>
          </a:solidFill>
          <a:ln w="25400">
            <a:solidFill>
              <a:srgbClr val="18315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74920" y="2468880"/>
            <a:ext cx="2011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83153"/>
                </a:solidFill>
              </a:rPr>
              <a:t>ЦИВИЛИЗАЦИОННОЕ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183153"/>
                </a:solidFill>
              </a:rPr>
              <a:t>ЯДРО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731520" y="1508760"/>
            <a:ext cx="2057400" cy="713232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18315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737360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83153"/>
                </a:solidFill>
              </a:rPr>
              <a:t>КУЛЬТУРА</a:t>
            </a:r>
            <a:endParaRPr lang="en-US" sz="1080" dirty="0"/>
          </a:p>
        </p:txBody>
      </p:sp>
      <p:sp>
        <p:nvSpPr>
          <p:cNvPr id="8" name="Shape 6"/>
          <p:cNvSpPr/>
          <p:nvPr/>
        </p:nvSpPr>
        <p:spPr>
          <a:xfrm>
            <a:off x="822960" y="3840480"/>
            <a:ext cx="2057400" cy="713232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2E5FA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4069080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2E5FA7"/>
                </a:solidFill>
              </a:rPr>
              <a:t>ЧЕЛОВЕК</a:t>
            </a:r>
            <a:endParaRPr lang="en-US" sz="1080" dirty="0"/>
          </a:p>
        </p:txBody>
      </p:sp>
      <p:sp>
        <p:nvSpPr>
          <p:cNvPr id="10" name="Shape 8"/>
          <p:cNvSpPr/>
          <p:nvPr/>
        </p:nvSpPr>
        <p:spPr>
          <a:xfrm>
            <a:off x="3246120" y="4709160"/>
            <a:ext cx="2057400" cy="713232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3A78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37560" y="4937760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3A786B"/>
                </a:solidFill>
              </a:rPr>
              <a:t>НАУКА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7452360" y="4709160"/>
            <a:ext cx="2057400" cy="713232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B58B3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543800" y="4937760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B58B3B"/>
                </a:solidFill>
              </a:rPr>
              <a:t>ЭКОНОМИКА</a:t>
            </a:r>
            <a:endParaRPr lang="en-US" sz="1080" dirty="0"/>
          </a:p>
        </p:txBody>
      </p:sp>
      <p:sp>
        <p:nvSpPr>
          <p:cNvPr id="14" name="Shape 12"/>
          <p:cNvSpPr/>
          <p:nvPr/>
        </p:nvSpPr>
        <p:spPr>
          <a:xfrm>
            <a:off x="9326880" y="3840480"/>
            <a:ext cx="2057400" cy="713232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A33A3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418320" y="4069080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A33A3A"/>
                </a:solidFill>
              </a:rPr>
              <a:t>ГОСУДАРСТВО</a:t>
            </a:r>
            <a:endParaRPr lang="en-US" sz="1080" dirty="0"/>
          </a:p>
        </p:txBody>
      </p:sp>
      <p:sp>
        <p:nvSpPr>
          <p:cNvPr id="16" name="Shape 14"/>
          <p:cNvSpPr/>
          <p:nvPr/>
        </p:nvSpPr>
        <p:spPr>
          <a:xfrm>
            <a:off x="9372600" y="1508760"/>
            <a:ext cx="2057400" cy="713232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6B5B9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464040" y="1737360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6B5B95"/>
                </a:solidFill>
              </a:rPr>
              <a:t>ТЕРРИТОРИИ</a:t>
            </a:r>
            <a:endParaRPr lang="en-US" sz="1080" dirty="0"/>
          </a:p>
        </p:txBody>
      </p:sp>
      <p:sp>
        <p:nvSpPr>
          <p:cNvPr id="18" name="Shape 16"/>
          <p:cNvSpPr/>
          <p:nvPr/>
        </p:nvSpPr>
        <p:spPr>
          <a:xfrm>
            <a:off x="7406640" y="777240"/>
            <a:ext cx="2057400" cy="713232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4C6E9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498080" y="1005840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4C6E91"/>
                </a:solidFill>
              </a:rPr>
              <a:t>ВНЕШНИЙ КОНТУР</a:t>
            </a:r>
            <a:endParaRPr lang="en-US" sz="1080" dirty="0"/>
          </a:p>
        </p:txBody>
      </p:sp>
      <p:sp>
        <p:nvSpPr>
          <p:cNvPr id="20" name="Shape 18"/>
          <p:cNvSpPr/>
          <p:nvPr/>
        </p:nvSpPr>
        <p:spPr>
          <a:xfrm>
            <a:off x="3063240" y="777240"/>
            <a:ext cx="2057400" cy="713232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83695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154680" y="1005840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836953"/>
                </a:solidFill>
              </a:rPr>
              <a:t>ОБРАЗ БУДУЩЕГО</a:t>
            </a:r>
            <a:endParaRPr lang="en-US" sz="1080" dirty="0"/>
          </a:p>
        </p:txBody>
      </p:sp>
      <p:sp>
        <p:nvSpPr>
          <p:cNvPr id="22" name="Shape 20"/>
          <p:cNvSpPr/>
          <p:nvPr/>
        </p:nvSpPr>
        <p:spPr>
          <a:xfrm>
            <a:off x="6080760" y="2880360"/>
            <a:ext cx="-4320540" cy="-1014984"/>
          </a:xfrm>
          <a:prstGeom prst="line">
            <a:avLst/>
          </a:prstGeom>
          <a:noFill/>
          <a:ln w="12700">
            <a:solidFill>
              <a:srgbClr val="B9C5D4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3" name="Shape 21"/>
          <p:cNvSpPr/>
          <p:nvPr/>
        </p:nvSpPr>
        <p:spPr>
          <a:xfrm>
            <a:off x="6080760" y="2880360"/>
            <a:ext cx="-4229100" cy="1316736"/>
          </a:xfrm>
          <a:prstGeom prst="line">
            <a:avLst/>
          </a:prstGeom>
          <a:noFill/>
          <a:ln w="12700">
            <a:solidFill>
              <a:srgbClr val="B9C5D4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4" name="Shape 22"/>
          <p:cNvSpPr/>
          <p:nvPr/>
        </p:nvSpPr>
        <p:spPr>
          <a:xfrm>
            <a:off x="6080760" y="2880360"/>
            <a:ext cx="-1805940" cy="2185416"/>
          </a:xfrm>
          <a:prstGeom prst="line">
            <a:avLst/>
          </a:prstGeom>
          <a:noFill/>
          <a:ln w="12700">
            <a:solidFill>
              <a:srgbClr val="B9C5D4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5" name="Shape 23"/>
          <p:cNvSpPr/>
          <p:nvPr/>
        </p:nvSpPr>
        <p:spPr>
          <a:xfrm>
            <a:off x="6080760" y="2880360"/>
            <a:ext cx="2400300" cy="2185416"/>
          </a:xfrm>
          <a:prstGeom prst="line">
            <a:avLst/>
          </a:prstGeom>
          <a:noFill/>
          <a:ln w="12700">
            <a:solidFill>
              <a:srgbClr val="B9C5D4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6" name="Shape 24"/>
          <p:cNvSpPr/>
          <p:nvPr/>
        </p:nvSpPr>
        <p:spPr>
          <a:xfrm>
            <a:off x="6080760" y="2880360"/>
            <a:ext cx="4274820" cy="1316736"/>
          </a:xfrm>
          <a:prstGeom prst="line">
            <a:avLst/>
          </a:prstGeom>
          <a:noFill/>
          <a:ln w="12700">
            <a:solidFill>
              <a:srgbClr val="B9C5D4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7" name="Shape 25"/>
          <p:cNvSpPr/>
          <p:nvPr/>
        </p:nvSpPr>
        <p:spPr>
          <a:xfrm>
            <a:off x="6080760" y="2880360"/>
            <a:ext cx="4320540" cy="-1014984"/>
          </a:xfrm>
          <a:prstGeom prst="line">
            <a:avLst/>
          </a:prstGeom>
          <a:noFill/>
          <a:ln w="12700">
            <a:solidFill>
              <a:srgbClr val="B9C5D4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8" name="Shape 26"/>
          <p:cNvSpPr/>
          <p:nvPr/>
        </p:nvSpPr>
        <p:spPr>
          <a:xfrm>
            <a:off x="6080760" y="2880360"/>
            <a:ext cx="2354580" cy="-1746504"/>
          </a:xfrm>
          <a:prstGeom prst="line">
            <a:avLst/>
          </a:prstGeom>
          <a:noFill/>
          <a:ln w="12700">
            <a:solidFill>
              <a:srgbClr val="B9C5D4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9" name="Shape 27"/>
          <p:cNvSpPr/>
          <p:nvPr/>
        </p:nvSpPr>
        <p:spPr>
          <a:xfrm>
            <a:off x="6080760" y="2880360"/>
            <a:ext cx="-1988820" cy="-1746504"/>
          </a:xfrm>
          <a:prstGeom prst="line">
            <a:avLst/>
          </a:prstGeom>
          <a:noFill/>
          <a:ln w="12700">
            <a:solidFill>
              <a:srgbClr val="B9C5D4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E7786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8315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7. Институциональная архитектура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960120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Не одна организация, а согласованная сеть институтов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58368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B"/>
            </a:solidFill>
            <a:prstDash val="solid"/>
          </a:ln>
          <a:effectLst>
            <a:outerShdw sx="100000" sy="100000" kx="0" ky="0" algn="bl" rotWithShape="0" blurRad="12700" dist="50800" dir="2700000">
              <a:srgbClr val="C9D1DC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58368" y="1508760"/>
            <a:ext cx="73152" cy="4251960"/>
          </a:xfrm>
          <a:prstGeom prst="rect">
            <a:avLst/>
          </a:prstGeom>
          <a:solidFill>
            <a:srgbClr val="183153"/>
          </a:solidFill>
          <a:ln w="12700">
            <a:solidFill>
              <a:srgbClr val="18315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67335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2937"/>
                </a:solidFill>
              </a:rPr>
              <a:t>Смысловой контур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86968" y="2075688"/>
            <a:ext cx="2130552" cy="3566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1140" dirty="0">
                <a:solidFill>
                  <a:srgbClr val="6B7280"/>
                </a:solidFill>
              </a:rPr>
              <a:t>Культура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Образование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История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Медиа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Экспертные сообщества</a:t>
            </a:r>
            <a:endParaRPr lang="en-US" sz="1140" dirty="0"/>
          </a:p>
        </p:txBody>
      </p:sp>
      <p:sp>
        <p:nvSpPr>
          <p:cNvPr id="8" name="Shape 6"/>
          <p:cNvSpPr/>
          <p:nvPr/>
        </p:nvSpPr>
        <p:spPr>
          <a:xfrm>
            <a:off x="3511296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B"/>
            </a:solidFill>
            <a:prstDash val="solid"/>
          </a:ln>
          <a:effectLst>
            <a:outerShdw sx="100000" sy="100000" kx="0" ky="0" algn="bl" rotWithShape="0" blurRad="12700" dist="50800" dir="2700000">
              <a:srgbClr val="C9D1DC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511296" y="1508760"/>
            <a:ext cx="73152" cy="4251960"/>
          </a:xfrm>
          <a:prstGeom prst="rect">
            <a:avLst/>
          </a:prstGeom>
          <a:solidFill>
            <a:srgbClr val="2E5FA7"/>
          </a:solidFill>
          <a:ln w="12700">
            <a:solidFill>
              <a:srgbClr val="2E5FA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39896" y="167335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2937"/>
                </a:solidFill>
              </a:rPr>
              <a:t>Проектный контур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739896" y="2075688"/>
            <a:ext cx="2130552" cy="3566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1140" dirty="0">
                <a:solidFill>
                  <a:srgbClr val="6B7280"/>
                </a:solidFill>
              </a:rPr>
              <a:t>Наука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Инжиниринг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Бизнес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Кооперация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Проектные офисы</a:t>
            </a:r>
            <a:endParaRPr lang="en-US" sz="1140" dirty="0"/>
          </a:p>
        </p:txBody>
      </p:sp>
      <p:sp>
        <p:nvSpPr>
          <p:cNvPr id="12" name="Shape 10"/>
          <p:cNvSpPr/>
          <p:nvPr/>
        </p:nvSpPr>
        <p:spPr>
          <a:xfrm>
            <a:off x="6364224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B"/>
            </a:solidFill>
            <a:prstDash val="solid"/>
          </a:ln>
          <a:effectLst>
            <a:outerShdw sx="100000" sy="100000" kx="0" ky="0" algn="bl" rotWithShape="0" blurRad="12700" dist="50800" dir="2700000">
              <a:srgbClr val="C9D1DC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364224" y="1508760"/>
            <a:ext cx="73152" cy="4251960"/>
          </a:xfrm>
          <a:prstGeom prst="rect">
            <a:avLst/>
          </a:prstGeom>
          <a:solidFill>
            <a:srgbClr val="B58B3B"/>
          </a:solidFill>
          <a:ln w="12700">
            <a:solidFill>
              <a:srgbClr val="B58B3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92824" y="167335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2937"/>
                </a:solidFill>
              </a:rPr>
              <a:t>Финансовый контур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592824" y="2075688"/>
            <a:ext cx="2130552" cy="3566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1140" dirty="0">
                <a:solidFill>
                  <a:srgbClr val="6B7280"/>
                </a:solidFill>
              </a:rPr>
              <a:t>Банки развития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Фонды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Длинный капитал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Социальные финансы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ГЧП</a:t>
            </a:r>
            <a:endParaRPr lang="en-US" sz="1140" dirty="0"/>
          </a:p>
        </p:txBody>
      </p:sp>
      <p:sp>
        <p:nvSpPr>
          <p:cNvPr id="16" name="Shape 14"/>
          <p:cNvSpPr/>
          <p:nvPr/>
        </p:nvSpPr>
        <p:spPr>
          <a:xfrm>
            <a:off x="9217152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3EB"/>
            </a:solidFill>
            <a:prstDash val="solid"/>
          </a:ln>
          <a:effectLst>
            <a:outerShdw sx="100000" sy="100000" kx="0" ky="0" algn="bl" rotWithShape="0" blurRad="12700" dist="50800" dir="2700000">
              <a:srgbClr val="C9D1DC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9217152" y="1508760"/>
            <a:ext cx="73152" cy="4251960"/>
          </a:xfrm>
          <a:prstGeom prst="rect">
            <a:avLst/>
          </a:prstGeom>
          <a:solidFill>
            <a:srgbClr val="A33A3A"/>
          </a:solidFill>
          <a:ln w="12700">
            <a:solidFill>
              <a:srgbClr val="A33A3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45752" y="167335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2937"/>
                </a:solidFill>
              </a:rPr>
              <a:t>Управленческий контур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445752" y="2075688"/>
            <a:ext cx="2130552" cy="3566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1140" dirty="0">
                <a:solidFill>
                  <a:srgbClr val="6B7280"/>
                </a:solidFill>
              </a:rPr>
              <a:t>Государство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Регионы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Муниципалитеты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ИАЦ</a:t>
            </a:r>
            <a:endParaRPr lang="en-US" sz="1140" dirty="0"/>
          </a:p>
          <a:p>
            <a:r>
              <a:rPr lang="en-US" sz="1140" dirty="0">
                <a:solidFill>
                  <a:srgbClr val="6B7280"/>
                </a:solidFill>
              </a:rPr>
              <a:t>Стратегические платформы</a:t>
            </a:r>
            <a:endParaRPr lang="en-US" sz="11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E7786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8315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8. Цифровой контур: ЭКВИЛИБРИУМ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21792" y="960120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</a:rPr>
              <a:t>Информационно-аналитическая надстройка для наблюдения, моделирования и координации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21792" y="1828800"/>
            <a:ext cx="1975104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1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2057400"/>
            <a:ext cx="17556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83153"/>
                </a:solidFill>
              </a:rPr>
              <a:t>НАБЛЮДЕНИЕ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731520" y="2487168"/>
            <a:ext cx="17556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6B7280"/>
                </a:solidFill>
              </a:rPr>
              <a:t>данные • реестры • мониторинг</a:t>
            </a:r>
            <a:endParaRPr lang="en-US" sz="980" dirty="0"/>
          </a:p>
        </p:txBody>
      </p:sp>
      <p:sp>
        <p:nvSpPr>
          <p:cNvPr id="7" name="Shape 5"/>
          <p:cNvSpPr/>
          <p:nvPr/>
        </p:nvSpPr>
        <p:spPr>
          <a:xfrm>
            <a:off x="2569464" y="2240280"/>
            <a:ext cx="320040" cy="411480"/>
          </a:xfrm>
          <a:prstGeom prst="chevron">
            <a:avLst/>
          </a:prstGeom>
          <a:solidFill>
            <a:srgbClr val="B8C4D3"/>
          </a:solidFill>
          <a:ln w="12700">
            <a:solidFill>
              <a:srgbClr val="B8C4D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916936" y="1828800"/>
            <a:ext cx="1975104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1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026664" y="2057400"/>
            <a:ext cx="17556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83153"/>
                </a:solidFill>
              </a:rPr>
              <a:t>АНАЛИЗ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3026664" y="2487168"/>
            <a:ext cx="17556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6B7280"/>
                </a:solidFill>
              </a:rPr>
              <a:t>ИИ • сценарии • системные модели</a:t>
            </a:r>
            <a:endParaRPr lang="en-US" sz="980" dirty="0"/>
          </a:p>
        </p:txBody>
      </p:sp>
      <p:sp>
        <p:nvSpPr>
          <p:cNvPr id="11" name="Shape 9"/>
          <p:cNvSpPr/>
          <p:nvPr/>
        </p:nvSpPr>
        <p:spPr>
          <a:xfrm>
            <a:off x="4864608" y="2240280"/>
            <a:ext cx="320040" cy="411480"/>
          </a:xfrm>
          <a:prstGeom prst="chevron">
            <a:avLst/>
          </a:prstGeom>
          <a:solidFill>
            <a:srgbClr val="B8C4D3"/>
          </a:solidFill>
          <a:ln w="12700">
            <a:solidFill>
              <a:srgbClr val="B8C4D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212080" y="1828800"/>
            <a:ext cx="1975104" cy="1234440"/>
          </a:xfrm>
          <a:prstGeom prst="roundRect">
            <a:avLst/>
          </a:prstGeom>
          <a:solidFill>
            <a:srgbClr val="E7EEF8"/>
          </a:solidFill>
          <a:ln w="22860">
            <a:solidFill>
              <a:srgbClr val="2E5FA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21808" y="2057400"/>
            <a:ext cx="17556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83153"/>
                </a:solidFill>
              </a:rPr>
              <a:t>ПРОГНОЗ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321808" y="2487168"/>
            <a:ext cx="17556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6B7280"/>
                </a:solidFill>
              </a:rPr>
              <a:t>риски • возможности • раннее предупреждение</a:t>
            </a:r>
            <a:endParaRPr lang="en-US" sz="980" dirty="0"/>
          </a:p>
        </p:txBody>
      </p:sp>
      <p:sp>
        <p:nvSpPr>
          <p:cNvPr id="15" name="Shape 13"/>
          <p:cNvSpPr/>
          <p:nvPr/>
        </p:nvSpPr>
        <p:spPr>
          <a:xfrm>
            <a:off x="7159752" y="2240280"/>
            <a:ext cx="320040" cy="411480"/>
          </a:xfrm>
          <a:prstGeom prst="chevron">
            <a:avLst/>
          </a:prstGeom>
          <a:solidFill>
            <a:srgbClr val="B8C4D3"/>
          </a:solidFill>
          <a:ln w="12700">
            <a:solidFill>
              <a:srgbClr val="B8C4D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507224" y="1828800"/>
            <a:ext cx="1975104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1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616952" y="2057400"/>
            <a:ext cx="17556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83153"/>
                </a:solidFill>
              </a:rPr>
              <a:t>РЕШЕНИЕ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7616952" y="2487168"/>
            <a:ext cx="17556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6B7280"/>
                </a:solidFill>
              </a:rPr>
              <a:t>приоритеты • ресурсы • проектные пакеты</a:t>
            </a:r>
            <a:endParaRPr lang="en-US" sz="980" dirty="0"/>
          </a:p>
        </p:txBody>
      </p:sp>
      <p:sp>
        <p:nvSpPr>
          <p:cNvPr id="19" name="Shape 17"/>
          <p:cNvSpPr/>
          <p:nvPr/>
        </p:nvSpPr>
        <p:spPr>
          <a:xfrm>
            <a:off x="9454896" y="2240280"/>
            <a:ext cx="320040" cy="411480"/>
          </a:xfrm>
          <a:prstGeom prst="chevron">
            <a:avLst/>
          </a:prstGeom>
          <a:solidFill>
            <a:srgbClr val="B8C4D3"/>
          </a:solidFill>
          <a:ln w="12700">
            <a:solidFill>
              <a:srgbClr val="B8C4D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802368" y="1828800"/>
            <a:ext cx="1975104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1E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912096" y="2057400"/>
            <a:ext cx="17556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83153"/>
                </a:solidFill>
              </a:rPr>
              <a:t>КОНТРОЛЬ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9912096" y="2487168"/>
            <a:ext cx="17556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6B7280"/>
                </a:solidFill>
              </a:rPr>
              <a:t>эффект • обратная связь • корректировка</a:t>
            </a:r>
            <a:endParaRPr lang="en-US" sz="980" dirty="0"/>
          </a:p>
        </p:txBody>
      </p:sp>
      <p:sp>
        <p:nvSpPr>
          <p:cNvPr id="23" name="Shape 21"/>
          <p:cNvSpPr/>
          <p:nvPr/>
        </p:nvSpPr>
        <p:spPr>
          <a:xfrm>
            <a:off x="1143000" y="3977640"/>
            <a:ext cx="9875520" cy="1143000"/>
          </a:xfrm>
          <a:prstGeom prst="roundRect">
            <a:avLst/>
          </a:prstGeom>
          <a:solidFill>
            <a:srgbClr val="F1F4F8"/>
          </a:solidFill>
          <a:ln w="12700">
            <a:solidFill>
              <a:srgbClr val="D9E1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463040" y="4315968"/>
            <a:ext cx="9235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F2937"/>
                </a:solidFill>
              </a:rPr>
              <a:t>Цель: создать единое поле фактов, сценариев, целей, проектов и измеримого результата — без подмены политического решения автоматикой.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E7786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мир — цели, стратегия и структура</dc:title>
  <dc:subject>Русский мир — цели, стратегия и структура</dc:subject>
  <dc:creator>OpenAI</dc:creator>
  <cp:lastModifiedBy>OpenAI</cp:lastModifiedBy>
  <cp:revision>1</cp:revision>
  <dcterms:created xsi:type="dcterms:W3CDTF">2026-08-23T18:00:30Z</dcterms:created>
  <dcterms:modified xsi:type="dcterms:W3CDTF">2026-08-23T18:00:30Z</dcterms:modified>
</cp:coreProperties>
</file>