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BFF"/>
          </a:solidFill>
          <a:ln w="12700">
            <a:solidFill>
              <a:srgbClr val="F8FBFF">
                <a:alpha val="0"/>
              </a:srgbClr>
            </a:solidFill>
            <a:prstDash val="solid"/>
          </a:ln>
        </p:spPr>
      </p:sp>
      <p:pic>
        <p:nvPicPr>
          <p:cNvPr id="3" name="Image 0" descr="/mnt/data/россия_система_стратегического_планирования.png">    </p:cNvPr>
          <p:cNvPicPr>
            <a:picLocks noChangeAspect="1"/>
          </p:cNvPicPr>
          <p:nvPr/>
        </p:nvPicPr>
        <p:blipFill>
          <a:blip r:embed="rId1"/>
          <a:srcRect l="17329" r="17329" t="0" b="0"/>
          <a:stretch/>
        </p:blipFill>
        <p:spPr>
          <a:xfrm>
            <a:off x="5486400" y="475488"/>
            <a:ext cx="6263640" cy="5394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5800" y="594360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0B2F6B"/>
                </a:solidFill>
              </a:rPr>
              <a:t>РОССИЯ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713232" y="1417320"/>
            <a:ext cx="44805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2F6B"/>
                </a:solidFill>
              </a:rPr>
              <a:t>Система планирования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0B2F6B"/>
                </a:solidFill>
              </a:rPr>
              <a:t>и конструирования</a:t>
            </a:r>
            <a:endParaRPr lang="en-US" sz="2500" dirty="0"/>
          </a:p>
        </p:txBody>
      </p:sp>
      <p:sp>
        <p:nvSpPr>
          <p:cNvPr id="6" name="Text 3"/>
          <p:cNvSpPr/>
          <p:nvPr/>
        </p:nvSpPr>
        <p:spPr>
          <a:xfrm>
            <a:off x="731520" y="2651760"/>
            <a:ext cx="4343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4B5563"/>
                </a:solidFill>
              </a:rPr>
              <a:t>Единый контур стратегических целей, балансов, проектирования, ресурсов, исполнения и обратной связи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31520" y="3566160"/>
            <a:ext cx="4297680" cy="0"/>
          </a:xfrm>
          <a:prstGeom prst="line">
            <a:avLst/>
          </a:prstGeom>
          <a:noFill/>
          <a:ln w="25400">
            <a:solidFill>
              <a:srgbClr val="C8A24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388620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Рабочий концепт-пакет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Зачем нужна система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Переход от разрозненных программ к управляемой архитектуре результата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1732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52B1E"/>
                </a:solidFill>
              </a:rPr>
              <a:t>Проблема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1737360"/>
            <a:ext cx="47548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827"/>
                </a:solidFill>
              </a:rPr>
              <a:t>Стратегии, бюджеты, отраслевые планы, стройка и контроль часто живут в разных контурах. В итоге цели не всегда превращаются в проверяемый результат.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0" y="141732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24691"/>
                </a:solidFill>
              </a:rPr>
              <a:t>Решение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0" y="1737360"/>
            <a:ext cx="475488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11827"/>
                </a:solidFill>
              </a:rPr>
              <a:t>Единый цикл: цель → баланс → проект → ресурсы → исполнение → контроль. Каждый проект связан с данными, кадрами, финансами, территорией и сроками.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715000" y="1874520"/>
            <a:ext cx="411480" cy="411480"/>
          </a:xfrm>
          <a:prstGeom prst="chevron">
            <a:avLst/>
          </a:prstGeom>
          <a:solidFill>
            <a:srgbClr val="C8A24A"/>
          </a:solidFill>
          <a:ln w="12700">
            <a:solidFill>
              <a:srgbClr val="C8A24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3108960"/>
            <a:ext cx="10698480" cy="1828800"/>
          </a:xfrm>
          <a:prstGeom prst="rect">
            <a:avLst/>
          </a:prstGeom>
          <a:solidFill>
            <a:srgbClr val="EAF3FF"/>
          </a:solidFill>
          <a:ln w="12700">
            <a:solidFill>
              <a:srgbClr val="D0D7E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33375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2F6B"/>
                </a:solidFill>
              </a:rPr>
              <a:t>Цель пакета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960120" y="3703320"/>
            <a:ext cx="9966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Собрать рабочую модель государственного конструктора развития: с картой целей, национальными балансами, проектным контуром, ресурсно-кадровой матрицей и системой обратной связи.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Полный цикл управления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Замкнутая петля превращает стратегию в физический и социальный результат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0" y="1874520"/>
            <a:ext cx="914400" cy="0"/>
          </a:xfrm>
          <a:prstGeom prst="line">
            <a:avLst/>
          </a:prstGeom>
          <a:noFill/>
          <a:ln w="25400">
            <a:solidFill>
              <a:srgbClr val="124691"/>
            </a:solidFill>
            <a:prstDash val="solid"/>
            <a:headEnd type="none"/>
            <a:tailEnd type="triangle"/>
          </a:ln>
        </p:spPr>
      </p:sp>
      <p:sp>
        <p:nvSpPr>
          <p:cNvPr id="6" name="Shape 4"/>
          <p:cNvSpPr/>
          <p:nvPr/>
        </p:nvSpPr>
        <p:spPr>
          <a:xfrm>
            <a:off x="5486400" y="1874520"/>
            <a:ext cx="914400" cy="0"/>
          </a:xfrm>
          <a:prstGeom prst="line">
            <a:avLst/>
          </a:prstGeom>
          <a:noFill/>
          <a:ln w="25400">
            <a:solidFill>
              <a:srgbClr val="124691"/>
            </a:solidFill>
            <a:prstDash val="solid"/>
            <a:headEnd type="none"/>
            <a:tailEnd type="triangle"/>
          </a:ln>
        </p:spPr>
      </p:sp>
      <p:sp>
        <p:nvSpPr>
          <p:cNvPr id="7" name="Shape 5"/>
          <p:cNvSpPr/>
          <p:nvPr/>
        </p:nvSpPr>
        <p:spPr>
          <a:xfrm>
            <a:off x="8229600" y="2057400"/>
            <a:ext cx="914400" cy="914400"/>
          </a:xfrm>
          <a:prstGeom prst="line">
            <a:avLst/>
          </a:prstGeom>
          <a:noFill/>
          <a:ln w="25400">
            <a:solidFill>
              <a:srgbClr val="124691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8778240" y="4206240"/>
            <a:ext cx="-1188720" cy="594360"/>
          </a:xfrm>
          <a:prstGeom prst="line">
            <a:avLst/>
          </a:prstGeom>
          <a:noFill/>
          <a:ln w="25400">
            <a:solidFill>
              <a:srgbClr val="124691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5989320" y="5074920"/>
            <a:ext cx="-1920240" cy="0"/>
          </a:xfrm>
          <a:prstGeom prst="line">
            <a:avLst/>
          </a:prstGeom>
          <a:noFill/>
          <a:ln w="25400">
            <a:solidFill>
              <a:srgbClr val="124691"/>
            </a:solidFill>
            <a:prstDash val="solid"/>
            <a:headEnd type="none"/>
            <a:tailEnd type="triangle"/>
          </a:ln>
        </p:spPr>
      </p:sp>
      <p:sp>
        <p:nvSpPr>
          <p:cNvPr id="10" name="Shape 8"/>
          <p:cNvSpPr/>
          <p:nvPr/>
        </p:nvSpPr>
        <p:spPr>
          <a:xfrm>
            <a:off x="2651760" y="4617720"/>
            <a:ext cx="-960120" cy="-2194560"/>
          </a:xfrm>
          <a:prstGeom prst="line">
            <a:avLst/>
          </a:prstGeom>
          <a:noFill/>
          <a:ln w="25400">
            <a:solidFill>
              <a:srgbClr val="124691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1097280" y="1554480"/>
            <a:ext cx="16459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234440" y="1645920"/>
            <a:ext cx="1371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Стратегические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цели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840480" y="1554480"/>
            <a:ext cx="16459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977640" y="1645920"/>
            <a:ext cx="1371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Балансы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и данные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583680" y="1554480"/>
            <a:ext cx="16459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720840" y="1645920"/>
            <a:ext cx="1371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Проектирование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961120" y="3246120"/>
            <a:ext cx="16459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9098280" y="3337560"/>
            <a:ext cx="1371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Ресурсы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и кадры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126480" y="4754880"/>
            <a:ext cx="16459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263640" y="4846320"/>
            <a:ext cx="1371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Производство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и строительство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286000" y="4754880"/>
            <a:ext cx="1645920" cy="658368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  <a:effectLst>
            <a:outerShdw sx="100000" sy="100000" kx="0" ky="0" algn="bl" rotWithShape="0" blurRad="12700" dist="6350" dir="2700000">
              <a:srgbClr val="000000">
                <a:alpha val="12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2423160" y="4846320"/>
            <a:ext cx="1371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Контроль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B2F6B"/>
                </a:solidFill>
              </a:rPr>
              <a:t>и обратная связь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325880" y="5715000"/>
            <a:ext cx="9509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2F6B"/>
                </a:solidFill>
              </a:rPr>
              <a:t>Каждый оборот цикла уточняет план, снижает неопределенность и усиливает управляемость.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Балансы как основа конструирования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Без балансов план превращается в декларацию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508760"/>
            <a:ext cx="3246120" cy="960120"/>
          </a:xfrm>
          <a:prstGeom prst="roundRect">
            <a:avLst>
              <a:gd name="adj" fmla="val 4762"/>
            </a:avLst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87552" y="16550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Демография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87552" y="194767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B5563"/>
                </a:solidFill>
              </a:rPr>
              <a:t>люди, семьи, миграция, здоровье, занятость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572000" y="1508760"/>
            <a:ext cx="324612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736592" y="16550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Ресурсы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736592" y="194767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B5563"/>
                </a:solidFill>
              </a:rPr>
              <a:t>земля, вода, энергия, сырье, инфраструктура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8321040" y="1508760"/>
            <a:ext cx="3246120" cy="960120"/>
          </a:xfrm>
          <a:prstGeom prst="roundRect">
            <a:avLst>
              <a:gd name="adj" fmla="val 4762"/>
            </a:avLst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85632" y="165506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Мощности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8485632" y="194767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B5563"/>
                </a:solidFill>
              </a:rPr>
              <a:t>промышленность, стройка, логистика, ИТ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22960" y="3063240"/>
            <a:ext cx="324612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20954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Финансы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87552" y="350215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B5563"/>
                </a:solidFill>
              </a:rPr>
              <a:t>бюджеты, фонды, инвестиции, PPA-механизмы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0" y="3063240"/>
            <a:ext cx="3246120" cy="960120"/>
          </a:xfrm>
          <a:prstGeom prst="roundRect">
            <a:avLst>
              <a:gd name="adj" fmla="val 4762"/>
            </a:avLst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36592" y="320954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Кадры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736592" y="350215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B5563"/>
                </a:solidFill>
              </a:rPr>
              <a:t>компетенции, образование, проектные команды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321040" y="3063240"/>
            <a:ext cx="3246120" cy="96012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85632" y="3209544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Риски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8485632" y="350215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4B5563"/>
                </a:solidFill>
              </a:rPr>
              <a:t>дефициты, угрозы, нормативные ограничения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914400" y="516636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B2F6B"/>
                </a:solidFill>
              </a:rPr>
              <a:t>Выход: единая карта дефицитов, резервов, ограничений и эффектов по стране, отраслям и территориям.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Архитектура уровней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Система должна связывать государство, отрасли, регионы и проекты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261872"/>
            <a:ext cx="10332720" cy="566928"/>
          </a:xfrm>
          <a:prstGeom prst="roundRect">
            <a:avLst>
              <a:gd name="adj" fmla="val 6452"/>
            </a:avLst>
          </a:prstGeom>
          <a:solidFill>
            <a:srgbClr val="0B2F6B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39903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</a:rPr>
              <a:t>Федеральный контур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3840480" y="1399032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</a:rPr>
              <a:t>цели, нормативы, национальные балансы, приоритеты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914400" y="2103120"/>
            <a:ext cx="1033272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2240280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F6B"/>
                </a:solidFill>
              </a:rPr>
              <a:t>Отраслевой контур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3840480" y="2240280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</a:rPr>
              <a:t>цепочки производства, технологии, стандарты, кадры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914400" y="2944368"/>
            <a:ext cx="10332720" cy="566928"/>
          </a:xfrm>
          <a:prstGeom prst="roundRect">
            <a:avLst>
              <a:gd name="adj" fmla="val 6452"/>
            </a:avLst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3081528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F6B"/>
                </a:solidFill>
              </a:rPr>
              <a:t>Региональный контур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3840480" y="3081528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</a:rPr>
              <a:t>территории, инфраструктурные узлы, земля, социальный эффект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14400" y="3785616"/>
            <a:ext cx="10332720" cy="566928"/>
          </a:xfrm>
          <a:prstGeom prst="roundRect">
            <a:avLst>
              <a:gd name="adj" fmla="val 6452"/>
            </a:avLst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43000" y="3922776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F6B"/>
                </a:solidFill>
              </a:rPr>
              <a:t>Проектный контур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3840480" y="3922776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</a:rPr>
              <a:t>паспорт, цифровой двойник, бюджет, риски, календарь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914400" y="4626864"/>
            <a:ext cx="10332720" cy="566928"/>
          </a:xfrm>
          <a:prstGeom prst="roundRect">
            <a:avLst>
              <a:gd name="adj" fmla="val 6452"/>
            </a:avLst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76402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B2F6B"/>
                </a:solidFill>
              </a:rPr>
              <a:t>Экспертный контур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3840480" y="47640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111827"/>
                </a:solidFill>
              </a:rPr>
              <a:t>валидация, аудит, обратная связь, корректировка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1097280" y="571500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2F6B"/>
                </a:solidFill>
              </a:rPr>
              <a:t>Главный эффект: не вертикаль поручений, а связанная машина реализации.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Интеграция контуров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ЭКВИЛИБРИУМ — СФЕРА — ECO-PPA — СПЕЦЗАЩИТА: функциональные роли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600200"/>
            <a:ext cx="233172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87452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ЭКВИЛИБРИУМ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1234440" y="2395728"/>
            <a:ext cx="1691640" cy="0"/>
          </a:xfrm>
          <a:prstGeom prst="line">
            <a:avLst/>
          </a:prstGeom>
          <a:noFill/>
          <a:ln w="19050">
            <a:solidFill>
              <a:srgbClr val="C8A2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2697480"/>
            <a:ext cx="196596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827"/>
                </a:solidFill>
              </a:rPr>
              <a:t>интеллектуальная ОС: смыслы, балансы, сценарии, связность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703320" y="1600200"/>
            <a:ext cx="2331720" cy="2926080"/>
          </a:xfrm>
          <a:prstGeom prst="rect">
            <a:avLst/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0" y="187452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СФЕРА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023360" y="2395728"/>
            <a:ext cx="1691640" cy="0"/>
          </a:xfrm>
          <a:prstGeom prst="line">
            <a:avLst/>
          </a:prstGeom>
          <a:noFill/>
          <a:ln w="19050">
            <a:solidFill>
              <a:srgbClr val="C8A24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86200" y="2697480"/>
            <a:ext cx="196596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827"/>
                </a:solidFill>
              </a:rPr>
              <a:t>пространство инициатив, проектов, участников и коммуникаций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92240" y="1600200"/>
            <a:ext cx="2331720" cy="2926080"/>
          </a:xfrm>
          <a:prstGeom prst="rect">
            <a:avLst/>
          </a:prstGeom>
          <a:solidFill>
            <a:srgbClr val="FFFF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629400" y="187452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ECO-PPA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812280" y="2395728"/>
            <a:ext cx="1691640" cy="0"/>
          </a:xfrm>
          <a:prstGeom prst="line">
            <a:avLst/>
          </a:prstGeom>
          <a:noFill/>
          <a:ln w="19050">
            <a:solidFill>
              <a:srgbClr val="C8A2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75120" y="2697480"/>
            <a:ext cx="196596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827"/>
                </a:solidFill>
              </a:rPr>
              <a:t>мобилизация ресурсов, экологические и инфраструктурные пакеты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281160" y="1600200"/>
            <a:ext cx="2331720" cy="2926080"/>
          </a:xfrm>
          <a:prstGeom prst="rect">
            <a:avLst/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0" y="1874520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2F6B"/>
                </a:solidFill>
              </a:rPr>
              <a:t>СПЕЦЗАЩИТА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9601200" y="2395728"/>
            <a:ext cx="1691640" cy="0"/>
          </a:xfrm>
          <a:prstGeom prst="line">
            <a:avLst/>
          </a:prstGeom>
          <a:noFill/>
          <a:ln w="19050">
            <a:solidFill>
              <a:srgbClr val="C8A2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464040" y="2697480"/>
            <a:ext cx="196596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111827"/>
                </a:solidFill>
              </a:rPr>
              <a:t>кооперационное исполнение, консорциумы, пилоты, контроль рисков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234440" y="525780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2F6B"/>
                </a:solidFill>
              </a:rPr>
              <a:t>Их задача — не конкурировать с институтами, а связать их в единый цикл результата.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Пилотный запуск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Начинать нужно с ограниченного набора территорий и отраслей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4400" y="1344168"/>
            <a:ext cx="411480" cy="411480"/>
          </a:xfrm>
          <a:prstGeom prst="ellipse">
            <a:avLst/>
          </a:prstGeom>
          <a:solidFill>
            <a:srgbClr val="C8A24A"/>
          </a:solidFill>
          <a:ln w="12700">
            <a:solidFill>
              <a:srgbClr val="C8A2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43560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508760" y="1325880"/>
            <a:ext cx="5806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Выбор 3–5 территорий и отраслевых направлений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1120140" y="1764792"/>
            <a:ext cx="0" cy="329184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2121408"/>
            <a:ext cx="411480" cy="411480"/>
          </a:xfrm>
          <a:prstGeom prst="ellipse">
            <a:avLst/>
          </a:prstGeom>
          <a:solidFill>
            <a:srgbClr val="C8A24A"/>
          </a:solidFill>
          <a:ln w="12700">
            <a:solidFill>
              <a:srgbClr val="C8A2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221284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508760" y="2103120"/>
            <a:ext cx="5806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Сбор базовых балансов и реестра ресурсов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1120140" y="2542032"/>
            <a:ext cx="0" cy="329184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2898648"/>
            <a:ext cx="411480" cy="411480"/>
          </a:xfrm>
          <a:prstGeom prst="ellipse">
            <a:avLst/>
          </a:prstGeom>
          <a:solidFill>
            <a:srgbClr val="C8A24A"/>
          </a:solidFill>
          <a:ln w="12700">
            <a:solidFill>
              <a:srgbClr val="C8A2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14400" y="299008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508760" y="2880360"/>
            <a:ext cx="5806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Паспорта пилотов и цифровые модели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120140" y="3319272"/>
            <a:ext cx="0" cy="329184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4400" y="3675888"/>
            <a:ext cx="411480" cy="411480"/>
          </a:xfrm>
          <a:prstGeom prst="ellipse">
            <a:avLst/>
          </a:prstGeom>
          <a:solidFill>
            <a:srgbClr val="C8A24A"/>
          </a:solidFill>
          <a:ln w="12700">
            <a:solidFill>
              <a:srgbClr val="C8A2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376732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508760" y="3657600"/>
            <a:ext cx="5806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Запуск исполнения и ежемесячная обратная связь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1120140" y="4096512"/>
            <a:ext cx="0" cy="329184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14400" y="4453128"/>
            <a:ext cx="411480" cy="411480"/>
          </a:xfrm>
          <a:prstGeom prst="ellipse">
            <a:avLst/>
          </a:prstGeom>
          <a:solidFill>
            <a:srgbClr val="C8A24A"/>
          </a:solidFill>
          <a:ln w="12700">
            <a:solidFill>
              <a:srgbClr val="C8A2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4544568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508760" y="4434840"/>
            <a:ext cx="5806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11827"/>
                </a:solidFill>
              </a:rPr>
              <a:t>Масштабирование после проверки модели</a:t>
            </a:r>
            <a:endParaRPr lang="en-US" sz="1700" dirty="0"/>
          </a:p>
        </p:txBody>
      </p:sp>
      <p:sp>
        <p:nvSpPr>
          <p:cNvPr id="24" name="Shape 22"/>
          <p:cNvSpPr/>
          <p:nvPr/>
        </p:nvSpPr>
        <p:spPr>
          <a:xfrm>
            <a:off x="8092440" y="1417320"/>
            <a:ext cx="2971800" cy="2971800"/>
          </a:xfrm>
          <a:prstGeom prst="roundRect">
            <a:avLst>
              <a:gd name="adj" fmla="val 1846"/>
            </a:avLst>
          </a:prstGeom>
          <a:solidFill>
            <a:srgbClr val="EAF3FF"/>
          </a:solidFill>
          <a:ln w="12700">
            <a:solidFill>
              <a:srgbClr val="B8C5D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229600" y="1719072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2F6B"/>
                </a:solidFill>
              </a:rPr>
              <a:t>Приоритеты пилота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94192" y="2240280"/>
            <a:ext cx="214884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111827"/>
                </a:solidFill>
              </a:rPr>
              <a:t>строительство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11827"/>
                </a:solidFill>
              </a:rPr>
              <a:t>энергетика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11827"/>
                </a:solidFill>
              </a:rPr>
              <a:t>транспорт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11827"/>
                </a:solidFill>
              </a:rPr>
              <a:t>экология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11827"/>
                </a:solidFill>
              </a:rPr>
              <a:t>материалы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111827"/>
                </a:solidFill>
              </a:rPr>
              <a:t>цифровые реестры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28" name="Text 26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2F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Итоговая формула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21792" y="804672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B5563"/>
                </a:solidFill>
              </a:rPr>
              <a:t>Система должна стать рабочей машиной развития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94360" y="1078992"/>
            <a:ext cx="10972800" cy="0"/>
          </a:xfrm>
          <a:prstGeom prst="line">
            <a:avLst/>
          </a:prstGeom>
          <a:noFill/>
          <a:ln w="15240">
            <a:solidFill>
              <a:srgbClr val="C8A24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" y="1417320"/>
            <a:ext cx="10607040" cy="1965960"/>
          </a:xfrm>
          <a:prstGeom prst="rect">
            <a:avLst/>
          </a:prstGeom>
          <a:solidFill>
            <a:srgbClr val="0B2F6B"/>
          </a:solidFill>
          <a:ln w="12700">
            <a:solidFill>
              <a:srgbClr val="0B2F6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43000" y="1874520"/>
            <a:ext cx="996696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Стратегия + Балансы + Проектирование + Ресурсы + Исполнение + Обратная связь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1143000" y="2578608"/>
            <a:ext cx="9966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8A24A"/>
                </a:solidFill>
              </a:rPr>
              <a:t>= управляемое развитие страны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43000" y="3977640"/>
            <a:ext cx="987552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dirty="0">
                <a:solidFill>
                  <a:srgbClr val="111827"/>
                </a:solidFill>
              </a:rPr>
              <a:t>Следующий шаг — упаковать систему в государственный мастер-документ: регламент, шаблон паспорта проекта, модель балансов, дорожную карту пилотов и перечень ответственных контуров.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94360" y="6519672"/>
            <a:ext cx="6400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</a:rPr>
              <a:t>Россия • система планирования и конструирования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292840" y="6510528"/>
            <a:ext cx="320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B7280"/>
                </a:solidFill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ChatGPT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Россия. Система планирования и конструирования</dc:title>
  <dc:subject>Россия — Система планирования и конструирования</dc:subject>
  <dc:creator>OpenAI</dc:creator>
  <cp:lastModifiedBy>OpenAI</cp:lastModifiedBy>
  <cp:revision>1</cp:revision>
  <dcterms:created xsi:type="dcterms:W3CDTF">2026-08-30T13:43:47Z</dcterms:created>
  <dcterms:modified xsi:type="dcterms:W3CDTF">2026-08-30T13:43:47Z</dcterms:modified>
</cp:coreProperties>
</file>