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россия_новый_уклад_развития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Смысл Нового Уклада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от программ к системе развития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841248"/>
            <a:ext cx="11064240" cy="3657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2F6B"/>
                </a:solidFill>
              </a:rPr>
              <a:t>Новый Уклад — это режим непрерывного конструирования страны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" y="150876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08760"/>
            <a:ext cx="73152" cy="1325880"/>
          </a:xfrm>
          <a:prstGeom prst="rect">
            <a:avLst/>
          </a:prstGeom>
          <a:solidFill>
            <a:srgbClr val="1F4E8C"/>
          </a:solidFill>
          <a:ln w="12700">
            <a:solidFill>
              <a:srgbClr val="1F4E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1655064"/>
            <a:ext cx="3154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Не набор проектов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41248" y="2011680"/>
            <a:ext cx="3154680" cy="7589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Единая система целей, балансов, ресурсов, проектирования, исполнения и обратной связи.</a:t>
            </a:r>
            <a:endParaRPr lang="en-US" sz="970" dirty="0"/>
          </a:p>
        </p:txBody>
      </p:sp>
      <p:sp>
        <p:nvSpPr>
          <p:cNvPr id="11" name="Shape 9"/>
          <p:cNvSpPr/>
          <p:nvPr/>
        </p:nvSpPr>
        <p:spPr>
          <a:xfrm>
            <a:off x="4389120" y="150876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89120" y="1508760"/>
            <a:ext cx="73152" cy="132588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90288" y="1655064"/>
            <a:ext cx="3154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Не только экономика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90288" y="2011680"/>
            <a:ext cx="3154680" cy="7589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В контур включаются человек, образование, здоровье, территория, биоценозы и безопасность.</a:t>
            </a:r>
            <a:endParaRPr lang="en-US" sz="970" dirty="0"/>
          </a:p>
        </p:txBody>
      </p:sp>
      <p:sp>
        <p:nvSpPr>
          <p:cNvPr id="15" name="Shape 13"/>
          <p:cNvSpPr/>
          <p:nvPr/>
        </p:nvSpPr>
        <p:spPr>
          <a:xfrm>
            <a:off x="8138160" y="150876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38160" y="1508760"/>
            <a:ext cx="73152" cy="1325880"/>
          </a:xfrm>
          <a:prstGeom prst="rect">
            <a:avLst/>
          </a:prstGeom>
          <a:solidFill>
            <a:srgbClr val="D64B4B"/>
          </a:solidFill>
          <a:ln w="12700">
            <a:solidFill>
              <a:srgbClr val="D64B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39328" y="1655064"/>
            <a:ext cx="3154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Не импорт модели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39328" y="2011680"/>
            <a:ext cx="3154680" cy="7589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Собственная архитектура развития на основе суверенных данных, технологий и институтов.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868680" y="3429000"/>
            <a:ext cx="10515600" cy="1554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Цель: связать госкорпорации, министерства, регионы, науку, фонды и проекты в один метабаланс.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Инструмент: цифровой контур ЭКВИЛИБРИУМ / ГРИД / реестры / панели контроля.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Результат: переход от ведомственной разрозненности к управляемому национальному конструктору.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Нормативная опора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2030–2036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868680"/>
            <a:ext cx="10972800" cy="3657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0B2F6B"/>
                </a:solidFill>
              </a:rPr>
              <a:t>Новый Уклад опирается на действующие государственные горизонты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731520" y="1554480"/>
            <a:ext cx="347472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554480"/>
            <a:ext cx="73152" cy="2011680"/>
          </a:xfrm>
          <a:prstGeom prst="rect">
            <a:avLst/>
          </a:prstGeom>
          <a:solidFill>
            <a:srgbClr val="1F4E8C"/>
          </a:solidFill>
          <a:ln w="12700">
            <a:solidFill>
              <a:srgbClr val="1F4E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1700784"/>
            <a:ext cx="3154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Национальные цели 2030/2036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32688" y="2057400"/>
            <a:ext cx="315468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Человек, среда, экология, экономика, технологическое лидерство и цифровая трансформация.</a:t>
            </a:r>
            <a:endParaRPr lang="en-US" sz="970" dirty="0"/>
          </a:p>
        </p:txBody>
      </p:sp>
      <p:sp>
        <p:nvSpPr>
          <p:cNvPr id="11" name="Shape 9"/>
          <p:cNvSpPr/>
          <p:nvPr/>
        </p:nvSpPr>
        <p:spPr>
          <a:xfrm>
            <a:off x="4343400" y="1554480"/>
            <a:ext cx="347472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3400" y="1554480"/>
            <a:ext cx="73152" cy="201168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44568" y="1700784"/>
            <a:ext cx="3154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Стратегия НТР 2024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44568" y="2057400"/>
            <a:ext cx="315468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Критические технологии, большие вызовы, наука как основа устойчивого будущего и суверенитета.</a:t>
            </a:r>
            <a:endParaRPr lang="en-US" sz="970" dirty="0"/>
          </a:p>
        </p:txBody>
      </p:sp>
      <p:sp>
        <p:nvSpPr>
          <p:cNvPr id="15" name="Shape 13"/>
          <p:cNvSpPr/>
          <p:nvPr/>
        </p:nvSpPr>
        <p:spPr>
          <a:xfrm>
            <a:off x="7955280" y="1554480"/>
            <a:ext cx="347472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55280" y="1554480"/>
            <a:ext cx="73152" cy="2011680"/>
          </a:xfrm>
          <a:prstGeom prst="rect">
            <a:avLst/>
          </a:prstGeom>
          <a:solidFill>
            <a:srgbClr val="D64B4B"/>
          </a:solidFill>
          <a:ln w="12700">
            <a:solidFill>
              <a:srgbClr val="D64B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56448" y="1700784"/>
            <a:ext cx="3154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Промышленность 2030/2035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156448" y="2057400"/>
            <a:ext cx="315468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Обрабатывающая промышленность, машиностроение, отраслевые приоритеты, технологическая независимость.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914400" y="4160520"/>
            <a:ext cx="1033272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124"/>
                </a:solidFill>
              </a:rPr>
              <a:t>Задача пакета — собрать эти горизонты в единую архитектуру исполнения, где каждый проект имеет паспорт баланса, ресурсную карту, ответственного исполнителя и измеримый эффект.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Восемь контуров перехода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карта системы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96012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04088" y="112471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30759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90472" y="117957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Суверенное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планирование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520440" y="96012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9FB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30168" y="112471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22192" y="130759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16552" y="117957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Наука и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технологии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46520" y="96012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56248" y="112471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48272" y="130759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42632" y="117957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Индустрия и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новые материалы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372600" y="96012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9FB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482328" y="112471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74352" y="130759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268712" y="117957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Энергетика и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инфраструктура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94360" y="283464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04088" y="299923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96112" y="318211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490472" y="305409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Человек,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образование, кадры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520440" y="283464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9FB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630168" y="299923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822192" y="318211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6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416552" y="305409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Цифровой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контур и ИИ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446520" y="283464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556248" y="299923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748272" y="318211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7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342632" y="305409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Экология и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биоценозы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9372600" y="2834640"/>
            <a:ext cx="2423160" cy="1234440"/>
          </a:xfrm>
          <a:prstGeom prst="roundRect">
            <a:avLst>
              <a:gd name="adj" fmla="val 5926"/>
            </a:avLst>
          </a:prstGeom>
          <a:solidFill>
            <a:srgbClr val="F9FB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482328" y="2999232"/>
            <a:ext cx="685800" cy="685800"/>
          </a:xfrm>
          <a:prstGeom prst="ellipse">
            <a:avLst/>
          </a:prstGeom>
          <a:solidFill>
            <a:srgbClr val="0B2F6B"/>
          </a:solidFill>
          <a:ln w="15240">
            <a:solidFill>
              <a:srgbClr val="C99A3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674352" y="3182112"/>
            <a:ext cx="301752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8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0268712" y="3054096"/>
            <a:ext cx="132588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Межрегиональная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кооперация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914400" y="4892040"/>
            <a:ext cx="10332720" cy="73152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14400" y="5212080"/>
            <a:ext cx="10332720" cy="5486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2F6B"/>
                </a:solidFill>
              </a:rPr>
              <a:t>Принцип: каждый контур не существует отдельно — он получает задачу, данные, ресурсы, исполнителя и место в общем метабалансе России.</a:t>
            </a:r>
            <a:endParaRPr lang="en-US" sz="1700" dirty="0"/>
          </a:p>
        </p:txBody>
      </p:sp>
      <p:sp>
        <p:nvSpPr>
          <p:cNvPr id="40" name="Text 38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Архитектура метабаланса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цель → баланс → проект → исполнение → контроль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417320"/>
            <a:ext cx="1920240" cy="205740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664208"/>
            <a:ext cx="1645920" cy="2743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Цели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67512" y="2148840"/>
            <a:ext cx="16002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02124"/>
                </a:solidFill>
              </a:rPr>
              <a:t>национальные цели, безопасность, качество жизни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441448" y="2176272"/>
            <a:ext cx="347472" cy="292608"/>
          </a:xfrm>
          <a:prstGeom prst="rightArrow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34640" y="1417320"/>
            <a:ext cx="1920240" cy="205740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71800" y="1664208"/>
            <a:ext cx="1645920" cy="2743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Балансы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999232" y="2148840"/>
            <a:ext cx="16002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02124"/>
                </a:solidFill>
              </a:rPr>
              <a:t>ресурсы, кадры, энергия, территория, финансы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73168" y="2176272"/>
            <a:ext cx="347472" cy="292608"/>
          </a:xfrm>
          <a:prstGeom prst="rightArrow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1417320"/>
            <a:ext cx="1920240" cy="205740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0" y="1664208"/>
            <a:ext cx="1645920" cy="2743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Конструирование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330952" y="2148840"/>
            <a:ext cx="16002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02124"/>
                </a:solidFill>
              </a:rPr>
              <a:t>проекты, стандарты, цифровые двойники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7104888" y="2176272"/>
            <a:ext cx="347472" cy="292608"/>
          </a:xfrm>
          <a:prstGeom prst="rightArrow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417320"/>
            <a:ext cx="1920240" cy="205740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35240" y="1664208"/>
            <a:ext cx="1645920" cy="2743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Исполнение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662672" y="2148840"/>
            <a:ext cx="16002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02124"/>
                </a:solidFill>
              </a:rPr>
              <a:t>госкорпорации, регионы, фонды, консорциумы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436608" y="2176272"/>
            <a:ext cx="347472" cy="292608"/>
          </a:xfrm>
          <a:prstGeom prst="rightArrow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829800" y="1417320"/>
            <a:ext cx="1920240" cy="205740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966960" y="1664208"/>
            <a:ext cx="1645920" cy="2743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Контроль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994392" y="2148840"/>
            <a:ext cx="16002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02124"/>
                </a:solidFill>
              </a:rPr>
              <a:t>KPI, аудит, обратная связь, корректировка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31520" y="4160520"/>
            <a:ext cx="10789920" cy="457200"/>
          </a:xfrm>
          <a:prstGeom prst="rect">
            <a:avLst/>
          </a:prstGeom>
          <a:solidFill>
            <a:srgbClr val="0B2F6B"/>
          </a:solidFill>
          <a:ln>
            <a:solidFill>
              <a:srgbClr val="0B2F6B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ЭКВИЛИБРИУМ / вычислительный ГРИД / федеративные базы / реестры требований / панели мониторинга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914400" y="5074920"/>
            <a:ext cx="10332720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400" dirty="0">
                <a:solidFill>
                  <a:srgbClr val="202124"/>
                </a:solidFill>
              </a:rPr>
              <a:t>Метабаланс не заменяет органы управления — он связывает их в единую картину решений.</a:t>
            </a:r>
            <a:endParaRPr lang="en-US" sz="1400" dirty="0"/>
          </a:p>
          <a:p>
            <a:pPr marL="152400" indent="-152400">
              <a:buSzPct val="100000"/>
              <a:buChar char="•"/>
            </a:pPr>
            <a:r>
              <a:rPr lang="en-US" sz="1400" dirty="0">
                <a:solidFill>
                  <a:srgbClr val="202124"/>
                </a:solidFill>
              </a:rPr>
              <a:t>Ключевой эффект — видеть последствия решения до запуска проекта и корректировать курс по данным.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Выходы в Новый Уклад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практические направления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914400"/>
            <a:ext cx="49377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914400"/>
            <a:ext cx="73152" cy="1005840"/>
          </a:xfrm>
          <a:prstGeom prst="rect">
            <a:avLst/>
          </a:prstGeom>
          <a:solidFill>
            <a:srgbClr val="1F4E8C"/>
          </a:solidFill>
          <a:ln w="12700">
            <a:solidFill>
              <a:srgbClr val="1F4E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060704"/>
            <a:ext cx="4617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Новая индустриализация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78408" y="1417320"/>
            <a:ext cx="461772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производственные цепочки полного цикла</a:t>
            </a:r>
            <a:endParaRPr lang="en-US" sz="970" dirty="0"/>
          </a:p>
        </p:txBody>
      </p:sp>
      <p:sp>
        <p:nvSpPr>
          <p:cNvPr id="10" name="Shape 8"/>
          <p:cNvSpPr/>
          <p:nvPr/>
        </p:nvSpPr>
        <p:spPr>
          <a:xfrm>
            <a:off x="6446520" y="914400"/>
            <a:ext cx="49377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46520" y="914400"/>
            <a:ext cx="73152" cy="100584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47688" y="1060704"/>
            <a:ext cx="4617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Материаловедческий прорыв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647688" y="1417320"/>
            <a:ext cx="461772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керамики, синтетические кристаллы, композиты</a:t>
            </a:r>
            <a:endParaRPr lang="en-US" sz="970" dirty="0"/>
          </a:p>
        </p:txBody>
      </p:sp>
      <p:sp>
        <p:nvSpPr>
          <p:cNvPr id="14" name="Shape 12"/>
          <p:cNvSpPr/>
          <p:nvPr/>
        </p:nvSpPr>
        <p:spPr>
          <a:xfrm>
            <a:off x="777240" y="2377440"/>
            <a:ext cx="49377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2377440"/>
            <a:ext cx="73152" cy="1005840"/>
          </a:xfrm>
          <a:prstGeom prst="rect">
            <a:avLst/>
          </a:prstGeom>
          <a:solidFill>
            <a:srgbClr val="D64B4B"/>
          </a:solidFill>
          <a:ln w="12700">
            <a:solidFill>
              <a:srgbClr val="D64B4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78408" y="2523744"/>
            <a:ext cx="4617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Вычислительный ГРИД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78408" y="2880360"/>
            <a:ext cx="461772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суверенные вычисления, ИИ, моделирование</a:t>
            </a:r>
            <a:endParaRPr lang="en-US" sz="970" dirty="0"/>
          </a:p>
        </p:txBody>
      </p:sp>
      <p:sp>
        <p:nvSpPr>
          <p:cNvPr id="18" name="Shape 16"/>
          <p:cNvSpPr/>
          <p:nvPr/>
        </p:nvSpPr>
        <p:spPr>
          <a:xfrm>
            <a:off x="6446520" y="2377440"/>
            <a:ext cx="49377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46520" y="2377440"/>
            <a:ext cx="73152" cy="1005840"/>
          </a:xfrm>
          <a:prstGeom prst="rect">
            <a:avLst/>
          </a:prstGeom>
          <a:solidFill>
            <a:srgbClr val="1F4E8C"/>
          </a:solidFill>
          <a:ln w="12700">
            <a:solidFill>
              <a:srgbClr val="1F4E8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47688" y="2523744"/>
            <a:ext cx="4617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Система фондов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647688" y="2880360"/>
            <a:ext cx="461772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целевые фонды проектов и территорий</a:t>
            </a:r>
            <a:endParaRPr lang="en-US" sz="970" dirty="0"/>
          </a:p>
        </p:txBody>
      </p:sp>
      <p:sp>
        <p:nvSpPr>
          <p:cNvPr id="22" name="Shape 20"/>
          <p:cNvSpPr/>
          <p:nvPr/>
        </p:nvSpPr>
        <p:spPr>
          <a:xfrm>
            <a:off x="777240" y="3840480"/>
            <a:ext cx="49377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77240" y="3840480"/>
            <a:ext cx="73152" cy="100584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78408" y="3986784"/>
            <a:ext cx="4617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Биоценозный баланс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78408" y="4343400"/>
            <a:ext cx="461772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вода, почва, воздух, здоровье, продбезопасность</a:t>
            </a:r>
            <a:endParaRPr lang="en-US" sz="970" dirty="0"/>
          </a:p>
        </p:txBody>
      </p:sp>
      <p:sp>
        <p:nvSpPr>
          <p:cNvPr id="26" name="Shape 24"/>
          <p:cNvSpPr/>
          <p:nvPr/>
        </p:nvSpPr>
        <p:spPr>
          <a:xfrm>
            <a:off x="6446520" y="3840480"/>
            <a:ext cx="49377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46520" y="3840480"/>
            <a:ext cx="73152" cy="1005840"/>
          </a:xfrm>
          <a:prstGeom prst="rect">
            <a:avLst/>
          </a:prstGeom>
          <a:solidFill>
            <a:srgbClr val="D64B4B"/>
          </a:solidFill>
          <a:ln w="12700">
            <a:solidFill>
              <a:srgbClr val="D64B4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647688" y="3986784"/>
            <a:ext cx="4617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Экспорт уклада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647688" y="4343400"/>
            <a:ext cx="461772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стандарты, технологии, инфраструктура, образование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Дорожная карта 2026–2030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сборка и масштабирование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1033272"/>
            <a:ext cx="658368" cy="420624"/>
          </a:xfrm>
          <a:prstGeom prst="rect">
            <a:avLst/>
          </a:prstGeom>
          <a:solidFill>
            <a:srgbClr val="0B2F6B"/>
          </a:solidFill>
          <a:ln w="15240">
            <a:solidFill>
              <a:srgbClr val="C99A32"/>
            </a:solidFill>
          </a:ln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2026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1508760" y="960120"/>
            <a:ext cx="98755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37360" y="1124712"/>
            <a:ext cx="93268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202124"/>
                </a:solidFill>
              </a:rPr>
              <a:t>Сбор метабаланса: госкорпорации, отрасли, регионы, технологии, кадры, фонды.</a:t>
            </a:r>
            <a:endParaRPr lang="en-US" sz="1320" dirty="0"/>
          </a:p>
        </p:txBody>
      </p:sp>
      <p:sp>
        <p:nvSpPr>
          <p:cNvPr id="9" name="Text 7"/>
          <p:cNvSpPr/>
          <p:nvPr/>
        </p:nvSpPr>
        <p:spPr>
          <a:xfrm>
            <a:off x="658368" y="1993392"/>
            <a:ext cx="658368" cy="420624"/>
          </a:xfrm>
          <a:prstGeom prst="rect">
            <a:avLst/>
          </a:prstGeom>
          <a:solidFill>
            <a:srgbClr val="0B2F6B"/>
          </a:solidFill>
          <a:ln w="15240">
            <a:solidFill>
              <a:srgbClr val="C99A32"/>
            </a:solidFill>
          </a:ln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2027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1508760" y="1920240"/>
            <a:ext cx="98755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37360" y="2084832"/>
            <a:ext cx="93268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202124"/>
                </a:solidFill>
              </a:rPr>
              <a:t>Пилоты: новые материалы, энергетика, цифровой ГРИД, биоценозные точки мониторинга.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658368" y="2953512"/>
            <a:ext cx="658368" cy="420624"/>
          </a:xfrm>
          <a:prstGeom prst="rect">
            <a:avLst/>
          </a:prstGeom>
          <a:solidFill>
            <a:srgbClr val="0B2F6B"/>
          </a:solidFill>
          <a:ln w="15240">
            <a:solidFill>
              <a:srgbClr val="C99A32"/>
            </a:solidFill>
          </a:ln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2028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508760" y="2880360"/>
            <a:ext cx="98755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737360" y="3044952"/>
            <a:ext cx="93268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202124"/>
                </a:solidFill>
              </a:rPr>
              <a:t>Масштабирование: межрегиональные цепочки, стандарты проектирования, панели контроля.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658368" y="3913632"/>
            <a:ext cx="658368" cy="420624"/>
          </a:xfrm>
          <a:prstGeom prst="rect">
            <a:avLst/>
          </a:prstGeom>
          <a:solidFill>
            <a:srgbClr val="0B2F6B"/>
          </a:solidFill>
          <a:ln w="15240">
            <a:solidFill>
              <a:srgbClr val="C99A32"/>
            </a:solidFill>
          </a:ln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2029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1508760" y="3840480"/>
            <a:ext cx="98755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737360" y="4005072"/>
            <a:ext cx="93268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202124"/>
                </a:solidFill>
              </a:rPr>
              <a:t>Институционализация: фонды, реестры, центр валидации эффектов, экспортная витрина.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658368" y="4873752"/>
            <a:ext cx="658368" cy="420624"/>
          </a:xfrm>
          <a:prstGeom prst="rect">
            <a:avLst/>
          </a:prstGeom>
          <a:solidFill>
            <a:srgbClr val="0B2F6B"/>
          </a:solidFill>
          <a:ln w="15240">
            <a:solidFill>
              <a:srgbClr val="C99A32"/>
            </a:solidFill>
          </a:ln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2030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1508760" y="4800600"/>
            <a:ext cx="98755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9E5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37360" y="4965192"/>
            <a:ext cx="93268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202124"/>
                </a:solidFill>
              </a:rPr>
              <a:t>Режим непрерывного конструирования: прогноз, баланс, проект, производство, аудит.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KPI Нового Уклада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измеримость управления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051560"/>
            <a:ext cx="10789920" cy="4206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Доля проектов с паспортом баланса и цифровым двойником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Количество межрегиональных производственных цепочек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Снижение критической импортозависимости по материалам и оборудованию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Прирост производительности в пилотных отраслях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Подготовленные инженеры, технологи, операторы данных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Биоценозные точки мониторинга и восстановленные территории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600" dirty="0">
                <a:solidFill>
                  <a:srgbClr val="202124"/>
                </a:solidFill>
              </a:rPr>
              <a:t>Объем фондового финансирования проектов полного цикла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5532120"/>
            <a:ext cx="10607040" cy="502920"/>
          </a:xfrm>
          <a:prstGeom prst="rect">
            <a:avLst/>
          </a:prstGeom>
          <a:solidFill>
            <a:srgbClr val="0B2F6B"/>
          </a:solidFill>
          <a:ln>
            <a:solidFill>
              <a:srgbClr val="0B2F6B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Главный KPI: способность государства видеть, проектировать и корректировать развитие как единую систему, а не как сумму ведомственных отчетов.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09728"/>
            <a:ext cx="795528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Итоговая формула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41080" y="155448"/>
            <a:ext cx="3063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E8EFFB"/>
                </a:solidFill>
              </a:rPr>
              <a:t>новая система сборки страны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143000"/>
            <a:ext cx="10698480" cy="12801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0B2F6B"/>
                </a:solidFill>
              </a:rPr>
              <a:t>Россия входит в Новый Уклад тогда, когда каждый ресурс получает смысл, каждый проект — баланс, каждый регион — роль, каждый человек — траекторию развития.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914400" y="2971800"/>
            <a:ext cx="103327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5F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2971800"/>
            <a:ext cx="73152" cy="1143000"/>
          </a:xfrm>
          <a:prstGeom prst="rect">
            <a:avLst/>
          </a:prstGeom>
          <a:solidFill>
            <a:srgbClr val="C99A32"/>
          </a:solidFill>
          <a:ln w="12700">
            <a:solidFill>
              <a:srgbClr val="C99A3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15568" y="3118104"/>
            <a:ext cx="1001268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2F6B"/>
                </a:solidFill>
              </a:rPr>
              <a:t>Решение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15568" y="3474720"/>
            <a:ext cx="10012680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202124"/>
                </a:solidFill>
              </a:rPr>
              <a:t>Создать единый контур планирования и конструирования: метабаланс + ГРИД + фонды + пилотные территории + контроль эффектов.</a:t>
            </a:r>
            <a:endParaRPr lang="en-US" sz="970" dirty="0"/>
          </a:p>
        </p:txBody>
      </p:sp>
      <p:sp>
        <p:nvSpPr>
          <p:cNvPr id="11" name="Text 9"/>
          <p:cNvSpPr/>
          <p:nvPr/>
        </p:nvSpPr>
        <p:spPr>
          <a:xfrm>
            <a:off x="914400" y="4800600"/>
            <a:ext cx="10332720" cy="502920"/>
          </a:xfrm>
          <a:prstGeom prst="rect">
            <a:avLst/>
          </a:prstGeom>
          <a:solidFill>
            <a:srgbClr val="0B2F6B"/>
          </a:solidFill>
          <a:ln>
            <a:solidFill>
              <a:srgbClr val="0B2F6B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Финальная логика: цели → данные → балансы → проекты → ресурсы → производство → мониторинг → корректировка → развитие.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7200" y="6547104"/>
            <a:ext cx="1124712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473"/>
                </a:solidFill>
              </a:rPr>
              <a:t>Суверенитет • Производительность • Кооперация • Инновации • Баланс • Развитие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ChatGPT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— Новый Уклад</dc:title>
  <dc:subject>Россия — Новый Уклад</dc:subject>
  <dc:creator>OpenAI</dc:creator>
  <cp:lastModifiedBy>OpenAI</cp:lastModifiedBy>
  <cp:revision>1</cp:revision>
  <dcterms:created xsi:type="dcterms:W3CDTF">2026-08-30T14:30:00Z</dcterms:created>
  <dcterms:modified xsi:type="dcterms:W3CDTF">2026-08-30T14:30:00Z</dcterms:modified>
</cp:coreProperties>
</file>