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1700784"/>
            <a:ext cx="10927080" cy="0"/>
          </a:xfrm>
          <a:prstGeom prst="line">
            <a:avLst/>
          </a:prstGeom>
          <a:noFill/>
          <a:ln w="12700">
            <a:solidFill>
              <a:srgbClr val="D7E1E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6519672"/>
            <a:ext cx="2926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ЭКВИЛИБРИУМ • Россия • 2026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73952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F7184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73952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F7184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995160" y="822960"/>
            <a:ext cx="4937760" cy="4937760"/>
          </a:xfrm>
          <a:prstGeom prst="ellipse">
            <a:avLst/>
          </a:prstGeom>
          <a:solidFill>
            <a:srgbClr val="FFFFFF">
              <a:alpha val="0"/>
            </a:srgbClr>
          </a:solidFill>
          <a:ln w="19050">
            <a:solidFill>
              <a:srgbClr val="7DB7D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607808" y="1417320"/>
            <a:ext cx="3657600" cy="3657600"/>
          </a:xfrm>
          <a:prstGeom prst="ellipse">
            <a:avLst/>
          </a:prstGeom>
          <a:solidFill>
            <a:srgbClr val="FFFFFF">
              <a:alpha val="0"/>
            </a:srgbClr>
          </a:solidFill>
          <a:ln w="19050">
            <a:solidFill>
              <a:srgbClr val="2F6FB0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257032" y="2029968"/>
            <a:ext cx="2468880" cy="2468880"/>
          </a:xfrm>
          <a:prstGeom prst="ellipse">
            <a:avLst/>
          </a:prstGeom>
          <a:solidFill>
            <a:srgbClr val="FFFFFF">
              <a:alpha val="0"/>
            </a:srgbClr>
          </a:solidFill>
          <a:ln w="19050">
            <a:solidFill>
              <a:srgbClr val="C6A15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13232" y="1005840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2F6FB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РОССИЯ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676656" y="1481328"/>
            <a:ext cx="585216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42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НАУКИ</a:t>
            </a:r>
            <a:endParaRPr lang="en-US" sz="4200" dirty="0"/>
          </a:p>
          <a:p>
            <a:pPr algn="l" indent="0" marL="0">
              <a:buNone/>
            </a:pPr>
            <a:r>
              <a:rPr lang="en-US" sz="42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БУДУЩЕГО</a:t>
            </a:r>
            <a:endParaRPr lang="en-US" sz="4200" dirty="0"/>
          </a:p>
        </p:txBody>
      </p:sp>
      <p:sp>
        <p:nvSpPr>
          <p:cNvPr id="7" name="Text 5"/>
          <p:cNvSpPr/>
          <p:nvPr/>
        </p:nvSpPr>
        <p:spPr>
          <a:xfrm>
            <a:off x="713232" y="3703320"/>
            <a:ext cx="557784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Стратегическая концепция научно-технологической цивилизации XXI века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713232" y="4956048"/>
            <a:ext cx="1975104" cy="384048"/>
          </a:xfrm>
          <a:prstGeom prst="roundRect">
            <a:avLst>
              <a:gd name="adj" fmla="val 28571"/>
            </a:avLst>
          </a:prstGeom>
          <a:solidFill>
            <a:srgbClr val="EAF1F7"/>
          </a:solidFill>
          <a:ln w="12700">
            <a:solidFill>
              <a:srgbClr val="EAF1F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13232" y="4974336"/>
            <a:ext cx="197510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2F6FB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ФУНДАМЕНТАЛЬНОСТЬ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2816352" y="4956048"/>
            <a:ext cx="1444752" cy="384048"/>
          </a:xfrm>
          <a:prstGeom prst="roundRect">
            <a:avLst>
              <a:gd name="adj" fmla="val 28571"/>
            </a:avLst>
          </a:prstGeom>
          <a:solidFill>
            <a:srgbClr val="EAF1F7"/>
          </a:solidFill>
          <a:ln w="12700">
            <a:solidFill>
              <a:srgbClr val="EAF1F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816352" y="4974336"/>
            <a:ext cx="144475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2F6FB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ТЕХНОЛОГИИ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389120" y="4956048"/>
            <a:ext cx="1572768" cy="384048"/>
          </a:xfrm>
          <a:prstGeom prst="roundRect">
            <a:avLst>
              <a:gd name="adj" fmla="val 28571"/>
            </a:avLst>
          </a:prstGeom>
          <a:solidFill>
            <a:srgbClr val="EAF1F7"/>
          </a:solidFill>
          <a:ln w="12700">
            <a:solidFill>
              <a:srgbClr val="EAF1F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389120" y="4974336"/>
            <a:ext cx="157276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2F6FB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ЦИВИЛИЗАЦИЯ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713232" y="59253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5F718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ЭКВИЛИБРИУМ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29184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2F6FB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ОРГАНИЗАЦИЯ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621792"/>
            <a:ext cx="10561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Институциональная модель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658368" y="1234440"/>
            <a:ext cx="10058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Научный суверенитет требует не изоляции, а способности воспроизводить критические знания и технологии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1609344" y="2212848"/>
            <a:ext cx="8906256" cy="54864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773936" y="2304288"/>
            <a:ext cx="409687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НАЦИОНАЛЬНЫЙ СОВЕТ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884347" y="2304288"/>
            <a:ext cx="427500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приоритеты • межведомственная координация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2432304" y="2907792"/>
            <a:ext cx="7260336" cy="54864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596896" y="2999232"/>
            <a:ext cx="33397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ФЕДЕРАЛЬНЫЕ ЦЕНТРЫ КОМПЕТЕНЦИЙ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5917265" y="2999232"/>
            <a:ext cx="3484961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фундаментальные направления • инфраструктура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3255264" y="3602736"/>
            <a:ext cx="5614416" cy="54864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419856" y="3694176"/>
            <a:ext cx="2582631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УНИВЕРСИТЕТЫ И НИИ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5950184" y="3694176"/>
            <a:ext cx="2694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кадры • исследования • научные школы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078224" y="4297680"/>
            <a:ext cx="3968496" cy="54864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42816" y="4389120"/>
            <a:ext cx="18255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НАУЧНО-ПРОИЗВОДСТВЕННЫЕ КОНСОРЦИУМЫ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983102" y="4389120"/>
            <a:ext cx="190487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опытные образцы • внедрение • промышленность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4901184" y="4992624"/>
            <a:ext cx="2322576" cy="54864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065776" y="5084064"/>
            <a:ext cx="106838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РЕГИОНАЛЬНЫЕ ПОЛИГОНЫ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016020" y="5084064"/>
            <a:ext cx="11148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проверка в реальной среде • масштабирование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73952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F7184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29184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2F6FB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СИСТЕМА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621792"/>
            <a:ext cx="10561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ЭКВИЛИБРИУМ — интеграционный контур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658368" y="1234440"/>
            <a:ext cx="10058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Связывает научные данные, состояние систем, инициативы, ресурсы и измеримый результат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4681728" y="2743200"/>
            <a:ext cx="2834640" cy="1097280"/>
          </a:xfrm>
          <a:prstGeom prst="roundRect">
            <a:avLst>
              <a:gd name="adj" fmla="val 10000"/>
            </a:avLst>
          </a:prstGeom>
          <a:solidFill>
            <a:srgbClr val="163A5F"/>
          </a:solidFill>
          <a:ln w="12700">
            <a:solidFill>
              <a:srgbClr val="163A5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681728" y="3054096"/>
            <a:ext cx="2834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ЭКВИЛИБРИУМ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1335024" y="2304288"/>
            <a:ext cx="246888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335024" y="2432304"/>
            <a:ext cx="24688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НАБЛЮДЕНИЕ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1335024" y="4023360"/>
            <a:ext cx="246888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335024" y="4151376"/>
            <a:ext cx="24688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МОДЕЛИРОВАНИЕ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8028432" y="2304288"/>
            <a:ext cx="246888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028432" y="2432304"/>
            <a:ext cx="24688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ЭКСПЕРТИЗА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8028432" y="4023360"/>
            <a:ext cx="246888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28432" y="4151376"/>
            <a:ext cx="24688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КООПЕРАЦИЯ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882896" y="4754880"/>
            <a:ext cx="246888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882896" y="4882896"/>
            <a:ext cx="24688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РАННЕЕ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ПРЕДУПРЕЖДЕНИЕ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3803904" y="2706624"/>
            <a:ext cx="877824" cy="365760"/>
          </a:xfrm>
          <a:prstGeom prst="line">
            <a:avLst/>
          </a:prstGeom>
          <a:noFill/>
          <a:ln w="19050">
            <a:solidFill>
              <a:srgbClr val="7DB7D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3803904" y="4407408"/>
            <a:ext cx="877824" cy="-566928"/>
          </a:xfrm>
          <a:prstGeom prst="line">
            <a:avLst/>
          </a:prstGeom>
          <a:noFill/>
          <a:ln w="19050">
            <a:solidFill>
              <a:srgbClr val="7DB7D8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7516368" y="3108960"/>
            <a:ext cx="512064" cy="-402336"/>
          </a:xfrm>
          <a:prstGeom prst="line">
            <a:avLst/>
          </a:prstGeom>
          <a:noFill/>
          <a:ln w="19050">
            <a:solidFill>
              <a:srgbClr val="7DB7D8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7516368" y="3493008"/>
            <a:ext cx="512064" cy="896112"/>
          </a:xfrm>
          <a:prstGeom prst="line">
            <a:avLst/>
          </a:prstGeom>
          <a:noFill/>
          <a:ln w="19050">
            <a:solidFill>
              <a:srgbClr val="7DB7D8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108192" y="3840480"/>
            <a:ext cx="0" cy="914400"/>
          </a:xfrm>
          <a:prstGeom prst="line">
            <a:avLst/>
          </a:prstGeom>
          <a:noFill/>
          <a:ln w="19050">
            <a:solidFill>
              <a:srgbClr val="7DB7D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41248" y="5824728"/>
            <a:ext cx="10378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5F718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Научное ядро: воспроизводимые данные • проверяемые гипотезы • стандартизированные метрики • независимая верификация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73952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F7184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29184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2F6FB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КАДРЫ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621792"/>
            <a:ext cx="10561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Исследователь будущего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658368" y="1234440"/>
            <a:ext cx="10058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Новая научная эпоха требует не только новых установок, но и нового типа профессионала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658368" y="2304288"/>
            <a:ext cx="3273552" cy="1298448"/>
          </a:xfrm>
          <a:prstGeom prst="roundRect">
            <a:avLst>
              <a:gd name="adj" fmla="val 8451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" y="2468880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Глубокая предметность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822960" y="2907792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сильная фундаментальная база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315968" y="2304288"/>
            <a:ext cx="3273552" cy="1298448"/>
          </a:xfrm>
          <a:prstGeom prst="roundRect">
            <a:avLst>
              <a:gd name="adj" fmla="val 8451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480560" y="2468880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Системное мышление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480560" y="2907792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понимание связей между дисциплинами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7973568" y="2304288"/>
            <a:ext cx="3273552" cy="1298448"/>
          </a:xfrm>
          <a:prstGeom prst="roundRect">
            <a:avLst>
              <a:gd name="adj" fmla="val 8451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138160" y="2468880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Работа с ИИ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8138160" y="2907792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ИИ как исследовательский партнёр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658368" y="3968496"/>
            <a:ext cx="3273552" cy="1298448"/>
          </a:xfrm>
          <a:prstGeom prst="roundRect">
            <a:avLst>
              <a:gd name="adj" fmla="val 8451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2960" y="4133088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Инженерная культура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822960" y="4572000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переход от идеи к прототипу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315968" y="3968496"/>
            <a:ext cx="3273552" cy="1298448"/>
          </a:xfrm>
          <a:prstGeom prst="roundRect">
            <a:avLst>
              <a:gd name="adj" fmla="val 8451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480560" y="4133088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Этика и ответственность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480560" y="4572000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оценка рисков и последствий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7973568" y="3968496"/>
            <a:ext cx="3273552" cy="1298448"/>
          </a:xfrm>
          <a:prstGeom prst="roundRect">
            <a:avLst>
              <a:gd name="adj" fmla="val 8451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138160" y="4133088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Научное предпринимательство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8138160" y="4572000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перевод знаний в продукты и инфраструктуру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73952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F7184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29184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2F6FB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РЕАЛИЗАЦИЯ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621792"/>
            <a:ext cx="10561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Дорожная карта 2026–2040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658368" y="1234440"/>
            <a:ext cx="10058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Четыре последовательных этапа — от карты компетенций к международному лидерству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2221992" y="2999232"/>
            <a:ext cx="1389888" cy="0"/>
          </a:xfrm>
          <a:prstGeom prst="line">
            <a:avLst/>
          </a:prstGeom>
          <a:noFill/>
          <a:ln w="38100">
            <a:solidFill>
              <a:srgbClr val="7DB7D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883664" y="2697480"/>
            <a:ext cx="585216" cy="585216"/>
          </a:xfrm>
          <a:prstGeom prst="ellipse">
            <a:avLst/>
          </a:prstGeom>
          <a:solidFill>
            <a:srgbClr val="2F6FB0"/>
          </a:solidFill>
          <a:ln w="12700">
            <a:solidFill>
              <a:srgbClr val="2F6FB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883664" y="2816352"/>
            <a:ext cx="585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1124712" y="2103120"/>
            <a:ext cx="2103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2F6FB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2026–2028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896112" y="3584448"/>
            <a:ext cx="2560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АРХИТЕКТУРА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804672" y="4096512"/>
            <a:ext cx="27432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Карта компетенций, центров, данных и пилотных мегапроектов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5056632" y="2999232"/>
            <a:ext cx="1389888" cy="0"/>
          </a:xfrm>
          <a:prstGeom prst="line">
            <a:avLst/>
          </a:prstGeom>
          <a:noFill/>
          <a:ln w="38100">
            <a:solidFill>
              <a:srgbClr val="7DB7D8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718304" y="2697480"/>
            <a:ext cx="585216" cy="585216"/>
          </a:xfrm>
          <a:prstGeom prst="ellipse">
            <a:avLst/>
          </a:prstGeom>
          <a:solidFill>
            <a:srgbClr val="2F6FB0"/>
          </a:solidFill>
          <a:ln w="12700">
            <a:solidFill>
              <a:srgbClr val="2F6FB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18304" y="2816352"/>
            <a:ext cx="585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3959352" y="2103120"/>
            <a:ext cx="2103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2F6FB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2029–2032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3730752" y="3584448"/>
            <a:ext cx="2560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ИНФРАСТРУКТУРА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3639312" y="4096512"/>
            <a:ext cx="27432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Национальные платформы ИИ, биосферы, квантовых и материаловедческих исследований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7891272" y="2999232"/>
            <a:ext cx="1389888" cy="0"/>
          </a:xfrm>
          <a:prstGeom prst="line">
            <a:avLst/>
          </a:prstGeom>
          <a:noFill/>
          <a:ln w="38100">
            <a:solidFill>
              <a:srgbClr val="7DB7D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552944" y="2697480"/>
            <a:ext cx="585216" cy="585216"/>
          </a:xfrm>
          <a:prstGeom prst="ellipse">
            <a:avLst/>
          </a:prstGeom>
          <a:solidFill>
            <a:srgbClr val="2F6FB0"/>
          </a:solidFill>
          <a:ln w="12700">
            <a:solidFill>
              <a:srgbClr val="2F6FB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552944" y="2816352"/>
            <a:ext cx="585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6793992" y="2103120"/>
            <a:ext cx="2103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2F6FB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2033–2036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6565392" y="3584448"/>
            <a:ext cx="2560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ИНТЕГРАЦИЯ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6473952" y="4096512"/>
            <a:ext cx="27432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Глубокая связка науки и производства, серийное внедрение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10387584" y="2697480"/>
            <a:ext cx="585216" cy="585216"/>
          </a:xfrm>
          <a:prstGeom prst="ellipse">
            <a:avLst/>
          </a:prstGeom>
          <a:solidFill>
            <a:srgbClr val="2F6FB0"/>
          </a:solidFill>
          <a:ln w="12700">
            <a:solidFill>
              <a:srgbClr val="2F6FB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0387584" y="2816352"/>
            <a:ext cx="585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9628632" y="2103120"/>
            <a:ext cx="2103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2F6FB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2037–2040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9400032" y="3584448"/>
            <a:ext cx="2560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ЛИДЕРСТВО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9308592" y="4096512"/>
            <a:ext cx="27432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Россия — один из мировых центров Наук Будущего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73952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F7184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29184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2F6FB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МЕТРИКИ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621792"/>
            <a:ext cx="10561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Как измерять успех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658368" y="1234440"/>
            <a:ext cx="10058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Науки Будущего должны оцениваться не количеством деклараций, а способностью создавать воспроизводимый результат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658368" y="2304288"/>
            <a:ext cx="3273552" cy="1298448"/>
          </a:xfrm>
          <a:prstGeom prst="roundRect">
            <a:avLst>
              <a:gd name="adj" fmla="val 8451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" y="2432304"/>
            <a:ext cx="3840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2F6FB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01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822960" y="27797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Критические цепочки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822960" y="3127248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доля технологий, воспроизводимых внутри страны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4315968" y="2304288"/>
            <a:ext cx="3273552" cy="1298448"/>
          </a:xfrm>
          <a:prstGeom prst="roundRect">
            <a:avLst>
              <a:gd name="adj" fmla="val 8451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480560" y="2432304"/>
            <a:ext cx="3840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2F6FB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02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4480560" y="27797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Мировые центры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480560" y="3127248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число установок и исследовательских центров мирового уровня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7973568" y="2304288"/>
            <a:ext cx="3273552" cy="1298448"/>
          </a:xfrm>
          <a:prstGeom prst="roundRect">
            <a:avLst>
              <a:gd name="adj" fmla="val 8451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138160" y="2432304"/>
            <a:ext cx="3840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2F6FB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03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138160" y="277977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Скорость внедрения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8138160" y="3127248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время от научного результата до опытного образца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658368" y="3968496"/>
            <a:ext cx="3273552" cy="1298448"/>
          </a:xfrm>
          <a:prstGeom prst="roundRect">
            <a:avLst>
              <a:gd name="adj" fmla="val 8451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22960" y="4096512"/>
            <a:ext cx="3840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2F6FB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04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822960" y="4443984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Верификация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822960" y="4791456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число технологий с независимым подтверждением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315968" y="3968496"/>
            <a:ext cx="3273552" cy="1298448"/>
          </a:xfrm>
          <a:prstGeom prst="roundRect">
            <a:avLst>
              <a:gd name="adj" fmla="val 8451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480560" y="4096512"/>
            <a:ext cx="3840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2F6FB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05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4480560" y="4443984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Научные данные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4480560" y="4791456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доля данных в стандартизированном цифровом контуре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7973568" y="3968496"/>
            <a:ext cx="3273552" cy="1298448"/>
          </a:xfrm>
          <a:prstGeom prst="roundRect">
            <a:avLst>
              <a:gd name="adj" fmla="val 8451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138160" y="4096512"/>
            <a:ext cx="3840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2F6FB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06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8138160" y="4443984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Международное лидерство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8138160" y="4791456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консорциумы, возглавляемые российскими организациями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73952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F7184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63A5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41248" y="1170432"/>
            <a:ext cx="877824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РОССИЯ —</a:t>
            </a:r>
            <a:endParaRPr lang="en-US" sz="3200" dirty="0"/>
          </a:p>
          <a:p>
            <a:pPr algn="l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НАУЧНАЯ ЦИВИЛИЗАЦИЯ БУДУЩЕГО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859536" y="3090672"/>
            <a:ext cx="8183880" cy="9509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DCE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Наука должна дать стране способность видеть дальше, понимать глубже, создавать быстрее и отвечать за последствия собственной технологической силы.</a:t>
            </a:r>
            <a:endParaRPr lang="en-US" sz="1700" dirty="0"/>
          </a:p>
        </p:txBody>
      </p:sp>
      <p:sp>
        <p:nvSpPr>
          <p:cNvPr id="4" name="Shape 2"/>
          <p:cNvSpPr/>
          <p:nvPr/>
        </p:nvSpPr>
        <p:spPr>
          <a:xfrm>
            <a:off x="859536" y="4892040"/>
            <a:ext cx="1536192" cy="384048"/>
          </a:xfrm>
          <a:prstGeom prst="roundRect">
            <a:avLst>
              <a:gd name="adj" fmla="val 28571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9536" y="4910328"/>
            <a:ext cx="153619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ЗНАНИЕ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2560320" y="4892040"/>
            <a:ext cx="1536192" cy="384048"/>
          </a:xfrm>
          <a:prstGeom prst="roundRect">
            <a:avLst>
              <a:gd name="adj" fmla="val 28571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560320" y="4910328"/>
            <a:ext cx="153619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СОЗИДАНИЕ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261104" y="4892040"/>
            <a:ext cx="1536192" cy="384048"/>
          </a:xfrm>
          <a:prstGeom prst="roundRect">
            <a:avLst>
              <a:gd name="adj" fmla="val 28571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261104" y="4910328"/>
            <a:ext cx="153619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РАВНОВЕСИЕ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961888" y="4892040"/>
            <a:ext cx="1536192" cy="384048"/>
          </a:xfrm>
          <a:prstGeom prst="roundRect">
            <a:avLst>
              <a:gd name="adj" fmla="val 28571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961888" y="4910328"/>
            <a:ext cx="153619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КООПЕРАЦИЯ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859536" y="5943600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DCE8F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ЭКВИЛИБРИУМ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29184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2F6FB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СТРАТЕГИЧЕСКАЯ РАМКА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621792"/>
            <a:ext cx="10561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Россия должна стать одним из центров Наук Будущего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658368" y="1234440"/>
            <a:ext cx="10058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Не отдельная отрасль, а новая организация национального развития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658368" y="2304288"/>
            <a:ext cx="2542032" cy="2304288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76656" y="2322576"/>
            <a:ext cx="2505456" cy="0"/>
          </a:xfrm>
          <a:prstGeom prst="line">
            <a:avLst/>
          </a:prstGeom>
          <a:noFill/>
          <a:ln w="38100">
            <a:solidFill>
              <a:srgbClr val="2F6FB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2523744"/>
            <a:ext cx="3474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F6FB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822960" y="2999232"/>
            <a:ext cx="2103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Видеть дальше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22960" y="3730752"/>
            <a:ext cx="205740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форсайт, модели, раннее предупреждение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419856" y="2304288"/>
            <a:ext cx="2542032" cy="2304288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438144" y="2322576"/>
            <a:ext cx="2505456" cy="0"/>
          </a:xfrm>
          <a:prstGeom prst="line">
            <a:avLst/>
          </a:prstGeom>
          <a:noFill/>
          <a:ln w="38100">
            <a:solidFill>
              <a:srgbClr val="4D8B7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584448" y="2523744"/>
            <a:ext cx="3474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4D8B7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3584448" y="2999232"/>
            <a:ext cx="2103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Понимать глубже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3584448" y="3730752"/>
            <a:ext cx="205740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фундаментальные исследования и системная наука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181344" y="2304288"/>
            <a:ext cx="2542032" cy="2304288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199632" y="2322576"/>
            <a:ext cx="2505456" cy="0"/>
          </a:xfrm>
          <a:prstGeom prst="line">
            <a:avLst/>
          </a:prstGeom>
          <a:noFill/>
          <a:ln w="38100">
            <a:solidFill>
              <a:srgbClr val="C6A15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345936" y="2523744"/>
            <a:ext cx="3474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C6A15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345936" y="2999232"/>
            <a:ext cx="2103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Создавать быстрее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6345936" y="3730752"/>
            <a:ext cx="205740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ИИ для науки, полигоны, производственная кооперация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8942832" y="2304288"/>
            <a:ext cx="2542032" cy="2304288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961120" y="2322576"/>
            <a:ext cx="2505456" cy="0"/>
          </a:xfrm>
          <a:prstGeom prst="line">
            <a:avLst/>
          </a:prstGeom>
          <a:noFill/>
          <a:ln w="38100">
            <a:solidFill>
              <a:srgbClr val="7DB7D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107424" y="2523744"/>
            <a:ext cx="3474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7DB7D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9107424" y="2999232"/>
            <a:ext cx="2103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Отвечать за последствия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9107424" y="3730752"/>
            <a:ext cx="205740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этика, биосфера, безопасность технологий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786384" y="5230368"/>
            <a:ext cx="10652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7324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Формула: фундаментальное знание + инженерная мощь + ИИ + биосферная ответственность + культура + кооперация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73952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F7184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29184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2F6FB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АРХИТЕКТУРА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621792"/>
            <a:ext cx="10561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Три контура Наук Будущего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658368" y="1234440"/>
            <a:ext cx="10058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Единая система — от открытия закономерностей до проектирования цивилизационной устойчивости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658368" y="2267712"/>
            <a:ext cx="3273552" cy="3127248"/>
          </a:xfrm>
          <a:prstGeom prst="roundRect">
            <a:avLst>
              <a:gd name="adj" fmla="val 3509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76656" y="2286000"/>
            <a:ext cx="3236976" cy="0"/>
          </a:xfrm>
          <a:prstGeom prst="line">
            <a:avLst/>
          </a:prstGeom>
          <a:noFill/>
          <a:ln w="38100">
            <a:solidFill>
              <a:srgbClr val="2F6FB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41248" y="2432304"/>
            <a:ext cx="475488" cy="384048"/>
          </a:xfrm>
          <a:prstGeom prst="roundRect">
            <a:avLst>
              <a:gd name="adj" fmla="val 28571"/>
            </a:avLst>
          </a:prstGeom>
          <a:solidFill>
            <a:srgbClr val="2F6FB0"/>
          </a:solidFill>
          <a:ln w="12700">
            <a:solidFill>
              <a:srgbClr val="2F6FB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41248" y="2450592"/>
            <a:ext cx="4754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859536" y="2907792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ФУНДАМЕНТАЛЬНЫЙ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859536" y="3364992"/>
            <a:ext cx="2743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Открывает новые закономерности природы, жизни, информации и сложных систем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877824" y="4169664"/>
            <a:ext cx="26883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Физика и космология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877824" y="4462272"/>
            <a:ext cx="26883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Математика сложных систем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877824" y="4754880"/>
            <a:ext cx="26883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Науки о жизни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877824" y="5047488"/>
            <a:ext cx="26883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Когнитивные науки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4315968" y="2267712"/>
            <a:ext cx="3273552" cy="3127248"/>
          </a:xfrm>
          <a:prstGeom prst="roundRect">
            <a:avLst>
              <a:gd name="adj" fmla="val 3509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334256" y="2286000"/>
            <a:ext cx="3236976" cy="0"/>
          </a:xfrm>
          <a:prstGeom prst="line">
            <a:avLst/>
          </a:prstGeom>
          <a:noFill/>
          <a:ln w="38100">
            <a:solidFill>
              <a:srgbClr val="4D8B7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498848" y="2432304"/>
            <a:ext cx="475488" cy="384048"/>
          </a:xfrm>
          <a:prstGeom prst="roundRect">
            <a:avLst>
              <a:gd name="adj" fmla="val 28571"/>
            </a:avLst>
          </a:prstGeom>
          <a:solidFill>
            <a:srgbClr val="4D8B72"/>
          </a:solidFill>
          <a:ln w="12700">
            <a:solidFill>
              <a:srgbClr val="4D8B7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498848" y="2450592"/>
            <a:ext cx="4754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II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4517136" y="2907792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ТЕХНОЛОГИЧЕСКИЙ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4517136" y="3364992"/>
            <a:ext cx="2743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Создаёт платформы, материалы, машины, энергетику и медицину нового поколения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4535424" y="4169664"/>
            <a:ext cx="26883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ИИ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4535424" y="4462272"/>
            <a:ext cx="26883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Квант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4535424" y="4754880"/>
            <a:ext cx="26883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Робототехника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4535424" y="5047488"/>
            <a:ext cx="26883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Биоинженерия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7973568" y="2267712"/>
            <a:ext cx="3273552" cy="3127248"/>
          </a:xfrm>
          <a:prstGeom prst="roundRect">
            <a:avLst>
              <a:gd name="adj" fmla="val 3509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991856" y="2286000"/>
            <a:ext cx="3236976" cy="0"/>
          </a:xfrm>
          <a:prstGeom prst="line">
            <a:avLst/>
          </a:prstGeom>
          <a:noFill/>
          <a:ln w="38100">
            <a:solidFill>
              <a:srgbClr val="C6A15B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8156448" y="2432304"/>
            <a:ext cx="475488" cy="384048"/>
          </a:xfrm>
          <a:prstGeom prst="roundRect">
            <a:avLst>
              <a:gd name="adj" fmla="val 28571"/>
            </a:avLst>
          </a:prstGeom>
          <a:solidFill>
            <a:srgbClr val="C6A15B"/>
          </a:solidFill>
          <a:ln w="12700">
            <a:solidFill>
              <a:srgbClr val="C6A15B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156448" y="2450592"/>
            <a:ext cx="4754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III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8174736" y="2907792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ЦИВИЛИЗАЦИОННЫЙ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8174736" y="3364992"/>
            <a:ext cx="2743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Проектирует устойчивое общество и правила безопасного применения технологий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8193024" y="4169664"/>
            <a:ext cx="26883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Системное управление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8193024" y="4462272"/>
            <a:ext cx="26883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Биосферная экономика</a:t>
            </a:r>
            <a:endParaRPr lang="en-US" sz="950" dirty="0"/>
          </a:p>
        </p:txBody>
      </p:sp>
      <p:sp>
        <p:nvSpPr>
          <p:cNvPr id="33" name="Text 31"/>
          <p:cNvSpPr/>
          <p:nvPr/>
        </p:nvSpPr>
        <p:spPr>
          <a:xfrm>
            <a:off x="8193024" y="4754880"/>
            <a:ext cx="26883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Этика технологий</a:t>
            </a:r>
            <a:endParaRPr lang="en-US" sz="950" dirty="0"/>
          </a:p>
        </p:txBody>
      </p:sp>
      <p:sp>
        <p:nvSpPr>
          <p:cNvPr id="34" name="Text 32"/>
          <p:cNvSpPr/>
          <p:nvPr/>
        </p:nvSpPr>
        <p:spPr>
          <a:xfrm>
            <a:off x="8193024" y="5047488"/>
            <a:ext cx="26883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Наука кооперации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73952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F7184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29184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2F6FB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КОНТУР I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621792"/>
            <a:ext cx="10561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Фундаментальные науки будущего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658368" y="1234440"/>
            <a:ext cx="10058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Российская сила начинается там, где создаются новые знания, а не только заимствуются технологии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658368" y="2304288"/>
            <a:ext cx="3273552" cy="1298448"/>
          </a:xfrm>
          <a:prstGeom prst="roundRect">
            <a:avLst>
              <a:gd name="adj" fmla="val 8451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" y="2468880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Новая физика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22960" y="2871216"/>
            <a:ext cx="27432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материя • энергия • плазма • экстремальные состояния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315968" y="2304288"/>
            <a:ext cx="3273552" cy="1298448"/>
          </a:xfrm>
          <a:prstGeom prst="roundRect">
            <a:avLst>
              <a:gd name="adj" fmla="val 8451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480560" y="2468880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Математика сложных систем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480560" y="2871216"/>
            <a:ext cx="27432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нелинейность • сети • причинность • управление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7973568" y="2304288"/>
            <a:ext cx="3273552" cy="1298448"/>
          </a:xfrm>
          <a:prstGeom prst="roundRect">
            <a:avLst>
              <a:gd name="adj" fmla="val 8451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138160" y="2468880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Науки о жизни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8138160" y="2871216"/>
            <a:ext cx="27432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геномика • системная биология • синтетическая биология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658368" y="3968496"/>
            <a:ext cx="3273552" cy="1298448"/>
          </a:xfrm>
          <a:prstGeom prst="roundRect">
            <a:avLst>
              <a:gd name="adj" fmla="val 8451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2960" y="4133088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Биосфера и Земля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822960" y="4535424"/>
            <a:ext cx="27432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климат • вода • почвы • леса • биоразнообразие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315968" y="3968496"/>
            <a:ext cx="3273552" cy="1298448"/>
          </a:xfrm>
          <a:prstGeom prst="roundRect">
            <a:avLst>
              <a:gd name="adj" fmla="val 8451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480560" y="4133088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Когнитивные науки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4480560" y="4535424"/>
            <a:ext cx="27432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мозг • обучение • интеллект • человек–ИИ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7973568" y="3968496"/>
            <a:ext cx="3273552" cy="1298448"/>
          </a:xfrm>
          <a:prstGeom prst="roundRect">
            <a:avLst>
              <a:gd name="adj" fmla="val 8451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138160" y="4133088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Наука об информации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8138160" y="4535424"/>
            <a:ext cx="27432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вычисления • сложность • кодирование • безопасность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73952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F7184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29184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2F6FB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КОНТУР II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621792"/>
            <a:ext cx="10561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Прорывные технологические дисциплины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658368" y="1234440"/>
            <a:ext cx="10058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Направления, формирующие новую индустриальную базу России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658368" y="2176272"/>
            <a:ext cx="3273552" cy="896112"/>
          </a:xfrm>
          <a:prstGeom prst="roundRect">
            <a:avLst>
              <a:gd name="adj" fmla="val 12245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04672" y="2386584"/>
            <a:ext cx="384048" cy="384048"/>
          </a:xfrm>
          <a:prstGeom prst="roundRect">
            <a:avLst>
              <a:gd name="adj" fmla="val 28571"/>
            </a:avLst>
          </a:prstGeom>
          <a:solidFill>
            <a:srgbClr val="2F6FB0"/>
          </a:solidFill>
          <a:ln w="12700">
            <a:solidFill>
              <a:srgbClr val="2F6FB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04672" y="2404872"/>
            <a:ext cx="384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298448" y="2359152"/>
            <a:ext cx="2331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Искусственный интеллект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315968" y="2176272"/>
            <a:ext cx="3273552" cy="896112"/>
          </a:xfrm>
          <a:prstGeom prst="roundRect">
            <a:avLst>
              <a:gd name="adj" fmla="val 12245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462272" y="2386584"/>
            <a:ext cx="384048" cy="384048"/>
          </a:xfrm>
          <a:prstGeom prst="roundRect">
            <a:avLst>
              <a:gd name="adj" fmla="val 28571"/>
            </a:avLst>
          </a:prstGeom>
          <a:solidFill>
            <a:srgbClr val="2F6FB0"/>
          </a:solidFill>
          <a:ln w="12700">
            <a:solidFill>
              <a:srgbClr val="2F6FB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462272" y="2404872"/>
            <a:ext cx="384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4956048" y="2359152"/>
            <a:ext cx="2331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Квантовые технологии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7973568" y="2176272"/>
            <a:ext cx="3273552" cy="896112"/>
          </a:xfrm>
          <a:prstGeom prst="roundRect">
            <a:avLst>
              <a:gd name="adj" fmla="val 12245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119872" y="2386584"/>
            <a:ext cx="384048" cy="384048"/>
          </a:xfrm>
          <a:prstGeom prst="roundRect">
            <a:avLst>
              <a:gd name="adj" fmla="val 28571"/>
            </a:avLst>
          </a:prstGeom>
          <a:solidFill>
            <a:srgbClr val="2F6FB0"/>
          </a:solidFill>
          <a:ln w="12700">
            <a:solidFill>
              <a:srgbClr val="2F6FB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119872" y="2404872"/>
            <a:ext cx="384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8613648" y="2359152"/>
            <a:ext cx="2331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Робототехника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58368" y="3319272"/>
            <a:ext cx="3273552" cy="896112"/>
          </a:xfrm>
          <a:prstGeom prst="roundRect">
            <a:avLst>
              <a:gd name="adj" fmla="val 12245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04672" y="3529584"/>
            <a:ext cx="384048" cy="384048"/>
          </a:xfrm>
          <a:prstGeom prst="roundRect">
            <a:avLst>
              <a:gd name="adj" fmla="val 28571"/>
            </a:avLst>
          </a:prstGeom>
          <a:solidFill>
            <a:srgbClr val="2F6FB0"/>
          </a:solidFill>
          <a:ln w="12700">
            <a:solidFill>
              <a:srgbClr val="2F6FB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04672" y="3547872"/>
            <a:ext cx="384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1298448" y="3502152"/>
            <a:ext cx="2331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Новые материалы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4315968" y="3319272"/>
            <a:ext cx="3273552" cy="896112"/>
          </a:xfrm>
          <a:prstGeom prst="roundRect">
            <a:avLst>
              <a:gd name="adj" fmla="val 12245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462272" y="3529584"/>
            <a:ext cx="384048" cy="384048"/>
          </a:xfrm>
          <a:prstGeom prst="roundRect">
            <a:avLst>
              <a:gd name="adj" fmla="val 28571"/>
            </a:avLst>
          </a:prstGeom>
          <a:solidFill>
            <a:srgbClr val="2F6FB0"/>
          </a:solidFill>
          <a:ln w="12700">
            <a:solidFill>
              <a:srgbClr val="2F6FB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462272" y="3547872"/>
            <a:ext cx="384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4956048" y="3502152"/>
            <a:ext cx="2331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Энергетика будущего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7973568" y="3319272"/>
            <a:ext cx="3273552" cy="896112"/>
          </a:xfrm>
          <a:prstGeom prst="roundRect">
            <a:avLst>
              <a:gd name="adj" fmla="val 12245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8119872" y="3529584"/>
            <a:ext cx="384048" cy="384048"/>
          </a:xfrm>
          <a:prstGeom prst="roundRect">
            <a:avLst>
              <a:gd name="adj" fmla="val 28571"/>
            </a:avLst>
          </a:prstGeom>
          <a:solidFill>
            <a:srgbClr val="2F6FB0"/>
          </a:solidFill>
          <a:ln w="12700">
            <a:solidFill>
              <a:srgbClr val="2F6FB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119872" y="3547872"/>
            <a:ext cx="384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8613648" y="3502152"/>
            <a:ext cx="2331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Биоинженерия и медицина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658368" y="4462272"/>
            <a:ext cx="3273552" cy="896112"/>
          </a:xfrm>
          <a:prstGeom prst="roundRect">
            <a:avLst>
              <a:gd name="adj" fmla="val 12245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04672" y="4672584"/>
            <a:ext cx="384048" cy="384048"/>
          </a:xfrm>
          <a:prstGeom prst="roundRect">
            <a:avLst>
              <a:gd name="adj" fmla="val 28571"/>
            </a:avLst>
          </a:prstGeom>
          <a:solidFill>
            <a:srgbClr val="2F6FB0"/>
          </a:solidFill>
          <a:ln w="12700">
            <a:solidFill>
              <a:srgbClr val="2F6FB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04672" y="4690872"/>
            <a:ext cx="384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7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1298448" y="4645152"/>
            <a:ext cx="2331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Нейротехнологии</a:t>
            </a:r>
            <a:endParaRPr lang="en-US" sz="1200" dirty="0"/>
          </a:p>
        </p:txBody>
      </p:sp>
      <p:sp>
        <p:nvSpPr>
          <p:cNvPr id="33" name="Shape 31"/>
          <p:cNvSpPr/>
          <p:nvPr/>
        </p:nvSpPr>
        <p:spPr>
          <a:xfrm>
            <a:off x="4315968" y="4462272"/>
            <a:ext cx="3273552" cy="896112"/>
          </a:xfrm>
          <a:prstGeom prst="roundRect">
            <a:avLst>
              <a:gd name="adj" fmla="val 12245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4462272" y="4672584"/>
            <a:ext cx="384048" cy="384048"/>
          </a:xfrm>
          <a:prstGeom prst="roundRect">
            <a:avLst>
              <a:gd name="adj" fmla="val 28571"/>
            </a:avLst>
          </a:prstGeom>
          <a:solidFill>
            <a:srgbClr val="2F6FB0"/>
          </a:solidFill>
          <a:ln w="12700">
            <a:solidFill>
              <a:srgbClr val="2F6FB0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4462272" y="4690872"/>
            <a:ext cx="384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8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4956048" y="4645152"/>
            <a:ext cx="2331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Космическая инженерия</a:t>
            </a:r>
            <a:endParaRPr lang="en-US" sz="1200" dirty="0"/>
          </a:p>
        </p:txBody>
      </p:sp>
      <p:sp>
        <p:nvSpPr>
          <p:cNvPr id="37" name="Shape 35"/>
          <p:cNvSpPr/>
          <p:nvPr/>
        </p:nvSpPr>
        <p:spPr>
          <a:xfrm>
            <a:off x="7973568" y="4462272"/>
            <a:ext cx="3273552" cy="896112"/>
          </a:xfrm>
          <a:prstGeom prst="roundRect">
            <a:avLst>
              <a:gd name="adj" fmla="val 12245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8119872" y="4672584"/>
            <a:ext cx="384048" cy="384048"/>
          </a:xfrm>
          <a:prstGeom prst="roundRect">
            <a:avLst>
              <a:gd name="adj" fmla="val 28571"/>
            </a:avLst>
          </a:prstGeom>
          <a:solidFill>
            <a:srgbClr val="2F6FB0"/>
          </a:solidFill>
          <a:ln w="12700">
            <a:solidFill>
              <a:srgbClr val="2F6FB0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8119872" y="4690872"/>
            <a:ext cx="384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9</a:t>
            </a:r>
            <a:endParaRPr lang="en-US" sz="1000" dirty="0"/>
          </a:p>
        </p:txBody>
      </p:sp>
      <p:sp>
        <p:nvSpPr>
          <p:cNvPr id="40" name="Text 38"/>
          <p:cNvSpPr/>
          <p:nvPr/>
        </p:nvSpPr>
        <p:spPr>
          <a:xfrm>
            <a:off x="8613648" y="4645152"/>
            <a:ext cx="2331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Арктические технологии</a:t>
            </a:r>
            <a:endParaRPr lang="en-US" sz="1200" dirty="0"/>
          </a:p>
        </p:txBody>
      </p:sp>
      <p:sp>
        <p:nvSpPr>
          <p:cNvPr id="41" name="Text 39"/>
          <p:cNvSpPr/>
          <p:nvPr/>
        </p:nvSpPr>
        <p:spPr>
          <a:xfrm>
            <a:off x="749808" y="5669280"/>
            <a:ext cx="10561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Ключевой переход: от отдельных разработок → к платформам, цепочкам производства и масштабируемым технологическим системам</a:t>
            </a:r>
            <a:endParaRPr lang="en-US" sz="12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73952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F7184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29184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2F6FB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КОНТУР III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621792"/>
            <a:ext cx="10561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Цивилизационные науки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658368" y="1234440"/>
            <a:ext cx="10058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Технологическая мощность без науки управления создаёт новые риски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658368" y="2267712"/>
            <a:ext cx="5102352" cy="896112"/>
          </a:xfrm>
          <a:prstGeom prst="roundRect">
            <a:avLst>
              <a:gd name="adj" fmla="val 12245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" y="2377440"/>
            <a:ext cx="4663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Системное управление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841248" y="2688336"/>
            <a:ext cx="4663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Государство, регионы и отрасли как взаимосвязанные системы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658368" y="3401568"/>
            <a:ext cx="5102352" cy="896112"/>
          </a:xfrm>
          <a:prstGeom prst="roundRect">
            <a:avLst>
              <a:gd name="adj" fmla="val 12245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41248" y="3511296"/>
            <a:ext cx="4663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Наука кооперации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841248" y="3822192"/>
            <a:ext cx="4663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Коллективное действие государства, науки, бизнеса и общества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658368" y="4535424"/>
            <a:ext cx="5102352" cy="896112"/>
          </a:xfrm>
          <a:prstGeom prst="roundRect">
            <a:avLst>
              <a:gd name="adj" fmla="val 12245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41248" y="4645152"/>
            <a:ext cx="4663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Наука устойчивости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841248" y="4956048"/>
            <a:ext cx="4663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Способность систем выдерживать кризисы и восстанавливаться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6181344" y="2267712"/>
            <a:ext cx="5102352" cy="896112"/>
          </a:xfrm>
          <a:prstGeom prst="roundRect">
            <a:avLst>
              <a:gd name="adj" fmla="val 12245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364224" y="2377440"/>
            <a:ext cx="4663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Биосферная экономика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364224" y="2688336"/>
            <a:ext cx="4663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Экономика с учётом природного капитала и ресурсных циклов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6181344" y="3401568"/>
            <a:ext cx="5102352" cy="896112"/>
          </a:xfrm>
          <a:prstGeom prst="roundRect">
            <a:avLst>
              <a:gd name="adj" fmla="val 12245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64224" y="3511296"/>
            <a:ext cx="4663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Прогнозирование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364224" y="3822192"/>
            <a:ext cx="4663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Форсайт, сценарии, длинные циклы, ранние сигналы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6181344" y="4535424"/>
            <a:ext cx="5102352" cy="896112"/>
          </a:xfrm>
          <a:prstGeom prst="roundRect">
            <a:avLst>
              <a:gd name="adj" fmla="val 12245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364224" y="4645152"/>
            <a:ext cx="4663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Этика и смыслы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364224" y="4956048"/>
            <a:ext cx="4663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Безопасность технологий, культура, ценности, общественная мотивация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73952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F7184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29184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2F6FB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МАСШТАБИРОВАНИЕ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621792"/>
            <a:ext cx="10561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Восемь российских мегапроектов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658368" y="1234440"/>
            <a:ext cx="10058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Проекты-связки между фундаментальной наукой, промышленностью и национальными задачами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658368" y="2286000"/>
            <a:ext cx="2414016" cy="1261872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04672" y="2395728"/>
            <a:ext cx="4206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2F6FB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01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804672" y="2724912"/>
            <a:ext cx="193852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Национальный ИИ для науки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401568" y="2286000"/>
            <a:ext cx="2414016" cy="1261872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547872" y="2395728"/>
            <a:ext cx="4206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2F6FB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02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3547872" y="2724912"/>
            <a:ext cx="193852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Цифровой двойник биосферы России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144768" y="2286000"/>
            <a:ext cx="2414016" cy="1261872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291072" y="2395728"/>
            <a:ext cx="4206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2F6FB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03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291072" y="2724912"/>
            <a:ext cx="193852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Сеть биоценозных полигонов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887968" y="2286000"/>
            <a:ext cx="2414016" cy="1261872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034272" y="2395728"/>
            <a:ext cx="4206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2F6FB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04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9034272" y="2724912"/>
            <a:ext cx="193852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Квантовая инфраструктура России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58368" y="3877056"/>
            <a:ext cx="2414016" cy="1261872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04672" y="3986784"/>
            <a:ext cx="4206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2F6FB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05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804672" y="4315968"/>
            <a:ext cx="193852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Материалы 6N+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3401568" y="3877056"/>
            <a:ext cx="2414016" cy="1261872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547872" y="3986784"/>
            <a:ext cx="4206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2F6FB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06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3547872" y="4315968"/>
            <a:ext cx="193852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Арктика 2050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6144768" y="3877056"/>
            <a:ext cx="2414016" cy="1261872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291072" y="3986784"/>
            <a:ext cx="4206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2F6FB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07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6291072" y="4315968"/>
            <a:ext cx="193852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Космическая промышленная орбита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8887968" y="3877056"/>
            <a:ext cx="2414016" cy="1261872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9034272" y="3986784"/>
            <a:ext cx="4206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2F6FB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08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9034272" y="4315968"/>
            <a:ext cx="193852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Человек 2040</a:t>
            </a:r>
            <a:endParaRPr lang="en-US" sz="12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73952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F7184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29184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2F6FB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ФЛАГМАНСКИЙ ПРОЕКТ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621792"/>
            <a:ext cx="10561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Цифровой двойник биосферы России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658368" y="1234440"/>
            <a:ext cx="10058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От мониторинга отдельных показателей — к наблюдению живых систем как единого целого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749808" y="2761488"/>
            <a:ext cx="1426464" cy="676656"/>
          </a:xfrm>
          <a:prstGeom prst="roundRect">
            <a:avLst>
              <a:gd name="adj" fmla="val 16216"/>
            </a:avLst>
          </a:prstGeom>
          <a:solidFill>
            <a:srgbClr val="EAF1F7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49808" y="2871216"/>
            <a:ext cx="14264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АТМОСФЕРА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2185416" y="2971800"/>
            <a:ext cx="347472" cy="228600"/>
          </a:xfrm>
          <a:prstGeom prst="rightArrow">
            <a:avLst/>
          </a:prstGeom>
          <a:solidFill>
            <a:srgbClr val="7DB7D8"/>
          </a:solidFill>
          <a:ln w="12700">
            <a:solidFill>
              <a:srgbClr val="7DB7D8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2743200" y="2761488"/>
            <a:ext cx="1426464" cy="676656"/>
          </a:xfrm>
          <a:prstGeom prst="roundRect">
            <a:avLst>
              <a:gd name="adj" fmla="val 16216"/>
            </a:avLst>
          </a:prstGeom>
          <a:solidFill>
            <a:srgbClr val="EAF1F7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743200" y="2871216"/>
            <a:ext cx="14264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ВОДА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178808" y="2971800"/>
            <a:ext cx="347472" cy="228600"/>
          </a:xfrm>
          <a:prstGeom prst="rightArrow">
            <a:avLst/>
          </a:prstGeom>
          <a:solidFill>
            <a:srgbClr val="7DB7D8"/>
          </a:solidFill>
          <a:ln w="12700">
            <a:solidFill>
              <a:srgbClr val="7DB7D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35424" y="2761488"/>
            <a:ext cx="1426464" cy="676656"/>
          </a:xfrm>
          <a:prstGeom prst="roundRect">
            <a:avLst>
              <a:gd name="adj" fmla="val 16216"/>
            </a:avLst>
          </a:prstGeom>
          <a:solidFill>
            <a:srgbClr val="EAF1F7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35424" y="2871216"/>
            <a:ext cx="14264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ПОЧВА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5971032" y="2971800"/>
            <a:ext cx="347472" cy="228600"/>
          </a:xfrm>
          <a:prstGeom prst="rightArrow">
            <a:avLst/>
          </a:prstGeom>
          <a:solidFill>
            <a:srgbClr val="7DB7D8"/>
          </a:solidFill>
          <a:ln w="12700">
            <a:solidFill>
              <a:srgbClr val="7DB7D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245352" y="2761488"/>
            <a:ext cx="1426464" cy="676656"/>
          </a:xfrm>
          <a:prstGeom prst="roundRect">
            <a:avLst>
              <a:gd name="adj" fmla="val 16216"/>
            </a:avLst>
          </a:prstGeom>
          <a:solidFill>
            <a:srgbClr val="EAF1F7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245352" y="2871216"/>
            <a:ext cx="14264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РАСТЕНИЯ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7680960" y="2971800"/>
            <a:ext cx="347472" cy="228600"/>
          </a:xfrm>
          <a:prstGeom prst="rightArrow">
            <a:avLst/>
          </a:prstGeom>
          <a:solidFill>
            <a:srgbClr val="7DB7D8"/>
          </a:solidFill>
          <a:ln w="12700">
            <a:solidFill>
              <a:srgbClr val="7DB7D8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138160" y="2761488"/>
            <a:ext cx="1426464" cy="676656"/>
          </a:xfrm>
          <a:prstGeom prst="roundRect">
            <a:avLst>
              <a:gd name="adj" fmla="val 16216"/>
            </a:avLst>
          </a:prstGeom>
          <a:solidFill>
            <a:srgbClr val="EAF1F7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138160" y="2871216"/>
            <a:ext cx="14264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ЖИВОТНЫЕ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9573768" y="2971800"/>
            <a:ext cx="347472" cy="228600"/>
          </a:xfrm>
          <a:prstGeom prst="rightArrow">
            <a:avLst/>
          </a:prstGeom>
          <a:solidFill>
            <a:srgbClr val="7DB7D8"/>
          </a:solidFill>
          <a:ln w="12700">
            <a:solidFill>
              <a:srgbClr val="7DB7D8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9994392" y="2761488"/>
            <a:ext cx="1426464" cy="676656"/>
          </a:xfrm>
          <a:prstGeom prst="roundRect">
            <a:avLst>
              <a:gd name="adj" fmla="val 16216"/>
            </a:avLst>
          </a:prstGeom>
          <a:solidFill>
            <a:srgbClr val="EAF1F7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994392" y="2871216"/>
            <a:ext cx="14264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ЧЕЛОВЕК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1481328" y="3968496"/>
            <a:ext cx="92811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7324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Данные → причинные модели → прогноз → предупреждение → восстановительные действия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1078992" y="4882896"/>
            <a:ext cx="1682496" cy="384048"/>
          </a:xfrm>
          <a:prstGeom prst="roundRect">
            <a:avLst>
              <a:gd name="adj" fmla="val 28571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078992" y="4901184"/>
            <a:ext cx="168249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2F6FB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спутники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3063240" y="4882896"/>
            <a:ext cx="1682496" cy="384048"/>
          </a:xfrm>
          <a:prstGeom prst="roundRect">
            <a:avLst>
              <a:gd name="adj" fmla="val 28571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063240" y="4901184"/>
            <a:ext cx="168249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2F6FB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датчики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5047488" y="4882896"/>
            <a:ext cx="1682496" cy="384048"/>
          </a:xfrm>
          <a:prstGeom prst="roundRect">
            <a:avLst>
              <a:gd name="adj" fmla="val 28571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047488" y="4901184"/>
            <a:ext cx="168249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2F6FB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биоиндикаторы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7031736" y="4882896"/>
            <a:ext cx="1682496" cy="384048"/>
          </a:xfrm>
          <a:prstGeom prst="roundRect">
            <a:avLst>
              <a:gd name="adj" fmla="val 28571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031736" y="4901184"/>
            <a:ext cx="168249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2F6FB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ИИ-модели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9015984" y="4882896"/>
            <a:ext cx="1682496" cy="384048"/>
          </a:xfrm>
          <a:prstGeom prst="roundRect">
            <a:avLst>
              <a:gd name="adj" fmla="val 28571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9015984" y="4901184"/>
            <a:ext cx="168249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2F6FB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региональные полигоны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73952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F7184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29184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2F6FB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ФЛАГМАНСКИЙ ПРОЕКТ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621792"/>
            <a:ext cx="10561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Национальный ИИ для науки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658368" y="1234440"/>
            <a:ext cx="10058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ИИ должен ускорять открытие, а не подменять научный метод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658368" y="2450592"/>
            <a:ext cx="1965960" cy="2212848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04672" y="2633472"/>
            <a:ext cx="384048" cy="384048"/>
          </a:xfrm>
          <a:prstGeom prst="roundRect">
            <a:avLst>
              <a:gd name="adj" fmla="val 28571"/>
            </a:avLst>
          </a:prstGeom>
          <a:solidFill>
            <a:srgbClr val="2F6FB0"/>
          </a:solidFill>
          <a:ln w="12700">
            <a:solidFill>
              <a:srgbClr val="2F6FB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04672" y="2651760"/>
            <a:ext cx="384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804672" y="3182112"/>
            <a:ext cx="16276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ДАННЫЕ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804672" y="3675888"/>
            <a:ext cx="16276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Научные наборы данных и стандарты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2944368" y="2450592"/>
            <a:ext cx="1965960" cy="2212848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090672" y="2633472"/>
            <a:ext cx="384048" cy="384048"/>
          </a:xfrm>
          <a:prstGeom prst="roundRect">
            <a:avLst>
              <a:gd name="adj" fmla="val 28571"/>
            </a:avLst>
          </a:prstGeom>
          <a:solidFill>
            <a:srgbClr val="2F6FB0"/>
          </a:solidFill>
          <a:ln w="12700">
            <a:solidFill>
              <a:srgbClr val="2F6FB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090672" y="2651760"/>
            <a:ext cx="384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3090672" y="3182112"/>
            <a:ext cx="16276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МОДЕЛИ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3090672" y="3675888"/>
            <a:ext cx="16276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Отраслевые и фундаментальные модели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5230368" y="2450592"/>
            <a:ext cx="1965960" cy="2212848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376672" y="2633472"/>
            <a:ext cx="384048" cy="384048"/>
          </a:xfrm>
          <a:prstGeom prst="roundRect">
            <a:avLst>
              <a:gd name="adj" fmla="val 28571"/>
            </a:avLst>
          </a:prstGeom>
          <a:solidFill>
            <a:srgbClr val="2F6FB0"/>
          </a:solidFill>
          <a:ln w="12700">
            <a:solidFill>
              <a:srgbClr val="2F6FB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76672" y="2651760"/>
            <a:ext cx="384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5376672" y="3182112"/>
            <a:ext cx="16276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АГЕНТЫ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5376672" y="3675888"/>
            <a:ext cx="16276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ИИ-исследователи и ассистенты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7516368" y="2450592"/>
            <a:ext cx="1965960" cy="2212848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7662672" y="2633472"/>
            <a:ext cx="384048" cy="384048"/>
          </a:xfrm>
          <a:prstGeom prst="roundRect">
            <a:avLst>
              <a:gd name="adj" fmla="val 28571"/>
            </a:avLst>
          </a:prstGeom>
          <a:solidFill>
            <a:srgbClr val="2F6FB0"/>
          </a:solidFill>
          <a:ln w="12700">
            <a:solidFill>
              <a:srgbClr val="2F6FB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662672" y="2651760"/>
            <a:ext cx="384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7662672" y="3182112"/>
            <a:ext cx="16276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ЭКСПЕРИМЕНТ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7662672" y="3675888"/>
            <a:ext cx="16276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Лаборатории и полигоны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9802368" y="2450592"/>
            <a:ext cx="1965960" cy="2212848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 w="12700">
            <a:solidFill>
              <a:srgbClr val="D7E1EA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9948672" y="2633472"/>
            <a:ext cx="384048" cy="384048"/>
          </a:xfrm>
          <a:prstGeom prst="roundRect">
            <a:avLst>
              <a:gd name="adj" fmla="val 28571"/>
            </a:avLst>
          </a:prstGeom>
          <a:solidFill>
            <a:srgbClr val="2F6FB0"/>
          </a:solidFill>
          <a:ln w="12700">
            <a:solidFill>
              <a:srgbClr val="2F6FB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9948672" y="2651760"/>
            <a:ext cx="384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9948672" y="3182112"/>
            <a:ext cx="16276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16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ВЕРИФИКАЦИЯ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9948672" y="3675888"/>
            <a:ext cx="16276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dirty="0">
                <a:solidFill>
                  <a:srgbClr val="5F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Воспроизводимость и независимая проверка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749808" y="5230368"/>
            <a:ext cx="105613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Принцип: научная доказательность выше алгоритмической уверенности</a:t>
            </a:r>
            <a:endParaRPr lang="en-US" sz="13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73952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F7184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ЭКВИЛИБРИУМ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Россия — Науки Будущего</dc:title>
  <dc:subject>Россия — Науки Будущего</dc:subject>
  <dc:creator>OpenAI</dc:creator>
  <cp:lastModifiedBy>OpenAI</cp:lastModifiedBy>
  <cp:revision>1</cp:revision>
  <dcterms:created xsi:type="dcterms:W3CDTF">2026-08-22T11:12:47Z</dcterms:created>
  <dcterms:modified xsi:type="dcterms:W3CDTF">2026-08-22T11:12:47Z</dcterms:modified>
</cp:coreProperties>
</file>