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889c55a27b04989" /><Relationship Type="http://schemas.openxmlformats.org/officeDocument/2006/relationships/extended-properties" Target="/docProps/app.xml" Id="Re4a7d12d75d14368" /><Relationship Type="http://schemas.openxmlformats.org/officeDocument/2006/relationships/officeDocument" Target="/ppt/presentation.xml" Id="R24db9c4fcb24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997d48efd47a0"/>
  </p:sldMasterIdLst>
  <p:notesMasterIdLst>
    <p:notesMasterId xmlns:r="http://schemas.openxmlformats.org/officeDocument/2006/relationships" r:id="Rf186be4934344fc2"/>
  </p:notesMasterIdLst>
  <p:sldIdLst>
    <p:sldId xmlns:r="http://schemas.openxmlformats.org/officeDocument/2006/relationships" id="256" r:id="Rf58b781f29054a30"/>
    <p:sldId xmlns:r="http://schemas.openxmlformats.org/officeDocument/2006/relationships" id="257" r:id="R9de1ce6bb2ef4a3d"/>
    <p:sldId xmlns:r="http://schemas.openxmlformats.org/officeDocument/2006/relationships" id="258" r:id="R2764aa2c43414059"/>
    <p:sldId xmlns:r="http://schemas.openxmlformats.org/officeDocument/2006/relationships" id="259" r:id="R63ddcc7262294348"/>
    <p:sldId xmlns:r="http://schemas.openxmlformats.org/officeDocument/2006/relationships" id="260" r:id="R456e1f6122724c94"/>
    <p:sldId xmlns:r="http://schemas.openxmlformats.org/officeDocument/2006/relationships" id="261" r:id="R9eb1f4fd831e4649"/>
    <p:sldId xmlns:r="http://schemas.openxmlformats.org/officeDocument/2006/relationships" id="262" r:id="Rd3794af108f74510"/>
    <p:sldId xmlns:r="http://schemas.openxmlformats.org/officeDocument/2006/relationships" id="263" r:id="Rfcf707e35c364025"/>
    <p:sldId xmlns:r="http://schemas.openxmlformats.org/officeDocument/2006/relationships" id="264" r:id="R5c27900af0834474"/>
    <p:sldId xmlns:r="http://schemas.openxmlformats.org/officeDocument/2006/relationships" id="265" r:id="Rcb7dbb9830144644"/>
    <p:sldId xmlns:r="http://schemas.openxmlformats.org/officeDocument/2006/relationships" id="266" r:id="Rb1567a60b56b4d38"/>
    <p:sldId xmlns:r="http://schemas.openxmlformats.org/officeDocument/2006/relationships" id="267" r:id="Rbc9cc18a005d498c"/>
    <p:sldId xmlns:r="http://schemas.openxmlformats.org/officeDocument/2006/relationships" id="268" r:id="R5657503c38e74592"/>
    <p:sldId xmlns:r="http://schemas.openxmlformats.org/officeDocument/2006/relationships" id="269" r:id="R10e40575c2924b48"/>
    <p:sldId xmlns:r="http://schemas.openxmlformats.org/officeDocument/2006/relationships" id="270" r:id="R4b68b46ff2544de9"/>
    <p:sldId xmlns:r="http://schemas.openxmlformats.org/officeDocument/2006/relationships" id="271" r:id="R6e0d6f818d034563"/>
    <p:sldId xmlns:r="http://schemas.openxmlformats.org/officeDocument/2006/relationships" id="272" r:id="R7dde281144d84c18"/>
    <p:sldId xmlns:r="http://schemas.openxmlformats.org/officeDocument/2006/relationships" id="273" r:id="R4f91470cd6054e60"/>
    <p:sldId xmlns:r="http://schemas.openxmlformats.org/officeDocument/2006/relationships" id="274" r:id="Rf953405015de416f"/>
    <p:sldId xmlns:r="http://schemas.openxmlformats.org/officeDocument/2006/relationships" id="275" r:id="Rfb3f1355cfe2400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9656c439da4511" /><Relationship Type="http://schemas.openxmlformats.org/officeDocument/2006/relationships/slideMaster" Target="/ppt/slideMasters/slideMaster1.xml" Id="R3dc997d48efd47a0" /><Relationship Type="http://schemas.openxmlformats.org/officeDocument/2006/relationships/notesMaster" Target="/ppt/notesMasters/notesMaster1.xml" Id="Rf186be4934344fc2" /><Relationship Type="http://schemas.openxmlformats.org/officeDocument/2006/relationships/presProps" Target="/ppt/presProps.xml" Id="R4cf55950a6344108" /><Relationship Type="http://schemas.openxmlformats.org/officeDocument/2006/relationships/tableStyles" Target="/ppt/tableStyles.xml" Id="R63de21bdd784452f" /><Relationship Type="http://schemas.openxmlformats.org/officeDocument/2006/relationships/slide" Target="/ppt/slides/slide1.xml" Id="Rf58b781f29054a30" /><Relationship Type="http://schemas.openxmlformats.org/officeDocument/2006/relationships/slide" Target="/ppt/slides/slide2.xml" Id="R9de1ce6bb2ef4a3d" /><Relationship Type="http://schemas.openxmlformats.org/officeDocument/2006/relationships/slide" Target="/ppt/slides/slide3.xml" Id="R2764aa2c43414059" /><Relationship Type="http://schemas.openxmlformats.org/officeDocument/2006/relationships/slide" Target="/ppt/slides/slide4.xml" Id="R63ddcc7262294348" /><Relationship Type="http://schemas.openxmlformats.org/officeDocument/2006/relationships/slide" Target="/ppt/slides/slide5.xml" Id="R456e1f6122724c94" /><Relationship Type="http://schemas.openxmlformats.org/officeDocument/2006/relationships/slide" Target="/ppt/slides/slide6.xml" Id="R9eb1f4fd831e4649" /><Relationship Type="http://schemas.openxmlformats.org/officeDocument/2006/relationships/slide" Target="/ppt/slides/slide7.xml" Id="Rd3794af108f74510" /><Relationship Type="http://schemas.openxmlformats.org/officeDocument/2006/relationships/slide" Target="/ppt/slides/slide8.xml" Id="Rfcf707e35c364025" /><Relationship Type="http://schemas.openxmlformats.org/officeDocument/2006/relationships/slide" Target="/ppt/slides/slide9.xml" Id="R5c27900af0834474" /><Relationship Type="http://schemas.openxmlformats.org/officeDocument/2006/relationships/slide" Target="/ppt/slides/slide10.xml" Id="Rcb7dbb9830144644" /><Relationship Type="http://schemas.openxmlformats.org/officeDocument/2006/relationships/slide" Target="/ppt/slides/slide11.xml" Id="Rb1567a60b56b4d38" /><Relationship Type="http://schemas.openxmlformats.org/officeDocument/2006/relationships/slide" Target="/ppt/slides/slide12.xml" Id="Rbc9cc18a005d498c" /><Relationship Type="http://schemas.openxmlformats.org/officeDocument/2006/relationships/slide" Target="/ppt/slides/slide13.xml" Id="R5657503c38e74592" /><Relationship Type="http://schemas.openxmlformats.org/officeDocument/2006/relationships/slide" Target="/ppt/slides/slide14.xml" Id="R10e40575c2924b48" /><Relationship Type="http://schemas.openxmlformats.org/officeDocument/2006/relationships/slide" Target="/ppt/slides/slide15.xml" Id="R4b68b46ff2544de9" /><Relationship Type="http://schemas.openxmlformats.org/officeDocument/2006/relationships/slide" Target="/ppt/slides/slide16.xml" Id="R6e0d6f818d034563" /><Relationship Type="http://schemas.openxmlformats.org/officeDocument/2006/relationships/slide" Target="/ppt/slides/slide17.xml" Id="R7dde281144d84c18" /><Relationship Type="http://schemas.openxmlformats.org/officeDocument/2006/relationships/slide" Target="/ppt/slides/slide18.xml" Id="R4f91470cd6054e60" /><Relationship Type="http://schemas.openxmlformats.org/officeDocument/2006/relationships/slide" Target="/ppt/slides/slide19.xml" Id="Rf953405015de416f" /><Relationship Type="http://schemas.openxmlformats.org/officeDocument/2006/relationships/slide" Target="/ppt/slides/slide20.xml" Id="Rfb3f1355cfe240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6790c09f88c44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e1241717b9d4ace" /><Relationship Type="http://schemas.openxmlformats.org/officeDocument/2006/relationships/notesMaster" Target="/ppt/notesMasters/notesMaster1.xml" Id="R82f5b5e78b7a40d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fd993a209224d06" /><Relationship Type="http://schemas.openxmlformats.org/officeDocument/2006/relationships/notesMaster" Target="/ppt/notesMasters/notesMaster1.xml" Id="Rcaa84cec533f41c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14431275fe04be9" /><Relationship Type="http://schemas.openxmlformats.org/officeDocument/2006/relationships/notesMaster" Target="/ppt/notesMasters/notesMaster1.xml" Id="R97211fb3d25349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177dad8b45a4cb1" /><Relationship Type="http://schemas.openxmlformats.org/officeDocument/2006/relationships/notesMaster" Target="/ppt/notesMasters/notesMaster1.xml" Id="R74597a2b96b74f4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aa1b59a21b74bba" /><Relationship Type="http://schemas.openxmlformats.org/officeDocument/2006/relationships/notesMaster" Target="/ppt/notesMasters/notesMaster1.xml" Id="Re216ab754c22497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25cb03b25a349d3" /><Relationship Type="http://schemas.openxmlformats.org/officeDocument/2006/relationships/notesMaster" Target="/ppt/notesMasters/notesMaster1.xml" Id="R70b54b703a694a4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3ae34848ddf4b87" /><Relationship Type="http://schemas.openxmlformats.org/officeDocument/2006/relationships/notesMaster" Target="/ppt/notesMasters/notesMaster1.xml" Id="R602faa96da8c4a9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4c1202f4785445e" /><Relationship Type="http://schemas.openxmlformats.org/officeDocument/2006/relationships/notesMaster" Target="/ppt/notesMasters/notesMaster1.xml" Id="R6decf4e1831446a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4478a7a99e34748" /><Relationship Type="http://schemas.openxmlformats.org/officeDocument/2006/relationships/notesMaster" Target="/ppt/notesMasters/notesMaster1.xml" Id="R13ff43d3da494fd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3bc2bf3413f4c28" /><Relationship Type="http://schemas.openxmlformats.org/officeDocument/2006/relationships/notesMaster" Target="/ppt/notesMasters/notesMaster1.xml" Id="R0e237a6600894eb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7174c3071e143c9" /><Relationship Type="http://schemas.openxmlformats.org/officeDocument/2006/relationships/notesMaster" Target="/ppt/notesMasters/notesMaster1.xml" Id="R0fd7cf97c25449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cd11fd58fb545f5" /><Relationship Type="http://schemas.openxmlformats.org/officeDocument/2006/relationships/notesMaster" Target="/ppt/notesMasters/notesMaster1.xml" Id="R9999047b43d34f9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1a70c62969a4511" /><Relationship Type="http://schemas.openxmlformats.org/officeDocument/2006/relationships/notesMaster" Target="/ppt/notesMasters/notesMaster1.xml" Id="R2002ac84490c4ab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61bb01ee164faa" /><Relationship Type="http://schemas.openxmlformats.org/officeDocument/2006/relationships/notesMaster" Target="/ppt/notesMasters/notesMaster1.xml" Id="R10e88ee05e8644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1e71cd557054dfc" /><Relationship Type="http://schemas.openxmlformats.org/officeDocument/2006/relationships/notesMaster" Target="/ppt/notesMasters/notesMaster1.xml" Id="Rb712b586f85347d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ec9ac4c5064205" /><Relationship Type="http://schemas.openxmlformats.org/officeDocument/2006/relationships/notesMaster" Target="/ppt/notesMasters/notesMaster1.xml" Id="R0f0faf4dc3ad476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6463eca2c4a476e" /><Relationship Type="http://schemas.openxmlformats.org/officeDocument/2006/relationships/notesMaster" Target="/ppt/notesMasters/notesMaster1.xml" Id="R436aed2dceb9464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b478b67f9c54b2c" /><Relationship Type="http://schemas.openxmlformats.org/officeDocument/2006/relationships/notesMaster" Target="/ppt/notesMasters/notesMaster1.xml" Id="Rfcc68ae3afdf42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7b603b23a5f4520" /><Relationship Type="http://schemas.openxmlformats.org/officeDocument/2006/relationships/notesMaster" Target="/ppt/notesMasters/notesMaster1.xml" Id="R514087291fbb459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3cb9eef8554473" /><Relationship Type="http://schemas.openxmlformats.org/officeDocument/2006/relationships/notesMaster" Target="/ppt/notesMasters/notesMaster1.xml" Id="Rbc51e1ebd0f74b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OpenAI ImageGen, изображение создано 28.08.2026 по авторскому брифу проекта.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Указ Президента РФ от 07.05.2024 № 309: https://www.kremlin.ru/acts/bank/50542</a:t>
            </a:r>
          </a:p>
          <a:p xmlns:a="http://schemas.openxmlformats.org/drawingml/2006/main">
            <a:r>
              <a:t>- Постановление Правительства РФ от 19.06.2026 № 761: https://publication.pravo.gov.ru/document/0001202606200017</a:t>
            </a:r>
          </a:p>
          <a:p xmlns:a="http://schemas.openxmlformats.org/drawingml/2006/main">
            <a:r>
              <a:t>- Распоряжение Правительства РФ от 28.12.2024 № 4146-р: https://publication.pravo.gov.ru/document/0001202501060001</a:t>
            </a:r>
          </a:p>
          <a:p xmlns:a="http://schemas.openxmlformats.org/drawingml/2006/main">
            <a:r>
              <a:t>- Распоряжение Правительства РФ от 09.07.2026 № 1779-р: https://publication.pravo.gov.ru/document/0001202607150016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Распоряжение Правительства РФ от 09.07.2026 № 1779-р: https://publication.pravo.gov.ru/document/0001202607150016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Распоряжение Правительства РФ от 28.12.2024 № 4146-р: https://publication.pravo.gov.ru/document/0001202501060001</a:t>
            </a:r>
          </a:p>
          <a:p xmlns:a="http://schemas.openxmlformats.org/drawingml/2006/main">
            <a:r>
              <a:t>- Распоряжение Правительства РФ от 11.08.2025 № 2149-р: https://publication.pravo.gov.ru/document/0001202508110016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Указ Президента РФ от 07.05.2024 № 309: https://www.kremlin.ru/acts/bank/50542</a:t>
            </a:r>
          </a:p>
          <a:p xmlns:a="http://schemas.openxmlformats.org/drawingml/2006/main">
            <a:r>
              <a:t>- Постановление Правительства РФ от 19.06.2026 № 761: https://publication.pravo.gov.ru/document/0001202606200017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Указ Президента РФ от 07.05.2024 № 309: https://www.kremlin.ru/acts/bank/50542</a:t>
            </a:r>
          </a:p>
          <a:p xmlns:a="http://schemas.openxmlformats.org/drawingml/2006/main">
            <a:r>
              <a:t>- Постановление Правительства РФ от 19.06.2026 № 761: https://publication.pravo.gov.ru/document/0001202606200017</a:t>
            </a:r>
          </a:p>
          <a:p xmlns:a="http://schemas.openxmlformats.org/drawingml/2006/main">
            <a:r>
              <a:t>- OpenAI ImageGen, изображение создано 28.08.2026 по авторскому брифу проекта.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Федеральный закон от 28.06.2014 № 172-ФЗ: https://publication.pravo.gov.ru/Document/View/0001201406300016</a:t>
            </a:r>
          </a:p>
          <a:p xmlns:a="http://schemas.openxmlformats.org/drawingml/2006/main">
            <a:r>
              <a:t>- Указ Президента РФ от 07.05.2024 № 309: https://www.kremlin.ru/acts/bank/50542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Указ Президента РФ от 07.05.2024 № 309: https://www.kremlin.ru/acts/bank/50542</a:t>
            </a:r>
          </a:p>
          <a:p xmlns:a="http://schemas.openxmlformats.org/drawingml/2006/main">
            <a:r>
              <a:t>- Указ Президента РФ от 28.02.2024 № 145: https://www.kremlin.ru/acts/bank/50358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  <a:p xmlns:a="http://schemas.openxmlformats.org/drawingml/2006/main">
            <a:r>
              <a:t>- Распоряжение Правительства РФ от 28.12.2024 № 4146-р: https://publication.pravo.gov.ru/document/0001202501060001</a:t>
            </a:r>
          </a:p>
          <a:p xmlns:a="http://schemas.openxmlformats.org/drawingml/2006/main">
            <a:r>
              <a:t>- Распоряжение Правительства РФ от 11.08.2025 № 2149-р: https://publication.pravo.gov.ru/document/0001202508110016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проектная архитектура «Россия. Карта Пробуждения», версия 1.0, 28.08.2026.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7117ce76f4d8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b673357040044f4" /><Relationship Type="http://schemas.openxmlformats.org/officeDocument/2006/relationships/slideLayout" Target="/ppt/slideLayouts/slideLayout1.xml" Id="R3818fd470bfa48c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8fd470bfa48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0fdec58914d43" /><Relationship Type="http://schemas.openxmlformats.org/officeDocument/2006/relationships/image" Target="/ppt/media/image.png" Id="R78708cd562784b0a" /><Relationship Type="http://schemas.openxmlformats.org/officeDocument/2006/relationships/notesSlide" Target="/ppt/notesSlides/notesSlide1.xml" Id="R19d20ded5cbb4af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8bec22f34466" /><Relationship Type="http://schemas.openxmlformats.org/officeDocument/2006/relationships/notesSlide" Target="/ppt/notesSlides/notesSlide10.xml" Id="Rd53cc966f512418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fddbdbe8487b" /><Relationship Type="http://schemas.openxmlformats.org/officeDocument/2006/relationships/notesSlide" Target="/ppt/notesSlides/notesSlide11.xml" Id="R06e828d5654f425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c182965fe414e" /><Relationship Type="http://schemas.openxmlformats.org/officeDocument/2006/relationships/notesSlide" Target="/ppt/notesSlides/notesSlide12.xml" Id="Rd7173ad09079405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6b2e07fc49e0" /><Relationship Type="http://schemas.openxmlformats.org/officeDocument/2006/relationships/notesSlide" Target="/ppt/notesSlides/notesSlide13.xml" Id="Re8e54d38d7054a3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126d2c95427a" /><Relationship Type="http://schemas.openxmlformats.org/officeDocument/2006/relationships/notesSlide" Target="/ppt/notesSlides/notesSlide14.xml" Id="Raedb8c8a7e0749a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f84802064eae" /><Relationship Type="http://schemas.openxmlformats.org/officeDocument/2006/relationships/notesSlide" Target="/ppt/notesSlides/notesSlide15.xml" Id="R017cc6c0a9c04a2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370010c949e2" /><Relationship Type="http://schemas.openxmlformats.org/officeDocument/2006/relationships/notesSlide" Target="/ppt/notesSlides/notesSlide16.xml" Id="R5cb9dd7936b84af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a35ff2364cfd" /><Relationship Type="http://schemas.openxmlformats.org/officeDocument/2006/relationships/notesSlide" Target="/ppt/notesSlides/notesSlide17.xml" Id="R621e2c943ed843a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ae3977fe433f" /><Relationship Type="http://schemas.openxmlformats.org/officeDocument/2006/relationships/notesSlide" Target="/ppt/notesSlides/notesSlide18.xml" Id="R450881a0e4aa4bc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c8c1148ff4794" /><Relationship Type="http://schemas.openxmlformats.org/officeDocument/2006/relationships/notesSlide" Target="/ppt/notesSlides/notesSlide19.xml" Id="Rf804414a50c2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b7848fb847f6" /><Relationship Type="http://schemas.openxmlformats.org/officeDocument/2006/relationships/notesSlide" Target="/ppt/notesSlides/notesSlide2.xml" Id="R0166f63c95f4417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f76133284b74" /><Relationship Type="http://schemas.openxmlformats.org/officeDocument/2006/relationships/image" Target="/ppt/media/image2.png" Id="R03a23f2ca09948d8" /><Relationship Type="http://schemas.openxmlformats.org/officeDocument/2006/relationships/notesSlide" Target="/ppt/notesSlides/notesSlide20.xml" Id="Rf0a60930a4d8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eef6ecc44f30" /><Relationship Type="http://schemas.openxmlformats.org/officeDocument/2006/relationships/notesSlide" Target="/ppt/notesSlides/notesSlide3.xml" Id="R7247816ae358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27910ed2a442c" /><Relationship Type="http://schemas.openxmlformats.org/officeDocument/2006/relationships/notesSlide" Target="/ppt/notesSlides/notesSlide4.xml" Id="R8c77f5b38879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70a0620641ad" /><Relationship Type="http://schemas.openxmlformats.org/officeDocument/2006/relationships/notesSlide" Target="/ppt/notesSlides/notesSlide5.xml" Id="Rd63789389a1c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47b5f308e4d2c" /><Relationship Type="http://schemas.openxmlformats.org/officeDocument/2006/relationships/notesSlide" Target="/ppt/notesSlides/notesSlide6.xml" Id="R71de4329a793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426a905141ea" /><Relationship Type="http://schemas.openxmlformats.org/officeDocument/2006/relationships/notesSlide" Target="/ppt/notesSlides/notesSlide7.xml" Id="Rc864081ca28a4c1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4de23e6343a7" /><Relationship Type="http://schemas.openxmlformats.org/officeDocument/2006/relationships/notesSlide" Target="/ppt/notesSlides/notesSlide8.xml" Id="R420d0d59bdbc4fd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ee4f80004359" /><Relationship Type="http://schemas.openxmlformats.org/officeDocument/2006/relationships/notesSlide" Target="/ppt/notesSlides/notesSlide9.xml" Id="Rde211a6b8477460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708cd562784b0a"/>
          <a:srcRect xmlns:a="http://schemas.openxmlformats.org/drawingml/2006/main" l="21860" t="0" r="218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0"/>
            <a:ext cx="6858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panel">
            <a:extLst xmlns:a="http://schemas.openxmlformats.org/drawingml/2006/main">
              <a:ext uri="{FF2B5EF4-FFF2-40B4-BE49-F238E27FC236}">
                <a16:creationId xmlns:a16="http://schemas.microsoft.com/office/drawing/2014/main" id="{1CFC1FF2-91E9-445A-994A-EE1EDE9A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3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divider">
            <a:extLst xmlns:a="http://schemas.openxmlformats.org/drawingml/2006/main">
              <a:ext uri="{FF2B5EF4-FFF2-40B4-BE49-F238E27FC236}">
                <a16:creationId xmlns:a16="http://schemas.microsoft.com/office/drawing/2014/main" id="{DD1213A1-85AC-425C-BE6F-31601CE72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AD504A-E262-496C-9B26-09000932D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СТРАТЕГИЧЕСКАЯ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80AEA1-5144-45BD-8DFD-82B6E0816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4857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5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Россия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C24674-48CB-4DE7-829D-421D829B5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51435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73F5F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>
                <a:solidFill>
                  <a:srgbClr val="173F5F"/>
                </a:solidFill>
                <a:latin typeface="DejaVu Sans"/>
                <a:ea typeface="DejaVu Sans"/>
                <a:cs typeface="DejaVu Sans"/>
              </a:rPr>
              <a:t>Карта</a:t>
            </a:r>
          </a:p>
          <a:p xmlns:a="http://schemas.openxmlformats.org/drawingml/2006/main">
            <a:pPr algn="l">
              <a:defRPr sz="4050" b="1">
                <a:solidFill>
                  <a:srgbClr val="173F5F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>
                <a:solidFill>
                  <a:srgbClr val="173F5F"/>
                </a:solidFill>
                <a:latin typeface="DejaVu Sans"/>
                <a:ea typeface="DejaVu Sans"/>
                <a:cs typeface="DejaVu Sans"/>
              </a:rPr>
              <a:t>Пробуждения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42010F-EFB1-40E6-A51C-4D1B9950F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4762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80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Единый контур смыслов, данных, инициатив и подтверждённых результатов</a:t>
            </a:r>
          </a:p>
        </p:txBody>
      </p:sp>
      <p:sp>
        <p:nvSpPr>
          <p:cNvPr id="8" name="status-ВЕРСИЯ 1.0-72">
            <a:extLst xmlns:a="http://schemas.openxmlformats.org/drawingml/2006/main">
              <a:ext uri="{FF2B5EF4-FFF2-40B4-BE49-F238E27FC236}">
                <a16:creationId xmlns:a16="http://schemas.microsoft.com/office/drawing/2014/main" id="{08163753-FE85-460A-B954-C6F6D2EA5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5811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A38B20-AF89-4BF8-A279-BF12905C4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2922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ВЕРСИЯ 1.0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A93656-355A-4A9D-9622-4F6A98157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2292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28 августа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54FFDA-E3AB-43AA-B39E-67B1B29D5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107046463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decor-ring-10">
            <a:extLst xmlns:a="http://schemas.openxmlformats.org/drawingml/2006/main">
              <a:ext uri="{FF2B5EF4-FFF2-40B4-BE49-F238E27FC236}">
                <a16:creationId xmlns:a16="http://schemas.microsoft.com/office/drawing/2014/main" id="{329BE965-A580-4EB7-830F-57E4F88C2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0">
            <a:extLst xmlns:a="http://schemas.openxmlformats.org/drawingml/2006/main">
              <a:ext uri="{FF2B5EF4-FFF2-40B4-BE49-F238E27FC236}">
                <a16:creationId xmlns:a16="http://schemas.microsoft.com/office/drawing/2014/main" id="{78E19B44-8B6E-402B-AD52-46956671D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0">
            <a:extLst xmlns:a="http://schemas.openxmlformats.org/drawingml/2006/main">
              <a:ext uri="{FF2B5EF4-FFF2-40B4-BE49-F238E27FC236}">
                <a16:creationId xmlns:a16="http://schemas.microsoft.com/office/drawing/2014/main" id="{43ED8218-8D67-4AD8-98BF-40FF95FCB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Карта связывает — не дублирует государство</a:t>
            </a:r>
          </a:p>
        </p:txBody>
      </p:sp>
      <p:sp>
        <p:nvSpPr>
          <p:cNvPr id="4" name="footer-line-10">
            <a:extLst xmlns:a="http://schemas.openxmlformats.org/drawingml/2006/main">
              <a:ext uri="{FF2B5EF4-FFF2-40B4-BE49-F238E27FC236}">
                <a16:creationId xmlns:a16="http://schemas.microsoft.com/office/drawing/2014/main" id="{18CC1DAC-ACC3-48A5-8591-30679DFD9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0">
            <a:extLst xmlns:a="http://schemas.openxmlformats.org/drawingml/2006/main">
              <a:ext uri="{FF2B5EF4-FFF2-40B4-BE49-F238E27FC236}">
                <a16:creationId xmlns:a16="http://schemas.microsoft.com/office/drawing/2014/main" id="{F83D56D3-2891-45AA-9DB3-37A9A139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0">
            <a:extLst xmlns:a="http://schemas.openxmlformats.org/drawingml/2006/main">
              <a:ext uri="{FF2B5EF4-FFF2-40B4-BE49-F238E27FC236}">
                <a16:creationId xmlns:a16="http://schemas.microsoft.com/office/drawing/2014/main" id="{1BD4408C-838D-48F9-A326-FEA6190C6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FF94E3-0CF6-4969-A8E7-152817347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57350"/>
            <a:ext cx="3200400" cy="3448050"/>
          </a:xfrm>
          <a:prstGeom xmlns:a="http://schemas.openxmlformats.org/drawingml/2006/main" prst="roundRect">
            <a:avLst>
              <a:gd name="adj" fmla="val 238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A81620-8B98-47CD-8F62-0829E1FB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657350"/>
            <a:ext cx="3200400" cy="3448050"/>
          </a:xfrm>
          <a:prstGeom xmlns:a="http://schemas.openxmlformats.org/drawingml/2006/main" prst="roundRect">
            <a:avLst>
              <a:gd name="adj" fmla="val 2381"/>
            </a:avLst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9989BB-8A8B-42F8-8AD3-04655FD6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657350"/>
            <a:ext cx="3200400" cy="3448050"/>
          </a:xfrm>
          <a:prstGeom xmlns:a="http://schemas.openxmlformats.org/drawingml/2006/main" prst="roundRect">
            <a:avLst>
              <a:gd name="adj" fmla="val 238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5EB0CE-47AC-43C9-84A5-E188DEB5E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067050"/>
            <a:ext cx="742950" cy="590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125AC7-135A-4665-AE48-0E5007B25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067050"/>
            <a:ext cx="742950" cy="590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040129-4D6C-4C3A-B904-07E9CE130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66900"/>
            <a:ext cx="685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F9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2F6F9F"/>
                </a:solidFill>
                <a:latin typeface="DejaVu Sans"/>
                <a:ea typeface="DejaVu Sans"/>
                <a:cs typeface="DejaVu Sans"/>
              </a:rPr>
              <a:t>[Д]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AB9343-6D89-4A1B-9226-E7447886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86000"/>
            <a:ext cx="2667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ДЕЙСТВУЮЩИЙ</a:t>
            </a:r>
          </a:p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КОНТУР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D33E36-9FE6-4022-8F1E-C9CDDC34D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38500"/>
            <a:ext cx="2667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стратегии • полномочия • программы • реестры • статистика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261C8A-3AB4-4F42-93F0-97511CDC2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866900"/>
            <a:ext cx="87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[П/Э]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9469A1-B52E-4E51-8EF2-B3E91CE9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8600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КАРТА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3514C1-9EA5-439C-B59A-E6005C683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05150"/>
            <a:ext cx="266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интеграция • причинные модели • адресация • проектный след • верификация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3F183B-A40E-491B-88EA-2D9B29CA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866900"/>
            <a:ext cx="87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[П/Э]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BF80F-8709-4981-B6AD-1926D08D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286000"/>
            <a:ext cx="2667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ПРОЕКТНЫЙ</a:t>
            </a:r>
          </a:p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КОНТУР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26B82E-7F9D-4F71-8919-EB0BD61B6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238500"/>
            <a:ext cx="2667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инициативы • кооперация • ресурсы • пилоты • подтверждённый эффект</a:t>
            </a:r>
          </a:p>
        </p:txBody>
      </p:sp>
      <p:sp>
        <p:nvSpPr>
          <p:cNvPr id="21" name="status-[Д] действует-258">
            <a:extLst xmlns:a="http://schemas.openxmlformats.org/drawingml/2006/main">
              <a:ext uri="{FF2B5EF4-FFF2-40B4-BE49-F238E27FC236}">
                <a16:creationId xmlns:a16="http://schemas.microsoft.com/office/drawing/2014/main" id="{6C256CF6-4FB1-43A9-89F8-7DF4F567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429250"/>
            <a:ext cx="1838325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F2F007-5BFA-4538-A72A-0F209BC1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438775"/>
            <a:ext cx="16859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F9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2F6F9F"/>
                </a:solidFill>
                <a:latin typeface="DejaVu Sans"/>
                <a:ea typeface="DejaVu Sans"/>
                <a:cs typeface="DejaVu Sans"/>
              </a:rPr>
              <a:t>[Д] действует</a:t>
            </a:r>
          </a:p>
        </p:txBody>
      </p:sp>
      <p:sp>
        <p:nvSpPr>
          <p:cNvPr id="23" name="status-[П] предлагается-514">
            <a:extLst xmlns:a="http://schemas.openxmlformats.org/drawingml/2006/main">
              <a:ext uri="{FF2B5EF4-FFF2-40B4-BE49-F238E27FC236}">
                <a16:creationId xmlns:a16="http://schemas.microsoft.com/office/drawing/2014/main" id="{51B2E9B6-159E-47B8-954F-38B7E944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429250"/>
            <a:ext cx="20955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9BE0EB-5F27-4919-ACCA-876FB68EB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438775"/>
            <a:ext cx="1943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 предлагается</a:t>
            </a:r>
          </a:p>
        </p:txBody>
      </p:sp>
      <p:sp>
        <p:nvSpPr>
          <p:cNvPr id="25" name="status-[Э] эксперимент-820">
            <a:extLst xmlns:a="http://schemas.openxmlformats.org/drawingml/2006/main">
              <a:ext uri="{FF2B5EF4-FFF2-40B4-BE49-F238E27FC236}">
                <a16:creationId xmlns:a16="http://schemas.microsoft.com/office/drawing/2014/main" id="{AA04FE8C-8D93-4729-81EE-D4C5E5E3A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429250"/>
            <a:ext cx="2009775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3A672A-00AB-4455-964B-03A6E4010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438775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1745B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31745B"/>
                </a:solidFill>
                <a:latin typeface="DejaVu Sans"/>
                <a:ea typeface="DejaVu Sans"/>
                <a:cs typeface="DejaVu Sans"/>
              </a:rPr>
              <a:t>[Э] эксперимент</a:t>
            </a:r>
          </a:p>
        </p:txBody>
      </p:sp>
    </p:spTree>
    <p:extLst>
      <p:ext uri="{BB962C8B-B14F-4D97-AF65-F5344CB8AC3E}">
        <p14:creationId xmlns:p14="http://schemas.microsoft.com/office/powerpoint/2010/main" val="74222248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decor-ring-11">
            <a:extLst xmlns:a="http://schemas.openxmlformats.org/drawingml/2006/main">
              <a:ext uri="{FF2B5EF4-FFF2-40B4-BE49-F238E27FC236}">
                <a16:creationId xmlns:a16="http://schemas.microsoft.com/office/drawing/2014/main" id="{B2F2D601-ED31-4A65-A04A-B305EDF5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1">
            <a:extLst xmlns:a="http://schemas.openxmlformats.org/drawingml/2006/main">
              <a:ext uri="{FF2B5EF4-FFF2-40B4-BE49-F238E27FC236}">
                <a16:creationId xmlns:a16="http://schemas.microsoft.com/office/drawing/2014/main" id="{EB34693A-6FD4-4DE6-9422-709B9F177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1">
            <a:extLst xmlns:a="http://schemas.openxmlformats.org/drawingml/2006/main">
              <a:ext uri="{FF2B5EF4-FFF2-40B4-BE49-F238E27FC236}">
                <a16:creationId xmlns:a16="http://schemas.microsoft.com/office/drawing/2014/main" id="{243D6F9A-A4FB-4247-8422-949A811C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Экосистема замыкает цикл результата</a:t>
            </a:r>
          </a:p>
        </p:txBody>
      </p:sp>
      <p:sp>
        <p:nvSpPr>
          <p:cNvPr id="4" name="footer-line-11">
            <a:extLst xmlns:a="http://schemas.openxmlformats.org/drawingml/2006/main">
              <a:ext uri="{FF2B5EF4-FFF2-40B4-BE49-F238E27FC236}">
                <a16:creationId xmlns:a16="http://schemas.microsoft.com/office/drawing/2014/main" id="{440F3965-DD3E-4647-AA11-2DCC51190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1">
            <a:extLst xmlns:a="http://schemas.openxmlformats.org/drawingml/2006/main">
              <a:ext uri="{FF2B5EF4-FFF2-40B4-BE49-F238E27FC236}">
                <a16:creationId xmlns:a16="http://schemas.microsoft.com/office/drawing/2014/main" id="{19FA3788-61A1-470D-B833-6A7AD4A5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1">
            <a:extLst xmlns:a="http://schemas.openxmlformats.org/drawingml/2006/main">
              <a:ext uri="{FF2B5EF4-FFF2-40B4-BE49-F238E27FC236}">
                <a16:creationId xmlns:a16="http://schemas.microsoft.com/office/drawing/2014/main" id="{1F086854-41B7-4674-B2E8-970BBB82A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50D1EB-D96C-4ECB-ADE4-E6EE35CE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76500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27C80A-C799-4450-9F02-05D19DDD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81350"/>
            <a:ext cx="2476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ПОДТВЕРЖДЁННЫЙ</a:t>
            </a:r>
          </a:p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724339-9792-49EF-A7D8-C7561F791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362200"/>
            <a:ext cx="21431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249B6-0BD2-40C5-9249-9110E402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343150"/>
            <a:ext cx="209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123AAB-0084-4BB6-8ACB-5D0B9F9A6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81250"/>
            <a:ext cx="1143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1FB5B9-A37E-482E-B995-62DA088DD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905250"/>
            <a:ext cx="190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A0A70C-5769-4396-9A83-215395086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5410200"/>
            <a:ext cx="87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DDE34-07B9-4AF3-B731-283EAC74F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410200"/>
            <a:ext cx="971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8F1217-DD5B-4E3B-A05B-CCC60D6FD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924300"/>
            <a:ext cx="3810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0D2C03-8C9B-4C73-96BD-8C36F0869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81250"/>
            <a:ext cx="381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3F42E6-01C8-4614-A17D-A40CBF1E9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1925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A7815F-E01E-48DB-9397-B1E875606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71450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ЭКВИЛИБРИУМ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DACA7B-5640-467D-A66C-4FC6C77AA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478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B64FDD-A91C-44E7-AB66-119C500B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5430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ИАЦ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051C01-C9A6-42BA-B2CA-60C15FF5C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5240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53AE58-54F2-4F7F-9EB7-973F80CE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6192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СФЕРА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E660D0-E3DD-4EF8-ACEA-04938AEB9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575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506C36B-7445-4584-95AD-32AC8ADD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9527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ECO-PPA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[Э]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BDDAB51-78BD-45CB-964C-F79FC768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9530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5E5E0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AAE795-47E2-4A3F-A2E8-5133F0CF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0482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СПЕЦЗАЩИТА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22BAC9-CF2D-48C2-BD90-27481C9F1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1435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943304-9B22-43C3-9B24-6BBE99617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52387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ESG-IR 1.0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[Э]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957753-583C-4B63-B4E9-A33623932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9530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90721FD-87C3-4135-A9C3-1C23AFDAB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0482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SUR-810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D5FBA8C-C1E9-470C-A36E-BBD784192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337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95D1D2-47E2-4233-AE83-A55DDDAB6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28950"/>
            <a:ext cx="1828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КРИСТАЛЛ 741</a:t>
            </a:r>
          </a:p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[П]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3A4CA7-CEE5-4B9E-ADA0-6E5FC6B0D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60007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Разные функции • одна цепочка доказательств</a:t>
            </a:r>
          </a:p>
        </p:txBody>
      </p:sp>
    </p:spTree>
    <p:extLst>
      <p:ext uri="{BB962C8B-B14F-4D97-AF65-F5344CB8AC3E}">
        <p14:creationId xmlns:p14="http://schemas.microsoft.com/office/powerpoint/2010/main" val="151995060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decor-ring-12">
            <a:extLst xmlns:a="http://schemas.openxmlformats.org/drawingml/2006/main">
              <a:ext uri="{FF2B5EF4-FFF2-40B4-BE49-F238E27FC236}">
                <a16:creationId xmlns:a16="http://schemas.microsoft.com/office/drawing/2014/main" id="{8DF399E4-D4CA-4A8A-ADB8-CC408A956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2">
            <a:extLst xmlns:a="http://schemas.openxmlformats.org/drawingml/2006/main">
              <a:ext uri="{FF2B5EF4-FFF2-40B4-BE49-F238E27FC236}">
                <a16:creationId xmlns:a16="http://schemas.microsoft.com/office/drawing/2014/main" id="{A833F2B9-F94C-43C0-B8E2-3B60BF19A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2">
            <a:extLst xmlns:a="http://schemas.openxmlformats.org/drawingml/2006/main">
              <a:ext uri="{FF2B5EF4-FFF2-40B4-BE49-F238E27FC236}">
                <a16:creationId xmlns:a16="http://schemas.microsoft.com/office/drawing/2014/main" id="{F1A2162F-8AA5-4553-9DF0-9A7CE18F8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ЭКВИЛИБРИУМ: от сигнала к выбору</a:t>
            </a:r>
          </a:p>
        </p:txBody>
      </p:sp>
      <p:sp>
        <p:nvSpPr>
          <p:cNvPr id="4" name="footer-line-12">
            <a:extLst xmlns:a="http://schemas.openxmlformats.org/drawingml/2006/main">
              <a:ext uri="{FF2B5EF4-FFF2-40B4-BE49-F238E27FC236}">
                <a16:creationId xmlns:a16="http://schemas.microsoft.com/office/drawing/2014/main" id="{6FD6FB8E-0E87-4B9B-B142-7867A6C59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2">
            <a:extLst xmlns:a="http://schemas.openxmlformats.org/drawingml/2006/main">
              <a:ext uri="{FF2B5EF4-FFF2-40B4-BE49-F238E27FC236}">
                <a16:creationId xmlns:a16="http://schemas.microsoft.com/office/drawing/2014/main" id="{6DD8B46B-2C6C-41A7-B28B-A90C3CA3A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2">
            <a:extLst xmlns:a="http://schemas.openxmlformats.org/drawingml/2006/main">
              <a:ext uri="{FF2B5EF4-FFF2-40B4-BE49-F238E27FC236}">
                <a16:creationId xmlns:a16="http://schemas.microsoft.com/office/drawing/2014/main" id="{F5A091CD-6B40-42E2-A850-A16466473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DFB5BE-005F-4E22-8316-C3E6167D3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095500"/>
            <a:ext cx="2571750" cy="15621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5A10FE-01C3-4B5F-A8FE-559622429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352675"/>
            <a:ext cx="1885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ДАННЫЕ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28C5A2-4B11-4979-9AA4-07C38622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19400"/>
            <a:ext cx="173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реестры • статистика • наблюдения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47DED9-64DD-4DA2-A203-2C99C8D3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381250"/>
            <a:ext cx="2724150" cy="15621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A1BF4B-E77C-4043-B3B4-1EB20AA6C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6384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ПРИЧИНЫ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ECB1E0-F9FC-43E1-A5EB-975E3ABD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05150"/>
            <a:ext cx="1885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гипотезы • зависимости • неопределённость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152B3B-EDE2-415B-9235-85594B1C7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667000"/>
            <a:ext cx="2857500" cy="15621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E2A24C-B854-467E-A374-CF4970AE5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24175"/>
            <a:ext cx="2171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СЦЕНАРИИ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9FA2CA-967E-43BA-8D41-D8D47FEBB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390900"/>
            <a:ext cx="20193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варианты • риски • стоимость бездействия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5DD7DD-EDE2-4A32-981D-3DFD222A1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52750"/>
            <a:ext cx="2781300" cy="15621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6D0D1D-E0FA-46ED-9ABF-E939257B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20992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ВЫБОР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9C48B7-EE99-4154-A98B-2651BF73C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67665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человек принимает решение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AFF361-5FFF-4BB3-B949-3A07E6695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6255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ИИ формирует вероятностные рекомендации — не обязательные управленческие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4720358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decor-ring-13">
            <a:extLst xmlns:a="http://schemas.openxmlformats.org/drawingml/2006/main">
              <a:ext uri="{FF2B5EF4-FFF2-40B4-BE49-F238E27FC236}">
                <a16:creationId xmlns:a16="http://schemas.microsoft.com/office/drawing/2014/main" id="{E347FFD7-F067-4271-A2D3-1304FA2A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3">
            <a:extLst xmlns:a="http://schemas.openxmlformats.org/drawingml/2006/main">
              <a:ext uri="{FF2B5EF4-FFF2-40B4-BE49-F238E27FC236}">
                <a16:creationId xmlns:a16="http://schemas.microsoft.com/office/drawing/2014/main" id="{0B11EA3C-158B-43DA-8672-EA04411A1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3">
            <a:extLst xmlns:a="http://schemas.openxmlformats.org/drawingml/2006/main">
              <a:ext uri="{FF2B5EF4-FFF2-40B4-BE49-F238E27FC236}">
                <a16:creationId xmlns:a16="http://schemas.microsoft.com/office/drawing/2014/main" id="{0B4E3D7B-DD8B-47EA-BD42-62AE3D0B4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СФЕРА: от инициативы к кооперации</a:t>
            </a:r>
          </a:p>
        </p:txBody>
      </p:sp>
      <p:sp>
        <p:nvSpPr>
          <p:cNvPr id="4" name="footer-line-13">
            <a:extLst xmlns:a="http://schemas.openxmlformats.org/drawingml/2006/main">
              <a:ext uri="{FF2B5EF4-FFF2-40B4-BE49-F238E27FC236}">
                <a16:creationId xmlns:a16="http://schemas.microsoft.com/office/drawing/2014/main" id="{CD096294-5901-46FF-9E20-39EA42EFE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3">
            <a:extLst xmlns:a="http://schemas.openxmlformats.org/drawingml/2006/main">
              <a:ext uri="{FF2B5EF4-FFF2-40B4-BE49-F238E27FC236}">
                <a16:creationId xmlns:a16="http://schemas.microsoft.com/office/drawing/2014/main" id="{67D5E3E2-0C1B-44A3-98C8-E8C6500CC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3">
            <a:extLst xmlns:a="http://schemas.openxmlformats.org/drawingml/2006/main">
              <a:ext uri="{FF2B5EF4-FFF2-40B4-BE49-F238E27FC236}">
                <a16:creationId xmlns:a16="http://schemas.microsoft.com/office/drawing/2014/main" id="{0DEE3961-236A-4C6C-8300-207B2F807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3F27A9-465C-4679-A616-95E7D448D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95650"/>
            <a:ext cx="228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EE09EB-9663-4728-9109-44E8402B6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295650"/>
            <a:ext cx="209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8D7488-E1A6-4738-B8DE-4E2C9051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190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759A60-89F0-4F29-9623-61EB00136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190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7BB8E4-9D08-4577-AE53-2901BF7E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152650"/>
            <a:ext cx="15240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CB7B14-94B8-426C-9013-C3D0B320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52650"/>
            <a:ext cx="15240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8CA1D9-869D-410A-91DB-645FF240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362200"/>
            <a:ext cx="2362200" cy="2362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82FE01-60A6-482F-9A14-BBBD080EE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0480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ИНИЦИАТИВА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F85EA7-82C8-4064-A3C8-5200EA963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6385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единый паспорт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458F24-4443-46E9-9FE8-D38B0047A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6690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E3D6ED-96E7-4F12-8374-57EDDB2E8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0977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Наука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1201E5-6C20-4E50-95FD-1CD419BE0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86690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C34433-8D2A-4C6A-BEDF-18C32A99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00977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Власть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C0B23F-29D0-4114-8ED2-E0BF883E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1475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370498-A4AE-4394-A2EB-7C6896D31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85762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Бизнес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75FDE2-F6AC-4E61-A4DD-921EC7B20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71475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5E5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2D0275-4931-4660-9E19-9BAC818F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85762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Общество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28C200-E554-4269-B42D-C04D445FC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87680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9ADB2B-D57A-4E3C-815B-3979F5DB5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01967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Территория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4C226B-338E-4BEE-B110-A1ABF528F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876800"/>
            <a:ext cx="2476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8B23ED5-A7E2-4584-802C-A85DA7C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019675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Компетенции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22947CC-1B73-4E3F-853E-E9F4B2FF0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810250"/>
            <a:ext cx="6896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Выход: роли, ресурсы, сроки и измеримый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76192204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decor-ring-14">
            <a:extLst xmlns:a="http://schemas.openxmlformats.org/drawingml/2006/main">
              <a:ext uri="{FF2B5EF4-FFF2-40B4-BE49-F238E27FC236}">
                <a16:creationId xmlns:a16="http://schemas.microsoft.com/office/drawing/2014/main" id="{C84897DA-5D97-40D3-A1BF-09509590A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4">
            <a:extLst xmlns:a="http://schemas.openxmlformats.org/drawingml/2006/main">
              <a:ext uri="{FF2B5EF4-FFF2-40B4-BE49-F238E27FC236}">
                <a16:creationId xmlns:a16="http://schemas.microsoft.com/office/drawing/2014/main" id="{924DDB4F-A6CB-402C-9EF4-1CAB2E9C5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4">
            <a:extLst xmlns:a="http://schemas.openxmlformats.org/drawingml/2006/main">
              <a:ext uri="{FF2B5EF4-FFF2-40B4-BE49-F238E27FC236}">
                <a16:creationId xmlns:a16="http://schemas.microsoft.com/office/drawing/2014/main" id="{B6AB8948-EA75-490B-B801-3EF07C0A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ECO-PPA и СПЕЦЗАЩИТА: контур исполнения</a:t>
            </a:r>
          </a:p>
        </p:txBody>
      </p:sp>
      <p:sp>
        <p:nvSpPr>
          <p:cNvPr id="4" name="footer-line-14">
            <a:extLst xmlns:a="http://schemas.openxmlformats.org/drawingml/2006/main">
              <a:ext uri="{FF2B5EF4-FFF2-40B4-BE49-F238E27FC236}">
                <a16:creationId xmlns:a16="http://schemas.microsoft.com/office/drawing/2014/main" id="{3A8AB692-8185-4708-97CA-76474344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4">
            <a:extLst xmlns:a="http://schemas.openxmlformats.org/drawingml/2006/main">
              <a:ext uri="{FF2B5EF4-FFF2-40B4-BE49-F238E27FC236}">
                <a16:creationId xmlns:a16="http://schemas.microsoft.com/office/drawing/2014/main" id="{FAE46753-A333-4EC5-BF87-886DC9C83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4">
            <a:extLst xmlns:a="http://schemas.openxmlformats.org/drawingml/2006/main">
              <a:ext uri="{FF2B5EF4-FFF2-40B4-BE49-F238E27FC236}">
                <a16:creationId xmlns:a16="http://schemas.microsoft.com/office/drawing/2014/main" id="{76F55E68-40C5-4544-B2D8-2AAADC69D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074ABA-AD48-48A7-8DCC-9196E7BB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504950"/>
            <a:ext cx="438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ECO-PPA [Э]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3947B2-A5E3-48DC-94B4-838E5ED9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95500"/>
            <a:ext cx="438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фиксирует обязательства</a:t>
            </a:r>
          </a:p>
          <a:p xmlns:a="http://schemas.openxmlformats.org/drawingml/2006/main">
            <a:pPr algn="l">
              <a:def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 критерии результата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A2240F-6A27-4E84-8EA3-E4401D0A3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504950"/>
            <a:ext cx="438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850" b="1">
                <a:solidFill>
                  <a:srgbClr val="173F5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73F5F"/>
                </a:solidFill>
                <a:latin typeface="DejaVu Sans"/>
                <a:ea typeface="DejaVu Sans"/>
                <a:cs typeface="DejaVu Sans"/>
              </a:rPr>
              <a:t>СПЕЦЗАЩИТА [П]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7A8805-7CA0-43B3-A47B-8CA8560E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095500"/>
            <a:ext cx="438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организует выбранный</a:t>
            </a:r>
          </a:p>
          <a:p xmlns:a="http://schemas.openxmlformats.org/drawingml/2006/main">
            <a:pPr algn="r">
              <a:def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72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контур исполнения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B9D21C-6A44-413F-934C-C5401598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48100"/>
            <a:ext cx="9334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0C0191-CBB6-4088-A5B1-224B65B2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861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173F5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168411-2493-4F86-B62A-7D550C00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67125"/>
            <a:ext cx="80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CACF37-B44F-4DF3-96F4-DC57AA5F9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5770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35BFFA-379E-40CD-9DFA-EC08DF3C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00600"/>
            <a:ext cx="1638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что изменится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751C43-D171-4DB1-900D-CEC9DF9A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4861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173F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AF2BB3-3DDF-4EA8-AED9-04DE449B0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667125"/>
            <a:ext cx="80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A90C43-DA24-4CC6-B29C-07F4FE35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45770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Ресурс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847337-2C4B-432D-B8DA-DBD83400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800600"/>
            <a:ext cx="1638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чем обеспечено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ED0D28-4FDC-4718-863E-24979840D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4861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173F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5B7812-8181-4D51-8EAB-647D0755F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667125"/>
            <a:ext cx="80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4CEDF-A2E2-4BBE-BD2E-B1DF56A04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45770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Срок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351330-8615-43F7-9F8F-94914C4E1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800600"/>
            <a:ext cx="1638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когда проверяем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7C7F24-C8F2-42B7-87FF-5879929B6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4861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173F5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DC7051-E06C-4324-9EF8-02B658B9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667125"/>
            <a:ext cx="80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132A7-AFF5-40D5-946F-59A64C9A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45770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Риск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123EDD-372F-4455-8B03-FDF7D6B01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800600"/>
            <a:ext cx="1638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кто несёт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0011212-CE73-4D98-A356-D52A69D32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4861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28575">
            <a:solidFill>
              <a:srgbClr val="173F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6A09290-ADEB-4CAD-8A4F-64770570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667125"/>
            <a:ext cx="80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34B86D-2F92-4D0E-B798-0A76C8E38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45770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Ответственность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B0D2BE-D898-4FFB-AE7A-822E3B807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800600"/>
            <a:ext cx="1638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кто исполняет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3D92AD-BD58-49D2-BFED-880ECEC9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467350"/>
            <a:ext cx="88011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A390C93-77A2-40E1-908E-55950428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543550"/>
            <a:ext cx="822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Правовая форма выбирается после экспертизы и только в пределах действующих полномочий.</a:t>
            </a:r>
          </a:p>
        </p:txBody>
      </p:sp>
    </p:spTree>
    <p:extLst>
      <p:ext uri="{BB962C8B-B14F-4D97-AF65-F5344CB8AC3E}">
        <p14:creationId xmlns:p14="http://schemas.microsoft.com/office/powerpoint/2010/main" val="67543657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decor-ring-15">
            <a:extLst xmlns:a="http://schemas.openxmlformats.org/drawingml/2006/main">
              <a:ext uri="{FF2B5EF4-FFF2-40B4-BE49-F238E27FC236}">
                <a16:creationId xmlns:a16="http://schemas.microsoft.com/office/drawing/2014/main" id="{A1735187-2D73-4496-BFC1-FD7860411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5">
            <a:extLst xmlns:a="http://schemas.openxmlformats.org/drawingml/2006/main">
              <a:ext uri="{FF2B5EF4-FFF2-40B4-BE49-F238E27FC236}">
                <a16:creationId xmlns:a16="http://schemas.microsoft.com/office/drawing/2014/main" id="{E56FAE02-A1A0-4A8C-94FB-6A6117729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5">
            <a:extLst xmlns:a="http://schemas.openxmlformats.org/drawingml/2006/main">
              <a:ext uri="{FF2B5EF4-FFF2-40B4-BE49-F238E27FC236}">
                <a16:creationId xmlns:a16="http://schemas.microsoft.com/office/drawing/2014/main" id="{D2952152-AF1D-4251-8449-A5E8EDEF5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260 и 741 — раскрытые формулы, а не символы</a:t>
            </a:r>
          </a:p>
        </p:txBody>
      </p:sp>
      <p:sp>
        <p:nvSpPr>
          <p:cNvPr id="4" name="footer-line-15">
            <a:extLst xmlns:a="http://schemas.openxmlformats.org/drawingml/2006/main">
              <a:ext uri="{FF2B5EF4-FFF2-40B4-BE49-F238E27FC236}">
                <a16:creationId xmlns:a16="http://schemas.microsoft.com/office/drawing/2014/main" id="{202412F3-39D3-4F65-B0C5-77A16E21C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5">
            <a:extLst xmlns:a="http://schemas.openxmlformats.org/drawingml/2006/main">
              <a:ext uri="{FF2B5EF4-FFF2-40B4-BE49-F238E27FC236}">
                <a16:creationId xmlns:a16="http://schemas.microsoft.com/office/drawing/2014/main" id="{01828040-595C-4F44-A6BE-EB20CAF9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5">
            <a:extLst xmlns:a="http://schemas.openxmlformats.org/drawingml/2006/main">
              <a:ext uri="{FF2B5EF4-FFF2-40B4-BE49-F238E27FC236}">
                <a16:creationId xmlns:a16="http://schemas.microsoft.com/office/drawing/2014/main" id="{6EEA5B4B-FA14-483D-B97F-2FCCE44E6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71557A-35D4-4B7D-B273-7CBF950D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5162550" cy="3905250"/>
          </a:xfrm>
          <a:prstGeom xmlns:a="http://schemas.openxmlformats.org/drawingml/2006/main" prst="roundRect">
            <a:avLst>
              <a:gd name="adj" fmla="val 1951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4FAEB2-DCCE-46A8-A23A-1603C2768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562100"/>
            <a:ext cx="5162550" cy="3905250"/>
          </a:xfrm>
          <a:prstGeom xmlns:a="http://schemas.openxmlformats.org/drawingml/2006/main" prst="roundRect">
            <a:avLst>
              <a:gd name="adj" fmla="val 1951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55BE7C-CE00-4AD0-AD39-FA75507FE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43100"/>
            <a:ext cx="41338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600" b="1">
                <a:solidFill>
                  <a:srgbClr val="2F6F9F"/>
                </a:solidFill>
                <a:latin typeface="DejaVu Sans"/>
                <a:ea typeface="DejaVu Sans"/>
                <a:cs typeface="DejaVu Sans"/>
              </a:defRPr>
            </a:pPr>
            <a:r>
              <a:rPr sz="6600" b="1">
                <a:solidFill>
                  <a:srgbClr val="2F6F9F"/>
                </a:solidFill>
                <a:latin typeface="DejaVu Sans"/>
                <a:ea typeface="DejaVu Sans"/>
                <a:cs typeface="DejaVu Sans"/>
              </a:rPr>
              <a:t>260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75249F-E500-4E82-BE91-3A9D2A307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37528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13 классов баланса</a:t>
            </a:r>
          </a:p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×</a:t>
            </a:r>
          </a:p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20 позиций паспорта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5972D4-49A0-4654-B5E5-DFC71B1D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19650"/>
            <a:ext cx="3943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предварительная методическая гипотеза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E6B697-6EC4-4E26-A7F7-3D13D375C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43100"/>
            <a:ext cx="41338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60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660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741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0744CC-B203-467D-8670-B8EF4F3CB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143250"/>
            <a:ext cx="41338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19 контуров × 13 классов</a:t>
            </a:r>
          </a:p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×</a:t>
            </a:r>
          </a:p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3 управленческих слоя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33ECAF-4D52-45E8-AA51-868273ABD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19650"/>
            <a:ext cx="4133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адресуемые ячейки проектной матрицы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B679EB-53CC-44C0-B8A1-BDF90DB9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676900"/>
            <a:ext cx="9639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260 — не набор утверждённых KPI. 741 — не число организаций. Обе таксономии меняются, если проверка покажет иное.</a:t>
            </a:r>
          </a:p>
        </p:txBody>
      </p:sp>
    </p:spTree>
    <p:extLst>
      <p:ext uri="{BB962C8B-B14F-4D97-AF65-F5344CB8AC3E}">
        <p14:creationId xmlns:p14="http://schemas.microsoft.com/office/powerpoint/2010/main" val="99702950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decor-ring-16">
            <a:extLst xmlns:a="http://schemas.openxmlformats.org/drawingml/2006/main">
              <a:ext uri="{FF2B5EF4-FFF2-40B4-BE49-F238E27FC236}">
                <a16:creationId xmlns:a16="http://schemas.microsoft.com/office/drawing/2014/main" id="{9B5AE383-75FA-4FC2-B008-776703F5E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6">
            <a:extLst xmlns:a="http://schemas.openxmlformats.org/drawingml/2006/main">
              <a:ext uri="{FF2B5EF4-FFF2-40B4-BE49-F238E27FC236}">
                <a16:creationId xmlns:a16="http://schemas.microsoft.com/office/drawing/2014/main" id="{3BA6B2B1-DC67-4EDB-9FF4-215AA9C84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6">
            <a:extLst xmlns:a="http://schemas.openxmlformats.org/drawingml/2006/main">
              <a:ext uri="{FF2B5EF4-FFF2-40B4-BE49-F238E27FC236}">
                <a16:creationId xmlns:a16="http://schemas.microsoft.com/office/drawing/2014/main" id="{D21D97BB-4AD0-4A8B-A8EC-E4CDB2CFE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SUR-810 и ESG-IR: защита ценности результата</a:t>
            </a:r>
          </a:p>
        </p:txBody>
      </p:sp>
      <p:sp>
        <p:nvSpPr>
          <p:cNvPr id="4" name="footer-line-16">
            <a:extLst xmlns:a="http://schemas.openxmlformats.org/drawingml/2006/main">
              <a:ext uri="{FF2B5EF4-FFF2-40B4-BE49-F238E27FC236}">
                <a16:creationId xmlns:a16="http://schemas.microsoft.com/office/drawing/2014/main" id="{3BA82D57-E69A-4C9F-AE44-F270F365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6">
            <a:extLst xmlns:a="http://schemas.openxmlformats.org/drawingml/2006/main">
              <a:ext uri="{FF2B5EF4-FFF2-40B4-BE49-F238E27FC236}">
                <a16:creationId xmlns:a16="http://schemas.microsoft.com/office/drawing/2014/main" id="{C03FB2DF-2718-4819-9A97-7D99F937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6">
            <a:extLst xmlns:a="http://schemas.openxmlformats.org/drawingml/2006/main">
              <a:ext uri="{FF2B5EF4-FFF2-40B4-BE49-F238E27FC236}">
                <a16:creationId xmlns:a16="http://schemas.microsoft.com/office/drawing/2014/main" id="{DE7AF66B-0CAC-4532-B0CC-05E8A3C5D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FC41A0-AEB6-4DEC-A10F-180AD552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305050"/>
            <a:ext cx="2781300" cy="2781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6F67C7-A4F7-4188-B86B-754E3858E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181350"/>
            <a:ext cx="209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ЦЕННОСТЬ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4A08A5-14F7-45D3-ABB8-7FE067A79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8290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решение → ресурс → эффект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C982E1-6D91-41A9-802D-7F0FA3A7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09750"/>
            <a:ext cx="3181350" cy="36766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A7D8A8-E700-444E-AA10-6324B3B9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114550"/>
            <a:ext cx="2609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2F6F9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2F6F9F"/>
                </a:solidFill>
                <a:latin typeface="DejaVu Sans"/>
                <a:ea typeface="DejaVu Sans"/>
                <a:cs typeface="DejaVu Sans"/>
              </a:rPr>
              <a:t>SUR-810 [П]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2F00EF-7C0A-4D08-AB66-F281734D6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80035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Проверяет ресурсную обеспеченность, обязательства и расчётный след.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7D4EE0-43AB-495B-9123-60CFD2A83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114800"/>
            <a:ext cx="1162050" cy="11620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9D4E4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1082E6-AA39-44C3-B48B-4AB7D6354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657725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4E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447CB2-EC2F-46DD-A223-E48BC8095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429250"/>
            <a:ext cx="2647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rPr>
              <a:t>не валюта</a:t>
            </a:r>
          </a:p>
          <a:p xmlns:a="http://schemas.openxmlformats.org/drawingml/2006/main">
            <a:pPr algn="ctr">
              <a:def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rPr>
              <a:t>не эмиссия</a:t>
            </a:r>
          </a:p>
          <a:p xmlns:a="http://schemas.openxmlformats.org/drawingml/2006/main">
            <a:pPr algn="ctr">
              <a:def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9D4E46"/>
                </a:solidFill>
                <a:latin typeface="DejaVu Sans"/>
                <a:ea typeface="DejaVu Sans"/>
                <a:cs typeface="DejaVu Sans"/>
              </a:rPr>
              <a:t>не платёж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45CF84-3500-4F1E-8D0A-F8F34BE8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09750"/>
            <a:ext cx="3181350" cy="36766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79ECBA-5555-46E2-B6AA-D0F64A07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114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31745B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31745B"/>
                </a:solidFill>
                <a:latin typeface="DejaVu Sans"/>
                <a:ea typeface="DejaVu Sans"/>
                <a:cs typeface="DejaVu Sans"/>
              </a:rPr>
              <a:t>ESG-IR 1.0 [Э]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7D4A2F-2129-4D03-93FB-A0D9414F8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00350"/>
            <a:ext cx="25717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Проверяет происхождение данных, методику, эффект, связанные балансы и конфликт интересов.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DD77B4-A756-48C5-9DCC-A61B08A7D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514850"/>
            <a:ext cx="2533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подтверждён • частично •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не подтверждён • опровергнут</a:t>
            </a:r>
          </a:p>
        </p:txBody>
      </p:sp>
    </p:spTree>
    <p:extLst>
      <p:ext uri="{BB962C8B-B14F-4D97-AF65-F5344CB8AC3E}">
        <p14:creationId xmlns:p14="http://schemas.microsoft.com/office/powerpoint/2010/main" val="35695573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decor-ring-17">
            <a:extLst xmlns:a="http://schemas.openxmlformats.org/drawingml/2006/main">
              <a:ext uri="{FF2B5EF4-FFF2-40B4-BE49-F238E27FC236}">
                <a16:creationId xmlns:a16="http://schemas.microsoft.com/office/drawing/2014/main" id="{18DD73FD-9029-4C2E-AE58-CE6A762E6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7">
            <a:extLst xmlns:a="http://schemas.openxmlformats.org/drawingml/2006/main">
              <a:ext uri="{FF2B5EF4-FFF2-40B4-BE49-F238E27FC236}">
                <a16:creationId xmlns:a16="http://schemas.microsoft.com/office/drawing/2014/main" id="{12FB4CFE-A00B-4787-A348-F380EE2D6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7">
            <a:extLst xmlns:a="http://schemas.openxmlformats.org/drawingml/2006/main">
              <a:ext uri="{FF2B5EF4-FFF2-40B4-BE49-F238E27FC236}">
                <a16:creationId xmlns:a16="http://schemas.microsoft.com/office/drawing/2014/main" id="{09A494E0-FB3B-4643-806F-2DA369AB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Пилот: ограниченный и обратимый</a:t>
            </a:r>
          </a:p>
        </p:txBody>
      </p:sp>
      <p:sp>
        <p:nvSpPr>
          <p:cNvPr id="4" name="footer-line-17">
            <a:extLst xmlns:a="http://schemas.openxmlformats.org/drawingml/2006/main">
              <a:ext uri="{FF2B5EF4-FFF2-40B4-BE49-F238E27FC236}">
                <a16:creationId xmlns:a16="http://schemas.microsoft.com/office/drawing/2014/main" id="{92EE2D25-5CC7-4E54-9985-C9E621ABB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7">
            <a:extLst xmlns:a="http://schemas.openxmlformats.org/drawingml/2006/main">
              <a:ext uri="{FF2B5EF4-FFF2-40B4-BE49-F238E27FC236}">
                <a16:creationId xmlns:a16="http://schemas.microsoft.com/office/drawing/2014/main" id="{E09B89B5-D983-4805-A194-F47A684D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7">
            <a:extLst xmlns:a="http://schemas.openxmlformats.org/drawingml/2006/main">
              <a:ext uri="{FF2B5EF4-FFF2-40B4-BE49-F238E27FC236}">
                <a16:creationId xmlns:a16="http://schemas.microsoft.com/office/drawing/2014/main" id="{E86AEE11-81D7-45BA-A380-3B979138A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7B130C-5526-41A7-B2FA-EE1AA1F9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428750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Измеримый кандидатный авторский контур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F490E1-36B0-4574-B93C-09A98EB3F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276600"/>
            <a:ext cx="70675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BE6155-AEE0-466B-9E5B-84790A86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724150"/>
            <a:ext cx="1181100" cy="1181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28575">
            <a:solidFill>
              <a:srgbClr val="FFFEF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F39C2E-6804-481E-8345-3BB46770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89560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393FC0-4F5F-4886-98FA-EB882BBF9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048125"/>
            <a:ext cx="175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Сызрань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0BCD24-BA78-4B59-9FAB-EEDE5A16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24150"/>
            <a:ext cx="1181100" cy="1181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28575">
            <a:solidFill>
              <a:srgbClr val="FFFEF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FE1D71-349F-4885-86A6-B78CA9747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89560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A5893C-63B2-4839-9C67-AE895CB48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048125"/>
            <a:ext cx="175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Рамено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B88A05-34DB-45D7-8778-3A493EB0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24150"/>
            <a:ext cx="1181100" cy="1181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28575">
            <a:solidFill>
              <a:srgbClr val="FFFEFB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12FD95-2546-44D2-9A39-E8B2150F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89560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61F1F2-DB6A-4A1D-805E-9C0E62E4D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48125"/>
            <a:ext cx="175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Смолькино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B01A7B-CE9D-40CD-B3C9-4B3CD08C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943100"/>
            <a:ext cx="2343150" cy="2590800"/>
          </a:xfrm>
          <a:prstGeom xmlns:a="http://schemas.openxmlformats.org/drawingml/2006/main" prst="roundRect">
            <a:avLst>
              <a:gd name="adj" fmla="val 3252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59686C-4FB9-4018-A4D2-D1FF55D8D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209800"/>
            <a:ext cx="1809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Контур</a:t>
            </a:r>
          </a:p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уточняется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778241-E2EA-4007-887C-5BFC176E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0861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правовой статус</a:t>
            </a:r>
          </a:p>
          <a:p xmlns:a="http://schemas.openxmlformats.org/drawingml/2006/main">
            <a:pPr algn="ctr">
              <a:def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согласие участников</a:t>
            </a:r>
          </a:p>
          <a:p xmlns:a="http://schemas.openxmlformats.org/drawingml/2006/main">
            <a:pPr algn="ctr">
              <a:def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качество данных</a:t>
            </a:r>
          </a:p>
          <a:p xmlns:a="http://schemas.openxmlformats.org/drawingml/2006/main">
            <a:pPr algn="ctr">
              <a:def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решение заказчика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518CC1-5B31-436D-AF79-736E7AE24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57750"/>
            <a:ext cx="9791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Альтернатива: один субъект РФ × три типа территории — городская, промышленная, сельская или природная.</a:t>
            </a:r>
          </a:p>
        </p:txBody>
      </p:sp>
      <p:sp>
        <p:nvSpPr>
          <p:cNvPr id="22" name="status-2–3 задачи-242">
            <a:extLst xmlns:a="http://schemas.openxmlformats.org/drawingml/2006/main">
              <a:ext uri="{FF2B5EF4-FFF2-40B4-BE49-F238E27FC236}">
                <a16:creationId xmlns:a16="http://schemas.microsoft.com/office/drawing/2014/main" id="{B267AF99-1587-49E9-A723-DAA813CE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657850"/>
            <a:ext cx="15811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CE985C-F52D-48E7-99AA-BE84F028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667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2–3 задачи</a:t>
            </a:r>
          </a:p>
        </p:txBody>
      </p:sp>
      <p:sp>
        <p:nvSpPr>
          <p:cNvPr id="24" name="status-5–7 проектов-514">
            <a:extLst xmlns:a="http://schemas.openxmlformats.org/drawingml/2006/main">
              <a:ext uri="{FF2B5EF4-FFF2-40B4-BE49-F238E27FC236}">
                <a16:creationId xmlns:a16="http://schemas.microsoft.com/office/drawing/2014/main" id="{A9AA4C24-CEE1-48A6-B189-B39DECB4F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657850"/>
            <a:ext cx="17526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7128AD-645F-4016-A366-622F2B6AE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667375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1745B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31745B"/>
                </a:solidFill>
                <a:latin typeface="DejaVu Sans"/>
                <a:ea typeface="DejaVu Sans"/>
                <a:cs typeface="DejaVu Sans"/>
              </a:rPr>
              <a:t>5–7 проектов</a:t>
            </a:r>
          </a:p>
        </p:txBody>
      </p:sp>
      <p:sp>
        <p:nvSpPr>
          <p:cNvPr id="26" name="status-12 месяцев-822">
            <a:extLst xmlns:a="http://schemas.openxmlformats.org/drawingml/2006/main">
              <a:ext uri="{FF2B5EF4-FFF2-40B4-BE49-F238E27FC236}">
                <a16:creationId xmlns:a16="http://schemas.microsoft.com/office/drawing/2014/main" id="{BD879A88-9C10-48E6-A6BC-D8A5F1EF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657850"/>
            <a:ext cx="15811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F665A1E-2AEE-46D1-B4CA-300768049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667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F9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2F6F9F"/>
                </a:solidFill>
                <a:latin typeface="DejaVu Sans"/>
                <a:ea typeface="DejaVu Sans"/>
                <a:cs typeface="DejaVu Sans"/>
              </a:rPr>
              <a:t>12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27119836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decor-ring-18">
            <a:extLst xmlns:a="http://schemas.openxmlformats.org/drawingml/2006/main">
              <a:ext uri="{FF2B5EF4-FFF2-40B4-BE49-F238E27FC236}">
                <a16:creationId xmlns:a16="http://schemas.microsoft.com/office/drawing/2014/main" id="{521B2774-8AB8-4912-A768-BEECE1955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8">
            <a:extLst xmlns:a="http://schemas.openxmlformats.org/drawingml/2006/main">
              <a:ext uri="{FF2B5EF4-FFF2-40B4-BE49-F238E27FC236}">
                <a16:creationId xmlns:a16="http://schemas.microsoft.com/office/drawing/2014/main" id="{4C71A574-15C9-4805-9148-1CD838D65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8">
            <a:extLst xmlns:a="http://schemas.openxmlformats.org/drawingml/2006/main">
              <a:ext uri="{FF2B5EF4-FFF2-40B4-BE49-F238E27FC236}">
                <a16:creationId xmlns:a16="http://schemas.microsoft.com/office/drawing/2014/main" id="{0AE37F69-0BBE-4993-8562-EC2E24A33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Масштабирование проходит через четыре ворота</a:t>
            </a:r>
          </a:p>
        </p:txBody>
      </p:sp>
      <p:sp>
        <p:nvSpPr>
          <p:cNvPr id="4" name="footer-line-18">
            <a:extLst xmlns:a="http://schemas.openxmlformats.org/drawingml/2006/main">
              <a:ext uri="{FF2B5EF4-FFF2-40B4-BE49-F238E27FC236}">
                <a16:creationId xmlns:a16="http://schemas.microsoft.com/office/drawing/2014/main" id="{483AE573-D0CB-416C-A018-B0D69131C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8">
            <a:extLst xmlns:a="http://schemas.openxmlformats.org/drawingml/2006/main">
              <a:ext uri="{FF2B5EF4-FFF2-40B4-BE49-F238E27FC236}">
                <a16:creationId xmlns:a16="http://schemas.microsoft.com/office/drawing/2014/main" id="{8D42C1C4-3FCA-4712-B8AC-D355273AB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8">
            <a:extLst xmlns:a="http://schemas.openxmlformats.org/drawingml/2006/main">
              <a:ext uri="{FF2B5EF4-FFF2-40B4-BE49-F238E27FC236}">
                <a16:creationId xmlns:a16="http://schemas.microsoft.com/office/drawing/2014/main" id="{C5911A84-BFD2-448D-97E4-8AEE36B43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5BBF15-E105-4BC0-9D32-422C83BAA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28800"/>
            <a:ext cx="2419350" cy="304800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325391-0214-4B9A-8AA2-81641417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0574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DEEE6F-6AA2-44E3-8178-8F2F4A202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24150"/>
            <a:ext cx="1885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D67899-04B8-4D93-B90B-BEB780DA7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956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Доказательность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F18CF3-55BB-4456-A000-7EA70F8B1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43350"/>
            <a:ext cx="1924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данные и метод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6E2DA1-8E4D-4DA6-BA15-5B0435B62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124200"/>
            <a:ext cx="495300" cy="4381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B68D86-34AA-46B9-BE36-11A5C2571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828800"/>
            <a:ext cx="2419350" cy="304800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36259B-60D4-4827-8591-D12CF0986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0574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45C7E5-0525-4F2F-93A7-2C3E0388D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724150"/>
            <a:ext cx="1885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1591EB-69E9-4916-B6B4-49209F0B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956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Управляемость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18A802-6F35-47F6-BD8A-1BDC504A7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943350"/>
            <a:ext cx="1924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роли и сроки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146B5A-64A0-4860-81C6-90D36FAF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124200"/>
            <a:ext cx="495300" cy="4381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10C68C-E771-4A06-8879-8F47952A8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28800"/>
            <a:ext cx="2419350" cy="304800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7A4E5E-94A1-479E-84A5-8AD89A8EE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574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D0F896-BC03-4E16-8ABA-2CD564F07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1885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2AD86E-2021-4F50-8CD3-877AA20AB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8956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Результативность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E074D0-DB36-440A-B9F6-BA1AC6EF3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943350"/>
            <a:ext cx="1924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эффект и баланс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160605-7DC5-4D08-95CA-DA4C25A96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124200"/>
            <a:ext cx="495300" cy="4381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736533B-CEBC-4A16-BD95-420A7BBC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828800"/>
            <a:ext cx="2419350" cy="304800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5E5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5CF698-3341-49F4-9234-C9B3C87D0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0574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43020F-E7B9-463C-A2D5-DA86C46F2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724150"/>
            <a:ext cx="1885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E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4EBC851-EBD8-42A5-97E5-D8A77A724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8956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Воспроизводимость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956AD4-FCBA-4A97-84A0-206621066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943350"/>
            <a:ext cx="1924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стоимость и стандарт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3EC5A89-E0CD-4ED9-8D2D-2757A354C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314950"/>
            <a:ext cx="9677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По итогам: прекратить • изменить • масштабировать только подтверждённые модули</a:t>
            </a:r>
          </a:p>
        </p:txBody>
      </p:sp>
    </p:spTree>
    <p:extLst>
      <p:ext uri="{BB962C8B-B14F-4D97-AF65-F5344CB8AC3E}">
        <p14:creationId xmlns:p14="http://schemas.microsoft.com/office/powerpoint/2010/main" val="69410389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decor-ring-19">
            <a:extLst xmlns:a="http://schemas.openxmlformats.org/drawingml/2006/main">
              <a:ext uri="{FF2B5EF4-FFF2-40B4-BE49-F238E27FC236}">
                <a16:creationId xmlns:a16="http://schemas.microsoft.com/office/drawing/2014/main" id="{2F584F0E-0F53-45EF-AD2B-3097789F7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19">
            <a:extLst xmlns:a="http://schemas.openxmlformats.org/drawingml/2006/main">
              <a:ext uri="{FF2B5EF4-FFF2-40B4-BE49-F238E27FC236}">
                <a16:creationId xmlns:a16="http://schemas.microsoft.com/office/drawing/2014/main" id="{B1DB28CA-D9C2-4F90-89D7-69A767B3F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19">
            <a:extLst xmlns:a="http://schemas.openxmlformats.org/drawingml/2006/main">
              <a:ext uri="{FF2B5EF4-FFF2-40B4-BE49-F238E27FC236}">
                <a16:creationId xmlns:a16="http://schemas.microsoft.com/office/drawing/2014/main" id="{6872281E-BFB0-4451-A09C-A7E929FEA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Дорожная карта: от разрешения к репликации</a:t>
            </a:r>
          </a:p>
        </p:txBody>
      </p:sp>
      <p:sp>
        <p:nvSpPr>
          <p:cNvPr id="4" name="footer-line-19">
            <a:extLst xmlns:a="http://schemas.openxmlformats.org/drawingml/2006/main">
              <a:ext uri="{FF2B5EF4-FFF2-40B4-BE49-F238E27FC236}">
                <a16:creationId xmlns:a16="http://schemas.microsoft.com/office/drawing/2014/main" id="{AD61AE7F-07E4-4DFD-9D1F-83D71711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19">
            <a:extLst xmlns:a="http://schemas.openxmlformats.org/drawingml/2006/main">
              <a:ext uri="{FF2B5EF4-FFF2-40B4-BE49-F238E27FC236}">
                <a16:creationId xmlns:a16="http://schemas.microsoft.com/office/drawing/2014/main" id="{C0053FB9-A66E-4188-9DB6-FA06B8AD4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19">
            <a:extLst xmlns:a="http://schemas.openxmlformats.org/drawingml/2006/main">
              <a:ext uri="{FF2B5EF4-FFF2-40B4-BE49-F238E27FC236}">
                <a16:creationId xmlns:a16="http://schemas.microsoft.com/office/drawing/2014/main" id="{99F076F6-2DF1-47FA-8EFA-F4B93EE2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970DFB-3E7B-43D9-AE8C-E6B038D4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238500"/>
            <a:ext cx="92583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C2E108-4977-4A6E-A52A-354D707CB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2890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38100">
            <a:solidFill>
              <a:srgbClr val="FFFEF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4E8052-CEB9-4DFE-A58D-615BE9D6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895600"/>
            <a:ext cx="1295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BAFF3B-8EAB-4466-80C2-E472E4825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52600"/>
            <a:ext cx="2628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90 дней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2C33E8-B38F-47D0-8207-D2887048A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71950"/>
            <a:ext cx="26289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экспертиза</a:t>
            </a:r>
          </a:p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 паспорт пилота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575615-CE80-4069-9842-EA9885DCE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2890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38100">
            <a:solidFill>
              <a:srgbClr val="FFFEF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3CF2D5-4B3A-4152-8B3D-E5396B3E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895600"/>
            <a:ext cx="1295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31458C-1775-4E3F-A478-63E092959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752600"/>
            <a:ext cx="2628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12 месяцев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116867-FA78-4325-913E-9AA99E893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171950"/>
            <a:ext cx="26289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исполнение</a:t>
            </a:r>
          </a:p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 независимая оценка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5109FD-072C-4308-9B7F-BEBBB34A6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62890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45B"/>
          </a:solidFill>
          <a:ln xmlns:a="http://schemas.openxmlformats.org/drawingml/2006/main" w="38100">
            <a:solidFill>
              <a:srgbClr val="FFFEF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250900-B3CE-40CD-A49C-13CA7C05B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895600"/>
            <a:ext cx="1295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874F1E-D7E2-44B4-BAD1-3F7864CC3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752600"/>
            <a:ext cx="2628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24–36 месяцев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CC6878-E42A-4FAD-A9E5-2B2530DB2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171950"/>
            <a:ext cx="26289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репликация</a:t>
            </a:r>
          </a:p>
          <a:p xmlns:a="http://schemas.openxmlformats.org/drawingml/2006/main">
            <a:pPr algn="ctr">
              <a:def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подтверждённых модулей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796971-4C9D-4916-955A-112B13EA2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53050"/>
            <a:ext cx="3143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B563FE-3747-4C13-BF3B-A0E050E5D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429250"/>
            <a:ext cx="2838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право • данные • безопасность • KPI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7D3B1C-3FE7-4150-B72D-8A3092936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53050"/>
            <a:ext cx="3143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28DBF0-6448-450B-82D6-C8F5D2BB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5429250"/>
            <a:ext cx="2838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5–7 проектов • контроль 180/365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7FA394-E14A-4230-B8B9-7F0FC71B2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353050"/>
            <a:ext cx="34290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17A8911-FEF0-4E94-9216-D331B41FC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429250"/>
            <a:ext cx="3124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8–12 регионов • совместимые паспорта</a:t>
            </a:r>
          </a:p>
        </p:txBody>
      </p:sp>
    </p:spTree>
    <p:extLst>
      <p:ext uri="{BB962C8B-B14F-4D97-AF65-F5344CB8AC3E}">
        <p14:creationId xmlns:p14="http://schemas.microsoft.com/office/powerpoint/2010/main" val="14022187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decor-ring-2">
            <a:extLst xmlns:a="http://schemas.openxmlformats.org/drawingml/2006/main">
              <a:ext uri="{FF2B5EF4-FFF2-40B4-BE49-F238E27FC236}">
                <a16:creationId xmlns:a16="http://schemas.microsoft.com/office/drawing/2014/main" id="{D7B14A38-F205-4114-9ACA-B64B9711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2">
            <a:extLst xmlns:a="http://schemas.openxmlformats.org/drawingml/2006/main">
              <a:ext uri="{FF2B5EF4-FFF2-40B4-BE49-F238E27FC236}">
                <a16:creationId xmlns:a16="http://schemas.microsoft.com/office/drawing/2014/main" id="{877A9C07-93F6-4020-A0E5-65549059F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2">
            <a:extLst xmlns:a="http://schemas.openxmlformats.org/drawingml/2006/main">
              <a:ext uri="{FF2B5EF4-FFF2-40B4-BE49-F238E27FC236}">
                <a16:creationId xmlns:a16="http://schemas.microsoft.com/office/drawing/2014/main" id="{BA900A62-D6F9-4E0F-B8B8-DC0B0CF58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Пробуждение = управленческая дееспособность</a:t>
            </a:r>
          </a:p>
        </p:txBody>
      </p:sp>
      <p:sp>
        <p:nvSpPr>
          <p:cNvPr id="4" name="footer-line-2">
            <a:extLst xmlns:a="http://schemas.openxmlformats.org/drawingml/2006/main">
              <a:ext uri="{FF2B5EF4-FFF2-40B4-BE49-F238E27FC236}">
                <a16:creationId xmlns:a16="http://schemas.microsoft.com/office/drawing/2014/main" id="{9BA6EFF9-93DC-4B9D-B509-F4702E971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2">
            <a:extLst xmlns:a="http://schemas.openxmlformats.org/drawingml/2006/main">
              <a:ext uri="{FF2B5EF4-FFF2-40B4-BE49-F238E27FC236}">
                <a16:creationId xmlns:a16="http://schemas.microsoft.com/office/drawing/2014/main" id="{3765EFFF-5657-4E51-93EB-EACF528AB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2">
            <a:extLst xmlns:a="http://schemas.openxmlformats.org/drawingml/2006/main">
              <a:ext uri="{FF2B5EF4-FFF2-40B4-BE49-F238E27FC236}">
                <a16:creationId xmlns:a16="http://schemas.microsoft.com/office/drawing/2014/main" id="{86B921B8-7F5B-4841-9443-03F52630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AE382D-CC0F-4819-A6E2-B069F72D1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52550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173F5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73F5F"/>
                </a:solidFill>
                <a:latin typeface="DejaVu Sans"/>
                <a:ea typeface="DejaVu Sans"/>
                <a:cs typeface="DejaVu Sans"/>
              </a:rPr>
              <a:t>ВИДЕТЬ • СВЯЗЫВАТЬ • ДЕЙСТВОВАТЬ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3E385D-FEDA-42A4-8804-34C596D64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886075"/>
            <a:ext cx="7124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66550C-4287-4BD4-BBDF-1CEFDBB1C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6695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700834-1C7F-4C40-BD84-CFF9E436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76500"/>
            <a:ext cx="1219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B92FFE-FE9C-493D-B9D0-10827BF2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385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Видеть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A93C7A-7AB8-4D5E-9031-B558C7552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133850"/>
            <a:ext cx="2667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состояние, динамику и ранние сигналы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82F2AB-0483-4D48-B345-379528034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26695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234B39-9A2C-4AAF-9FBB-1711F4EF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476500"/>
            <a:ext cx="1219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96DC7E-96FD-4E05-A47C-08DE6384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6385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Связывать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B334D3-0E72-4915-9274-146DBD80A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133850"/>
            <a:ext cx="2667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причины, ресурсы, роли и территории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83BE3D-F4F3-4BB8-855C-65B42C759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6695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4927AC-96A6-45AC-AE7D-3539B7D32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76500"/>
            <a:ext cx="1219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CCD956-1D53-4110-A139-F95CA3BFE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385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Действовать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8375F5-405A-45C2-B7E8-77865078B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4133850"/>
            <a:ext cx="2667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через проверяемый проектный цикл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B411FA-41FC-4504-BF32-0BF30A34C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57800"/>
            <a:ext cx="10058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3A419B-1CCA-4138-A94E-56FAC2895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53050"/>
            <a:ext cx="952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Этическая граница: карта оценивает условия и результаты развития — не убеждения, мировоззрение или «уровень сознания» граждан.</a:t>
            </a:r>
          </a:p>
        </p:txBody>
      </p:sp>
    </p:spTree>
    <p:extLst>
      <p:ext uri="{BB962C8B-B14F-4D97-AF65-F5344CB8AC3E}">
        <p14:creationId xmlns:p14="http://schemas.microsoft.com/office/powerpoint/2010/main" val="15211671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a23f2ca09948d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8EE49C-93FA-49BC-BB7B-69A2A7F7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400050"/>
            <a:ext cx="11315700" cy="6057900"/>
          </a:xfrm>
          <a:prstGeom xmlns:a="http://schemas.openxmlformats.org/drawingml/2006/main" prst="roundRect">
            <a:avLst>
              <a:gd name="adj" fmla="val 1258"/>
            </a:avLst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9426C0-B02F-478B-A05F-140F7283D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74295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ПЕРВОЕ РЕШЕНИЕ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351E74-A62C-46E2-A42C-EA6B28664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1445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6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Разрешить 90‑дневную</a:t>
            </a:r>
          </a:p>
          <a:p xmlns:a="http://schemas.openxmlformats.org/drawingml/2006/main">
            <a:pPr algn="l">
              <a:defRPr sz="36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6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экспертную проработку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3506E4-964F-4F61-85D9-63A171057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028700"/>
            <a:ext cx="2324100" cy="2324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2F523A-A79B-4749-93D3-074F78698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428750"/>
            <a:ext cx="16002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55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55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C2BAE3-94A2-48E0-A07C-A7901F1D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286000"/>
            <a:ext cx="1600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1D9FE2-FC21-4F0B-953C-A4EC63825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575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6F15E7-5F7B-4DD3-BBE8-B3C89CA33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723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координатор и рабочая группа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B7BF95-3320-4B56-AA23-E7F34120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100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4F75BE-E2B9-4DEF-B2F3-3EDD3693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95700"/>
            <a:ext cx="723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научно‑правовая и технологическая экспертиза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174ADC-EA75-4D99-9451-27A530AF5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62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9987AE-CC1A-47F2-8DE4-9D85D2CB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48150"/>
            <a:ext cx="723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территория, задачи, данные и базовая линия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841AB9-C3DD-4B43-ABA6-00A0D3028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14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64E133-3656-4F47-B7D0-7A9478C4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00600"/>
            <a:ext cx="723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паспорт юридически ограниченного пилота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4C06D3-F6A8-44BF-AEEA-3BD12016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19750"/>
            <a:ext cx="104394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F55433-3213-49A0-97BD-9CEB56E66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86425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Не полномасштабное внедрение. Масштаб — только после независимой проверки.</a:t>
            </a:r>
          </a:p>
        </p:txBody>
      </p:sp>
    </p:spTree>
    <p:extLst>
      <p:ext uri="{BB962C8B-B14F-4D97-AF65-F5344CB8AC3E}">
        <p14:creationId xmlns:p14="http://schemas.microsoft.com/office/powerpoint/2010/main" val="14003077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decor-ring-3">
            <a:extLst xmlns:a="http://schemas.openxmlformats.org/drawingml/2006/main">
              <a:ext uri="{FF2B5EF4-FFF2-40B4-BE49-F238E27FC236}">
                <a16:creationId xmlns:a16="http://schemas.microsoft.com/office/drawing/2014/main" id="{58DDE215-92A8-4BFC-92E7-69F33FD78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3">
            <a:extLst xmlns:a="http://schemas.openxmlformats.org/drawingml/2006/main">
              <a:ext uri="{FF2B5EF4-FFF2-40B4-BE49-F238E27FC236}">
                <a16:creationId xmlns:a16="http://schemas.microsoft.com/office/drawing/2014/main" id="{92F459B6-C9BF-43BF-9CB8-3B0C38D0F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3">
            <a:extLst xmlns:a="http://schemas.openxmlformats.org/drawingml/2006/main">
              <a:ext uri="{FF2B5EF4-FFF2-40B4-BE49-F238E27FC236}">
                <a16:creationId xmlns:a16="http://schemas.microsoft.com/office/drawing/2014/main" id="{20469B82-57EB-4076-B80E-B8A2C2D06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Главный резерв — качество связей</a:t>
            </a:r>
          </a:p>
        </p:txBody>
      </p:sp>
      <p:sp>
        <p:nvSpPr>
          <p:cNvPr id="4" name="footer-line-3">
            <a:extLst xmlns:a="http://schemas.openxmlformats.org/drawingml/2006/main">
              <a:ext uri="{FF2B5EF4-FFF2-40B4-BE49-F238E27FC236}">
                <a16:creationId xmlns:a16="http://schemas.microsoft.com/office/drawing/2014/main" id="{9B7B9579-70C9-4CC0-8483-BA565C38C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3">
            <a:extLst xmlns:a="http://schemas.openxmlformats.org/drawingml/2006/main">
              <a:ext uri="{FF2B5EF4-FFF2-40B4-BE49-F238E27FC236}">
                <a16:creationId xmlns:a16="http://schemas.microsoft.com/office/drawing/2014/main" id="{1FC818BE-6BCE-4A90-89C8-78004FCC4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3">
            <a:extLst xmlns:a="http://schemas.openxmlformats.org/drawingml/2006/main">
              <a:ext uri="{FF2B5EF4-FFF2-40B4-BE49-F238E27FC236}">
                <a16:creationId xmlns:a16="http://schemas.microsoft.com/office/drawing/2014/main" id="{C29727DD-1159-4AF1-BFBC-594984AE2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796A88-E45F-47FF-AE4B-C48FB3D5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333500"/>
            <a:ext cx="9677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2175" b="1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Стратегии, компетенции, инициативы и данные уже существуют. Потери возникают на стыках.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7DD7F9-68D5-4108-8CC8-EEE3574E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14700"/>
            <a:ext cx="933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9072F9-A957-4CDC-B573-C4F8AC72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68605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C5F874-8017-47D9-B1B6-704CB249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38475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Человек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5200E5-5595-4BD5-A9DF-678D679D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8605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32E0FA-01F4-41F3-A103-9CF836742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038475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Сообщество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3BBB14-005D-4161-82EF-C5B26FE3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68605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74C18D-BA7B-4BE0-803E-8780067D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038475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Территория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1ABFFF-44C3-43A1-9438-EE61C356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68605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8746EE-76C9-4660-96AA-FB9B3D38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038475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Институты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934406-F516-4284-AF2F-2BBC873FE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68605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DC5240-BFE9-4759-BF28-378330E27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038475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Экономика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047670-E3B7-40BB-B7F5-8049C1409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629150"/>
            <a:ext cx="885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Связь превращает разрозненные активы в способность страны согласованно решать межотраслевые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18177373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decor-ring-4">
            <a:extLst xmlns:a="http://schemas.openxmlformats.org/drawingml/2006/main">
              <a:ext uri="{FF2B5EF4-FFF2-40B4-BE49-F238E27FC236}">
                <a16:creationId xmlns:a16="http://schemas.microsoft.com/office/drawing/2014/main" id="{DD3E24BC-866E-46E8-82AE-8CFC8A9A2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4">
            <a:extLst xmlns:a="http://schemas.openxmlformats.org/drawingml/2006/main">
              <a:ext uri="{FF2B5EF4-FFF2-40B4-BE49-F238E27FC236}">
                <a16:creationId xmlns:a16="http://schemas.microsoft.com/office/drawing/2014/main" id="{5848CD75-7D7C-4EB1-89EB-E524F4FA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4">
            <a:extLst xmlns:a="http://schemas.openxmlformats.org/drawingml/2006/main">
              <a:ext uri="{FF2B5EF4-FFF2-40B4-BE49-F238E27FC236}">
                <a16:creationId xmlns:a16="http://schemas.microsoft.com/office/drawing/2014/main" id="{EE7434A1-2115-4806-8C6C-5DD9D8CB5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Развитие начинается с общего смысла</a:t>
            </a:r>
          </a:p>
        </p:txBody>
      </p:sp>
      <p:sp>
        <p:nvSpPr>
          <p:cNvPr id="4" name="footer-line-4">
            <a:extLst xmlns:a="http://schemas.openxmlformats.org/drawingml/2006/main">
              <a:ext uri="{FF2B5EF4-FFF2-40B4-BE49-F238E27FC236}">
                <a16:creationId xmlns:a16="http://schemas.microsoft.com/office/drawing/2014/main" id="{24867477-F664-486C-A813-2FDF2B8C3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4">
            <a:extLst xmlns:a="http://schemas.openxmlformats.org/drawingml/2006/main">
              <a:ext uri="{FF2B5EF4-FFF2-40B4-BE49-F238E27FC236}">
                <a16:creationId xmlns:a16="http://schemas.microsoft.com/office/drawing/2014/main" id="{8DB1E011-C3E6-4A24-90BF-27E55C69C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4">
            <a:extLst xmlns:a="http://schemas.openxmlformats.org/drawingml/2006/main">
              <a:ext uri="{FF2B5EF4-FFF2-40B4-BE49-F238E27FC236}">
                <a16:creationId xmlns:a16="http://schemas.microsoft.com/office/drawing/2014/main" id="{EC924364-663C-4579-BE56-1E4DC370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F8EFA4-99EB-4029-BCC2-515CCA3E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543175"/>
            <a:ext cx="704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661E20-5E0F-4D06-A6F6-3A3AEE8A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543175"/>
            <a:ext cx="171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56DFD1-3499-4BE1-8747-132E3D18B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810125"/>
            <a:ext cx="704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DEEA1D-E18A-4E42-9E60-5621F581F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810125"/>
            <a:ext cx="171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207257-A997-405E-B1A2-3256E413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3238500" cy="3238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8C966C-2317-4104-B656-C5145535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28950"/>
            <a:ext cx="2286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ОБЩЕЕ</a:t>
            </a:r>
          </a:p>
          <a:p xmlns:a="http://schemas.openxmlformats.org/drawingml/2006/main">
            <a:pPr algn="ctr">
              <a:defRPr sz="30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БЛАГО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C5EA41-9C7D-48D7-8CC8-300B5CB9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7195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суверенное развитие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4F7CED-ECE8-45E0-82D5-36813B0D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05000"/>
            <a:ext cx="285750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56B40D-CDAC-4999-81E2-251F029C0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038350"/>
            <a:ext cx="2514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Человек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E71BBC-85BF-4868-B2AD-E709975C6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64795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достоинство • здоровье • талант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337501-2EB7-4557-8D77-0053A9974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905000"/>
            <a:ext cx="285750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F77B91-F61C-48A5-B31C-5FCA59639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038350"/>
            <a:ext cx="2514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Территория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785E48-78BA-4747-A4D3-E8D951790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64795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среда • связанность • идентичность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C3AE3E-24CF-4FB8-B26E-537ABE27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71950"/>
            <a:ext cx="285750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D086AE-B708-445D-B393-5035F69A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05300"/>
            <a:ext cx="2514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Созидательная</a:t>
            </a:r>
          </a:p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экономика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C671CC-89CC-4175-9BAE-7221D9C5D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91490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ресурс • труд • эффект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8C825C-084C-49AE-8937-450D9A308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171950"/>
            <a:ext cx="285750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EA9EBC-03CC-47E1-AACF-80A1E7EC1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305300"/>
            <a:ext cx="2514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Технологический</a:t>
            </a:r>
          </a:p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суверенитет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D02B1D-4624-4918-8A7C-7168BFC60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91490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наука • инженерия • данные</a:t>
            </a:r>
          </a:p>
        </p:txBody>
      </p:sp>
    </p:spTree>
    <p:extLst>
      <p:ext uri="{BB962C8B-B14F-4D97-AF65-F5344CB8AC3E}">
        <p14:creationId xmlns:p14="http://schemas.microsoft.com/office/powerpoint/2010/main" val="162108826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decor-ring-5">
            <a:extLst xmlns:a="http://schemas.openxmlformats.org/drawingml/2006/main">
              <a:ext uri="{FF2B5EF4-FFF2-40B4-BE49-F238E27FC236}">
                <a16:creationId xmlns:a16="http://schemas.microsoft.com/office/drawing/2014/main" id="{27F31298-5944-477D-ABCE-53CC5693F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5">
            <a:extLst xmlns:a="http://schemas.openxmlformats.org/drawingml/2006/main">
              <a:ext uri="{FF2B5EF4-FFF2-40B4-BE49-F238E27FC236}">
                <a16:creationId xmlns:a16="http://schemas.microsoft.com/office/drawing/2014/main" id="{29D6EF7B-96F8-4C76-9945-105C633A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5">
            <a:extLst xmlns:a="http://schemas.openxmlformats.org/drawingml/2006/main">
              <a:ext uri="{FF2B5EF4-FFF2-40B4-BE49-F238E27FC236}">
                <a16:creationId xmlns:a16="http://schemas.microsoft.com/office/drawing/2014/main" id="{BAFDB176-7334-495F-BD05-453EC5418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Смысл становится управляемым через балансы</a:t>
            </a:r>
          </a:p>
        </p:txBody>
      </p:sp>
      <p:sp>
        <p:nvSpPr>
          <p:cNvPr id="4" name="footer-line-5">
            <a:extLst xmlns:a="http://schemas.openxmlformats.org/drawingml/2006/main">
              <a:ext uri="{FF2B5EF4-FFF2-40B4-BE49-F238E27FC236}">
                <a16:creationId xmlns:a16="http://schemas.microsoft.com/office/drawing/2014/main" id="{A8B2FB51-9AAB-4D9D-90E7-D2BDC035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5">
            <a:extLst xmlns:a="http://schemas.openxmlformats.org/drawingml/2006/main">
              <a:ext uri="{FF2B5EF4-FFF2-40B4-BE49-F238E27FC236}">
                <a16:creationId xmlns:a16="http://schemas.microsoft.com/office/drawing/2014/main" id="{7694AF0E-726E-4D92-A289-4CE657F3B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5">
            <a:extLst xmlns:a="http://schemas.openxmlformats.org/drawingml/2006/main">
              <a:ext uri="{FF2B5EF4-FFF2-40B4-BE49-F238E27FC236}">
                <a16:creationId xmlns:a16="http://schemas.microsoft.com/office/drawing/2014/main" id="{485D0501-B349-4A3B-B4EA-7C973611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EE19C9-EDEF-4C87-8E94-469182559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04950"/>
            <a:ext cx="452437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Не максимум одного показателя — а согласование противоречий без разрушения связанных контуров.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B8B1F7-A585-4C07-9CBB-00DEC65CD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48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Баланс — это целевой коридор и явная цена отклонения.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505F95-1FF8-4360-9E78-B7901DD73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5049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скорость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A812A9-BCC5-4EF2-9419-04778DDDA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7049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DA3980-999E-4962-A73F-B16693E5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15716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24A096-EC03-455B-8D43-35A624800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5049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надёжность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67A1FD-A053-4714-94E8-5A672F59B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3812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центр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7AB08C-7AC5-4353-BA82-D48DD4F87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5812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D8CF23-2345-4C20-B30A-C272C5F5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24479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0FCEA4-3298-4C52-9107-3AF6497BD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812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территория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36880E-D8DA-4763-A1C0-D18369AA6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2575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рост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F145E0-D41B-442D-9FA6-E40B7D032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4575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CAAC73-4B01-4E9B-8166-1158B28A6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3242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5A85A9-4B10-4B8D-ACA6-22CD07BD6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2575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устойчивость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17065B-4E96-478F-A098-DD57F1EEF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1338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технология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6BF2DD-D69B-4F62-8760-4D8FEC594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3338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7DDFEA-32B9-4A84-BB87-3F111A58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2005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FA8D93-9CC2-4BB8-8A96-1C49456B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1338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человек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4CE79F-2E8B-42A3-91E8-2787E2040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0101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инициатива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CF80DC-8E2D-4B68-B222-18A96BC81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2101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C8CA46-9825-4819-A7A0-2AF2807E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50768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A23255-41F8-4FC6-90CF-E2587929D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0101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ответственность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32B3195-3951-4111-84F1-C52A3A3CE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67250"/>
            <a:ext cx="4191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1DF9C56-2A4C-417C-8D05-EC92490E4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72025"/>
            <a:ext cx="3733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Решение считается качественным, если его эффект подтверждён и не создаёт недопустимого ухудшения рядом.</a:t>
            </a:r>
          </a:p>
        </p:txBody>
      </p:sp>
    </p:spTree>
    <p:extLst>
      <p:ext uri="{BB962C8B-B14F-4D97-AF65-F5344CB8AC3E}">
        <p14:creationId xmlns:p14="http://schemas.microsoft.com/office/powerpoint/2010/main" val="3482099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decor-ring-6">
            <a:extLst xmlns:a="http://schemas.openxmlformats.org/drawingml/2006/main">
              <a:ext uri="{FF2B5EF4-FFF2-40B4-BE49-F238E27FC236}">
                <a16:creationId xmlns:a16="http://schemas.microsoft.com/office/drawing/2014/main" id="{75244145-222A-41CC-9E13-B0D4C3D2F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6">
            <a:extLst xmlns:a="http://schemas.openxmlformats.org/drawingml/2006/main">
              <a:ext uri="{FF2B5EF4-FFF2-40B4-BE49-F238E27FC236}">
                <a16:creationId xmlns:a16="http://schemas.microsoft.com/office/drawing/2014/main" id="{AA5B7416-0F59-418D-912F-E184A805E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6">
            <a:extLst xmlns:a="http://schemas.openxmlformats.org/drawingml/2006/main">
              <a:ext uri="{FF2B5EF4-FFF2-40B4-BE49-F238E27FC236}">
                <a16:creationId xmlns:a16="http://schemas.microsoft.com/office/drawing/2014/main" id="{60E6B609-2C9C-493A-988B-C5A7CA49F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19 контуров показывают страну как целое</a:t>
            </a:r>
          </a:p>
        </p:txBody>
      </p:sp>
      <p:sp>
        <p:nvSpPr>
          <p:cNvPr id="4" name="footer-line-6">
            <a:extLst xmlns:a="http://schemas.openxmlformats.org/drawingml/2006/main">
              <a:ext uri="{FF2B5EF4-FFF2-40B4-BE49-F238E27FC236}">
                <a16:creationId xmlns:a16="http://schemas.microsoft.com/office/drawing/2014/main" id="{CE8E3DB2-7378-4184-A9FD-612DB3CE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6">
            <a:extLst xmlns:a="http://schemas.openxmlformats.org/drawingml/2006/main">
              <a:ext uri="{FF2B5EF4-FFF2-40B4-BE49-F238E27FC236}">
                <a16:creationId xmlns:a16="http://schemas.microsoft.com/office/drawing/2014/main" id="{6E4A5A49-F1DB-48F4-ABFA-3F07AE6C0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6">
            <a:extLst xmlns:a="http://schemas.openxmlformats.org/drawingml/2006/main">
              <a:ext uri="{FF2B5EF4-FFF2-40B4-BE49-F238E27FC236}">
                <a16:creationId xmlns:a16="http://schemas.microsoft.com/office/drawing/2014/main" id="{45E0F234-4B6E-4D44-90C0-4B1BE655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814F15-AB16-4DF2-BD27-F5B8571AC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286000"/>
            <a:ext cx="2971800" cy="2971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762EE7-0F9D-4603-8F1C-A2CABA83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71462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6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4A3569-41AD-4009-912E-CAFCCB40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95700"/>
            <a:ext cx="2667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межведомственных</a:t>
            </a:r>
          </a:p>
          <a:p xmlns:a="http://schemas.openxmlformats.org/drawingml/2006/main">
            <a:pPr algn="ctr">
              <a:defRPr sz="1350" b="1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контуров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89F4B0-C323-4318-864B-A8D83021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49555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F706AC-3E48-4C94-83C4-2C5FDAAE0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49555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DBFE6A-5173-40F1-A20A-BC0E0D8C6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7625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331209-DC9C-4681-90C4-F1A56178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762500"/>
            <a:ext cx="857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0076F4-1E49-493F-A113-B7AC1E2C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621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2AD6DE-F4E6-41CA-B21E-B1415D2A4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14500"/>
            <a:ext cx="285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00C98F-548A-4D7C-92B8-F660D84FF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33575"/>
            <a:ext cx="60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87A1EC-0057-4063-B12F-09AA518F1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86690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Человек, знание,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культура, общество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4CE4DA-1ED9-4368-8FDD-BFB87E289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76400"/>
            <a:ext cx="285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010081-3756-4193-9194-F9E57C20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895475"/>
            <a:ext cx="60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8153F1-3E49-437C-98FD-056B7824D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2880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Природа, земля,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ресурсы, энергия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237C04-7C00-4C7E-B2C4-7101A50E1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91000"/>
            <a:ext cx="285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D70491-B7FE-4478-8AB1-A0499B9F1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10075"/>
            <a:ext cx="60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2E665D-C695-4E85-829A-048ECE95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34340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Индустрия, среда,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логистика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55FB1B-3FDA-49EC-A00D-BE229EEBB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210050"/>
            <a:ext cx="285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5E5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2FFFC84-F813-4BE8-9E64-466CA6DB0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429125"/>
            <a:ext cx="60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42C721E-5683-4135-B56A-89C56ECB3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36245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Данные, финансы,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безопасность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909B6D-DF8B-4D8A-BD48-DAB0F9BF4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295400"/>
            <a:ext cx="285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EFB"/>
          </a:solidFill>
          <a:ln xmlns:a="http://schemas.openxmlformats.org/drawingml/2006/main" w="19050">
            <a:solidFill>
              <a:srgbClr val="C89A3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A0845A-B152-4683-9ABF-5CFAC1001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1514475"/>
            <a:ext cx="60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99CADD1-40E3-440A-93A0-6A010523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144780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Стратегия и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международная кооперация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54C412A-BB84-4883-9B32-B65A224E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638800"/>
            <a:ext cx="845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Контур — не ведомство: это область координации данных, решений, ресурсов и территориальных последствий.</a:t>
            </a:r>
          </a:p>
        </p:txBody>
      </p:sp>
    </p:spTree>
    <p:extLst>
      <p:ext uri="{BB962C8B-B14F-4D97-AF65-F5344CB8AC3E}">
        <p14:creationId xmlns:p14="http://schemas.microsoft.com/office/powerpoint/2010/main" val="20703495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decor-ring-7">
            <a:extLst xmlns:a="http://schemas.openxmlformats.org/drawingml/2006/main">
              <a:ext uri="{FF2B5EF4-FFF2-40B4-BE49-F238E27FC236}">
                <a16:creationId xmlns:a16="http://schemas.microsoft.com/office/drawing/2014/main" id="{5D6B2B8D-CF36-43BD-85B1-A0289998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7">
            <a:extLst xmlns:a="http://schemas.openxmlformats.org/drawingml/2006/main">
              <a:ext uri="{FF2B5EF4-FFF2-40B4-BE49-F238E27FC236}">
                <a16:creationId xmlns:a16="http://schemas.microsoft.com/office/drawing/2014/main" id="{8F5CA179-BE91-423F-A0FB-B73C95BE9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7">
            <a:extLst xmlns:a="http://schemas.openxmlformats.org/drawingml/2006/main">
              <a:ext uri="{FF2B5EF4-FFF2-40B4-BE49-F238E27FC236}">
                <a16:creationId xmlns:a16="http://schemas.microsoft.com/office/drawing/2014/main" id="{745EF0E3-8078-49BF-ACC4-963EFA98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Паспорт баланса: от наблюдения к решению</a:t>
            </a:r>
          </a:p>
        </p:txBody>
      </p:sp>
      <p:sp>
        <p:nvSpPr>
          <p:cNvPr id="4" name="footer-line-7">
            <a:extLst xmlns:a="http://schemas.openxmlformats.org/drawingml/2006/main">
              <a:ext uri="{FF2B5EF4-FFF2-40B4-BE49-F238E27FC236}">
                <a16:creationId xmlns:a16="http://schemas.microsoft.com/office/drawing/2014/main" id="{E7D0A00D-E105-4DE4-905F-575BC474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7">
            <a:extLst xmlns:a="http://schemas.openxmlformats.org/drawingml/2006/main">
              <a:ext uri="{FF2B5EF4-FFF2-40B4-BE49-F238E27FC236}">
                <a16:creationId xmlns:a16="http://schemas.microsoft.com/office/drawing/2014/main" id="{FDA30A1D-F61E-42E0-92EC-A98AC2D51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7">
            <a:extLst xmlns:a="http://schemas.openxmlformats.org/drawingml/2006/main">
              <a:ext uri="{FF2B5EF4-FFF2-40B4-BE49-F238E27FC236}">
                <a16:creationId xmlns:a16="http://schemas.microsoft.com/office/drawing/2014/main" id="{BF43983E-C540-4002-99CC-2D94AB5FA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B93F1D-05B4-4894-8F62-840CD804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447800"/>
            <a:ext cx="4191000" cy="43815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FFFEFB"/>
          </a:solidFill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9974FB-D362-45EC-8B26-863281ED7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695450"/>
            <a:ext cx="3581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ПАСПОРТ БАЛАНСА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F153B0-7F71-472A-8166-ACBBD474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66950"/>
            <a:ext cx="3486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24130E-5C55-49F6-8DFE-C2868F04F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14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87B8CA-CAA2-4E9E-A488-2D913C25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0982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состояние и динамика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B6EBFA-E268-4D7B-AB89-C374CE60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62F718-03B1-4866-AD12-DBAB21EF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88607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цель и критический порог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12290F-115A-4D1B-BDE4-3F850607D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671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5EE08A-8002-402F-836D-43261B45B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6232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источник и владелец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489265-666F-410F-AC30-2F1C5B586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433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D9DF42-80DC-46FD-A0D0-B57A2C48E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3857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причины и зависимости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10ABC1-25DD-4CD9-9BED-CFA773AAB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19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1C256B-8746-4496-AF88-3FF1C15B4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1482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ресурс и действующие меры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77792F-4BF4-4B7A-A3E2-3F7B1A1A2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958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61A39B-650C-42F0-9A49-54B22C02B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9107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C2B39"/>
                </a:solidFill>
                <a:latin typeface="DejaVu Sans"/>
                <a:ea typeface="DejaVu Sans"/>
                <a:cs typeface="DejaVu Sans"/>
              </a:rPr>
              <a:t>метод проверки результата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D65D795-85E6-401E-B64A-EBFE26A5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962150"/>
            <a:ext cx="2838450" cy="2838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3BC07C-51EB-4775-9B63-7354B6E4A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381250"/>
            <a:ext cx="15430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57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57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CF04B7-7BDD-4285-8A11-BC6A5D52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333750"/>
            <a:ext cx="21145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обязательных</a:t>
            </a:r>
          </a:p>
          <a:p xmlns:a="http://schemas.openxmlformats.org/drawingml/2006/main">
            <a:pPr algn="ctr">
              <a:defRPr sz="1725" b="1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позиций паспорта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5983A09-0091-41F2-8F5B-D482A7693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895600"/>
            <a:ext cx="1238250" cy="8191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2AE0267-B74A-4577-9D84-73E846DED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90525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РЕШЕНИЕ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72F702-2569-4676-9D78-35B6FCC4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5095875"/>
            <a:ext cx="5143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Единый паспорт делает показатель адресным: видно, кто отвечает, на каком основании и как будет доказан эффект.</a:t>
            </a:r>
          </a:p>
        </p:txBody>
      </p:sp>
    </p:spTree>
    <p:extLst>
      <p:ext uri="{BB962C8B-B14F-4D97-AF65-F5344CB8AC3E}">
        <p14:creationId xmlns:p14="http://schemas.microsoft.com/office/powerpoint/2010/main" val="16305295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decor-ring-8">
            <a:extLst xmlns:a="http://schemas.openxmlformats.org/drawingml/2006/main">
              <a:ext uri="{FF2B5EF4-FFF2-40B4-BE49-F238E27FC236}">
                <a16:creationId xmlns:a16="http://schemas.microsoft.com/office/drawing/2014/main" id="{21ADA5D1-808F-4621-8AF4-AB2A2E1F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8">
            <a:extLst xmlns:a="http://schemas.openxmlformats.org/drawingml/2006/main">
              <a:ext uri="{FF2B5EF4-FFF2-40B4-BE49-F238E27FC236}">
                <a16:creationId xmlns:a16="http://schemas.microsoft.com/office/drawing/2014/main" id="{CDAABD89-5972-4E70-A818-919F1542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8">
            <a:extLst xmlns:a="http://schemas.openxmlformats.org/drawingml/2006/main">
              <a:ext uri="{FF2B5EF4-FFF2-40B4-BE49-F238E27FC236}">
                <a16:creationId xmlns:a16="http://schemas.microsoft.com/office/drawing/2014/main" id="{5787F979-4A16-4F98-9579-2C172A1B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Один сигнал — четыре горизонта решения</a:t>
            </a:r>
          </a:p>
        </p:txBody>
      </p:sp>
      <p:sp>
        <p:nvSpPr>
          <p:cNvPr id="4" name="footer-line-8">
            <a:extLst xmlns:a="http://schemas.openxmlformats.org/drawingml/2006/main">
              <a:ext uri="{FF2B5EF4-FFF2-40B4-BE49-F238E27FC236}">
                <a16:creationId xmlns:a16="http://schemas.microsoft.com/office/drawing/2014/main" id="{28D61104-CF0D-4B62-9328-DE0EC265D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8">
            <a:extLst xmlns:a="http://schemas.openxmlformats.org/drawingml/2006/main">
              <a:ext uri="{FF2B5EF4-FFF2-40B4-BE49-F238E27FC236}">
                <a16:creationId xmlns:a16="http://schemas.microsoft.com/office/drawing/2014/main" id="{72684D74-D355-4B98-8E55-CF96608CF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8">
            <a:extLst xmlns:a="http://schemas.openxmlformats.org/drawingml/2006/main">
              <a:ext uri="{FF2B5EF4-FFF2-40B4-BE49-F238E27FC236}">
                <a16:creationId xmlns:a16="http://schemas.microsoft.com/office/drawing/2014/main" id="{9F72625F-356E-4440-B8D7-A57550E40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5B2256-1D93-4B34-B9F1-756C0F274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46685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EFF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459E4D-93CE-4E36-B400-ED68E3CB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962150"/>
            <a:ext cx="3962400" cy="396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F94874-788B-4757-BF4D-3897B1499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476500"/>
            <a:ext cx="2933700" cy="2933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BE5"/>
          </a:solidFill>
          <a:ln xmlns:a="http://schemas.openxmlformats.org/drawingml/2006/main" w="19050">
            <a:solidFill>
              <a:srgbClr val="FFFEF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F87E5B-D7FC-46E2-822B-64508EFC4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009900"/>
            <a:ext cx="1866900" cy="1866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0EE505-7A29-4A2F-93B8-54968A4B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524250"/>
            <a:ext cx="1219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сигнал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AC5B56-5350-4468-99E9-9DDC1178E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9550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F9FE1F-ED85-4A46-A374-F2C3D6553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657350"/>
            <a:ext cx="3714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0E69E0-52A3-4E61-A0E5-D30B6611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1724025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Федерация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7BE336-F75F-4FEA-81AB-7BA5CF8DE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066925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совместимость и национальные балансы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E14ADB-51EA-4708-858C-8FBAE4633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124200"/>
            <a:ext cx="1638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846985-37F1-4569-B480-F94BD7FBB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686050"/>
            <a:ext cx="3714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B9F377-D44D-4947-8E74-9B0D336BC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52725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Регион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01A189-224C-4D55-9C09-1ADA82517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095625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портфель, ресурсы и межведомственная координация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508A7C-8AA9-4E6F-88D5-E403F7CF8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152900"/>
            <a:ext cx="2286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336F6E-249B-4474-997B-9CF37700B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714750"/>
            <a:ext cx="3714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1930DE-A55B-4208-961E-7B7F98DC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781425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Муниципалитет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840204-EBAB-473F-9C20-FBB27E9C8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124325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местная задача и обратная связь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F38609-30FC-47BC-8F5C-2DEAFC7E1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181600"/>
            <a:ext cx="2933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1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9D935A-16F2-4CE4-9FA5-A74C310FC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43450"/>
            <a:ext cx="3714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2F3BB6-1B4C-4D4D-945D-E52790C0C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10125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Объект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9A13AB-4B85-441D-8134-73371A3C9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153025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0E5C7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F0E5C7"/>
                </a:solidFill>
                <a:latin typeface="DejaVu Sans"/>
                <a:ea typeface="DejaVu Sans"/>
                <a:cs typeface="DejaVu Sans"/>
              </a:rPr>
              <a:t>конкретное действие и измеримый результат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5A44BD2-FA99-4C59-AAC8-9AB93990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8293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Общий идентификатор сохраняет происхождение сигнала и связь решений между уровнями.</a:t>
            </a:r>
          </a:p>
        </p:txBody>
      </p:sp>
    </p:spTree>
    <p:extLst>
      <p:ext uri="{BB962C8B-B14F-4D97-AF65-F5344CB8AC3E}">
        <p14:creationId xmlns:p14="http://schemas.microsoft.com/office/powerpoint/2010/main" val="4021404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decor-ring-9">
            <a:extLst xmlns:a="http://schemas.openxmlformats.org/drawingml/2006/main">
              <a:ext uri="{FF2B5EF4-FFF2-40B4-BE49-F238E27FC236}">
                <a16:creationId xmlns:a16="http://schemas.microsoft.com/office/drawing/2014/main" id="{7C0120AE-BC48-4471-A704-2B33556DE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0E5C7"/>
            </a:solidFill>
            <a:prstDash val="solid"/>
          </a:ln>
        </p:spPr>
      </p:sp>
      <p:sp>
        <p:nvSpPr>
          <p:cNvPr id="2" name="kicker-9">
            <a:extLst xmlns:a="http://schemas.openxmlformats.org/drawingml/2006/main">
              <a:ext uri="{FF2B5EF4-FFF2-40B4-BE49-F238E27FC236}">
                <a16:creationId xmlns:a16="http://schemas.microsoft.com/office/drawing/2014/main" id="{15F3FE52-F9A5-4D4C-AC12-0CDE263F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РОССИЯ • КАРТА ПРОБУЖДЕНИЯ</a:t>
            </a:r>
          </a:p>
        </p:txBody>
      </p:sp>
      <p:sp>
        <p:nvSpPr>
          <p:cNvPr id="3" name="title-9">
            <a:extLst xmlns:a="http://schemas.openxmlformats.org/drawingml/2006/main">
              <a:ext uri="{FF2B5EF4-FFF2-40B4-BE49-F238E27FC236}">
                <a16:creationId xmlns:a16="http://schemas.microsoft.com/office/drawing/2014/main" id="{64DFAED9-2F9D-462C-9DB6-06726EA8D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Доказательная цепочка не обрывается на проекте</a:t>
            </a:r>
          </a:p>
        </p:txBody>
      </p:sp>
      <p:sp>
        <p:nvSpPr>
          <p:cNvPr id="4" name="footer-line-9">
            <a:extLst xmlns:a="http://schemas.openxmlformats.org/drawingml/2006/main">
              <a:ext uri="{FF2B5EF4-FFF2-40B4-BE49-F238E27FC236}">
                <a16:creationId xmlns:a16="http://schemas.microsoft.com/office/drawing/2014/main" id="{A534BB15-4E47-40BF-ABFB-FBFF7435D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7222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uthor-9">
            <a:extLst xmlns:a="http://schemas.openxmlformats.org/drawingml/2006/main">
              <a:ext uri="{FF2B5EF4-FFF2-40B4-BE49-F238E27FC236}">
                <a16:creationId xmlns:a16="http://schemas.microsoft.com/office/drawing/2014/main" id="{21437D87-214E-4649-9B69-881DA0C42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5E6B76"/>
                </a:solidFill>
                <a:latin typeface="DejaVu Sans"/>
                <a:ea typeface="DejaVu Sans"/>
                <a:cs typeface="DejaVu Sans"/>
              </a:rPr>
              <a:t>Соколов Сергей Леонидович</a:t>
            </a:r>
          </a:p>
        </p:txBody>
      </p:sp>
      <p:sp>
        <p:nvSpPr>
          <p:cNvPr id="6" name="number-9">
            <a:extLst xmlns:a="http://schemas.openxmlformats.org/drawingml/2006/main">
              <a:ext uri="{FF2B5EF4-FFF2-40B4-BE49-F238E27FC236}">
                <a16:creationId xmlns:a16="http://schemas.microsoft.com/office/drawing/2014/main" id="{31ADFDEE-738C-4186-B661-C5C60FD82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19850"/>
            <a:ext cx="83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89A3D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591E54-1F4E-48FA-8DBC-148973960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3241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6334C9-E8BA-4908-9CFA-FE2C2F01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3241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0D2900-954C-4667-87CB-C1B43C8C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3241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43230A-16C5-4966-9B62-C98687CEC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4958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344D0D-F96A-47E7-99E0-E16A8D61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4958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7C92EF-051C-457A-B272-9C7E60F5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495800"/>
            <a:ext cx="78105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E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BD4549-89D1-4972-9C2A-E15402DE7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10572750" y="3048000"/>
            <a:ext cx="857250" cy="4000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BCE58F-58F6-4E6E-8A89-F24707520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621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CA27C3-7E9E-48E7-A26C-5EC92D95F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383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Сигнал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DA40E3-57C9-4DB4-9447-197815FC8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9621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405104-0449-4969-B56D-4511D4092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0383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Сценарий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753856-D04B-4EED-B210-E8FFA75F3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9621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A4034E-6D5C-49B0-BF15-2FDEBA429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0383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Адрес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F6DA997-37FD-4D14-A230-E3F020BC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621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6EF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1D8412-4368-411E-B2C7-04263C0A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0383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Инициатива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F357B2-C40F-4615-A0B6-E28C70AC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338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699CF1-3D2A-4070-B4D8-97DCF144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Проект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B7AF88-0533-45DB-B5B2-8425F806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338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778D62-F52E-4781-8EEA-407852C93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2100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Исполнение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EC2A50E-F1DD-43CC-A3FA-CC2E26B9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1338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DD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140E11-D01B-4DEB-ACED-CD8799E1B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2100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Расчётный след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FCBF34-5803-4402-870C-E5DEB5CF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133850"/>
            <a:ext cx="1905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DFACB2-7F4C-4757-BCB9-2D209934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210050"/>
            <a:ext cx="1676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Валидация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629AA5-1F39-4880-B6FA-62ED9CFC4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467350"/>
            <a:ext cx="9220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02A43"/>
                </a:solidFill>
                <a:latin typeface="DejaVu Sans"/>
                <a:ea typeface="DejaVu Sans"/>
                <a:cs typeface="DejaVu Sans"/>
              </a:rPr>
              <a:t>В память возвращаются версии моделей, ограничения и отрицательные результаты — не только успехи.</a:t>
            </a:r>
          </a:p>
        </p:txBody>
      </p:sp>
    </p:spTree>
    <p:extLst>
      <p:ext uri="{BB962C8B-B14F-4D97-AF65-F5344CB8AC3E}">
        <p14:creationId xmlns:p14="http://schemas.microsoft.com/office/powerpoint/2010/main" val="18865001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2026-08-28T09:44:44.3950000Z</dcterms:created>
  <dcterms:modified xsi:type="dcterms:W3CDTF">2026-08-28T09:44:44.3950000Z</dcterms:modified>
</coreProperties>
</file>