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a08c35229874034" /><Relationship Type="http://schemas.openxmlformats.org/officeDocument/2006/relationships/extended-properties" Target="/docProps/app.xml" Id="Re35933c010634075" /><Relationship Type="http://schemas.openxmlformats.org/officeDocument/2006/relationships/officeDocument" Target="/ppt/presentation.xml" Id="R9ab07af7d032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b4a587d34418b"/>
  </p:sldMasterIdLst>
  <p:notesMasterIdLst>
    <p:notesMasterId xmlns:r="http://schemas.openxmlformats.org/officeDocument/2006/relationships" r:id="Rf15f866c4ea24314"/>
  </p:notesMasterIdLst>
  <p:sldIdLst>
    <p:sldId xmlns:r="http://schemas.openxmlformats.org/officeDocument/2006/relationships" id="256" r:id="R2430814b5b5f4cdd"/>
    <p:sldId xmlns:r="http://schemas.openxmlformats.org/officeDocument/2006/relationships" id="257" r:id="Rb2df7a92127c4cc4"/>
    <p:sldId xmlns:r="http://schemas.openxmlformats.org/officeDocument/2006/relationships" id="258" r:id="Rae59f05be96e4f0e"/>
    <p:sldId xmlns:r="http://schemas.openxmlformats.org/officeDocument/2006/relationships" id="259" r:id="R72cc6e9fd5454d6f"/>
    <p:sldId xmlns:r="http://schemas.openxmlformats.org/officeDocument/2006/relationships" id="260" r:id="R0aff92afd6dd4d44"/>
    <p:sldId xmlns:r="http://schemas.openxmlformats.org/officeDocument/2006/relationships" id="261" r:id="Rd3540ad543a94418"/>
    <p:sldId xmlns:r="http://schemas.openxmlformats.org/officeDocument/2006/relationships" id="262" r:id="Rf6fb132c4e444b94"/>
    <p:sldId xmlns:r="http://schemas.openxmlformats.org/officeDocument/2006/relationships" id="263" r:id="R4ac90d362d8846ba"/>
    <p:sldId xmlns:r="http://schemas.openxmlformats.org/officeDocument/2006/relationships" id="264" r:id="Ra68a556247d745bd"/>
    <p:sldId xmlns:r="http://schemas.openxmlformats.org/officeDocument/2006/relationships" id="265" r:id="R7561b75450a64e1b"/>
    <p:sldId xmlns:r="http://schemas.openxmlformats.org/officeDocument/2006/relationships" id="266" r:id="Ra3501302a23d47dc"/>
    <p:sldId xmlns:r="http://schemas.openxmlformats.org/officeDocument/2006/relationships" id="267" r:id="Rca4cc445c65e46fa"/>
    <p:sldId xmlns:r="http://schemas.openxmlformats.org/officeDocument/2006/relationships" id="268" r:id="R10898b3f59e74e7b"/>
    <p:sldId xmlns:r="http://schemas.openxmlformats.org/officeDocument/2006/relationships" id="269" r:id="R1a2ff716df9f4423"/>
    <p:sldId xmlns:r="http://schemas.openxmlformats.org/officeDocument/2006/relationships" id="270" r:id="Rc709de40146c4da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9be552cc3b64147" /><Relationship Type="http://schemas.openxmlformats.org/officeDocument/2006/relationships/slideMaster" Target="/ppt/slideMasters/slideMaster1.xml" Id="R130b4a587d34418b" /><Relationship Type="http://schemas.openxmlformats.org/officeDocument/2006/relationships/notesMaster" Target="/ppt/notesMasters/notesMaster1.xml" Id="Rf15f866c4ea24314" /><Relationship Type="http://schemas.openxmlformats.org/officeDocument/2006/relationships/presProps" Target="/ppt/presProps.xml" Id="Rf8ecc0ef638f44aa" /><Relationship Type="http://schemas.openxmlformats.org/officeDocument/2006/relationships/tableStyles" Target="/ppt/tableStyles.xml" Id="R4dc6d88e5f544775" /><Relationship Type="http://schemas.openxmlformats.org/officeDocument/2006/relationships/slide" Target="/ppt/slides/slide1.xml" Id="R2430814b5b5f4cdd" /><Relationship Type="http://schemas.openxmlformats.org/officeDocument/2006/relationships/slide" Target="/ppt/slides/slide2.xml" Id="Rb2df7a92127c4cc4" /><Relationship Type="http://schemas.openxmlformats.org/officeDocument/2006/relationships/slide" Target="/ppt/slides/slide3.xml" Id="Rae59f05be96e4f0e" /><Relationship Type="http://schemas.openxmlformats.org/officeDocument/2006/relationships/slide" Target="/ppt/slides/slide4.xml" Id="R72cc6e9fd5454d6f" /><Relationship Type="http://schemas.openxmlformats.org/officeDocument/2006/relationships/slide" Target="/ppt/slides/slide5.xml" Id="R0aff92afd6dd4d44" /><Relationship Type="http://schemas.openxmlformats.org/officeDocument/2006/relationships/slide" Target="/ppt/slides/slide6.xml" Id="Rd3540ad543a94418" /><Relationship Type="http://schemas.openxmlformats.org/officeDocument/2006/relationships/slide" Target="/ppt/slides/slide7.xml" Id="Rf6fb132c4e444b94" /><Relationship Type="http://schemas.openxmlformats.org/officeDocument/2006/relationships/slide" Target="/ppt/slides/slide8.xml" Id="R4ac90d362d8846ba" /><Relationship Type="http://schemas.openxmlformats.org/officeDocument/2006/relationships/slide" Target="/ppt/slides/slide9.xml" Id="Ra68a556247d745bd" /><Relationship Type="http://schemas.openxmlformats.org/officeDocument/2006/relationships/slide" Target="/ppt/slides/slide10.xml" Id="R7561b75450a64e1b" /><Relationship Type="http://schemas.openxmlformats.org/officeDocument/2006/relationships/slide" Target="/ppt/slides/slide11.xml" Id="Ra3501302a23d47dc" /><Relationship Type="http://schemas.openxmlformats.org/officeDocument/2006/relationships/slide" Target="/ppt/slides/slide12.xml" Id="Rca4cc445c65e46fa" /><Relationship Type="http://schemas.openxmlformats.org/officeDocument/2006/relationships/slide" Target="/ppt/slides/slide13.xml" Id="R10898b3f59e74e7b" /><Relationship Type="http://schemas.openxmlformats.org/officeDocument/2006/relationships/slide" Target="/ppt/slides/slide14.xml" Id="R1a2ff716df9f4423" /><Relationship Type="http://schemas.openxmlformats.org/officeDocument/2006/relationships/slide" Target="/ppt/slides/slide15.xml" Id="Rc709de40146c4da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340a092b5bc4ce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8b04d1146a6485a" /><Relationship Type="http://schemas.openxmlformats.org/officeDocument/2006/relationships/notesMaster" Target="/ppt/notesMasters/notesMaster1.xml" Id="R8b2d18e1ba4f49e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29093165e11489b" /><Relationship Type="http://schemas.openxmlformats.org/officeDocument/2006/relationships/notesMaster" Target="/ppt/notesMasters/notesMaster1.xml" Id="Rc286645a861f4f1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9039815016e48fe" /><Relationship Type="http://schemas.openxmlformats.org/officeDocument/2006/relationships/notesMaster" Target="/ppt/notesMasters/notesMaster1.xml" Id="R9275fb4a35194a9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26088ba7ca3490a" /><Relationship Type="http://schemas.openxmlformats.org/officeDocument/2006/relationships/notesMaster" Target="/ppt/notesMasters/notesMaster1.xml" Id="Rac49487a5c8941a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6578137056d4671" /><Relationship Type="http://schemas.openxmlformats.org/officeDocument/2006/relationships/notesMaster" Target="/ppt/notesMasters/notesMaster1.xml" Id="Rf2930580f86649c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e4d0cdc54c7448d" /><Relationship Type="http://schemas.openxmlformats.org/officeDocument/2006/relationships/notesMaster" Target="/ppt/notesMasters/notesMaster1.xml" Id="R24db55374aa948b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d85e323e38b42f3" /><Relationship Type="http://schemas.openxmlformats.org/officeDocument/2006/relationships/notesMaster" Target="/ppt/notesMasters/notesMaster1.xml" Id="Rc974691e9dfa4a7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1765c581dc04dd1" /><Relationship Type="http://schemas.openxmlformats.org/officeDocument/2006/relationships/notesMaster" Target="/ppt/notesMasters/notesMaster1.xml" Id="Rcf409e5897a84ab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7d7a7d3dc84d93" /><Relationship Type="http://schemas.openxmlformats.org/officeDocument/2006/relationships/notesMaster" Target="/ppt/notesMasters/notesMaster1.xml" Id="R83549f9b92c44af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90ba03acc55427c" /><Relationship Type="http://schemas.openxmlformats.org/officeDocument/2006/relationships/notesMaster" Target="/ppt/notesMasters/notesMaster1.xml" Id="R1c7edfb4f7f644f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7c83d34a4b34200" /><Relationship Type="http://schemas.openxmlformats.org/officeDocument/2006/relationships/notesMaster" Target="/ppt/notesMasters/notesMaster1.xml" Id="R7deee77b3b4a47e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a3e7245fb1b468d" /><Relationship Type="http://schemas.openxmlformats.org/officeDocument/2006/relationships/notesMaster" Target="/ppt/notesMasters/notesMaster1.xml" Id="R4836ca63917e4a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9bc554a1514c86" /><Relationship Type="http://schemas.openxmlformats.org/officeDocument/2006/relationships/notesMaster" Target="/ppt/notesMasters/notesMaster1.xml" Id="R7506718df6ac48f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1e8fcb0d2641c2" /><Relationship Type="http://schemas.openxmlformats.org/officeDocument/2006/relationships/notesMaster" Target="/ppt/notesMasters/notesMaster1.xml" Id="Rd45dbd85460f4a9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e82c25eebf04b7f" /><Relationship Type="http://schemas.openxmlformats.org/officeDocument/2006/relationships/notesMaster" Target="/ppt/notesMasters/notesMaster1.xml" Id="R48b2939780954e3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тезисом: мы предлагаем не разовую уборку русла, а управляемое восстановление всего биоценоза водосбора — от источника загрязнения до здоровья людей.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19 балансов — перечень проверок против переноса проблемы. 741 — комбинация масштаба, фаз и балансов для проектной полноты.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превращать 13 фаз в длинную бюрократическую цепь: для аварии они выполняются быстро и параллельно, но ни одна критическая проверка не исчезает.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Главное правило — национальная ответственность не растворяется в совместной платформе. У каждого решения есть человек, полномочие, орган и независимая проверка.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Портфель показывает масштаб, но решение сегодня только одно — начать с Ганга и почвы его водосбора.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Масштабирование не должно опережать доказательство причинной связи. Каждый переход — отдельное решение.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Закрыть конкретным решением: не просить сразу большую программу, а одобрить паспорт пилота, координаторов и совместное ТЭО.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Развести действующую базу и новый проект. Предложение должно встроиться в национальные программы, а не создать параллельную бюрократию.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https://www.pib.gov.in/PressReleasePage.aspx?PRID=2199494&amp;lang=2&amp;reg=3</a:t>
            </a:r>
          </a:p>
          <a:p xmlns:a="http://schemas.openxmlformats.org/drawingml/2006/main">
            <a:r>
              <a:t>- https://government.ru/info/54308/</a:t>
            </a:r>
          </a:p>
          <a:p xmlns:a="http://schemas.openxmlformats.org/drawingml/2006/main">
            <a:r>
              <a:t>- https://nmcg.nic.in/NamamiGanga.aspx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Показывать не сходство стран, а комплементарность: разные природные режимы позволяют быстрее проверять общие методы и отделять универсальное от локального.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https://fsi.nic.in/gallery&amp;type=166</a:t>
            </a:r>
          </a:p>
          <a:p xmlns:a="http://schemas.openxmlformats.org/drawingml/2006/main">
            <a:r>
              <a:t>- https://moef.gov.in/storage/tender/1728110920.pdf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Для каждого риска требовать три доказательства: ранний сигнал, идентифицированный источник и эффект ниже по причинной цепочке.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Главный слайд: очистка Ганга включает воду, почву, отходы, биоту и здоровье людей. В центре — водосбор, а не отдельное сооружение.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https://nmcg.nic.in/NamamiGanga.aspx</a:t>
            </a:r>
          </a:p>
          <a:p xmlns:a="http://schemas.openxmlformats.org/drawingml/2006/main">
            <a:r>
              <a:t>- https://nmcg.nic.in/AboutBio.aspx</a:t>
            </a:r>
          </a:p>
          <a:p xmlns:a="http://schemas.openxmlformats.org/drawingml/2006/main">
            <a:r>
              <a:t>- https://www.pib.gov.in/PressReleasePage.aspx?PRID=2150716&amp;lang=2&amp;reg=3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Пакеты идут параллельно, но оплачиваются за общий результат. Например, работа очистных не считается успехом, если токсичная нагрузка просто переместилась в ил или воздух.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Паспорт — не бюрократическая анкета. Это единый объект данных, права, действия и результата, к которому привязана Счётная книга.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Точка мониторинга — цифровой сенсорный орган территории. Она связывает физический сигнал с источником, риском, действием и проверкой эффекта.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Читать снизу вверх и сверху вниз: наблюдение должно закончиться доказательством, а доказательство обновляет модель и пороги.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1a0dc6dda414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090b8111df4a8b" /><Relationship Type="http://schemas.openxmlformats.org/officeDocument/2006/relationships/slideLayout" Target="/ppt/slideLayouts/slideLayout1.xml" Id="Rea23c8cbcb7842c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3c8cbcb7842c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0ad48d314bc1" /><Relationship Type="http://schemas.openxmlformats.org/officeDocument/2006/relationships/image" Target="/ppt/media/image.png" Id="R30d1cd9dba214b71" /><Relationship Type="http://schemas.openxmlformats.org/officeDocument/2006/relationships/notesSlide" Target="/ppt/notesSlides/notesSlide1.xml" Id="R4d6b8874dcf94e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af2a3b3b419a" /><Relationship Type="http://schemas.openxmlformats.org/officeDocument/2006/relationships/notesSlide" Target="/ppt/notesSlides/notesSlide10.xml" Id="R34faca835225437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99d2f06b414d" /><Relationship Type="http://schemas.openxmlformats.org/officeDocument/2006/relationships/notesSlide" Target="/ppt/notesSlides/notesSlide11.xml" Id="R134f24932f224a7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8fdee9874859" /><Relationship Type="http://schemas.openxmlformats.org/officeDocument/2006/relationships/notesSlide" Target="/ppt/notesSlides/notesSlide12.xml" Id="R5312322b54c347d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cf098cad4d4b" /><Relationship Type="http://schemas.openxmlformats.org/officeDocument/2006/relationships/notesSlide" Target="/ppt/notesSlides/notesSlide13.xml" Id="R9a611913ad9147e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c86eccd84ad9" /><Relationship Type="http://schemas.openxmlformats.org/officeDocument/2006/relationships/notesSlide" Target="/ppt/notesSlides/notesSlide14.xml" Id="R9fae990e55c948e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66680aa64ab5" /><Relationship Type="http://schemas.openxmlformats.org/officeDocument/2006/relationships/notesSlide" Target="/ppt/notesSlides/notesSlide15.xml" Id="Rbd783f68195f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ba7a3347424e" /><Relationship Type="http://schemas.openxmlformats.org/officeDocument/2006/relationships/notesSlide" Target="/ppt/notesSlides/notesSlide2.xml" Id="R2a674b9efad5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1027ea24d4500" /><Relationship Type="http://schemas.openxmlformats.org/officeDocument/2006/relationships/notesSlide" Target="/ppt/notesSlides/notesSlide3.xml" Id="R1997d241a5f3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bfc8423540d5" /><Relationship Type="http://schemas.openxmlformats.org/officeDocument/2006/relationships/notesSlide" Target="/ppt/notesSlides/notesSlide4.xml" Id="R94e66ffeadfd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1510bff94882" /><Relationship Type="http://schemas.openxmlformats.org/officeDocument/2006/relationships/notesSlide" Target="/ppt/notesSlides/notesSlide5.xml" Id="Reaab2e31398d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76c273084365" /><Relationship Type="http://schemas.openxmlformats.org/officeDocument/2006/relationships/notesSlide" Target="/ppt/notesSlides/notesSlide6.xml" Id="R521b0054956e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53d7609f433e" /><Relationship Type="http://schemas.openxmlformats.org/officeDocument/2006/relationships/notesSlide" Target="/ppt/notesSlides/notesSlide7.xml" Id="Rc76f08c53ef144b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b9da0cf64ee6" /><Relationship Type="http://schemas.openxmlformats.org/officeDocument/2006/relationships/notesSlide" Target="/ppt/notesSlides/notesSlide8.xml" Id="R8bdec7ed0a064d1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28c3bddd4698" /><Relationship Type="http://schemas.openxmlformats.org/officeDocument/2006/relationships/notesSlide" Target="/ppt/notesSlides/notesSlide9.xml" Id="R27d1b95ec24743d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8330EB-92D5-4E55-9147-61608E35B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СТРАТЕГИЧЕСКАЯ КОНЦЕПЦИЯ  •  РЕДАКЦИЯ 1.0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67FC6B-34BF-4796-9827-D417DD48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90625"/>
            <a:ext cx="5334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РОССИЯ — ИНДИЯ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7DB7D3-E084-47CF-B597-3F270C9E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БИОЦЕНОЗЫ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B0C796-1F94-45C7-A444-93A1F605F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4320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DB48AB-F66D-4B3E-B608-3BFF265CA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17"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Биосферное партнёрство, очистка Ганга</a:t>
            </a:r>
          </a:p>
          <a:p xmlns:a="http://schemas.openxmlformats.org/drawingml/2006/main">
            <a:pPr algn="l">
              <a:defRPr sz="17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совместная система раннего предупреждения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0BDC60-4E4A-41CF-A2F3-3BCFAFD0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38650"/>
            <a:ext cx="8382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E87D2E-DC40-41B1-9068-1A8AA02D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9580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2C43B1-E05D-4BA3-AE63-8F566E5C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438650"/>
            <a:ext cx="9144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CD7D75-2F86-4B44-BFCE-8B0193BE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958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96905E-976F-487C-9682-051D0B64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438650"/>
            <a:ext cx="9144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A9F022-53B7-464A-B137-FFDB4F7E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4958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F19531-209E-4EE6-BD43-B73343CDA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438650"/>
            <a:ext cx="1619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04FC77-602A-4763-A16C-9CBA5B09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49580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СЧЁТНАЯ КНИГА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17779C-7398-4886-BE34-47E44A41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8167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Концепция: Соколов Сергей Леонидович  |  2026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7458D1-3D2D-486E-B841-5C1345877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1950"/>
            <a:ext cx="5810250" cy="5905500"/>
          </a:xfrm>
          <a:prstGeom xmlns:a="http://schemas.openxmlformats.org/drawingml/2006/main" prst="roundRect">
            <a:avLst>
              <a:gd name="adj" fmla="val 1311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d1cd9dba214b71"/>
          <a:srcRect xmlns:a="http://schemas.openxmlformats.org/drawingml/2006/main" l="22314" t="0" r="223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00750" y="361950"/>
            <a:ext cx="5810250" cy="5905500"/>
          </a:xfrm>
          <a:prstGeom xmlns:a="http://schemas.openxmlformats.org/drawingml/2006/main" prst="roundRect">
            <a:avLst>
              <a:gd name="adj" fmla="val 2623"/>
            </a:avLst>
          </a:prstGeom>
        </p:spPr>
      </p:pic>
    </p:spTree>
    <p:extLst>
      <p:ext uri="{BB962C8B-B14F-4D97-AF65-F5344CB8AC3E}">
        <p14:creationId xmlns:p14="http://schemas.microsoft.com/office/powerpoint/2010/main" val="141803527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F6E010-E6AE-4685-AE28-9323836C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9E1B1B-4E0C-4BD5-BEDD-A6D09E8AC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19 балансов не дают «почистить» один слой ценой другого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570EE9-5D2B-4460-9D82-CCBAD9273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060D58-62AF-4ACF-B212-10235098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19719E-05AC-4AE6-849B-0E3E6F172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954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33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3 × 13 × 19 = 741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D41582-EC45-4FEF-B335-60DF9DFD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масштаба  ×  фаз жизненного цикла  ×  балансов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11B20F-8996-4D0D-B867-E71DC2A8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28950"/>
            <a:ext cx="5238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06C338-9102-4526-B38E-37D8D885C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28950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EDD5A2-6252-4E63-805D-A91AE13AB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8135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ПРИРОДА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E8045F-6823-4CCE-AD5A-B92BF4C5E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05200"/>
            <a:ext cx="485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вода • почва • атмосфера • биота • микробиом • углерод • питательные вещества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DE634F-B04F-42A8-BBDA-C36383B7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28950"/>
            <a:ext cx="5238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65DB2C-8A3D-4D5B-B211-33FC19EC7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28950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ADAB1E-321A-4F57-B1C4-0006CF319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8135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РЕСУРСЫ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559D26-BC56-4B20-AE74-B5AB3A4BF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05200"/>
            <a:ext cx="485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энергия • материалы/отходы • землепользование • продовольствие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61F334-E17A-4F8B-BB50-9AB41BB01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5238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6F1C83-8D44-4E9A-BB81-1651AD1F7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99C1B7-58E5-43DC-BEFD-2F87AE5A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101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867697-59C9-49E6-B3D2-F830098B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33950"/>
            <a:ext cx="485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здоровье • занятость • культура • экономика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EF5D47-77C7-469A-B071-B48B45D9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57700"/>
            <a:ext cx="523875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392558-6BF9-40E5-98D0-5A23BDDC0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57700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FAB8DD-22FE-43D1-A3D0-EDC4D22A8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6101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ДОВЕРИЕ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72FBD8-8207-4AC3-92DA-CE45B7E1C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485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право • безопасность • данные • межпоколенческий эффект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CFF598-3B9A-4D2F-903D-F0FAC4D52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95450"/>
            <a:ext cx="43053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B64651-B8A2-445B-B90D-CD7A9BAD8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895475"/>
            <a:ext cx="37338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864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741 — контрольные позиции инженерной полноты, а не 741 отдельная метрика.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0E0729-7573-45EA-8B7F-3FD8A040D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04837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ctr">
              <a:defRPr sz="1350" b="0" i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1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Контрольный вопрос: не куплен ли краткосрочный эффект ценой соседнего баланса или будущего поколения?</a:t>
            </a:r>
          </a:p>
        </p:txBody>
      </p:sp>
    </p:spTree>
    <p:extLst>
      <p:ext uri="{BB962C8B-B14F-4D97-AF65-F5344CB8AC3E}">
        <p14:creationId xmlns:p14="http://schemas.microsoft.com/office/powerpoint/2010/main" val="105337801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BE1B68D-ABE7-4F47-BE4A-5F32C2799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ЦИКЛ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966112-B9C4-44A7-AC3B-8EE5FA725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13 фаз: от сигнала до корректировки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72FB61-8BA8-4693-B42B-35AFE892C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2C51CE-84AF-4869-840B-27CB1881C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45CF0-9FBB-4F74-8AC6-4D385A14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F90E6E-E511-41F1-875C-36D6DBB65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47D429-29F7-4B42-9968-91E43D3D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F3583B-B6DD-4FF5-BD2F-27BDE2B19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553D44-5214-4487-AF6D-2D8354323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F63A0C-0172-4D3C-A15D-1E3DBECA0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167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EEB449-B105-478E-8C85-63DEE4A40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FA2766-D999-41A6-98E2-0D77E3BB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65BD28-178A-4896-8EC1-70F0BBDC9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1ED928-98F1-409D-9B0C-0126B86C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КАЧЕСТВО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18B8E1-4E69-4DFF-8C47-6A8E64803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09768B-CD02-47E9-8180-B1D0BAC31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434FC1-242C-4E08-80DB-DA117AB6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868BCD-17AF-4BCF-B5FD-0BDB4295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16A611-BFA4-4B3D-8AB3-C0328C639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40A27D-B69D-46CA-80FA-3A083973B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КОНТЕКСТ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27D6B5-1B26-4DFE-A720-C1CCB12B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866C0A-24F2-413B-A979-A0257FC5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4FC29E-78DE-4D39-BF94-DC14FC9DC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B18F15-B0D6-48D2-8EC0-0877E793E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A7331D-75B2-4FB6-8FB2-67FEA32C8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FCCF75B-35EB-4517-B968-108D2A0A3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A08F35-8287-4BB9-B5A9-10C846438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D49445-A09F-491E-BB16-398B5CE01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3385199-DAFD-4237-AAA7-2F82A287A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D08FC9-8D35-4C30-BE7B-ED00747DB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01D1E8-6486-4896-8EF6-12DB36874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5919115-CBBB-4ABB-A884-020F482E3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02B792-5F65-4CE7-84CB-76182E6F3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9C1B50-FE45-4838-AC7D-EDE738433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A38CF39-7785-4EFD-A94C-3920E3210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7594623-A6DE-41F9-96C3-C57B4F84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60823C9-8895-41C3-B5E2-CCAE5A97F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C70AC1F-D20F-44E5-B69B-B93943C96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ПОРОГ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BCFED28-50B7-4C14-9827-E4570174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57175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33EC9AE-584D-4943-8605-1E0997CC0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4288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5CB5528-F604-4F47-8652-8BCA38385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047875"/>
            <a:ext cx="1466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C0DC415-3FAB-4216-A563-773BBF92E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22193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4061778-8CD0-4929-ACCE-88AC47F90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343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D5654C3-E409-408F-884E-12F70FCF3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76225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4D3F6B7-E6AE-440C-B7ED-4EE37ACF7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927A3C2-CBEE-4076-89C7-AED3E9A3A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E70893F-FE9E-41E6-9EE9-89C92D3A7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15E3E19-0EC5-4870-8EFA-C26C6825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ПРАВО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DBBBC5C-4234-4DC1-B1B8-9670CA0FE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19100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C0F11AF-35C0-49D9-A744-865A6E4B9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048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9F9928F-886A-446A-B059-17E5BE788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41C01F6-AB88-4F5A-9A4D-C25DDB9E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E104826-664D-4573-9E7D-06394E816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BFD8234-E6A1-4C22-8FE4-18A54CDEB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F747C6B-43DB-43DC-95DD-6739F8D4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19100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49E4334-711C-4976-A92D-9C4870177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4048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C159934-A64C-41E5-A170-BE7ED15F2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77B706C-9A96-4788-8348-FBE224B8F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A75716E-BFDC-4EEC-8F22-DC6BDE48E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1E8E8F3-4D94-4025-AF2B-70DB5CDB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62C2206-787D-4294-9756-5F408038E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19100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CC37612-E15A-4417-8436-DF8CBB7D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34075" y="4048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0394986-9381-4A14-BBE3-550AF5D5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E77BB2A-DC05-402C-91D2-E3185183E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8A7F577B-326C-4A91-BF78-47E382D7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63E8020-B9E8-43D4-87E2-83A8B847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E4EC466-F625-4243-B51B-7AF11A9B1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9100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586652A-76CB-4498-95C9-34EC745E4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4048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CE59AC2-DE75-436C-9C52-A84694F47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C6B4664-0262-4FB6-8587-F8B89CCB5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5E0737D-7793-4961-A6CE-BD49ACF3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AC00D38-C084-456C-A2F1-300314C0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34BFEC0-0421-49CE-B0B5-78E2F530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191000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28036F0-4200-4AC1-A336-2860C8B06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4048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DC6DE96-2F21-473B-ABBF-7DE4D523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667125"/>
            <a:ext cx="17335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D2074A1-F18E-496D-A18C-FA1AAD965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8385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8069B23-1D05-4A0C-BDEB-7A764E511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9624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454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023C4F9C-3940-4B99-A025-7BEFAACB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381500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КОРРЕКЦИЯ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42AEED1-11BE-4D17-A6F3-79733BB23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19700"/>
            <a:ext cx="95250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1AF2EF6-A962-44F7-BEF1-62DB83B02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7210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Аварийный сброс — часы  •  Почва — сезоны  •  Биоразнообразие — годы</a:t>
            </a:r>
          </a:p>
          <a:p xmlns:a="http://schemas.openxmlformats.org/drawingml/2006/main">
            <a:pPr algn="ctr">
              <a:defRPr sz="150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Одинакова не скорость, а дисциплина доказательства.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54022542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EC5920-B6D3-4701-AB43-51913E4EE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УПРАВЛЕНИЕ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9FDEE1-36FD-4E4A-B005-6254CEF6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285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Совместный контур без потери национальной ответственности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BA7DD9-54C4-4D2D-9ADB-1CC54C882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428762-B1E9-4DBE-9CDA-2ADE6FA4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244732-5951-4461-80E7-720F72A4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952625"/>
            <a:ext cx="8191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63B5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4F5591-6167-4E2A-B811-7ED13477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0764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СТРАТЕГИЧЕСКИЙ СОВЕТ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D8F8AE-6A16-4F1F-B1CC-80FABD6C0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85975"/>
            <a:ext cx="3095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мандат • приоритеты • рамки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8CC76D-B9C6-4F57-ADF3-316A470A9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19375"/>
            <a:ext cx="285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0AE7FE-9243-492A-85E3-07206922C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676525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66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1CFFED-220B-4F62-8780-9407CAD6D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905125"/>
            <a:ext cx="8191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0241CD-3157-4E9F-855D-468C46C5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0289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НАУЧНО‑ТЕХНИЧЕСКИЙ СОВЕТ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8302AA-7707-4EC8-AFD1-AD75197DC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38475"/>
            <a:ext cx="3095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методы • модели • неопределённость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B78BA0-F5AF-43D0-B655-9AC08328F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71875"/>
            <a:ext cx="285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AF879C-16B2-4EAB-8641-216A4DA2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629025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66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030130-E220-4E2F-B91E-185C9D643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857625"/>
            <a:ext cx="8191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649E14-C0CC-40C8-A3FC-149058EF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9814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ОФИС ГАНГА‑ПИЛОТА + РОССИЙСКИЙ ПОЛИГОН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70ACA2-74F9-4780-BB37-0D4F2BC9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90975"/>
            <a:ext cx="3095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853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операционное выполнение и сопоставимая проверка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7D4252-B863-41CF-BD95-8689F0C43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24375"/>
            <a:ext cx="285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3F7FA4-373D-4D90-815F-261092E6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581525"/>
            <a:ext cx="247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66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⌄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0A63F7D-5983-4A7E-957A-F9C0CD01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810125"/>
            <a:ext cx="8191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C68ADA-D936-46B3-8E32-0C242D17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9339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НЕЗАВИСИМАЯ ВЕРИФИКАЦИЯ + ОБЩЕСТВО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15E3C8-D7C1-4706-AA15-C7F1C8B0E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943475"/>
            <a:ext cx="3095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691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качество • конфликт интересов • локальные знания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089871-2B34-461D-A605-8616F4C85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05500"/>
            <a:ext cx="990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315"/>
          </a:bodyPr>
          <a:lstStyle xmlns:a="http://schemas.openxmlformats.org/drawingml/2006/main"/>
          <a:p xmlns:a="http://schemas.openxmlformats.org/drawingml/2006/main">
            <a:pPr algn="ctr">
              <a:defRPr sz="1275" b="0" i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1">
                <a:solidFill>
                  <a:srgbClr val="5E6878"/>
                </a:solidFill>
                <a:latin typeface="Arial"/>
                <a:ea typeface="Arial"/>
                <a:cs typeface="Arial"/>
              </a:rPr>
              <a:t>Алгоритм рекомендует  •  человек принимает решение  •  орган отвечает  •  лаборатория подтверждает  •  общество видит понятное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198210145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AC20314-E3A0-40A6-BE34-981D34C28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ПОРТФЕЛЬ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1D82A0-B594-4F32-A323-00A76F3C8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Шесть совместных программ 2026–2030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3F1379-19CB-4CBE-A4D0-47BA1E38A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CAE2CE-B567-45F5-8CAF-536D961F0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98F7E8-F18A-4CCA-B400-E5443C6F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57375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AACC5A-72FA-46C0-945C-762F9553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240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C1541C-D627-493F-9ECA-309B0430B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479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343B37-0D24-402D-B327-73A5FEC8B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1621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ГАНГ: ВОДА + ПОЧВА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307B11-7E40-4978-9D4E-D5B351B8F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69557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флагман • 12 KPI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160F3E-0744-4920-9A74-A2AF7746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57375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5CB21B-17AD-4278-97AE-E96A88BC4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240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1D5EDB-BBDE-4017-9867-4E4F5CF5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479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E2C2B3-856D-46C5-86A4-9AFDBE84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1621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ГАНГ — ВОЛГА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884A6B-26EC-41BD-A263-66342EEF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69557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бассейновая школа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B1BB4F-E313-4E93-A73F-D15A4CCF7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857375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A5F59D-D56C-4488-88BB-DE951A0C7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1240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BD6D51-4196-4C47-BE93-358A80C35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47900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133AD2-1BDA-4DE5-870A-B4D16B50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1621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АРКТИКА — ГИМАЛАИ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D33696-4B25-48D2-8BF4-061319505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69557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криосфера • вода • риск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F53242-4999-4F88-8B03-D9BF2F89B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7651C6-98E4-468D-8F92-F4BB7840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81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65849E-6712-4292-9604-597704C2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052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FF39928-6026-43E9-81AD-17A7C375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ЛЕСА И ПОЖАРЫ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FBDE5C-1B54-4145-9DBD-BA3085C6F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5529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раннее предупреждение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DE004A-368E-47F6-B772-73710C88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14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142BFD-1749-4B2B-A342-815BCA75A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81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2EFDC4-AB1D-4FB4-A64D-5BEC2A495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1052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52F2C2-679D-4CE3-8B93-C370D9E35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0195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АГРОПОЧВЫ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C78218-9C3E-4CE8-9F38-E027B0EB3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5529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N/P • углерод • урожай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4B65DD-B5F0-4D72-B836-105DBB0C0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14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1CB1BD-F0D4-4DA4-AEF1-25B52E34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814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1D689C6-B9E1-4823-BD5B-E4038BD9C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1052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088890-C3F0-4E7C-B528-E1FAE0394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0195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ГОРОДА И ОТХОДЫ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20B555D-4A3C-4680-98FB-1DF830526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552950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ливни • жара • пластик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EB6F8F6-2265-41E0-ADE0-AEF4EE96D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715000"/>
            <a:ext cx="87630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283B222-DD98-4961-993B-1057C204A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838825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ПОРЯДОК: сначала один реальный створ Ганга — затем перенос проверенного протокола.</a:t>
            </a:r>
          </a:p>
        </p:txBody>
      </p:sp>
    </p:spTree>
    <p:extLst>
      <p:ext uri="{BB962C8B-B14F-4D97-AF65-F5344CB8AC3E}">
        <p14:creationId xmlns:p14="http://schemas.microsoft.com/office/powerpoint/2010/main" val="144798003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23DF19-4E6F-40AE-A56F-483935A18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ДОРОЖНАЯ КАРТА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1186CE-1975-4491-B9DA-963B8927A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2026–2030: от одного створа к совместимой сети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6210AB-2C44-4ACF-A5C7-0D2AC582C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59A74B-92FD-4FA5-9B2A-817C7C75A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F1EA7-866C-438F-8453-64A53217F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43125"/>
            <a:ext cx="1952625" cy="2333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796535-97F2-4945-81DE-2A2892A97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43125"/>
            <a:ext cx="1952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4FE01A-5312-4695-A7E9-B6DDEC4BA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05050"/>
            <a:ext cx="17240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0–100 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7244AF-0BBE-47AB-A9CB-AF39EFF20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16097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мандат • створы • паспорт • 12 KPI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70C45D-6587-4AE9-A0F3-7B3AC8D2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3305175"/>
            <a:ext cx="14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1BA9DF-0DA8-4AE3-8CB2-CC91BB97E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31623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0FB936-558F-4218-985A-F06C97880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143125"/>
            <a:ext cx="1952625" cy="2333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A20555-5949-4E2F-A907-A956FC5B1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143125"/>
            <a:ext cx="1952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224819-3E42-499E-BFAC-18B66EABE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05050"/>
            <a:ext cx="17240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4–12 МЕС.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005498-A7B0-449D-B820-12D7F106D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67050"/>
            <a:ext cx="16097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датчики • QA/QC • MVP двойника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C46DD1-1420-4FC2-BC0C-80B1A90E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305175"/>
            <a:ext cx="14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98F9A9-1EEE-4F49-8869-816AE2F27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1623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48113B-A42F-42AA-B138-21A94D8D7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43125"/>
            <a:ext cx="1952625" cy="2333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DF5B6D-6E0A-4527-BF4F-DB2050F3D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43125"/>
            <a:ext cx="1952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767E0D-33D3-4815-AAAC-5629F70B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305050"/>
            <a:ext cx="17240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12–24 МЕС.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EEEC24-F803-4AFC-853F-0EF0A06E0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67050"/>
            <a:ext cx="16097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вода + почва + отходы + биота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08B9CB-0A80-43E6-B073-710D9D337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3305175"/>
            <a:ext cx="14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9009B3-03D2-4C1C-9C3D-A3E22E3FA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1623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8EFA6D-0BE6-4727-B449-E246A4AB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52625" cy="2333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D75343-A80A-4752-90C5-7E4B2E619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43125"/>
            <a:ext cx="1952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BD0732-9126-4ABA-9295-E2B4CC6F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05050"/>
            <a:ext cx="17240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24–36 МЕС.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09E464-6B81-4F59-BAC0-6C9F72214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67050"/>
            <a:ext cx="16097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Ганг–Волга • Арктика–Гималаи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B28288-C5B1-4DA1-B2ED-FB07EE9B2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475" y="3305175"/>
            <a:ext cx="142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37C0AB-D708-4FD5-978C-26FB8835A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31623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3F3CBF5-1956-42BE-8D9E-33B6B530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143125"/>
            <a:ext cx="1952625" cy="2333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63B59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8592A8-A1E1-43A2-8E54-981069976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143125"/>
            <a:ext cx="195262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16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0E76ED1-CC06-4859-92D0-4D00306C4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305050"/>
            <a:ext cx="17240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36–48 МЕС.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2FAE9E6-D468-49FA-8164-DD15ABBD6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067050"/>
            <a:ext cx="16097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федеративная сеть • каталог методов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32DEF02-FAB5-460C-A2E0-CBFAA05A1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91125"/>
            <a:ext cx="91440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9005DEC-355B-480E-B33C-F22FF0B1A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5353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КРИТЕРИЙ ПЕРЕХОДА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FA2BB8E-46C2-4B39-9695-F920817E8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353050"/>
            <a:ext cx="581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269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Новая стадия финансируется только после независимой проверки предыдущей.</a:t>
            </a:r>
          </a:p>
        </p:txBody>
      </p:sp>
    </p:spTree>
    <p:extLst>
      <p:ext uri="{BB962C8B-B14F-4D97-AF65-F5344CB8AC3E}">
        <p14:creationId xmlns:p14="http://schemas.microsoft.com/office/powerpoint/2010/main" val="194726903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D348C5B-7D23-434C-B4D7-C041C766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D0ABC6-AFD6-48B9-A43B-D52C7F79E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Первый пакет на 100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E87868-9419-46F3-8CA0-16574530F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57F887-905E-41C0-806F-1627159DB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CE1F7F-5BD1-4502-9444-A32833A9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9070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1E8C71-00CB-4DD2-880F-BAE0AD2F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2E136D-A344-47D5-BD30-08065C4D7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2407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09D95D-B8E0-4E6D-BAFF-CB75DC9B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95262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Назначить совместную группу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A40D1C-3FB4-4284-9AF7-7D57E78CE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2860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3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 рамках действующих механизмов науки, климата и экономики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F454F4-B328-49B1-A884-D121C9F7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9070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424060-1338-4382-966E-029B74D6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61E5A5-B4F9-4E9B-9FC9-077425B0F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2407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190E28-33B3-47BC-816C-45CF97602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95262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Выбрать участок Ганга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9793DE-81F4-49AB-A7F9-24F6414E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2860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877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городское + промышленное + аграрное давление; доступные данные NMCG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CF529B-617A-4510-9A5F-D4AB66C1E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5275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A2FCAD-3B02-4897-B474-0350DECA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7CF63C-7941-44D0-9BF9-B668A901B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861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CE2BAE-CC69-466C-8E63-21E788A22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1467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Выбрать российский полигон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BC689F-8AE1-4DE1-8FA6-E93A7B07E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480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03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референс методов мониторинга, очистки, почв и доказательства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A73473-4106-42B9-BC51-CE7005D77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8F68FF-790E-4555-99FB-5B502851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623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07DEB1-D43A-4EA4-AA7F-F9B95B0F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861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9EEFE2-E429-4D7D-86B7-917CFF97A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1467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Зафиксировать baseline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DBD9B0-7191-4204-BB0F-908BD058F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4480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одна методика • сезонность • контроль • права на данные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2899D1-543A-42E5-B577-0574AD348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1480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AA1C9AB-3E19-432C-BAEC-901F84BB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243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CFBE38F-DC24-4230-8EBF-61A37A111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4817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FF531CF-5E1D-4890-A039-9800257F7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27672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Запустить три быстрых пакета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F407E4E-3208-49CE-9222-BD313567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6101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источники • вода/очистные • почва/агростоки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483AB12-9A46-4ABB-A481-6A784B537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52197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AE7592-D002-4C53-B8BE-DCE031FB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3243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AB43298-252C-4681-B93C-08658AC08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4817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C188A36-18AA-4839-9174-A0FCB62B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27672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Подготовить ECO‑PPA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29193CD-DFA6-46EC-AE4B-594B98039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6101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017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готовность + действие + подтверждённый результат + O&amp;M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6CA8C3D-A1A6-4AC8-9F37-043E699E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429250"/>
            <a:ext cx="1009650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28575">
            <a:solidFill>
              <a:srgbClr val="2F7D6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DB83E8-E8C0-4075-95EB-5B352F60F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91175"/>
            <a:ext cx="942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702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ОДОБРИТЬ РАЗРАБОТКУ МЕЖВЕДОМСТВЕННОГО ПАСПОРТА ПИЛОТА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7DB9927-A87B-4AFD-97A4-05BB57F9E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05500"/>
            <a:ext cx="933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«Ганг: вода — почва — биоценоз»  +  назначить российских и индийских координаторов для совместного ТЭО</a:t>
            </a:r>
          </a:p>
        </p:txBody>
      </p:sp>
    </p:spTree>
    <p:extLst>
      <p:ext uri="{BB962C8B-B14F-4D97-AF65-F5344CB8AC3E}">
        <p14:creationId xmlns:p14="http://schemas.microsoft.com/office/powerpoint/2010/main" val="13816509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0E96CA-DD6E-45AA-8146-ED679508C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ОСНОВАНИЕ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1E9BAD-91E3-4C69-9E38-AD15D4EE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Окно уже открыто — нужен проектный мост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D02732-FF92-4132-A891-AD06BC30C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44ACC1-A5F2-4394-99EA-6CBA91A5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E62AD9-1A6F-47CC-8C18-1B1F9EF7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52600"/>
            <a:ext cx="3429000" cy="1885950"/>
          </a:xfrm>
          <a:prstGeom xmlns:a="http://schemas.openxmlformats.org/drawingml/2006/main" prst="roundRect">
            <a:avLst>
              <a:gd name="adj" fmla="val 4040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F9ADAC-7D81-4308-86CE-39836553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52600"/>
            <a:ext cx="66675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D6764B-A185-4612-992B-B2900380C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05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Россия — Индия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BD8FDD-9073-443C-B76E-07DA953A8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66950"/>
            <a:ext cx="3048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968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Совместное заявление 2025 закрепляет рабочую группу по климату и низкоуглеродному развитию, научно‑технологическую дорожную карту и устойчивое финансирование.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F76397-B12F-4E07-95F8-4558678C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52600"/>
            <a:ext cx="3429000" cy="1885950"/>
          </a:xfrm>
          <a:prstGeom xmlns:a="http://schemas.openxmlformats.org/drawingml/2006/main" prst="roundRect">
            <a:avLst>
              <a:gd name="adj" fmla="val 4040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5D2D68-1DAD-47B7-BBE0-6FB1BD24C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52600"/>
            <a:ext cx="66675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5634E4-6BDB-49F0-BAA1-D1B119F60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9050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Россия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5D044E-CD4E-4CA5-A0C8-4291D160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266950"/>
            <a:ext cx="3048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Нацпроект «Экологическое благополучие» объединяет воду, воздух, отходы, леса и биоразнообразие в действующих федеральных проектах.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26915-1631-42EB-9E2A-D50CAA78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752600"/>
            <a:ext cx="3467100" cy="1885950"/>
          </a:xfrm>
          <a:prstGeom xmlns:a="http://schemas.openxmlformats.org/drawingml/2006/main" prst="roundRect">
            <a:avLst>
              <a:gd name="adj" fmla="val 4040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31E437-18F3-4EB3-9C62-6E7354B38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752600"/>
            <a:ext cx="66675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DC03FF-BB53-4BC1-BF60-0D1C41CDE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905000"/>
            <a:ext cx="3086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Индия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0B724F-011A-4ED7-B90C-4A61A639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66950"/>
            <a:ext cx="30861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Namami Gange уже охватывает канализацию, очистку поверхности, промышленный мониторинг, биоразнообразие, лесовосстановление и Ganga Gram.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88C73F-3519-43DA-B912-FE1D33E39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14800"/>
            <a:ext cx="96774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414481-EE3A-4825-8AC6-F29B303E7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3624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ПРОЕКТНЫЙ МОСТ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3000D9-24E8-408E-8991-BA02A7589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810125"/>
            <a:ext cx="9010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9722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Общий паспорт биоценоза  +  федеративный обмен показателями  +  раннее предупреждение  +  ECO‑PPA  +  независимая верификация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6ED844-3E3F-48EB-866C-EB5B70C75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10250"/>
            <a:ext cx="895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ctr">
              <a:defRPr sz="1200" b="0" i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1">
                <a:solidFill>
                  <a:srgbClr val="5E6878"/>
                </a:solidFill>
                <a:latin typeface="Arial"/>
                <a:ea typeface="Arial"/>
                <a:cs typeface="Arial"/>
              </a:rPr>
              <a:t>Новые органы и обязательства — предложения, а не уже принятые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1924202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ED22F01-AB0A-4669-AFCA-A2EA1A38B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БИОЦЕНОЗЫ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BB6646-8DAF-4FD6-97A2-E578FB552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96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Две страны — взаимодополняющая природная лаборатория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153776-18B7-4A66-874A-9016F920C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7FE3A3-AA43-4F35-B78D-D06189472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226FDF-1C74-4A96-9BD4-F924FB1E1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96A7D2-D46A-4255-A3F3-8A48E1121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63BA0F-AF50-4AB7-B41F-B55E36F2D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52625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КРИОСФЕРА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F398F2-0DA6-4140-B81F-A2B4C0ECF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952625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Арктика • тундра • мерзлота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375005-097A-4A97-80E9-50EC8D9C6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952625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Гималаи • ледники • высокогорья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D2F5A4-4E81-43DE-AE8F-DEA241DC5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86025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3820F5-EBBF-45AD-A13A-8B7C69B8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86025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809013-30AF-4831-AB5B-D5A139B0F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28900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ЛЕСА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9DE756-03CC-42F6-AC9D-D8F93C635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62890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тайга • бореальные ландшафты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363235-EA05-499E-8576-BDC9D31F4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628900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муссонные • сухие • горные леса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A16965-7008-4CED-895A-C0244ACDB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62300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3137C5-FAF7-4EA2-9807-9F3FF34A3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62300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8F3C11-E640-43C2-81AE-B85BF25B5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05175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5A3D71-771C-4E6E-9B64-0D77D0668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305175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Волга • Обь • Енисей • болота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E85E91-4FAE-4FA6-A5AC-30472048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305175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Ганг • Брахмапутра • водно‑болотные системы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910FC6-D5EA-462B-9471-A5A4804A6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38575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0D6D4E-FB59-4EE6-A77E-AC418A6F9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38575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380CA8-270E-45AA-920B-7B5DD37F0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798918-D3AF-4326-A517-4B158B258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98145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степи • чернозёмы • северные почвы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4ADB49-9F65-4E7A-B8D3-1FE6A6F31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981450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Индо‑Гангская равнина • агроландшафты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75B5FD-2E2F-4A0E-B984-DB29F4BA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14850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A7F87D-DCD0-439D-9432-891783561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14850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9F424C-F2C7-4CD1-B61F-AA2A0373E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57725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БЕРЕГА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97A66F-F2E7-4DE4-B9D0-0617E551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657725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Арктика • Балтика • Тихий океан • Каспий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E0BA1B-AD56-497F-8FF0-E29E8F2F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657725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Аравийское море • Бенгальский залив • мангры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752F8A3-2FFD-4729-9C2B-7C1A9010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91125"/>
            <a:ext cx="11087100" cy="542925"/>
          </a:xfrm>
          <a:prstGeom xmlns:a="http://schemas.openxmlformats.org/drawingml/2006/main" prst="roundRect">
            <a:avLst>
              <a:gd name="adj" fmla="val 14035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004190-0FE9-4704-B0CB-9BF2C222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91125"/>
            <a:ext cx="762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150B4E-1D07-469C-B6AA-407823107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334000"/>
            <a:ext cx="1714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ГОРОДА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9A0A77-3E27-48A7-A026-C52B3B60D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334000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северные • промышленные • малые города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1341A5D-79E2-4426-809B-9B36ED27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5334000"/>
            <a:ext cx="4762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294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мегаполисы • жара • муссоны • пластик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76C7EBE-19DA-4E5E-AD2B-F4050DAF6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495425"/>
            <a:ext cx="285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556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Россия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E8ACE1-9201-40C6-A64F-B1A3F5CD4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495425"/>
            <a:ext cx="285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556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Индия</a:t>
            </a:r>
          </a:p>
        </p:txBody>
      </p:sp>
    </p:spTree>
    <p:extLst>
      <p:ext uri="{BB962C8B-B14F-4D97-AF65-F5344CB8AC3E}">
        <p14:creationId xmlns:p14="http://schemas.microsoft.com/office/powerpoint/2010/main" val="18679413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9AB6B62-6066-4DF7-B24C-856FC618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РИСКИ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935297-2FA3-4FC4-BCD4-59F3F8C93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Общие угрозы требуют одной доказательной логики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5E0C60-27B6-476C-B9B5-0C92E0C1E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8D0569-BA84-43C4-B664-A41BE93A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1B27F7-B0C3-483B-A979-98FA090D4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B9FFBF-9EE9-4C77-8B7B-374D4706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D64BE1-6478-479F-A935-19D2071A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62150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СБРОСЫ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BB22A6-875F-4C16-BE5B-6B4F1AA33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33625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DO • BOD/COD • патогены • металлы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источник → барьер → проверка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D2B78C-24D5-4E6B-B4CC-9F9183EE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BBB8DA-F819-4BBA-B2A3-C42B6EB3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110E4E-C91F-4882-921F-A34197A63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962150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ПОЧВЫ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6E2151-96E7-4DE8-978D-EC31F2CE3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333625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434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углерод • эрозия • засоление • пестициды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буферы → агропрактика → ремедиация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08B2F2-AA81-4D97-9F45-35A14B09F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809750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6C2AC5-5644-43C4-89EA-01C60A1A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809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72C206-66D5-4754-AAED-6A6EA8F5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62150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ПОЖАРЫ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23FF67-0B79-407D-ABC4-7CF9DE0E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33625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125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влага • температура • дым • дефицит стока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прогноз → профилактика → восстановление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FE209C-B2F0-4D7C-ADBF-713494B9E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62375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DCC280-C55F-41CA-9926-B9C0A9506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623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F2D01A-ED86-450E-A487-5789E091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14775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НАВОДНЕНИЯ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834DAD-145C-4914-A6A6-E375D308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86250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осадки • насыщение • уровни • оползни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сигнал → защита → эвакуация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A68A8A-E50F-4867-A3A3-27AFF8CC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62375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631C3D-E8A5-45C0-B915-14D82B217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623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FE6536E-A4DE-4C8F-ACBA-62D79BC36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914775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05CFA6-424C-4D32-9284-2D0AA5F50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286250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28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eDNA • биоакустика • индикаторные виды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коридоры → местообитания → контроль инвазий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9C28FE-1BB3-4218-AAF0-565EB952A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62375"/>
            <a:ext cx="337185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0E450A-BF75-406F-916D-62DA4608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623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F3587F9-3A51-4FD5-B01A-A2018CAFF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914775"/>
            <a:ext cx="2990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ОТХОДЫ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D91AE9-AE21-46F1-8B11-D784F6B1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286250"/>
            <a:ext cx="299085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753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потоки материалов • пластик • ил • свалки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предотвратить → собрать → переработать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83B9EA-0AFA-4BD1-8E1A-75AE4E42E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38825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58A2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80ACC2D-275B-41A7-9A61-9356E962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943600"/>
            <a:ext cx="942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ПРИОРИТЕТ: предотвратить поступление → перехватить поток → восстановить экосистему.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5845342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8B81645-E201-4574-95CF-043720AE6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ФЛАГМАН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C98BE3-2681-48FB-96FA-DEC3079E1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Ганг: чистим не русло — оздоравливаем водосбор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DDFD5F-A454-4337-A0A0-91E3A7C0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FEFAA0-06AC-410C-A577-22AD400C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10810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Проект усиливает Namami Gange связью «приток — город — предприятие — поле — почва — река — дельта».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5CA984-95EB-4327-93A4-75B25ADBB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626FD0-42D1-43D3-9D2A-550E64D3B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238375"/>
            <a:ext cx="2857500" cy="2762250"/>
          </a:xfrm>
          <a:prstGeom xmlns:a="http://schemas.openxmlformats.org/drawingml/2006/main" prst="roundRect">
            <a:avLst>
              <a:gd name="adj" fmla="val 2759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28575">
            <a:solidFill>
              <a:srgbClr val="3F9FC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9013B9-9A03-40F5-A6B8-DF222E756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48000"/>
            <a:ext cx="190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871"/>
          </a:bodyPr>
          <a:lstStyle xmlns:a="http://schemas.openxmlformats.org/drawingml/2006/main"/>
          <a:p xmlns:a="http://schemas.openxmlformats.org/drawingml/2006/main">
            <a:pPr algn="ctr">
              <a:defRPr sz="232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ГАНГ</a:t>
            </a:r>
          </a:p>
          <a:p xmlns:a="http://schemas.openxmlformats.org/drawingml/2006/main">
            <a:pPr algn="ctr">
              <a:defRPr sz="232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И ПРИТОКИ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896002-3D63-40CE-AAFC-B13104AD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924300"/>
            <a:ext cx="1905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экологический сток</a:t>
            </a:r>
          </a:p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качество воды</a:t>
            </a:r>
          </a:p>
          <a:p xmlns:a="http://schemas.openxmlformats.org/drawingml/2006/main">
            <a:pPr algn="ct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водная биота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F35F30-F22A-4637-A18D-1E8001ED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5265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7E0258-8530-4E8D-B7A4-B066EAA65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52650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5813C0-A522-4DAB-8B49-B98F2CC2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050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ГОРОД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03F2EF-3ED4-4408-BB01-B67461C3C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канализация • ливни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72D74F-BDB0-4542-BB60-70726CB0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76625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DB0D92-5BB6-4873-A900-CC1E8F3B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76625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254067-5062-452E-9B29-9F6147F0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290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ПРЕДПРИЯТИЕ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1ABBE9-F39E-407F-AA21-A0FCB1D34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52875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промышленные сбросы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94947A-A4AF-429F-AA1E-32130250A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0060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54BC9F-FBEE-4AF4-8A91-ECBC79A1E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00600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8CBB69-D88B-45C0-9114-FABC37393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530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ОТХОДЫ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E64949-153E-4CFF-830F-5F7B5E933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768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пластик • ил • свалки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F4DF69-D43F-427B-AC46-28CEF36BB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15265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EF4C9A-8BB8-4754-9D9B-387395B8A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152650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347DEF-0203-4044-AF4B-78E6012E2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3050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ПОЛЕ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57910D2-C0BB-4DED-920A-81C2853C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удобрения • пестициды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F04EA8-8E10-4E32-A7E5-ED4B2722F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476625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3F13F20-DA2E-4A0A-B2BC-4EF07E18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476625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2EAE0B-7F7A-4836-8473-1E8FCFB17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6290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ПОЧВА И ПОЙМА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C6E121-A1B9-4398-970D-35A6CF82D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952875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эрозия • инфильтрация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DB30B6-7CBC-46BA-9BF3-AC3B2AD7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800600"/>
            <a:ext cx="28575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31C1624-A800-4ED0-9146-29F08F374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800600"/>
            <a:ext cx="66675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FF5DEA0-5A62-423B-98FA-67B43C81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9530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ЛЮДИ И БИОТА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860316-E661-437B-B832-01E09CEF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2768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здоровье • виды • доход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FE7BAEB-A3A1-4A6E-9AC1-210CDCC7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66700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649F680-9326-4C65-B6E7-EBC628110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524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F2E67D4-AA27-4940-B2CE-A33522D94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990975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C5D1AE2-A4DC-4D9F-9B74-0516454D7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8481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B54747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B54747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7B0A0F6-7266-4A34-BC68-675EFE1A6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531495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791DF28-BF54-4795-8E03-BE9C6152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5172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8501BF9-0E2A-43DF-AEE3-43C4C5DDB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6700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FEDC4E3-6B2E-4562-A2C6-A54E65094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52412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6D0B8BC-9FD9-470D-88F0-B922D924D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990975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7A2221E-8244-4574-B3B9-EF378F1A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8481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24A5479-08EA-490E-B6BB-0A515B261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314950"/>
            <a:ext cx="114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D315FC4-29AE-4A3F-89E6-94A4EEA59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5172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0F2B439-1277-4368-A3C5-AE03BA97D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619750"/>
            <a:ext cx="4191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5353720-E351-467D-B893-DB490B9BD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676900"/>
            <a:ext cx="403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СЧЁТНАЯ КНИГА: ДО / ПОСЛЕ / ИСТОЧНИК / АУДИТ</a:t>
            </a:r>
          </a:p>
        </p:txBody>
      </p:sp>
    </p:spTree>
    <p:extLst>
      <p:ext uri="{BB962C8B-B14F-4D97-AF65-F5344CB8AC3E}">
        <p14:creationId xmlns:p14="http://schemas.microsoft.com/office/powerpoint/2010/main" val="2140074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0333F69-9DE0-405E-AE03-23AD3F20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ПАКЕТЫ РАБОТ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9C406-8A66-4DE3-AA82-0DA7FBC90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Шесть вмешательств — один проверяемый результат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67DBC9-5FEB-4F93-B0B9-4795A22DC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351F27-99DC-4937-B5DB-87278F8A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3C9EF3-97BA-46AC-8899-B3F23F48E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61BF4B-9024-478E-8CE6-3FA853BD2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A0D5C0-168B-4A51-AC19-A3ECCCEEA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23B87D-9260-4826-874F-DCCF4B075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ИСТОЧНИКИ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DD2FDC-C52A-43A5-9C58-904D3F7CF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917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реестр выпусков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агрозон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FF6581-2513-4835-91BC-73B547EF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409950"/>
            <a:ext cx="13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F44A56-0277-484B-8415-301DA058D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7425" y="3267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79049B-6FCC-4CCF-A027-73DFF49B1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1A8C35-9916-4A57-B440-A3BDF12E0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6C8095-9890-40CE-A95B-9866488CE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64C6EC-000A-4237-AB03-82D91423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2CECC4-40B7-46D1-9935-D04ACE0C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917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STP/CETP • датчики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патогены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0880BE-F445-4ECD-A6F1-95E9D9472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409950"/>
            <a:ext cx="13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8073EC-E6CE-4119-A2E1-C7BA434F8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4325" y="3267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4C1A2A6-D927-476B-8D3E-6B08B16A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A1F1BF-2C29-4F60-B038-D3071E60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ED4A37-BEDB-4099-92F6-280265461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760925-F61E-4395-A855-4F8990987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11F203-76ED-450E-8C01-73514055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917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буферы • углерод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эрозия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2B716F-D535-4DBE-8123-B3190C7E3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409950"/>
            <a:ext cx="13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F842DB-8D0A-4144-B9E7-4E8FBD22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3267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2E1B6B-858A-4F7E-B405-83ACC2938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F448D1-C346-4136-AF25-7954A5DD0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C6C8E1A-AAF3-4F83-B1FD-44026C14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E195709-2A45-4E5E-983E-7480F373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ОТХОДЫ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4A51676-87C1-43CC-AF7D-7C6557D58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пластик • ил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сжигание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ACCDDAB-EE8B-43F2-891A-3F9B0FFC1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09950"/>
            <a:ext cx="13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690F331-CB09-4E59-8042-B37F145D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267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377A13F-1B81-4DF9-9FB6-D3986B029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166A824-20CF-4AED-9550-6A7A2551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C3BD6B9-559D-4468-ACCE-B4CF83C5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10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26450F4-AF6E-4438-82C0-49E653FD8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БИОТА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27056BF-9DF6-4EC8-95A4-B83DA8E7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917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eDNA • виды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местообитания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3BD35F7-DB7F-4409-8529-6AC116CED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409950"/>
            <a:ext cx="13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4F4E26C-36AF-43C7-9DD3-1CDC1DE5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5025" y="3267075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413CEEE-0837-4C65-AE19-EE593A895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190750"/>
            <a:ext cx="1619250" cy="2476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16E1AAF-92C9-46B2-87D2-A6D9CE15E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4288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5EACF5D-F937-4EA8-BCA6-0F4959B9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67975" y="2552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2DD0068-C651-4435-AB31-135B32C42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20992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ЛЮДИ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7334628-0CD3-4BC7-9BA0-AB5F897BD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73380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917"/>
          </a:bodyPr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здоровье • Ganga Gram</a:t>
            </a:r>
          </a:p>
          <a:p xmlns:a="http://schemas.openxmlformats.org/drawingml/2006/main">
            <a:pPr algn="ctr">
              <a:defRPr sz="1200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 доверие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7AD176A-DE2B-4B04-A558-28F90FE4A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191125"/>
            <a:ext cx="971550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F19C86E-7A68-46DF-83F4-334ECCF9E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381625"/>
            <a:ext cx="904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25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РЕЗУЛЬТАТ = сниженная нагрузка + восстановленная функция + отсутствие переноса проблемы + независимая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20429393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C9483C3-6F1A-4621-9503-7A32FC15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2E33BD-A892-41AF-893E-3EDDF43A6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Паспорт биоценоза — минимальная единица управления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477ADE-011C-402E-BF67-B2FBD837A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604790-DA08-4C63-A602-7D10AC8A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5CFD11-1091-4351-B9FF-8C57B82B5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CFE209-34EC-4556-83B5-F37BA4086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9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95524D-C9D0-40D0-8A23-41582D82A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62150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B66729-6E19-4662-8E8F-AEA3C6261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05050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границы • водосбор • сезонность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F64048-834F-467A-8C9A-4BF675487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809750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A5754A-E32C-4DF7-8803-E65AB1B9D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809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D766FD-9F26-4235-9A9D-EC4219B4B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962150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551280-B4F1-44F3-8FD1-6398C6D98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05050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вода • почва • воздух • биота • человек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9E0FE5-AFFF-4228-9305-6842F6D5B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0C00F0-C790-4448-9A84-89A64CE0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4F9912-65B6-4849-94A7-296C19E4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962150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ФУНКЦИИ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527555-138A-42CF-9CC1-9FBBEEB7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05050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очистка • плодородие • сток • культура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D41683-56D0-426D-86C0-881C7EBC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1809750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23A21A-55AA-4500-8087-AED6636D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1809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20CEEA-D043-497D-BF8C-0F661525F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962150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5474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B54747"/>
                </a:solidFill>
                <a:latin typeface="Arial"/>
                <a:ea typeface="Arial"/>
                <a:cs typeface="Arial"/>
              </a:rPr>
              <a:t>НАГРУЗКА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EDC9DC-946B-45E3-88CF-B9343D712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305050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источник • масса • частота • владелец риска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B7F085-F970-49D7-90DF-F067B228B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81375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FF7BE5-9440-4C51-9ACC-D337EA9D8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8137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8C422F-CFD2-44D2-A6DA-93BFD45C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33775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ПОРОГ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5F3462-543A-4BAE-B875-BD8BB7965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76675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норма • научная граница • тревога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AD8A36-F011-4138-A978-283EF12CB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381375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95E05A-4FB7-49D2-BFED-F3E6437D5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38137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32F091-59CE-43F2-9CA8-3B768E9B7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533775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83C9634-1217-4E93-9500-DBD557BA3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876675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ответственный • ресурс • технология • срок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CEF4D1-1BA5-4250-8E04-FE32E4DB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81375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D65C63A-F3DA-4F8E-9B17-3C3F4F309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8137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33F2DB5-8DDA-4CFE-856F-B0A2AD342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33775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91DBC73-2735-474C-A82F-E0A46D4C1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76675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baseline • метрика • неопределённость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B5F4F21-E87F-420F-B9DA-B4736EEA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3381375"/>
            <a:ext cx="255270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BD8A04D-09BA-4D22-86C0-1F9185329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338137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486644E-878E-4B43-9839-B0BA51ADD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533775"/>
            <a:ext cx="2171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ИСТОРИЯ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41CFA4F-FF5B-4B2A-80F5-E65F03029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876675"/>
            <a:ext cx="2171700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версии • решения • затраты • уроки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11FA03-073C-4BC0-953C-2E1B2C2C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276850"/>
            <a:ext cx="8382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AF5F8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E67D6F1-85C7-4E6C-87D9-4CC247C4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5438775"/>
            <a:ext cx="771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7707"/>
          </a:bodyPr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Кто, на каком основании и с какой неопределённостью доказал, что действие изменило состояние биоценоза?</a:t>
            </a:r>
          </a:p>
        </p:txBody>
      </p:sp>
    </p:spTree>
    <p:extLst>
      <p:ext uri="{BB962C8B-B14F-4D97-AF65-F5344CB8AC3E}">
        <p14:creationId xmlns:p14="http://schemas.microsoft.com/office/powerpoint/2010/main" val="78167365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EFE0047-CAC2-4C85-BFE6-AADE15A5E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СЕНСОРНЫЙ ОРГАН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796FF9-20F1-4929-A449-DF2E02A6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Биоценозная точка мониторинга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B17C39-C3CB-4807-A15F-581722B0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D4198E-C87E-4852-AD83-BB80126B5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63E69A-8A8E-4626-8468-9E1D5EBBF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65BBD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7CD21A-1720-4B04-8020-EA53B927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7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АТМОСФЕРА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618CA6-1614-4B12-B107-4C86D7642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B4110E-0355-46D2-A72C-D4B0CB851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117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2016A5-8F1C-4EEF-93B1-D38028A9C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3F9FC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B6C786-BD87-419B-A2EE-9B4B7B5A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67641B-D5DF-4AC9-BA5F-16BD03104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8E4F75-4A95-4350-8B86-67761DC7E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ACF16C-BE60-4421-B905-CE388E15B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66B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7C126D-B103-4330-935D-AD0651AD1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A66B3D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A66B3D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4F37D2-C3B8-4366-A02D-1CEDF9100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2CCB3B-82E2-4792-9D5C-9B13B127F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5CE3A4-A891-4E44-9928-44794C967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F7D6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17B9BF-DBDB-4235-831E-6D71BEC14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РАСТЕНИЯ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8FA6D4-023A-4B50-B2EB-A2708DE6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CBA08B-87C0-487F-B941-F062A56C6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2F0A82-343D-4338-BF94-738A412E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E74B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A00698-DA5C-420A-BAC3-95BBD44E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ЖИВОТНЫЕ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785FED-1AC9-49F6-8E29-0195BCB86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22C60D-5C42-4C58-9EAE-CED5CF481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DCA79A-9724-423A-B261-BE33D0660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58A2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990C6B-E374-49F9-B846-A307FBF0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МИКРОБЫ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AFCE985-D678-4551-B679-52EDEFC6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5125AC-1C5F-41B5-A8FC-5EECD59B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442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49E0D1-AD96-4171-B03B-2DAC440E8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63B59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8BDDE47-26C9-43FF-B763-91630F188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FEFEC09-A82C-4C25-9078-CA90C41BF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390775"/>
            <a:ext cx="57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063D9B1-5ACE-4947-BA97-69FFB6CEE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2247900"/>
            <a:ext cx="171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F3DCA0-32DD-4704-9BDB-6AD290DF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38350"/>
            <a:ext cx="12192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547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E76BE31-1860-4AE7-9923-1E4D4DE1A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2257425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B54747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54747"/>
                </a:solidFill>
                <a:latin typeface="Arial"/>
                <a:ea typeface="Arial"/>
                <a:cs typeface="Arial"/>
              </a:rPr>
              <a:t>НАГРУЗКА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956E669-D75E-481B-99D5-2F1DE013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33750"/>
            <a:ext cx="101727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F6AE5DB-FBC9-4B3E-AEF6-E2DF5183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6195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4F4A9DF-6DFF-49E1-99DC-D61625F3A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6195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Что происходит?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F8132CC-E7D0-4379-89CB-8D0875D8A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9433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0BDC390-C3DA-426F-BD4D-C3D77E90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9433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Естественное изменение или опасное отклонение?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2BE0C25-DE1E-4D3A-AFCB-B652280E6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2672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AD9F224-FBD1-4F93-B8B3-3EBEE1B4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2672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Где источник?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B37372E-2B83-4EA0-8E7B-7A6589328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591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583E69C-F118-4608-A8A4-8F9A42B5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5910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Каков эффект для биоценоза и человека?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5E59B29-3BC2-4C36-A076-2C6088431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9149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E4248E3-CBFB-41E0-A175-E88453FE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9149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93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72033"/>
                </a:solidFill>
                <a:latin typeface="Arial"/>
                <a:ea typeface="Arial"/>
                <a:cs typeface="Arial"/>
              </a:rPr>
              <a:t>Что делать сейчас и как проверить результат?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33316D-D10C-4EF1-8021-06A2264C9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810250"/>
            <a:ext cx="6477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4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B141E20-1920-4B84-9934-B5D4C05B2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867400"/>
            <a:ext cx="6324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ЧАСЫ: АВАРИЯ  •  СЕЗОНЫ: ПОЧВА  •  ГОДЫ: БИОРАЗНООБРАЗИЕ</a:t>
            </a:r>
          </a:p>
        </p:txBody>
      </p:sp>
    </p:spTree>
    <p:extLst>
      <p:ext uri="{BB962C8B-B14F-4D97-AF65-F5344CB8AC3E}">
        <p14:creationId xmlns:p14="http://schemas.microsoft.com/office/powerpoint/2010/main" val="10329565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91C1B56-D1FC-49DF-A968-1569CF7CA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06DBCC-717D-4CC2-8109-2BB1C04B0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ЭКВИЛИБРИУМ: от наблюдения к доказанному эффекту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8D88E2-E904-4145-9DD0-5312F1F59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23975"/>
            <a:ext cx="110871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1CE338-44FE-44EC-8771-D8632116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29375"/>
            <a:ext cx="495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8B95A5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647110-933D-4DDE-A3C5-21713318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3355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372165-756C-4C6B-9B19-5EB142EE6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3355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65BB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95A574-0461-425F-9500-4A64AF578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18288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D376F2-1BAA-4954-9C74-714505FA1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8288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5BBD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65BBD4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D48201-37C7-4BCB-A521-25555CBDE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83832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датчики • спутники • лаборатории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B2ACD8-1F66-4CD8-B831-DB11B2F0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449951-14DC-46FE-91F2-AF2D50701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2410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3F9F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3A7ECC-ADA9-49AB-AC7C-94314C9B8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241935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ECFED1-EA3C-46FF-94B2-873CA0754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4193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3F9FC2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3F9FC2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0C08EC-6E41-4CD5-8419-20717E2F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42887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цифровой двойник • сценарии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AD3555-26E9-42FD-84BE-0BC86C1DF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B0F70F-9B69-4F72-AC5E-D1E3C408B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43AA84-2908-4C1F-B622-A694AC66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30099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1A3111-142D-4E33-82BD-3AB72444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009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E74B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E74B5"/>
                </a:solidFill>
                <a:latin typeface="Arial"/>
                <a:ea typeface="Arial"/>
                <a:cs typeface="Arial"/>
              </a:rPr>
              <a:t>НОРМА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4103E7-80AE-4179-A687-FE1CF106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1942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порог • право • суверенитет данных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0DCF06-FBF2-416A-ABEE-2D53B97FA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0520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2B81E8-5E90-4182-8835-2879E4C78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0520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63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5CECEA-11FE-4EE1-8225-7B7C42973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360045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192F4B-425D-476F-AA32-25D851A33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6004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63B5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63B59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0E5BECC-5A78-4FDC-9005-3C4BE2E2E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0997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приоритет • мера • стоимость бездействия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977648-8F36-4FA2-9D02-2F81E08B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9575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3570C76-4BD8-4983-B075-37FC7F68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9575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D58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C681B9-3CAD-405A-A2EC-5F91526C5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41910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953AA2-39E8-42AB-A472-5195EC9E1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1910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58A2B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58A2B"/>
                </a:solidFill>
                <a:latin typeface="Arial"/>
                <a:ea typeface="Arial"/>
                <a:cs typeface="Arial"/>
              </a:rPr>
              <a:t>РЕСУРС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09C745-268E-41FB-AD7D-709EBDD8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20052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бюджет • ECO‑PPA • PPP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F19D05-3E80-4FF7-83E3-62B199D3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8630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9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963645-FD63-4483-A65B-8CE4E6DCF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8630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EDC9A9-E45C-4B97-A469-BF203D06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478155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76B597E-54B9-48B0-8961-4CA51941C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7815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F7D6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F7D68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E8F0475-FBE8-4C52-9BFF-705BE3D4E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79107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E6878"/>
                </a:solidFill>
                <a:latin typeface="Arial"/>
                <a:ea typeface="Arial"/>
                <a:cs typeface="Arial"/>
              </a:rPr>
              <a:t>СПЕЦЗАЩИТА • O&amp;M • контроль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281832A-68ED-4D62-86E6-3DCB25A60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76850"/>
            <a:ext cx="99060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63B59"/>
          </a:solidFill>
          <a:ln xmlns:a="http://schemas.openxmlformats.org/drawingml/2006/main" w="9525">
            <a:solidFill>
              <a:srgbClr val="163B59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54839D7-EFDC-4294-8845-22F63F41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76850"/>
            <a:ext cx="609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A66B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A90721A-3B6B-4EC9-8AE3-47DD70092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3721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333"/>
          </a:bodyPr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02CE31E-E593-4F7B-AA33-CD6D5B056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3721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ДОКАЗАТЕЛЬСТВО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7E8F2F1-07E1-41E8-B14D-ADDEB9BD4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381625"/>
            <a:ext cx="552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0"/>
          </a:bodyPr>
          <a:lstStyle xmlns:a="http://schemas.openxmlformats.org/drawingml/2006/main"/>
          <a:p xmlns:a="http://schemas.openxmlformats.org/drawingml/2006/main">
            <a:pPr algn="r">
              <a:defRPr sz="1275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Счётная книга • до/после • аудит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2566E61-D794-400E-A2BA-85064008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6057900"/>
            <a:ext cx="9791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2228"/>
          </a:bodyPr>
          <a:lstStyle xmlns:a="http://schemas.openxmlformats.org/drawingml/2006/main"/>
          <a:p xmlns:a="http://schemas.openxmlformats.org/drawingml/2006/main">
            <a:pPr algn="ctr">
              <a:defRPr sz="1200" b="0" i="1">
                <a:solidFill>
                  <a:srgbClr val="5E6878"/>
                </a:solidFill>
                <a:latin typeface="Arial"/>
                <a:ea typeface="Arial"/>
                <a:cs typeface="Arial"/>
              </a:defRPr>
            </a:pPr>
            <a:r>
              <a:rPr sz="1200" b="0" i="1">
                <a:solidFill>
                  <a:srgbClr val="5E6878"/>
                </a:solidFill>
                <a:latin typeface="Arial"/>
                <a:ea typeface="Arial"/>
                <a:cs typeface="Arial"/>
              </a:rPr>
              <a:t>Федеративный протокол: данные остаются под национальным управлением; стороны обмениваются согласованными показателями, моделями и доказательствами.</a:t>
            </a:r>
          </a:p>
        </p:txBody>
      </p:sp>
    </p:spTree>
    <p:extLst>
      <p:ext uri="{BB962C8B-B14F-4D97-AF65-F5344CB8AC3E}">
        <p14:creationId xmlns:p14="http://schemas.microsoft.com/office/powerpoint/2010/main" val="14521326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2026-08-29T08:11:10.8620000Z</dcterms:created>
  <dcterms:modified xsi:type="dcterms:W3CDTF">2026-08-29T08:11:10.8620000Z</dcterms:modified>
</coreProperties>
</file>