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BFD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651967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CA0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РОССИЯ — ИДЕАЛЬНОЕ МИРОУСТРОЙСТВО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CFF"/>
          </a:solidFill>
          <a:ln w="12700">
            <a:solidFill>
              <a:srgbClr val="F7FC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892040"/>
            <a:ext cx="12191695" cy="1965960"/>
          </a:xfrm>
          <a:prstGeom prst="rect">
            <a:avLst/>
          </a:prstGeom>
          <a:solidFill>
            <a:srgbClr val="E7F5EA"/>
          </a:solidFill>
          <a:ln w="12700">
            <a:solidFill>
              <a:srgbClr val="E7F5E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14400" y="3840480"/>
            <a:ext cx="740664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76200">
            <a:solidFill>
              <a:srgbClr val="9ED6E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589520" y="4023360"/>
            <a:ext cx="274320" cy="594360"/>
          </a:xfrm>
          <a:prstGeom prst="rect">
            <a:avLst/>
          </a:prstGeom>
          <a:solidFill>
            <a:srgbClr val="DCEF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0" y="3822192"/>
            <a:ext cx="274320" cy="795528"/>
          </a:xfrm>
          <a:prstGeom prst="rect">
            <a:avLst/>
          </a:prstGeom>
          <a:solidFill>
            <a:srgbClr val="D4E9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0" y="3621024"/>
            <a:ext cx="274320" cy="996696"/>
          </a:xfrm>
          <a:prstGeom prst="rect">
            <a:avLst/>
          </a:prstGeom>
          <a:solidFill>
            <a:srgbClr val="DCEF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0" y="4023360"/>
            <a:ext cx="274320" cy="594360"/>
          </a:xfrm>
          <a:prstGeom prst="rect">
            <a:avLst/>
          </a:prstGeom>
          <a:solidFill>
            <a:srgbClr val="D4E9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0" y="3822192"/>
            <a:ext cx="274320" cy="795528"/>
          </a:xfrm>
          <a:prstGeom prst="rect">
            <a:avLst/>
          </a:prstGeom>
          <a:solidFill>
            <a:srgbClr val="DCEF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0" y="3621024"/>
            <a:ext cx="274320" cy="996696"/>
          </a:xfrm>
          <a:prstGeom prst="rect">
            <a:avLst/>
          </a:prstGeom>
          <a:solidFill>
            <a:srgbClr val="D4E9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332720" y="4023360"/>
            <a:ext cx="274320" cy="594360"/>
          </a:xfrm>
          <a:prstGeom prst="rect">
            <a:avLst/>
          </a:prstGeom>
          <a:solidFill>
            <a:srgbClr val="DCEF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789920" y="3822192"/>
            <a:ext cx="274320" cy="795528"/>
          </a:xfrm>
          <a:prstGeom prst="rect">
            <a:avLst/>
          </a:prstGeom>
          <a:solidFill>
            <a:srgbClr val="D4E9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720072" y="438912"/>
            <a:ext cx="1316736" cy="1316736"/>
          </a:xfrm>
          <a:prstGeom prst="ellipse">
            <a:avLst/>
          </a:prstGeom>
          <a:solidFill>
            <a:srgbClr val="F2B84B">
              <a:alpha val="90000"/>
            </a:srgbClr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016338" y="735178"/>
            <a:ext cx="724205" cy="724205"/>
          </a:xfrm>
          <a:prstGeom prst="ellipse">
            <a:avLst/>
          </a:prstGeom>
          <a:solidFill>
            <a:srgbClr val="FFD978"/>
          </a:solidFill>
          <a:ln w="12700">
            <a:solidFill>
              <a:srgbClr val="FFD97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0"/>
            <a:ext cx="6949440" cy="6858000"/>
          </a:xfrm>
          <a:prstGeom prst="rect">
            <a:avLst/>
          </a:prstGeom>
          <a:solidFill>
            <a:srgbClr val="FFFFFF">
              <a:alpha val="8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114300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40" kern="0" dirty="0">
                <a:solidFill>
                  <a:srgbClr val="2B7A78"/>
                </a:solidFill>
              </a:rPr>
              <a:t>РОССИЯ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85800" y="1664208"/>
            <a:ext cx="5303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7324D"/>
                </a:solidFill>
              </a:rPr>
              <a:t>Идеальное</a:t>
            </a:r>
            <a:endParaRPr lang="en-US" sz="3300" dirty="0"/>
          </a:p>
          <a:p>
            <a:pPr indent="0" marL="0">
              <a:buNone/>
            </a:pPr>
            <a:r>
              <a:rPr lang="en-US" sz="3300" b="1" dirty="0">
                <a:solidFill>
                  <a:srgbClr val="17324D"/>
                </a:solidFill>
              </a:rPr>
              <a:t>Мироустройство</a:t>
            </a:r>
            <a:endParaRPr lang="en-US" sz="3300" dirty="0"/>
          </a:p>
        </p:txBody>
      </p:sp>
      <p:sp>
        <p:nvSpPr>
          <p:cNvPr id="18" name="Text 16"/>
          <p:cNvSpPr/>
          <p:nvPr/>
        </p:nvSpPr>
        <p:spPr>
          <a:xfrm>
            <a:off x="713232" y="3273552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4F6E78"/>
                </a:solidFill>
              </a:rPr>
              <a:t>Доктрина Реальности высшего Порядка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13232" y="4187952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324D"/>
                </a:solidFill>
              </a:rPr>
              <a:t>Светлая Россия — страна созидания, достоинства, культуры, науки и долгого будущего.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13232" y="5669280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F8D95"/>
                </a:solidFill>
              </a:rPr>
              <a:t>Человек • Семья • Государство • Экономика • Природа • Будущее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СРЕДА ЖИЗНИ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Город высшего порядка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Город — не набор зданий. Это повседневная архитектура здоровья, времени, общения и достоинства.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58368" y="2121408"/>
            <a:ext cx="6720840" cy="3108960"/>
          </a:xfrm>
          <a:prstGeom prst="rect">
            <a:avLst/>
          </a:prstGeom>
          <a:solidFill>
            <a:srgbClr val="EFF8FB"/>
          </a:solidFill>
          <a:ln w="12700">
            <a:solidFill>
              <a:srgbClr val="EFF8F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4389120"/>
            <a:ext cx="6720840" cy="841248"/>
          </a:xfrm>
          <a:prstGeom prst="rect">
            <a:avLst/>
          </a:prstGeom>
          <a:solidFill>
            <a:srgbClr val="E5F3E8"/>
          </a:solidFill>
          <a:ln w="12700">
            <a:solidFill>
              <a:srgbClr val="E5F3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14400" y="3639312"/>
            <a:ext cx="310896" cy="731520"/>
          </a:xfrm>
          <a:prstGeom prst="rect">
            <a:avLst/>
          </a:prstGeom>
          <a:solidFill>
            <a:srgbClr val="DCEB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89888" y="3255264"/>
            <a:ext cx="310896" cy="1115568"/>
          </a:xfrm>
          <a:prstGeom prst="rect">
            <a:avLst/>
          </a:prstGeom>
          <a:solidFill>
            <a:srgbClr val="DCEF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65376" y="2871216"/>
            <a:ext cx="310896" cy="1499616"/>
          </a:xfrm>
          <a:prstGeom prst="rect">
            <a:avLst/>
          </a:prstGeom>
          <a:solidFill>
            <a:srgbClr val="F4E7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340864" y="2487168"/>
            <a:ext cx="310896" cy="1883664"/>
          </a:xfrm>
          <a:prstGeom prst="rect">
            <a:avLst/>
          </a:prstGeom>
          <a:solidFill>
            <a:srgbClr val="DCEB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816352" y="3639312"/>
            <a:ext cx="310896" cy="731520"/>
          </a:xfrm>
          <a:prstGeom prst="rect">
            <a:avLst/>
          </a:prstGeom>
          <a:solidFill>
            <a:srgbClr val="DCEF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91840" y="3255264"/>
            <a:ext cx="310896" cy="1115568"/>
          </a:xfrm>
          <a:prstGeom prst="rect">
            <a:avLst/>
          </a:prstGeom>
          <a:solidFill>
            <a:srgbClr val="F4E7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767328" y="2871216"/>
            <a:ext cx="310896" cy="1499616"/>
          </a:xfrm>
          <a:prstGeom prst="rect">
            <a:avLst/>
          </a:prstGeom>
          <a:solidFill>
            <a:srgbClr val="DCEB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242816" y="2487168"/>
            <a:ext cx="310896" cy="1883664"/>
          </a:xfrm>
          <a:prstGeom prst="rect">
            <a:avLst/>
          </a:prstGeom>
          <a:solidFill>
            <a:srgbClr val="DCEF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18304" y="3639312"/>
            <a:ext cx="310896" cy="731520"/>
          </a:xfrm>
          <a:prstGeom prst="rect">
            <a:avLst/>
          </a:prstGeom>
          <a:solidFill>
            <a:srgbClr val="F4E7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193792" y="3255264"/>
            <a:ext cx="310896" cy="1115568"/>
          </a:xfrm>
          <a:prstGeom prst="rect">
            <a:avLst/>
          </a:prstGeom>
          <a:solidFill>
            <a:srgbClr val="DCEB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0" y="2871216"/>
            <a:ext cx="310896" cy="1499616"/>
          </a:xfrm>
          <a:prstGeom prst="rect">
            <a:avLst/>
          </a:prstGeom>
          <a:solidFill>
            <a:srgbClr val="DCEF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44768" y="2487168"/>
            <a:ext cx="310896" cy="1883664"/>
          </a:xfrm>
          <a:prstGeom prst="rect">
            <a:avLst/>
          </a:prstGeom>
          <a:solidFill>
            <a:srgbClr val="F4E7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" y="4325112"/>
            <a:ext cx="6766560" cy="1280160"/>
          </a:xfrm>
          <a:prstGeom prst="arc">
            <a:avLst/>
          </a:prstGeom>
          <a:solidFill>
            <a:srgbClr val="FFFFFF">
              <a:alpha val="0"/>
            </a:srgbClr>
          </a:solidFill>
          <a:ln w="50800">
            <a:solidFill>
              <a:srgbClr val="8ECE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726680" y="1965960"/>
            <a:ext cx="3794760" cy="566928"/>
          </a:xfrm>
          <a:prstGeom prst="roundRect">
            <a:avLst>
              <a:gd name="adj" fmla="val 9677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91272" y="2532888"/>
            <a:ext cx="3474720" cy="-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зелёные и тихие кварталы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7726680" y="2715768"/>
            <a:ext cx="3794760" cy="566928"/>
          </a:xfrm>
          <a:prstGeom prst="roundRect">
            <a:avLst>
              <a:gd name="adj" fmla="val 9677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91272" y="3282696"/>
            <a:ext cx="3474720" cy="-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школа, медицина и культура рядом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7726680" y="3465576"/>
            <a:ext cx="3794760" cy="566928"/>
          </a:xfrm>
          <a:prstGeom prst="roundRect">
            <a:avLst>
              <a:gd name="adj" fmla="val 9677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891272" y="4032504"/>
            <a:ext cx="3474720" cy="-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общественные пространства человеческого масштаба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7726680" y="4215384"/>
            <a:ext cx="3794760" cy="566928"/>
          </a:xfrm>
          <a:prstGeom prst="roundRect">
            <a:avLst>
              <a:gd name="adj" fmla="val 9677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891272" y="4782312"/>
            <a:ext cx="3474720" cy="-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умная инфраструктура без тотальной слежки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7726680" y="4965192"/>
            <a:ext cx="3794760" cy="566928"/>
          </a:xfrm>
          <a:prstGeom prst="roundRect">
            <a:avLst>
              <a:gd name="adj" fmla="val 9677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891272" y="5532120"/>
            <a:ext cx="3474720" cy="-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центры общины и творчества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Идеальный город помогает человеку жить лучше — не заставляя его постоянно преодолевать среду.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ЖИЗНЕСПОСОБНОСТЬ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Здоровье и безопасность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Здоровье — способность жить активно и осмысленно. Безопасность — способность предупреждать угрозы.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58368" y="2011680"/>
            <a:ext cx="5303520" cy="841248"/>
          </a:xfrm>
          <a:prstGeom prst="roundRect">
            <a:avLst>
              <a:gd name="adj" fmla="val 6522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029968"/>
            <a:ext cx="54864" cy="804672"/>
          </a:xfrm>
          <a:prstGeom prst="rect">
            <a:avLst/>
          </a:prstGeom>
          <a:solidFill>
            <a:srgbClr val="2B7A78"/>
          </a:solidFill>
          <a:ln w="12700">
            <a:solidFill>
              <a:srgbClr val="2B7A7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14884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Профилактика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2578608"/>
            <a:ext cx="4983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раннее выявление, питание, движение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58368" y="3090672"/>
            <a:ext cx="5303520" cy="841248"/>
          </a:xfrm>
          <a:prstGeom prst="roundRect">
            <a:avLst>
              <a:gd name="adj" fmla="val 6522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76656" y="3108960"/>
            <a:ext cx="54864" cy="804672"/>
          </a:xfrm>
          <a:prstGeom prst="rect">
            <a:avLst/>
          </a:prstGeom>
          <a:solidFill>
            <a:srgbClr val="2B7A78"/>
          </a:solidFill>
          <a:ln w="12700">
            <a:solidFill>
              <a:srgbClr val="2B7A7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227832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Медицина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3657600"/>
            <a:ext cx="4983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доступная первичная помощь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58368" y="4169664"/>
            <a:ext cx="5303520" cy="841248"/>
          </a:xfrm>
          <a:prstGeom prst="roundRect">
            <a:avLst>
              <a:gd name="adj" fmla="val 6522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76656" y="4187952"/>
            <a:ext cx="54864" cy="804672"/>
          </a:xfrm>
          <a:prstGeom prst="rect">
            <a:avLst/>
          </a:prstGeom>
          <a:solidFill>
            <a:srgbClr val="2B7A78"/>
          </a:solidFill>
          <a:ln w="12700">
            <a:solidFill>
              <a:srgbClr val="2B7A7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306824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Реабилитация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2960" y="4736592"/>
            <a:ext cx="4983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возврат к полноценной жизни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236208" y="2011680"/>
            <a:ext cx="5303520" cy="841248"/>
          </a:xfrm>
          <a:prstGeom prst="roundRect">
            <a:avLst>
              <a:gd name="adj" fmla="val 6522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54496" y="2029968"/>
            <a:ext cx="54864" cy="804672"/>
          </a:xfrm>
          <a:prstGeom prst="rect">
            <a:avLst/>
          </a:prstGeom>
          <a:solidFill>
            <a:srgbClr val="6DAAC5"/>
          </a:solidFill>
          <a:ln w="12700">
            <a:solidFill>
              <a:srgbClr val="6DAAC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0" y="214884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Инфраструктура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400800" y="2578608"/>
            <a:ext cx="4983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энергия, вода, транспорт, связь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236208" y="3090672"/>
            <a:ext cx="5303520" cy="841248"/>
          </a:xfrm>
          <a:prstGeom prst="roundRect">
            <a:avLst>
              <a:gd name="adj" fmla="val 6522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254496" y="3108960"/>
            <a:ext cx="54864" cy="804672"/>
          </a:xfrm>
          <a:prstGeom prst="rect">
            <a:avLst/>
          </a:prstGeom>
          <a:solidFill>
            <a:srgbClr val="6DAAC5"/>
          </a:solidFill>
          <a:ln w="12700">
            <a:solidFill>
              <a:srgbClr val="6DAAC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3227832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Киберсреда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400800" y="3657600"/>
            <a:ext cx="4983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защита данных и критических систем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236208" y="4169664"/>
            <a:ext cx="5303520" cy="841248"/>
          </a:xfrm>
          <a:prstGeom prst="roundRect">
            <a:avLst>
              <a:gd name="adj" fmla="val 6522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254496" y="4187952"/>
            <a:ext cx="54864" cy="804672"/>
          </a:xfrm>
          <a:prstGeom prst="rect">
            <a:avLst/>
          </a:prstGeom>
          <a:solidFill>
            <a:srgbClr val="6DAAC5"/>
          </a:solidFill>
          <a:ln w="12700">
            <a:solidFill>
              <a:srgbClr val="6DAAC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0" y="4306824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Общество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400800" y="4736592"/>
            <a:ext cx="4983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доверие и совместное действие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Сильная страна предупреждает угрозы раньше, чем они превращаются в кризис.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МЕЖДУНАРОДНАЯ РОЛЬ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Россия и мир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Величие страны — в качестве решений, которые она способна предложить миру.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001768" y="2331720"/>
            <a:ext cx="2194560" cy="219456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2B7A7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321808" y="30632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B7A78"/>
                </a:solidFill>
              </a:rPr>
              <a:t>РОССИЯ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280160" y="1965960"/>
            <a:ext cx="2011680" cy="960120"/>
          </a:xfrm>
          <a:prstGeom prst="ellipse">
            <a:avLst/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444752" y="2276856"/>
            <a:ext cx="1682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НАУКА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017520" y="1691640"/>
            <a:ext cx="2011680" cy="960120"/>
          </a:xfrm>
          <a:prstGeom prst="ellipse">
            <a:avLst/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82112" y="2002536"/>
            <a:ext cx="1682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ЭКОЛОГИЯ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818120" y="1691640"/>
            <a:ext cx="2011680" cy="960120"/>
          </a:xfrm>
          <a:prstGeom prst="ellipse">
            <a:avLst/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82712" y="2002536"/>
            <a:ext cx="1682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КОСМОС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555480" y="2011680"/>
            <a:ext cx="2011680" cy="960120"/>
          </a:xfrm>
          <a:prstGeom prst="ellipse">
            <a:avLst/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720072" y="2322576"/>
            <a:ext cx="1682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ЗДОРОВЬЕ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691640" y="4343400"/>
            <a:ext cx="2011680" cy="960120"/>
          </a:xfrm>
          <a:prstGeom prst="ellipse">
            <a:avLst/>
          </a:prstGeom>
          <a:solidFill>
            <a:srgbClr val="EAF5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856232" y="4654296"/>
            <a:ext cx="1682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КУЛЬТУРА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732520" y="4389120"/>
            <a:ext cx="2011680" cy="960120"/>
          </a:xfrm>
          <a:prstGeom prst="ellipse">
            <a:avLst/>
          </a:prstGeom>
          <a:solidFill>
            <a:srgbClr val="E8F1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97112" y="4700016"/>
            <a:ext cx="1682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ИНФРАСТРУКТУРА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Суверенитет + равноправие + межцивилизационный диалог + совместные проекты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ЭТИЧЕСКАЯ НАВИГАЦИЯ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12 Лучей Идеализма России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Система вопросов, по которым можно проверять качество решений и направление развития.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9659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Истина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4672" y="2395728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01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56432" y="1828800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21024" y="19659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Справедливость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621024" y="2395728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02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272784" y="1828800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37376" y="19659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Красота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37376" y="2395728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03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9089136" y="1828800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253728" y="19659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Любовь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253728" y="2395728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04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3182112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4672" y="3319272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Свобода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04672" y="3749040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05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3456432" y="3182112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21024" y="3319272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Созидание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621024" y="3749040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06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272784" y="3182112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37376" y="3319272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Мудрость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437376" y="3749040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07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9089136" y="3182112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253728" y="3319272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Служение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253728" y="3749040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08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40080" y="4535424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04672" y="4672584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Единство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804672" y="5102352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09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3456432" y="4535424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621024" y="4672584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Будущее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3621024" y="5102352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10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6272784" y="4535424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37376" y="4672584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Природа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6437376" y="5102352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11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9089136" y="4535424"/>
            <a:ext cx="2423160" cy="1033272"/>
          </a:xfrm>
          <a:prstGeom prst="roundRect">
            <a:avLst>
              <a:gd name="adj" fmla="val 5310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253728" y="4672584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Достоинство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9253728" y="5102352"/>
            <a:ext cx="21031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Луч 12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Делает ли решение страну честнее, справедливее, красивее и сильнее для будущего?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СИНХРОНИЗАЦИЯ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Ритм и церемониальный порядок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Общий ритм нужен не для принуждения, а для согласования усилий и удержания долгого смысла.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1298448" y="2240280"/>
            <a:ext cx="1325880" cy="1325880"/>
          </a:xfrm>
          <a:prstGeom prst="ellipse">
            <a:avLst/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99032" y="2715768"/>
            <a:ext cx="111556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ДЕНЬ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8862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4F6E78"/>
                </a:solidFill>
              </a:rPr>
              <a:t>личное созидательное действие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063240" y="2724912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B84B"/>
                </a:solidFill>
              </a:rPr>
              <a:t>→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4133088" y="2240280"/>
            <a:ext cx="1325880" cy="1325880"/>
          </a:xfrm>
          <a:prstGeom prst="ellipse">
            <a:avLst/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33672" y="2715768"/>
            <a:ext cx="111556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НЕДЕЛЯ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566160" y="38862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4F6E78"/>
                </a:solidFill>
              </a:rPr>
              <a:t>командная и общинная синхронизация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897880" y="2724912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B84B"/>
                </a:solidFill>
              </a:rPr>
              <a:t>→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6967728" y="2240280"/>
            <a:ext cx="1325880" cy="1325880"/>
          </a:xfrm>
          <a:prstGeom prst="ellipse">
            <a:avLst/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068312" y="2715768"/>
            <a:ext cx="111556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КВАРТАЛ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00800" y="38862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4F6E78"/>
                </a:solidFill>
              </a:rPr>
              <a:t>публичная фиксация результатов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732520" y="2724912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B84B"/>
                </a:solidFill>
              </a:rPr>
              <a:t>→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9802368" y="2240280"/>
            <a:ext cx="1325880" cy="1325880"/>
          </a:xfrm>
          <a:prstGeom prst="ellipse">
            <a:avLst/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902952" y="2715768"/>
            <a:ext cx="111556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ГОД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235440" y="38862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4F6E78"/>
                </a:solidFill>
              </a:rPr>
              <a:t>оценка развития и обновление приоритетов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Церемониальность жизнеспособна только там, где она добровольна, содержательна и объединяет.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АРХИТЕКТУРА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ЭКВИЛИБРИУМ — нервная система развития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Видеть состояние → понимать причины → прогнозировать → кооперировать → исполнять → корректировать.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822960" y="2148840"/>
            <a:ext cx="2514600" cy="804672"/>
          </a:xfrm>
          <a:prstGeom prst="roundRect">
            <a:avLst>
              <a:gd name="adj" fmla="val 6818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22860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НАБЛЮДЕНИЕ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611880" y="1737360"/>
            <a:ext cx="2514600" cy="804672"/>
          </a:xfrm>
          <a:prstGeom prst="roundRect">
            <a:avLst>
              <a:gd name="adj" fmla="val 6818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76472" y="18745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ПОНИМАНИЕ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680960" y="1737360"/>
            <a:ext cx="2514600" cy="804672"/>
          </a:xfrm>
          <a:prstGeom prst="roundRect">
            <a:avLst>
              <a:gd name="adj" fmla="val 6818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845552" y="18745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ПРОГНОЗ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641080" y="3931920"/>
            <a:ext cx="2514600" cy="804672"/>
          </a:xfrm>
          <a:prstGeom prst="roundRect">
            <a:avLst>
              <a:gd name="adj" fmla="val 6818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805672" y="40690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КООПЕРАЦИЯ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3931920" y="4572000"/>
            <a:ext cx="2514600" cy="804672"/>
          </a:xfrm>
          <a:prstGeom prst="roundRect">
            <a:avLst>
              <a:gd name="adj" fmla="val 6818"/>
            </a:avLst>
          </a:prstGeom>
          <a:solidFill>
            <a:srgbClr val="EAF5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96512" y="47091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ИСПОЛНЕНИЕ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0080" y="4069080"/>
            <a:ext cx="2514600" cy="804672"/>
          </a:xfrm>
          <a:prstGeom prst="roundRect">
            <a:avLst>
              <a:gd name="adj" fmla="val 6818"/>
            </a:avLst>
          </a:prstGeom>
          <a:solidFill>
            <a:srgbClr val="EEF4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" y="4206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ОБРАТНАЯ СВЯЗЬ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983480" y="2743200"/>
            <a:ext cx="2240280" cy="1508760"/>
          </a:xfrm>
          <a:prstGeom prst="ellipse">
            <a:avLst/>
          </a:prstGeom>
          <a:solidFill>
            <a:srgbClr val="FFFFFF"/>
          </a:solidFill>
          <a:ln w="29210">
            <a:solidFill>
              <a:srgbClr val="2B7A7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12080" y="3227832"/>
            <a:ext cx="1783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B7A78"/>
                </a:solidFill>
              </a:rPr>
              <a:t>ЭКВИЛИБРИУМ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Инициатива → экспертиза → кооперация → ресурс → пилот → подтверждённый результат → масштабирование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ПЕРЕХОД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От настоящего к идеальному мироустройству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Не указом — через последовательные и проверяемые изменения.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11480" y="2331720"/>
            <a:ext cx="2057400" cy="2514600"/>
          </a:xfrm>
          <a:prstGeom prst="roundRect">
            <a:avLst>
              <a:gd name="adj" fmla="val 2667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76072" y="246888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Диагностика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76072" y="2898648"/>
            <a:ext cx="1737360" cy="181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видим реальное состояние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1115568" y="4160520"/>
            <a:ext cx="640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B7A78"/>
                </a:solidFill>
              </a:rPr>
              <a:t>1</a:t>
            </a:r>
            <a:endParaRPr lang="en-US" sz="2500" dirty="0"/>
          </a:p>
        </p:txBody>
      </p:sp>
      <p:sp>
        <p:nvSpPr>
          <p:cNvPr id="9" name="Shape 7"/>
          <p:cNvSpPr/>
          <p:nvPr/>
        </p:nvSpPr>
        <p:spPr>
          <a:xfrm>
            <a:off x="2770632" y="2331720"/>
            <a:ext cx="2057400" cy="2514600"/>
          </a:xfrm>
          <a:prstGeom prst="roundRect">
            <a:avLst>
              <a:gd name="adj" fmla="val 2667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35224" y="246888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Стандарты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935224" y="2898648"/>
            <a:ext cx="1737360" cy="181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определяем критерии качества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474720" y="4160520"/>
            <a:ext cx="640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B7A78"/>
                </a:solidFill>
              </a:rPr>
              <a:t>2</a:t>
            </a:r>
            <a:endParaRPr lang="en-US" sz="2500" dirty="0"/>
          </a:p>
        </p:txBody>
      </p:sp>
      <p:sp>
        <p:nvSpPr>
          <p:cNvPr id="13" name="Shape 11"/>
          <p:cNvSpPr/>
          <p:nvPr/>
        </p:nvSpPr>
        <p:spPr>
          <a:xfrm>
            <a:off x="5129784" y="2331720"/>
            <a:ext cx="2057400" cy="2514600"/>
          </a:xfrm>
          <a:prstGeom prst="roundRect">
            <a:avLst>
              <a:gd name="adj" fmla="val 2667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94376" y="246888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Пилоты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294376" y="2898648"/>
            <a:ext cx="1737360" cy="181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проверяем модель в территориях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833872" y="4160520"/>
            <a:ext cx="640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B7A78"/>
                </a:solidFill>
              </a:rPr>
              <a:t>3</a:t>
            </a:r>
            <a:endParaRPr lang="en-US" sz="2500" dirty="0"/>
          </a:p>
        </p:txBody>
      </p:sp>
      <p:sp>
        <p:nvSpPr>
          <p:cNvPr id="17" name="Shape 15"/>
          <p:cNvSpPr/>
          <p:nvPr/>
        </p:nvSpPr>
        <p:spPr>
          <a:xfrm>
            <a:off x="7488936" y="2331720"/>
            <a:ext cx="2057400" cy="2514600"/>
          </a:xfrm>
          <a:prstGeom prst="roundRect">
            <a:avLst>
              <a:gd name="adj" fmla="val 2667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53528" y="246888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Верификация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653528" y="2898648"/>
            <a:ext cx="1737360" cy="181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измеряем эффект и последствия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8193024" y="4160520"/>
            <a:ext cx="640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B7A78"/>
                </a:solidFill>
              </a:rPr>
              <a:t>4</a:t>
            </a:r>
            <a:endParaRPr lang="en-US" sz="2500" dirty="0"/>
          </a:p>
        </p:txBody>
      </p:sp>
      <p:sp>
        <p:nvSpPr>
          <p:cNvPr id="21" name="Shape 19"/>
          <p:cNvSpPr/>
          <p:nvPr/>
        </p:nvSpPr>
        <p:spPr>
          <a:xfrm>
            <a:off x="9848088" y="2331720"/>
            <a:ext cx="2057400" cy="2514600"/>
          </a:xfrm>
          <a:prstGeom prst="roundRect">
            <a:avLst>
              <a:gd name="adj" fmla="val 2667"/>
            </a:avLst>
          </a:prstGeom>
          <a:solidFill>
            <a:srgbClr val="EAF5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12680" y="246888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Масштабирование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0012680" y="2898648"/>
            <a:ext cx="1737360" cy="181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распространяем только доказанное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0552176" y="4160520"/>
            <a:ext cx="640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B7A78"/>
                </a:solidFill>
              </a:rPr>
              <a:t>5</a:t>
            </a:r>
            <a:endParaRPr lang="en-US" sz="2500" dirty="0"/>
          </a:p>
        </p:txBody>
      </p:sp>
      <p:sp>
        <p:nvSpPr>
          <p:cNvPr id="25" name="Text 23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Обратимость решений + независимая оценка + горизонт последствий 10, 25 и 50 лет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ПРОВЕРКА РЕЗУЛЬТАТА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10 признаков идеальной России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Идеал должен быть проверяем: по человеку, семье, институтам, городу, природе и будущему.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143000" y="1828800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07592" y="2395728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Ребёнок раскрывает способности независимо от места рождения.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40080" y="2706624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02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143000" y="2615184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07592" y="3182112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Семья не боится будущего.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40080" y="3493008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03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143000" y="3401568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07592" y="3968496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Честный труд даёт достойную жизнь.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40080" y="427939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04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143000" y="4187952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07592" y="4754880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Институты заслуживают доверия качеством работы.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0080" y="506577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05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143000" y="4974336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07592" y="5541264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Наука превращается в технологии и общественное благо.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309360" y="192024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06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812280" y="1828800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76872" y="2395728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Город сохраняет время и здоровье человека.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2706624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07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812280" y="2615184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76872" y="3182112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Природные системы восстанавливаются.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6309360" y="3493008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08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812280" y="3401568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976872" y="3968496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Культура увеличивает достоинство и глубину.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27939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09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812280" y="4187952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976872" y="4754880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Сила страны уменьшает вероятность войны.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309360" y="506577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B7A78"/>
                </a:solidFill>
              </a:rPr>
              <a:t>10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812280" y="4974336"/>
            <a:ext cx="4800600" cy="594360"/>
          </a:xfrm>
          <a:prstGeom prst="roundRect">
            <a:avLst>
              <a:gd name="adj" fmla="val 9231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976872" y="5541264"/>
            <a:ext cx="4480560" cy="-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Следующее поколение получает больше возможностей.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CFF"/>
          </a:solidFill>
          <a:ln w="12700">
            <a:solidFill>
              <a:srgbClr val="F7FC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892040"/>
            <a:ext cx="12191695" cy="1965960"/>
          </a:xfrm>
          <a:prstGeom prst="rect">
            <a:avLst/>
          </a:prstGeom>
          <a:solidFill>
            <a:srgbClr val="E7F5EA"/>
          </a:solidFill>
          <a:ln w="12700">
            <a:solidFill>
              <a:srgbClr val="E7F5E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14400" y="3840480"/>
            <a:ext cx="740664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76200">
            <a:solidFill>
              <a:srgbClr val="9ED6E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589520" y="4023360"/>
            <a:ext cx="274320" cy="594360"/>
          </a:xfrm>
          <a:prstGeom prst="rect">
            <a:avLst/>
          </a:prstGeom>
          <a:solidFill>
            <a:srgbClr val="DCEF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0" y="3822192"/>
            <a:ext cx="274320" cy="795528"/>
          </a:xfrm>
          <a:prstGeom prst="rect">
            <a:avLst/>
          </a:prstGeom>
          <a:solidFill>
            <a:srgbClr val="D4E9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0" y="3621024"/>
            <a:ext cx="274320" cy="996696"/>
          </a:xfrm>
          <a:prstGeom prst="rect">
            <a:avLst/>
          </a:prstGeom>
          <a:solidFill>
            <a:srgbClr val="DCEF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0" y="4023360"/>
            <a:ext cx="274320" cy="594360"/>
          </a:xfrm>
          <a:prstGeom prst="rect">
            <a:avLst/>
          </a:prstGeom>
          <a:solidFill>
            <a:srgbClr val="D4E9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0" y="3822192"/>
            <a:ext cx="274320" cy="795528"/>
          </a:xfrm>
          <a:prstGeom prst="rect">
            <a:avLst/>
          </a:prstGeom>
          <a:solidFill>
            <a:srgbClr val="DCEF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0" y="3621024"/>
            <a:ext cx="274320" cy="996696"/>
          </a:xfrm>
          <a:prstGeom prst="rect">
            <a:avLst/>
          </a:prstGeom>
          <a:solidFill>
            <a:srgbClr val="D4E9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332720" y="4023360"/>
            <a:ext cx="274320" cy="594360"/>
          </a:xfrm>
          <a:prstGeom prst="rect">
            <a:avLst/>
          </a:prstGeom>
          <a:solidFill>
            <a:srgbClr val="DCEF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789920" y="3822192"/>
            <a:ext cx="274320" cy="795528"/>
          </a:xfrm>
          <a:prstGeom prst="rect">
            <a:avLst/>
          </a:prstGeom>
          <a:solidFill>
            <a:srgbClr val="D4E9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720072" y="438912"/>
            <a:ext cx="1316736" cy="1316736"/>
          </a:xfrm>
          <a:prstGeom prst="ellipse">
            <a:avLst/>
          </a:prstGeom>
          <a:solidFill>
            <a:srgbClr val="F2B84B">
              <a:alpha val="90000"/>
            </a:srgbClr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016338" y="735178"/>
            <a:ext cx="724205" cy="724205"/>
          </a:xfrm>
          <a:prstGeom prst="ellipse">
            <a:avLst/>
          </a:prstGeom>
          <a:solidFill>
            <a:srgbClr val="FFD978"/>
          </a:solidFill>
          <a:ln w="12700">
            <a:solidFill>
              <a:srgbClr val="FFD97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86868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B7A78"/>
                </a:solidFill>
              </a:rPr>
              <a:t>РОССИЯ — ПРОСТРАНСТВО ВЫСШЕГО ПОРЯДКА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2148840" y="1737360"/>
            <a:ext cx="78638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</a:rPr>
              <a:t>Человек — достоинство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</a:rPr>
              <a:t>Семья — преемственность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</a:rPr>
              <a:t>Народ — культура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</a:rPr>
              <a:t>Государство — служение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</a:rPr>
              <a:t>Экономика — созидание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</a:rPr>
              <a:t>Наука — познание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</a:rPr>
              <a:t>Природа — жизнь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</a:rPr>
              <a:t>Будущее — ответственность</a:t>
            </a:r>
            <a:endParaRPr lang="en-US" sz="2300" dirty="0"/>
          </a:p>
        </p:txBody>
      </p:sp>
      <p:sp>
        <p:nvSpPr>
          <p:cNvPr id="18" name="Text 16"/>
          <p:cNvSpPr/>
          <p:nvPr/>
        </p:nvSpPr>
        <p:spPr>
          <a:xfrm>
            <a:off x="1691640" y="5532120"/>
            <a:ext cx="8869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F6E78"/>
                </a:solidFill>
              </a:rPr>
              <a:t>Не страна без ошибок — а страна, умеющая видеть противоречия, исправлять их и удерживать долгий смысл.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ГЛАВНЫЙ ОБРАЗ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Россия как пространство согласованного развития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Не утопия, а целевое состояние страны, где развитие одного уровня усиливает остальные.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2075688" cy="2212848"/>
          </a:xfrm>
          <a:prstGeom prst="roundRect">
            <a:avLst>
              <a:gd name="adj" fmla="val 2643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75688"/>
            <a:ext cx="54864" cy="2176272"/>
          </a:xfrm>
          <a:prstGeom prst="rect">
            <a:avLst/>
          </a:prstGeom>
          <a:solidFill>
            <a:srgbClr val="2B7A78"/>
          </a:solidFill>
          <a:ln w="12700">
            <a:solidFill>
              <a:srgbClr val="2B7A7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" y="2194560"/>
            <a:ext cx="17556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Человек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13232" y="2624328"/>
            <a:ext cx="1755648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Достоинство, раскрытие дара, свобода с ответственностью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852928" y="2057400"/>
            <a:ext cx="2075688" cy="2212848"/>
          </a:xfrm>
          <a:prstGeom prst="roundRect">
            <a:avLst>
              <a:gd name="adj" fmla="val 2643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17520" y="2194560"/>
            <a:ext cx="17556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Семья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017520" y="2624328"/>
            <a:ext cx="1755648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Преемственность, доверие, счастливое детство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157216" y="2057400"/>
            <a:ext cx="2075688" cy="2212848"/>
          </a:xfrm>
          <a:prstGeom prst="roundRect">
            <a:avLst>
              <a:gd name="adj" fmla="val 2643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21808" y="2194560"/>
            <a:ext cx="17556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Государство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321808" y="2624328"/>
            <a:ext cx="1755648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Служение, безопасность, стратегия и право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461504" y="2057400"/>
            <a:ext cx="2075688" cy="2212848"/>
          </a:xfrm>
          <a:prstGeom prst="roundRect">
            <a:avLst>
              <a:gd name="adj" fmla="val 2643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26096" y="2194560"/>
            <a:ext cx="17556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Экономика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626096" y="2624328"/>
            <a:ext cx="1755648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Созидание, кооперация, справедливый обмен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9765792" y="2057400"/>
            <a:ext cx="2075688" cy="2212848"/>
          </a:xfrm>
          <a:prstGeom prst="roundRect">
            <a:avLst>
              <a:gd name="adj" fmla="val 2643"/>
            </a:avLst>
          </a:prstGeom>
          <a:solidFill>
            <a:srgbClr val="EAF5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930384" y="2194560"/>
            <a:ext cx="17556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Природа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930384" y="2624328"/>
            <a:ext cx="1755648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Живая основа цивилизации и предел ответственности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Смысл → кооперация → действие → подтверждённый результат → масштабирование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ЦЕНТР СИСТЕМЫ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Человек высшего порядка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Свободный, образованный, здоровый, культурный и ответственный человек — не ресурс системы, а её цель.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383280" cy="3246120"/>
          </a:xfrm>
          <a:prstGeom prst="roundRect">
            <a:avLst>
              <a:gd name="adj" fmla="val 1690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1984248"/>
            <a:ext cx="54864" cy="3209544"/>
          </a:xfrm>
          <a:prstGeom prst="rect">
            <a:avLst/>
          </a:prstGeom>
          <a:solidFill>
            <a:srgbClr val="2B7A78"/>
          </a:solidFill>
          <a:ln w="12700">
            <a:solidFill>
              <a:srgbClr val="2B7A7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1031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Достоинство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04672" y="2532888"/>
            <a:ext cx="3063240" cy="2551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Безусловная основа отношения государства, общества и человека к самому себе.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70832" y="1965960"/>
            <a:ext cx="3383280" cy="3246120"/>
          </a:xfrm>
          <a:prstGeom prst="roundRect">
            <a:avLst>
              <a:gd name="adj" fmla="val 1690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0" y="1984248"/>
            <a:ext cx="54864" cy="3209544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35424" y="21031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Свобода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35424" y="2532888"/>
            <a:ext cx="3063240" cy="2551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Не произвол, а способность выбирать осознанно и отвечать за последствия.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101584" y="1965960"/>
            <a:ext cx="3383280" cy="3246120"/>
          </a:xfrm>
          <a:prstGeom prst="roundRect">
            <a:avLst>
              <a:gd name="adj" fmla="val 1690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19872" y="1984248"/>
            <a:ext cx="54864" cy="3209544"/>
          </a:xfrm>
          <a:prstGeom prst="rect">
            <a:avLst/>
          </a:prstGeom>
          <a:solidFill>
            <a:srgbClr val="6DAAC5"/>
          </a:solidFill>
          <a:ln w="12700">
            <a:solidFill>
              <a:srgbClr val="6DAAC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21031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Созидание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66176" y="2532888"/>
            <a:ext cx="3063240" cy="2551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Труд, обучение, творчество и служение становятся формами раскрытия человеческого дара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Книга Огня: Искра → Пламя → Луч → Жар → Факел → Свет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ОСНОВА ДОВЕРИЯ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Семья и община — первый контур страны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Идеальное государство начинается не с министерства, а с устойчивой семьи и живой общины.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31520" y="1965960"/>
            <a:ext cx="5074920" cy="1325880"/>
          </a:xfrm>
          <a:prstGeom prst="roundRect">
            <a:avLst>
              <a:gd name="adj" fmla="val 4138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1031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Счастливое детство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96112" y="2532888"/>
            <a:ext cx="47548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Безопасность, здоровье, творчество, сильная школа.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355080" y="1965960"/>
            <a:ext cx="5074920" cy="1325880"/>
          </a:xfrm>
          <a:prstGeom prst="roundRect">
            <a:avLst>
              <a:gd name="adj" fmla="val 4138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9672" y="21031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Дом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519672" y="2532888"/>
            <a:ext cx="47548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Красивое, доступное и спокойное пространство для жизни.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31520" y="3611880"/>
            <a:ext cx="5074920" cy="1325880"/>
          </a:xfrm>
          <a:prstGeom prst="roundRect">
            <a:avLst>
              <a:gd name="adj" fmla="val 4138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96112" y="374904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Поколения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96112" y="4178808"/>
            <a:ext cx="47548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Связь детей, родителей и старших; уважение к опыту.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355080" y="3611880"/>
            <a:ext cx="5074920" cy="1325880"/>
          </a:xfrm>
          <a:prstGeom prst="roundRect">
            <a:avLst>
              <a:gd name="adj" fmla="val 4138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19672" y="374904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Община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19672" y="4178808"/>
            <a:ext cx="47548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Кооперация, взаимопомощь и локальная ответственность.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Сильная Россия — это миллионы устойчивых человеческих связей.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УПРАВЛЕНИЕ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Государство служения и стратегического развития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Сила государства измеряется способностью защищать, предвидеть, организовывать и создавать возможности.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2487168" cy="2606040"/>
          </a:xfrm>
          <a:prstGeom prst="roundRect">
            <a:avLst>
              <a:gd name="adj" fmla="val 2206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2286000"/>
            <a:ext cx="21671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Видеть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4672" y="2715768"/>
            <a:ext cx="2167128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Данные, показатели, обратная связь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1435608" y="4251960"/>
            <a:ext cx="868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B7A78"/>
                </a:solidFill>
              </a:rPr>
              <a:t>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3493008" y="2148840"/>
            <a:ext cx="2487168" cy="2606040"/>
          </a:xfrm>
          <a:prstGeom prst="roundRect">
            <a:avLst>
              <a:gd name="adj" fmla="val 2206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0" y="2286000"/>
            <a:ext cx="21671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Предвидеть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57600" y="2715768"/>
            <a:ext cx="2167128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Риски, сценарии, длинный горизонт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288536" y="4251960"/>
            <a:ext cx="868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B7A78"/>
                </a:solidFill>
              </a:rPr>
              <a:t>2</a:t>
            </a:r>
            <a:endParaRPr lang="en-US" sz="2600" dirty="0"/>
          </a:p>
        </p:txBody>
      </p:sp>
      <p:sp>
        <p:nvSpPr>
          <p:cNvPr id="13" name="Shape 11"/>
          <p:cNvSpPr/>
          <p:nvPr/>
        </p:nvSpPr>
        <p:spPr>
          <a:xfrm>
            <a:off x="6345936" y="2148840"/>
            <a:ext cx="2487168" cy="2606040"/>
          </a:xfrm>
          <a:prstGeom prst="roundRect">
            <a:avLst>
              <a:gd name="adj" fmla="val 2206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10528" y="2286000"/>
            <a:ext cx="21671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Согласовывать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10528" y="2715768"/>
            <a:ext cx="2167128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Государство • бизнес • наука • общество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7141464" y="4251960"/>
            <a:ext cx="868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B7A78"/>
                </a:solidFill>
              </a:rPr>
              <a:t>3</a:t>
            </a:r>
            <a:endParaRPr lang="en-US" sz="2600" dirty="0"/>
          </a:p>
        </p:txBody>
      </p:sp>
      <p:sp>
        <p:nvSpPr>
          <p:cNvPr id="17" name="Shape 15"/>
          <p:cNvSpPr/>
          <p:nvPr/>
        </p:nvSpPr>
        <p:spPr>
          <a:xfrm>
            <a:off x="9198864" y="2148840"/>
            <a:ext cx="2487168" cy="2606040"/>
          </a:xfrm>
          <a:prstGeom prst="roundRect">
            <a:avLst>
              <a:gd name="adj" fmla="val 2206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63456" y="2286000"/>
            <a:ext cx="21671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Исполнять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63456" y="2715768"/>
            <a:ext cx="2167128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Ответственность, сроки, проверяемый результат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9994392" y="4251960"/>
            <a:ext cx="868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B7A78"/>
                </a:solidFill>
              </a:rPr>
              <a:t>4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ЭКВИЛИБРИУМ — контур наблюдения, анализа, прогнозирования и обратной связи.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БЛАГОСОСТОЯНИЕ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Экономика созидания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Экономика будущего производит не только ВВП, но и суверенитет, знания, здоровье, качество среды и перспективу детей.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75488" y="2240280"/>
            <a:ext cx="1965960" cy="2331720"/>
          </a:xfrm>
          <a:prstGeom prst="roundRect">
            <a:avLst>
              <a:gd name="adj" fmla="val 2791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37744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Ресурсы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2807208"/>
            <a:ext cx="1645920" cy="1636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капитал • труд • земля • данные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2386584" y="312724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2B84B"/>
                </a:solidFill>
              </a:rPr>
              <a:t>→</a:t>
            </a:r>
            <a:endParaRPr lang="en-US" sz="2500" dirty="0"/>
          </a:p>
        </p:txBody>
      </p:sp>
      <p:sp>
        <p:nvSpPr>
          <p:cNvPr id="9" name="Shape 7"/>
          <p:cNvSpPr/>
          <p:nvPr/>
        </p:nvSpPr>
        <p:spPr>
          <a:xfrm>
            <a:off x="2807208" y="2240280"/>
            <a:ext cx="1965960" cy="2331720"/>
          </a:xfrm>
          <a:prstGeom prst="roundRect">
            <a:avLst>
              <a:gd name="adj" fmla="val 2791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71800" y="237744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Кооперация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971800" y="2807208"/>
            <a:ext cx="1645920" cy="1636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государство • бизнес • наука • общество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718304" y="312724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2B84B"/>
                </a:solidFill>
              </a:rPr>
              <a:t>→</a:t>
            </a:r>
            <a:endParaRPr lang="en-US" sz="2500" dirty="0"/>
          </a:p>
        </p:txBody>
      </p:sp>
      <p:sp>
        <p:nvSpPr>
          <p:cNvPr id="13" name="Shape 11"/>
          <p:cNvSpPr/>
          <p:nvPr/>
        </p:nvSpPr>
        <p:spPr>
          <a:xfrm>
            <a:off x="5138928" y="2240280"/>
            <a:ext cx="1965960" cy="2331720"/>
          </a:xfrm>
          <a:prstGeom prst="roundRect">
            <a:avLst>
              <a:gd name="adj" fmla="val 2791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03520" y="237744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Продукт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303520" y="2807208"/>
            <a:ext cx="1645920" cy="1636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технология • услуга • инфраструктура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7050024" y="312724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2B84B"/>
                </a:solidFill>
              </a:rPr>
              <a:t>→</a:t>
            </a:r>
            <a:endParaRPr lang="en-US" sz="2500" dirty="0"/>
          </a:p>
        </p:txBody>
      </p:sp>
      <p:sp>
        <p:nvSpPr>
          <p:cNvPr id="17" name="Shape 15"/>
          <p:cNvSpPr/>
          <p:nvPr/>
        </p:nvSpPr>
        <p:spPr>
          <a:xfrm>
            <a:off x="7470648" y="2240280"/>
            <a:ext cx="1965960" cy="2331720"/>
          </a:xfrm>
          <a:prstGeom prst="roundRect">
            <a:avLst>
              <a:gd name="adj" fmla="val 2791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35240" y="237744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Эффект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635240" y="2807208"/>
            <a:ext cx="1645920" cy="1636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доход • здоровье • экология • знания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9381744" y="312724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2B84B"/>
                </a:solidFill>
              </a:rPr>
              <a:t>→</a:t>
            </a:r>
            <a:endParaRPr lang="en-US" sz="2500" dirty="0"/>
          </a:p>
        </p:txBody>
      </p:sp>
      <p:sp>
        <p:nvSpPr>
          <p:cNvPr id="21" name="Shape 19"/>
          <p:cNvSpPr/>
          <p:nvPr/>
        </p:nvSpPr>
        <p:spPr>
          <a:xfrm>
            <a:off x="9802368" y="2240280"/>
            <a:ext cx="1965960" cy="2331720"/>
          </a:xfrm>
          <a:prstGeom prst="roundRect">
            <a:avLst>
              <a:gd name="adj" fmla="val 2791"/>
            </a:avLst>
          </a:prstGeom>
          <a:solidFill>
            <a:srgbClr val="EAF5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966960" y="237744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Реинвест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966960" y="2807208"/>
            <a:ext cx="1645920" cy="1636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будущие поколения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Финансовая эффективность + общественная польза + экологическая устойчивость + технологический суверенитет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ИНТЕЛЛЕКТ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Наука, образование и технологический суверенитет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От школы — к лаборатории. От лаборатории — к производству. От производства — к мировому лидерству.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1097280" y="2240280"/>
            <a:ext cx="1078992" cy="1078992"/>
          </a:xfrm>
          <a:prstGeom prst="ellipse">
            <a:avLst/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35024" y="2542032"/>
            <a:ext cx="6035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7A78"/>
                </a:solidFill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58368" y="354787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Талант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58368" y="39776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30" dirty="0">
                <a:solidFill>
                  <a:srgbClr val="4F6E78"/>
                </a:solidFill>
              </a:rPr>
              <a:t>раннее выявление способностей</a:t>
            </a:r>
            <a:endParaRPr lang="en-US" sz="1130" dirty="0"/>
          </a:p>
        </p:txBody>
      </p:sp>
      <p:sp>
        <p:nvSpPr>
          <p:cNvPr id="9" name="Text 7"/>
          <p:cNvSpPr/>
          <p:nvPr/>
        </p:nvSpPr>
        <p:spPr>
          <a:xfrm>
            <a:off x="2606040" y="2596896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B84B"/>
                </a:solidFill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3374136" y="2240280"/>
            <a:ext cx="1078992" cy="1078992"/>
          </a:xfrm>
          <a:prstGeom prst="ellipse">
            <a:avLst/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2542032"/>
            <a:ext cx="6035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7A78"/>
                </a:solidFill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935224" y="354787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Наука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935224" y="39776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30" dirty="0">
                <a:solidFill>
                  <a:srgbClr val="4F6E78"/>
                </a:solidFill>
              </a:rPr>
              <a:t>фундаментальные исследования</a:t>
            </a:r>
            <a:endParaRPr lang="en-US" sz="1130" dirty="0"/>
          </a:p>
        </p:txBody>
      </p:sp>
      <p:sp>
        <p:nvSpPr>
          <p:cNvPr id="14" name="Text 12"/>
          <p:cNvSpPr/>
          <p:nvPr/>
        </p:nvSpPr>
        <p:spPr>
          <a:xfrm>
            <a:off x="4882896" y="2596896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B84B"/>
                </a:solidFill>
              </a:rPr>
              <a:t>→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5650992" y="2240280"/>
            <a:ext cx="1078992" cy="1078992"/>
          </a:xfrm>
          <a:prstGeom prst="ellipse">
            <a:avLst/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88736" y="2542032"/>
            <a:ext cx="6035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7A78"/>
                </a:solidFill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212080" y="354787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Инженерия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212080" y="39776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30" dirty="0">
                <a:solidFill>
                  <a:srgbClr val="4F6E78"/>
                </a:solidFill>
              </a:rPr>
              <a:t>конструкторские школы</a:t>
            </a:r>
            <a:endParaRPr lang="en-US" sz="1130" dirty="0"/>
          </a:p>
        </p:txBody>
      </p:sp>
      <p:sp>
        <p:nvSpPr>
          <p:cNvPr id="19" name="Text 17"/>
          <p:cNvSpPr/>
          <p:nvPr/>
        </p:nvSpPr>
        <p:spPr>
          <a:xfrm>
            <a:off x="7159752" y="2596896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B84B"/>
                </a:solidFill>
              </a:rPr>
              <a:t>→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7927848" y="2240280"/>
            <a:ext cx="1078992" cy="1078992"/>
          </a:xfrm>
          <a:prstGeom prst="ellipse">
            <a:avLst/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65592" y="2542032"/>
            <a:ext cx="6035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7A78"/>
                </a:solidFill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488936" y="354787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ИИ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488936" y="39776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30" dirty="0">
                <a:solidFill>
                  <a:srgbClr val="4F6E78"/>
                </a:solidFill>
              </a:rPr>
              <a:t>помощник человека</a:t>
            </a:r>
            <a:endParaRPr lang="en-US" sz="1130" dirty="0"/>
          </a:p>
        </p:txBody>
      </p:sp>
      <p:sp>
        <p:nvSpPr>
          <p:cNvPr id="24" name="Text 22"/>
          <p:cNvSpPr/>
          <p:nvPr/>
        </p:nvSpPr>
        <p:spPr>
          <a:xfrm>
            <a:off x="9436608" y="2596896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B84B"/>
                </a:solidFill>
              </a:rPr>
              <a:t>→</a:t>
            </a:r>
            <a:endParaRPr lang="en-US" sz="2200" dirty="0"/>
          </a:p>
        </p:txBody>
      </p:sp>
      <p:sp>
        <p:nvSpPr>
          <p:cNvPr id="25" name="Shape 23"/>
          <p:cNvSpPr/>
          <p:nvPr/>
        </p:nvSpPr>
        <p:spPr>
          <a:xfrm>
            <a:off x="10204704" y="2240280"/>
            <a:ext cx="1078992" cy="1078992"/>
          </a:xfrm>
          <a:prstGeom prst="ellipse">
            <a:avLst/>
          </a:prstGeom>
          <a:solidFill>
            <a:srgbClr val="EAF5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442448" y="2542032"/>
            <a:ext cx="6035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7A78"/>
                </a:solidFill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765792" y="354787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Производство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765792" y="39776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30" dirty="0">
                <a:solidFill>
                  <a:srgbClr val="4F6E78"/>
                </a:solidFill>
              </a:rPr>
              <a:t>собственные критические технологии</a:t>
            </a:r>
            <a:endParaRPr lang="en-US" sz="1130" dirty="0"/>
          </a:p>
        </p:txBody>
      </p:sp>
      <p:sp>
        <p:nvSpPr>
          <p:cNvPr id="29" name="Text 27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Интеллект становится стратегическим ресурсом, когда путь от знания до продукта короткий и честный.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СМЫСЛ И КРАСОТА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Культура — высший код цивилизации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Культура определяет, что общество считает достойным, прекрасным, допустимым и великим.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13232" y="2011680"/>
            <a:ext cx="5120640" cy="1325880"/>
          </a:xfrm>
          <a:prstGeom prst="roundRect">
            <a:avLst>
              <a:gd name="adj" fmla="val 4138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7824" y="214884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Язык и литература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77824" y="2578608"/>
            <a:ext cx="4800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пространство смысла и связности поколений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336792" y="2011680"/>
            <a:ext cx="5120640" cy="1325880"/>
          </a:xfrm>
          <a:prstGeom prst="roundRect">
            <a:avLst>
              <a:gd name="adj" fmla="val 4138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01384" y="214884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Народы России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501384" y="2578608"/>
            <a:ext cx="4800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самобытность без взаимного отчуждения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13232" y="3657600"/>
            <a:ext cx="5120640" cy="1325880"/>
          </a:xfrm>
          <a:prstGeom prst="roundRect">
            <a:avLst>
              <a:gd name="adj" fmla="val 4138"/>
            </a:avLst>
          </a:prstGeom>
          <a:solidFill>
            <a:srgbClr val="F9E9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7824" y="379476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Искусство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77824" y="4224528"/>
            <a:ext cx="4800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возвышение, исследование и объединение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336792" y="3657600"/>
            <a:ext cx="5120640" cy="1325880"/>
          </a:xfrm>
          <a:prstGeom prst="roundRect">
            <a:avLst>
              <a:gd name="adj" fmla="val 4138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01384" y="379476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Духовный диалог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01384" y="4224528"/>
            <a:ext cx="4800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уважение различий без смешения традиций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Красота — не украшение государства. Это среда, в которой формируется человек.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918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2B7A78"/>
                </a:solidFill>
              </a:rPr>
              <a:t>ЖИВАЯ ЗЕМЛЯ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324D"/>
                </a:solidFill>
              </a:rPr>
              <a:t>Природа и биоценозы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4F6E78"/>
                </a:solidFill>
              </a:rPr>
              <a:t>Экология становится не отдельной отраслью, а базовым принципом проектирования страны.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58368" y="2194560"/>
            <a:ext cx="2450592" cy="2788920"/>
          </a:xfrm>
          <a:prstGeom prst="roundRect">
            <a:avLst>
              <a:gd name="adj" fmla="val 2239"/>
            </a:avLst>
          </a:prstGeom>
          <a:solidFill>
            <a:srgbClr val="E8F6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331720"/>
            <a:ext cx="2130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Наблюдение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2761488"/>
            <a:ext cx="2130552" cy="2093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биоценозные точки и непрерывный мониторинг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74720" y="2194560"/>
            <a:ext cx="2450592" cy="2788920"/>
          </a:xfrm>
          <a:prstGeom prst="roundRect">
            <a:avLst>
              <a:gd name="adj" fmla="val 2239"/>
            </a:avLst>
          </a:prstGeom>
          <a:solidFill>
            <a:srgbClr val="DFF2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39312" y="2331720"/>
            <a:ext cx="2130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Предупреждение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639312" y="2761488"/>
            <a:ext cx="2130552" cy="2093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выявление угроз до необратимого ущерба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291072" y="2194560"/>
            <a:ext cx="2450592" cy="2788920"/>
          </a:xfrm>
          <a:prstGeom prst="roundRect">
            <a:avLst>
              <a:gd name="adj" fmla="val 2239"/>
            </a:avLst>
          </a:prstGeom>
          <a:solidFill>
            <a:srgbClr val="EAF5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55664" y="2331720"/>
            <a:ext cx="2130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Восстановление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55664" y="2761488"/>
            <a:ext cx="2130552" cy="2093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почвы, вода, леса, городская природа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9107424" y="2194560"/>
            <a:ext cx="2450592" cy="2788920"/>
          </a:xfrm>
          <a:prstGeom prst="roundRect">
            <a:avLst>
              <a:gd name="adj" fmla="val 2239"/>
            </a:avLst>
          </a:prstGeom>
          <a:solidFill>
            <a:srgbClr val="FFF4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272016" y="2331720"/>
            <a:ext cx="2130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Баланс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272016" y="2761488"/>
            <a:ext cx="2130552" cy="2093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F6E78"/>
                </a:solidFill>
              </a:rPr>
              <a:t>экономика в пределах жизнеспособности экосистем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960120" y="58795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7A78"/>
                </a:solidFill>
              </a:rPr>
              <a:t>Природа — не склад ресурсов. Это жизненная основа цивилизации и ответственность перед будущим.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55664"/>
            <a:ext cx="32004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A0A8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— Идеальное Мироустройство</dc:title>
  <dc:subject>Россия — Идеальное Мироустройство</dc:subject>
  <dc:creator>OpenAI</dc:creator>
  <cp:lastModifiedBy>OpenAI</cp:lastModifiedBy>
  <cp:revision>1</cp:revision>
  <dcterms:created xsi:type="dcterms:W3CDTF">2026-08-22T09:18:55Z</dcterms:created>
  <dcterms:modified xsi:type="dcterms:W3CDTF">2026-08-22T09:18:55Z</dcterms:modified>
</cp:coreProperties>
</file>