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россия_архив_наследия_и_мягкая_сила.png">    </p:cNvPr>
          <p:cNvPicPr>
            <a:picLocks noChangeAspect="1"/>
          </p:cNvPicPr>
          <p:nvPr/>
        </p:nvPicPr>
        <p:blipFill>
          <a:blip r:embed="rId1"/>
          <a:srcRect l="0" r="0" t="12499" b="1249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AFF"/>
          </a:solidFill>
          <a:ln w="12700">
            <a:solidFill>
              <a:srgbClr val="F7FAF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28600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36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Связь с ЭКВИЛИБРИУМ и балансами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30352" y="758952"/>
            <a:ext cx="10881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</a:rPr>
              <a:t>Архив становится источником проверенных смыслов и данных для управления развитием.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504688" y="3063240"/>
            <a:ext cx="1188720" cy="731520"/>
          </a:xfrm>
          <a:prstGeom prst="rect">
            <a:avLst/>
          </a:prstGeom>
          <a:solidFill>
            <a:srgbClr val="FFF2CC"/>
          </a:solidFill>
          <a:ln>
            <a:solidFill>
              <a:srgbClr val="C8A248"/>
            </a:solidFill>
          </a:ln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365D"/>
                </a:solidFill>
              </a:rPr>
              <a:t>АРХИВ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17365D"/>
                </a:solidFill>
              </a:rPr>
              <a:t>ЯДРО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138928" y="1371600"/>
            <a:ext cx="1920240" cy="457200"/>
          </a:xfrm>
          <a:prstGeom prst="rect">
            <a:avLst/>
          </a:prstGeom>
          <a:solidFill>
            <a:srgbClr val="1F4E79"/>
          </a:solidFill>
          <a:ln>
            <a:solidFill>
              <a:srgbClr val="1F4E7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Исторический баланс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7672988" y="2286000"/>
            <a:ext cx="1920240" cy="457200"/>
          </a:xfrm>
          <a:prstGeom prst="rect">
            <a:avLst/>
          </a:prstGeom>
          <a:solidFill>
            <a:srgbClr val="9E2A2B"/>
          </a:solidFill>
          <a:ln>
            <a:solidFill>
              <a:srgbClr val="9E2A2B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Культурный баланс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672988" y="4114800"/>
            <a:ext cx="1920240" cy="457200"/>
          </a:xfrm>
          <a:prstGeom prst="rect">
            <a:avLst/>
          </a:prstGeom>
          <a:solidFill>
            <a:srgbClr val="1F4E79"/>
          </a:solidFill>
          <a:ln>
            <a:solidFill>
              <a:srgbClr val="1F4E7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Языковой баланс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5138928" y="5029200"/>
            <a:ext cx="1920240" cy="457200"/>
          </a:xfrm>
          <a:prstGeom prst="rect">
            <a:avLst/>
          </a:prstGeom>
          <a:solidFill>
            <a:srgbClr val="9E2A2B"/>
          </a:solidFill>
          <a:ln>
            <a:solidFill>
              <a:srgbClr val="9E2A2B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Образовательный баланс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2604868" y="4114800"/>
            <a:ext cx="1920240" cy="457200"/>
          </a:xfrm>
          <a:prstGeom prst="rect">
            <a:avLst/>
          </a:prstGeom>
          <a:solidFill>
            <a:srgbClr val="1F4E79"/>
          </a:solidFill>
          <a:ln>
            <a:solidFill>
              <a:srgbClr val="1F4E7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Научный баланс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604868" y="2286000"/>
            <a:ext cx="1920240" cy="457200"/>
          </a:xfrm>
          <a:prstGeom prst="rect">
            <a:avLst/>
          </a:prstGeom>
          <a:solidFill>
            <a:srgbClr val="9E2A2B"/>
          </a:solidFill>
          <a:ln>
            <a:solidFill>
              <a:srgbClr val="9E2A2B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Международный баланс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02920" y="6547104"/>
            <a:ext cx="6858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718096"/>
                </a:solidFill>
              </a:rPr>
              <a:t>Россия • Архив сохранения наследия • Мягкая сила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11384280" y="649224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18096"/>
                </a:solidFill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AFF"/>
          </a:solidFill>
          <a:ln w="12700">
            <a:solidFill>
              <a:srgbClr val="F7FAF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28600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36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Пакет решений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30352" y="758952"/>
            <a:ext cx="10881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</a:rPr>
              <a:t>Что должно быть подготовлено для запуска Архива.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777240" y="1417320"/>
            <a:ext cx="2148840" cy="594360"/>
          </a:xfrm>
          <a:prstGeom prst="rect">
            <a:avLst/>
          </a:prstGeom>
          <a:solidFill>
            <a:srgbClr val="1F4E79"/>
          </a:solidFill>
          <a:ln>
            <a:solidFill>
              <a:srgbClr val="1F4E7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Положение об Архиве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3566160" y="1417320"/>
            <a:ext cx="2148840" cy="594360"/>
          </a:xfrm>
          <a:prstGeom prst="rect">
            <a:avLst/>
          </a:prstGeom>
          <a:solidFill>
            <a:srgbClr val="9E2A2B"/>
          </a:solidFill>
          <a:ln>
            <a:solidFill>
              <a:srgbClr val="9E2A2B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Единый паспорт источника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355080" y="1417320"/>
            <a:ext cx="2148840" cy="594360"/>
          </a:xfrm>
          <a:prstGeom prst="rect">
            <a:avLst/>
          </a:prstGeom>
          <a:solidFill>
            <a:srgbClr val="1F4E79"/>
          </a:solidFill>
          <a:ln>
            <a:solidFill>
              <a:srgbClr val="1F4E7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Регламент валидации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9144000" y="1417320"/>
            <a:ext cx="2148840" cy="594360"/>
          </a:xfrm>
          <a:prstGeom prst="rect">
            <a:avLst/>
          </a:prstGeom>
          <a:solidFill>
            <a:srgbClr val="9E2A2B"/>
          </a:solidFill>
          <a:ln>
            <a:solidFill>
              <a:srgbClr val="9E2A2B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Стандарт метаданных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777240" y="2834640"/>
            <a:ext cx="2148840" cy="594360"/>
          </a:xfrm>
          <a:prstGeom prst="rect">
            <a:avLst/>
          </a:prstGeom>
          <a:solidFill>
            <a:srgbClr val="1F4E79"/>
          </a:solidFill>
          <a:ln>
            <a:solidFill>
              <a:srgbClr val="1F4E7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Реестр фондов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3566160" y="2834640"/>
            <a:ext cx="2148840" cy="594360"/>
          </a:xfrm>
          <a:prstGeom prst="rect">
            <a:avLst/>
          </a:prstGeom>
          <a:solidFill>
            <a:srgbClr val="9E2A2B"/>
          </a:solidFill>
          <a:ln>
            <a:solidFill>
              <a:srgbClr val="9E2A2B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Пилотная дорожная карта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6355080" y="2834640"/>
            <a:ext cx="2148840" cy="594360"/>
          </a:xfrm>
          <a:prstGeom prst="rect">
            <a:avLst/>
          </a:prstGeom>
          <a:solidFill>
            <a:srgbClr val="1F4E79"/>
          </a:solidFill>
          <a:ln>
            <a:solidFill>
              <a:srgbClr val="1F4E7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Образовательная витрина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9144000" y="2834640"/>
            <a:ext cx="2148840" cy="594360"/>
          </a:xfrm>
          <a:prstGeom prst="rect">
            <a:avLst/>
          </a:prstGeom>
          <a:solidFill>
            <a:srgbClr val="9E2A2B"/>
          </a:solidFill>
          <a:ln>
            <a:solidFill>
              <a:srgbClr val="9E2A2B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Международный медиапакет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914400" y="4754880"/>
            <a:ext cx="10332720" cy="868680"/>
          </a:xfrm>
          <a:prstGeom prst="rect">
            <a:avLst/>
          </a:prstGeom>
          <a:solidFill>
            <a:srgbClr val="FFFFFF">
              <a:alpha val="98000"/>
            </a:srgbClr>
          </a:solidFill>
          <a:ln>
            <a:solidFill>
              <a:srgbClr val="EAF1F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17365D"/>
                </a:solidFill>
              </a:rPr>
              <a:t>Управленческий принцип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</a:rPr>
              <a:t>Сначала — доказательность и сохранность. Затем — доступ, образование, культурная дипломатия и международное влияние.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502920" y="6547104"/>
            <a:ext cx="6858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718096"/>
                </a:solidFill>
              </a:rPr>
              <a:t>Россия • Архив сохранения наследия • Мягкая сила</a:t>
            </a:r>
            <a:endParaRPr lang="en-US" sz="700" dirty="0"/>
          </a:p>
        </p:txBody>
      </p:sp>
      <p:sp>
        <p:nvSpPr>
          <p:cNvPr id="15" name="Text 13"/>
          <p:cNvSpPr/>
          <p:nvPr/>
        </p:nvSpPr>
        <p:spPr>
          <a:xfrm>
            <a:off x="11384280" y="649224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18096"/>
                </a:solidFill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AFF"/>
          </a:solidFill>
          <a:ln w="12700">
            <a:solidFill>
              <a:srgbClr val="F7FAF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28600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36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Итоговая формула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30352" y="758952"/>
            <a:ext cx="10881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</a:rPr>
              <a:t>Архив наследия — не прошлое, а инфраструктура будущего.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85800" y="2423160"/>
            <a:ext cx="10835640" cy="914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7365D"/>
                </a:solidFill>
              </a:rPr>
              <a:t>ПАМЯТЬ → ВАЛИДАЦИЯ → ЦИФРОВОЙ АРХИВ → ОБРАЗОВАНИЕ → КУЛЬТУРА → ДОВЕРИЕ → МЯГКАЯ СИЛА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143000" y="4069080"/>
            <a:ext cx="9921240" cy="1188720"/>
          </a:xfrm>
          <a:prstGeom prst="rect">
            <a:avLst/>
          </a:prstGeom>
          <a:solidFill>
            <a:srgbClr val="FFFFFF">
              <a:alpha val="98000"/>
            </a:srgbClr>
          </a:solidFill>
          <a:ln>
            <a:solidFill>
              <a:srgbClr val="EAF1F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9E2A2B"/>
                </a:solidFill>
              </a:rPr>
              <a:t>Главный результат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</a:rPr>
              <a:t>Россия получает управляемую систему сохранения наследия, которая укрепляет идентичность, образование, научную преемственность, гуманитарное сотрудничество и международное доверие.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02920" y="6547104"/>
            <a:ext cx="6858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718096"/>
                </a:solidFill>
              </a:rPr>
              <a:t>Россия • Архив сохранения наследия • Мягкая сила</a:t>
            </a:r>
            <a:endParaRPr lang="en-US" sz="700" dirty="0"/>
          </a:p>
        </p:txBody>
      </p:sp>
      <p:sp>
        <p:nvSpPr>
          <p:cNvPr id="8" name="Text 6"/>
          <p:cNvSpPr/>
          <p:nvPr/>
        </p:nvSpPr>
        <p:spPr>
          <a:xfrm>
            <a:off x="11384280" y="649224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18096"/>
                </a:solidFill>
              </a:rPr>
              <a:t>12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AFF"/>
          </a:solidFill>
          <a:ln w="12700">
            <a:solidFill>
              <a:srgbClr val="F7FAF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28600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36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Главная идея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30352" y="758952"/>
            <a:ext cx="10881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</a:rPr>
              <a:t>Наследие должно стать управляемой инфраструктурой доверия и культурного влияния.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1325880"/>
            <a:ext cx="3520440" cy="1234440"/>
          </a:xfrm>
          <a:prstGeom prst="rect">
            <a:avLst/>
          </a:prstGeom>
          <a:solidFill>
            <a:srgbClr val="FFFFFF">
              <a:alpha val="98000"/>
            </a:srgbClr>
          </a:solidFill>
          <a:ln>
            <a:solidFill>
              <a:srgbClr val="EAF1F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1F4E79"/>
                </a:solidFill>
              </a:rPr>
              <a:t>Не склад файлов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</a:rPr>
              <a:t>Архив — это доказательная система: источник, происхождение, права, версии, контекст и доступ.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343400" y="1325880"/>
            <a:ext cx="3520440" cy="1234440"/>
          </a:xfrm>
          <a:prstGeom prst="rect">
            <a:avLst/>
          </a:prstGeom>
          <a:solidFill>
            <a:srgbClr val="FFFFFF">
              <a:alpha val="98000"/>
            </a:srgbClr>
          </a:solidFill>
          <a:ln>
            <a:solidFill>
              <a:srgbClr val="EAF1F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9E2A2B"/>
                </a:solidFill>
              </a:rPr>
              <a:t>Не только культура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</a:rPr>
              <a:t>В контур входят история, язык, наука, образование, традиции, семейная и региональная память.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046720" y="1325880"/>
            <a:ext cx="3520440" cy="1234440"/>
          </a:xfrm>
          <a:prstGeom prst="rect">
            <a:avLst/>
          </a:prstGeom>
          <a:solidFill>
            <a:srgbClr val="FFFFFF">
              <a:alpha val="98000"/>
            </a:srgbClr>
          </a:solidFill>
          <a:ln>
            <a:solidFill>
              <a:srgbClr val="EAF1F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1F4E79"/>
                </a:solidFill>
              </a:rPr>
              <a:t>Не пропаганда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</a:rPr>
              <a:t>Мягкая сила работает через качество источников, уважение, партнерство и полезность для мира.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504688" y="4069080"/>
            <a:ext cx="1188720" cy="731520"/>
          </a:xfrm>
          <a:prstGeom prst="rect">
            <a:avLst/>
          </a:prstGeom>
          <a:solidFill>
            <a:srgbClr val="FFF2CC"/>
          </a:solidFill>
          <a:ln>
            <a:solidFill>
              <a:srgbClr val="C8A248"/>
            </a:solidFill>
          </a:ln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365D"/>
                </a:solidFill>
              </a:rPr>
              <a:t>АРХИВ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17365D"/>
                </a:solidFill>
              </a:rPr>
              <a:t>ЯДРО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413248" y="3154680"/>
            <a:ext cx="1371600" cy="393192"/>
          </a:xfrm>
          <a:prstGeom prst="rect">
            <a:avLst/>
          </a:prstGeom>
          <a:solidFill>
            <a:srgbClr val="1F4E79"/>
          </a:solidFill>
          <a:ln>
            <a:solidFill>
              <a:srgbClr val="1F4E7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Фонды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7788929" y="3694176"/>
            <a:ext cx="1371600" cy="393192"/>
          </a:xfrm>
          <a:prstGeom prst="rect">
            <a:avLst/>
          </a:prstGeom>
          <a:solidFill>
            <a:srgbClr val="9E2A2B"/>
          </a:solidFill>
          <a:ln>
            <a:solidFill>
              <a:srgbClr val="9E2A2B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Валидация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7788929" y="4773168"/>
            <a:ext cx="1371600" cy="393192"/>
          </a:xfrm>
          <a:prstGeom prst="rect">
            <a:avLst/>
          </a:prstGeom>
          <a:solidFill>
            <a:srgbClr val="1F4E79"/>
          </a:solidFill>
          <a:ln>
            <a:solidFill>
              <a:srgbClr val="1F4E7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Цифровизация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413248" y="5312664"/>
            <a:ext cx="1371600" cy="393192"/>
          </a:xfrm>
          <a:prstGeom prst="rect">
            <a:avLst/>
          </a:prstGeom>
          <a:solidFill>
            <a:srgbClr val="9E2A2B"/>
          </a:solidFill>
          <a:ln>
            <a:solidFill>
              <a:srgbClr val="9E2A2B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Образование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3037567" y="4773168"/>
            <a:ext cx="1371600" cy="393192"/>
          </a:xfrm>
          <a:prstGeom prst="rect">
            <a:avLst/>
          </a:prstGeom>
          <a:solidFill>
            <a:srgbClr val="1F4E79"/>
          </a:solidFill>
          <a:ln>
            <a:solidFill>
              <a:srgbClr val="1F4E7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Дипломатия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3037567" y="3694176"/>
            <a:ext cx="1371600" cy="393192"/>
          </a:xfrm>
          <a:prstGeom prst="rect">
            <a:avLst/>
          </a:prstGeom>
          <a:solidFill>
            <a:srgbClr val="9E2A2B"/>
          </a:solidFill>
          <a:ln>
            <a:solidFill>
              <a:srgbClr val="9E2A2B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ИИ-анализ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502920" y="6547104"/>
            <a:ext cx="6858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718096"/>
                </a:solidFill>
              </a:rPr>
              <a:t>Россия • Архив сохранения наследия • Мягкая сила</a:t>
            </a:r>
            <a:endParaRPr lang="en-US" sz="700" dirty="0"/>
          </a:p>
        </p:txBody>
      </p:sp>
      <p:sp>
        <p:nvSpPr>
          <p:cNvPr id="16" name="Text 14"/>
          <p:cNvSpPr/>
          <p:nvPr/>
        </p:nvSpPr>
        <p:spPr>
          <a:xfrm>
            <a:off x="11384280" y="649224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18096"/>
                </a:solidFill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AFF"/>
          </a:solidFill>
          <a:ln w="12700">
            <a:solidFill>
              <a:srgbClr val="F7FAF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28600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36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Архитектура Архива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30352" y="758952"/>
            <a:ext cx="10881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</a:rPr>
              <a:t>От объекта наследия до международного гуманитарного влияния.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94360" y="2468880"/>
            <a:ext cx="1298448" cy="749808"/>
          </a:xfrm>
          <a:prstGeom prst="rect">
            <a:avLst/>
          </a:prstGeom>
          <a:solidFill>
            <a:srgbClr val="1F4E79"/>
          </a:solidFill>
          <a:ln>
            <a:solidFill>
              <a:srgbClr val="1F4E7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Объект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наследия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2240280" y="2468880"/>
            <a:ext cx="1298448" cy="749808"/>
          </a:xfrm>
          <a:prstGeom prst="rect">
            <a:avLst/>
          </a:prstGeom>
          <a:solidFill>
            <a:srgbClr val="1F4E79"/>
          </a:solidFill>
          <a:ln>
            <a:solidFill>
              <a:srgbClr val="1F4E7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Паспорт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источника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886200" y="2468880"/>
            <a:ext cx="1298448" cy="749808"/>
          </a:xfrm>
          <a:prstGeom prst="rect">
            <a:avLst/>
          </a:prstGeom>
          <a:solidFill>
            <a:srgbClr val="1F4E79"/>
          </a:solidFill>
          <a:ln>
            <a:solidFill>
              <a:srgbClr val="1F4E7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Экспертиза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и права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532120" y="2468880"/>
            <a:ext cx="1298448" cy="749808"/>
          </a:xfrm>
          <a:prstGeom prst="rect">
            <a:avLst/>
          </a:prstGeom>
          <a:solidFill>
            <a:srgbClr val="9E2A2B"/>
          </a:solidFill>
          <a:ln>
            <a:solidFill>
              <a:srgbClr val="9E2A2B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Цифровая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копия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178040" y="2468880"/>
            <a:ext cx="1298448" cy="749808"/>
          </a:xfrm>
          <a:prstGeom prst="rect">
            <a:avLst/>
          </a:prstGeom>
          <a:solidFill>
            <a:srgbClr val="9E2A2B"/>
          </a:solidFill>
          <a:ln>
            <a:solidFill>
              <a:srgbClr val="9E2A2B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Реестр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и доступ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823960" y="2468880"/>
            <a:ext cx="1298448" cy="749808"/>
          </a:xfrm>
          <a:prstGeom prst="rect">
            <a:avLst/>
          </a:prstGeom>
          <a:solidFill>
            <a:srgbClr val="C8A248"/>
          </a:solidFill>
          <a:ln>
            <a:solidFill>
              <a:srgbClr val="C8A248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Образование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и медиа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0469880" y="2468880"/>
            <a:ext cx="1298448" cy="749808"/>
          </a:xfrm>
          <a:prstGeom prst="rect">
            <a:avLst/>
          </a:prstGeom>
          <a:solidFill>
            <a:srgbClr val="C8A248"/>
          </a:solidFill>
          <a:ln>
            <a:solidFill>
              <a:srgbClr val="C8A248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Мягкая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сила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60120" y="4160520"/>
            <a:ext cx="10241280" cy="1051560"/>
          </a:xfrm>
          <a:prstGeom prst="rect">
            <a:avLst/>
          </a:prstGeom>
          <a:solidFill>
            <a:srgbClr val="FFFFFF">
              <a:alpha val="98000"/>
            </a:srgbClr>
          </a:solidFill>
          <a:ln>
            <a:solidFill>
              <a:srgbClr val="EAF1F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17365D"/>
                </a:solidFill>
              </a:rPr>
              <a:t>Смысл цепочки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</a:rPr>
              <a:t>Каждый материал проходит путь от сохранения и проверки к включению в образовательные, научные, культурные и международные программы.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02920" y="6547104"/>
            <a:ext cx="6858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718096"/>
                </a:solidFill>
              </a:rPr>
              <a:t>Россия • Архив сохранения наследия • Мягкая сила</a:t>
            </a:r>
            <a:endParaRPr lang="en-US" sz="700" dirty="0"/>
          </a:p>
        </p:txBody>
      </p:sp>
      <p:sp>
        <p:nvSpPr>
          <p:cNvPr id="14" name="Text 12"/>
          <p:cNvSpPr/>
          <p:nvPr/>
        </p:nvSpPr>
        <p:spPr>
          <a:xfrm>
            <a:off x="11384280" y="649224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18096"/>
                </a:solidFill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AFF"/>
          </a:solidFill>
          <a:ln w="12700">
            <a:solidFill>
              <a:srgbClr val="F7FAF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28600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36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базовых модулей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30352" y="758952"/>
            <a:ext cx="10881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</a:rPr>
              <a:t>Система должна работать как единый контур, а не набор разрозненных инициатив.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1325880"/>
            <a:ext cx="2514600" cy="1417320"/>
          </a:xfrm>
          <a:prstGeom prst="rect">
            <a:avLst/>
          </a:prstGeom>
          <a:solidFill>
            <a:srgbClr val="FFFFFF">
              <a:alpha val="98000"/>
            </a:srgbClr>
          </a:solidFill>
          <a:ln>
            <a:solidFill>
              <a:srgbClr val="EAF1F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1F4E79"/>
                </a:solidFill>
              </a:rPr>
              <a:t>Единый реестр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</a:rPr>
              <a:t>фонды, объекты, персоналии, места, права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3520440" y="1325880"/>
            <a:ext cx="2514600" cy="1417320"/>
          </a:xfrm>
          <a:prstGeom prst="rect">
            <a:avLst/>
          </a:prstGeom>
          <a:solidFill>
            <a:srgbClr val="FFFFFF">
              <a:alpha val="98000"/>
            </a:srgbClr>
          </a:solidFill>
          <a:ln>
            <a:solidFill>
              <a:srgbClr val="EAF1F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9E2A2B"/>
                </a:solidFill>
              </a:rPr>
              <a:t>Паспорт источника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</a:rPr>
              <a:t>происхождение, состояние, право, доверие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400800" y="1325880"/>
            <a:ext cx="2514600" cy="1417320"/>
          </a:xfrm>
          <a:prstGeom prst="rect">
            <a:avLst/>
          </a:prstGeom>
          <a:solidFill>
            <a:srgbClr val="FFFFFF">
              <a:alpha val="98000"/>
            </a:srgbClr>
          </a:solidFill>
          <a:ln>
            <a:solidFill>
              <a:srgbClr val="EAF1F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1F4E79"/>
                </a:solidFill>
              </a:rPr>
              <a:t>Центр валидации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</a:rPr>
              <a:t>историческая, научная, юридическая экспертиза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9281160" y="1325880"/>
            <a:ext cx="2514600" cy="1417320"/>
          </a:xfrm>
          <a:prstGeom prst="rect">
            <a:avLst/>
          </a:prstGeom>
          <a:solidFill>
            <a:srgbClr val="FFFFFF">
              <a:alpha val="98000"/>
            </a:srgbClr>
          </a:solidFill>
          <a:ln>
            <a:solidFill>
              <a:srgbClr val="EAF1F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9E2A2B"/>
                </a:solidFill>
              </a:rPr>
              <a:t>Цифровое хранилище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</a:rPr>
              <a:t>копии, метаданные, резервирование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40080" y="3474720"/>
            <a:ext cx="2514600" cy="1417320"/>
          </a:xfrm>
          <a:prstGeom prst="rect">
            <a:avLst/>
          </a:prstGeom>
          <a:solidFill>
            <a:srgbClr val="FFFFFF">
              <a:alpha val="98000"/>
            </a:srgbClr>
          </a:solidFill>
          <a:ln>
            <a:solidFill>
              <a:srgbClr val="EAF1F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1F4E79"/>
                </a:solidFill>
              </a:rPr>
              <a:t>Образовательный портал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</a:rPr>
              <a:t>курсы, атласы, карты, наставничество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520440" y="3474720"/>
            <a:ext cx="2514600" cy="1417320"/>
          </a:xfrm>
          <a:prstGeom prst="rect">
            <a:avLst/>
          </a:prstGeom>
          <a:solidFill>
            <a:srgbClr val="FFFFFF">
              <a:alpha val="98000"/>
            </a:srgbClr>
          </a:solidFill>
          <a:ln>
            <a:solidFill>
              <a:srgbClr val="EAF1F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9E2A2B"/>
                </a:solidFill>
              </a:rPr>
              <a:t>Международный контур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</a:rPr>
              <a:t>переводы, выставки, партнерства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400800" y="3474720"/>
            <a:ext cx="2514600" cy="1417320"/>
          </a:xfrm>
          <a:prstGeom prst="rect">
            <a:avLst/>
          </a:prstGeom>
          <a:solidFill>
            <a:srgbClr val="FFFFFF">
              <a:alpha val="98000"/>
            </a:srgbClr>
          </a:solidFill>
          <a:ln>
            <a:solidFill>
              <a:srgbClr val="EAF1F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1F4E79"/>
                </a:solidFill>
              </a:rPr>
              <a:t>ИИ-аналитика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</a:rPr>
              <a:t>связи, графы, контексты, поиск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9281160" y="3474720"/>
            <a:ext cx="2514600" cy="1417320"/>
          </a:xfrm>
          <a:prstGeom prst="rect">
            <a:avLst/>
          </a:prstGeom>
          <a:solidFill>
            <a:srgbClr val="FFFFFF">
              <a:alpha val="98000"/>
            </a:srgbClr>
          </a:solidFill>
          <a:ln>
            <a:solidFill>
              <a:srgbClr val="EAF1F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9E2A2B"/>
                </a:solidFill>
              </a:rPr>
              <a:t>Региональная память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</a:rPr>
              <a:t>семейные фонды, города, ремесла, школы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02920" y="6547104"/>
            <a:ext cx="6858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718096"/>
                </a:solidFill>
              </a:rPr>
              <a:t>Россия • Архив сохранения наследия • Мягкая сила</a:t>
            </a:r>
            <a:endParaRPr lang="en-US" sz="700" dirty="0"/>
          </a:p>
        </p:txBody>
      </p:sp>
      <p:sp>
        <p:nvSpPr>
          <p:cNvPr id="14" name="Text 12"/>
          <p:cNvSpPr/>
          <p:nvPr/>
        </p:nvSpPr>
        <p:spPr>
          <a:xfrm>
            <a:off x="11384280" y="649224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18096"/>
                </a:solidFill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AFF"/>
          </a:solidFill>
          <a:ln w="12700">
            <a:solidFill>
              <a:srgbClr val="F7FAF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28600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36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Мягкая сила: механизм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30352" y="758952"/>
            <a:ext cx="10881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</a:rPr>
              <a:t>Влияние строится через доверие, образование, культуру и открытость проверенных источников.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504688" y="3063240"/>
            <a:ext cx="1188720" cy="731520"/>
          </a:xfrm>
          <a:prstGeom prst="rect">
            <a:avLst/>
          </a:prstGeom>
          <a:solidFill>
            <a:srgbClr val="FFF2CC"/>
          </a:solidFill>
          <a:ln>
            <a:solidFill>
              <a:srgbClr val="C8A248"/>
            </a:solidFill>
          </a:ln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365D"/>
                </a:solidFill>
              </a:rPr>
              <a:t>АРХИВ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17365D"/>
                </a:solidFill>
              </a:rPr>
              <a:t>ЯДРО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2011680" y="1417320"/>
            <a:ext cx="1371600" cy="457200"/>
          </a:xfrm>
          <a:prstGeom prst="rect">
            <a:avLst/>
          </a:prstGeom>
          <a:solidFill>
            <a:srgbClr val="1F4E79"/>
          </a:solidFill>
          <a:ln>
            <a:solidFill>
              <a:srgbClr val="1F4E7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Русский язык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754880" y="1097280"/>
            <a:ext cx="1371600" cy="457200"/>
          </a:xfrm>
          <a:prstGeom prst="rect">
            <a:avLst/>
          </a:prstGeom>
          <a:solidFill>
            <a:srgbClr val="9E2A2B"/>
          </a:solidFill>
          <a:ln>
            <a:solidFill>
              <a:srgbClr val="9E2A2B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Культура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06640" y="1097280"/>
            <a:ext cx="1371600" cy="457200"/>
          </a:xfrm>
          <a:prstGeom prst="rect">
            <a:avLst/>
          </a:prstGeom>
          <a:solidFill>
            <a:srgbClr val="1F4E79"/>
          </a:solidFill>
          <a:ln>
            <a:solidFill>
              <a:srgbClr val="1F4E7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Наука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9875520" y="1417320"/>
            <a:ext cx="1371600" cy="457200"/>
          </a:xfrm>
          <a:prstGeom prst="rect">
            <a:avLst/>
          </a:prstGeom>
          <a:solidFill>
            <a:srgbClr val="9E2A2B"/>
          </a:solidFill>
          <a:ln>
            <a:solidFill>
              <a:srgbClr val="9E2A2B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Образование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2011680" y="4892040"/>
            <a:ext cx="1371600" cy="457200"/>
          </a:xfrm>
          <a:prstGeom prst="rect">
            <a:avLst/>
          </a:prstGeom>
          <a:solidFill>
            <a:srgbClr val="1F4E79"/>
          </a:solidFill>
          <a:ln>
            <a:solidFill>
              <a:srgbClr val="1F4E7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Кино и медиа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4754880" y="5440680"/>
            <a:ext cx="1371600" cy="457200"/>
          </a:xfrm>
          <a:prstGeom prst="rect">
            <a:avLst/>
          </a:prstGeom>
          <a:solidFill>
            <a:srgbClr val="9E2A2B"/>
          </a:solidFill>
          <a:ln>
            <a:solidFill>
              <a:srgbClr val="9E2A2B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Музеи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7406640" y="5440680"/>
            <a:ext cx="1371600" cy="457200"/>
          </a:xfrm>
          <a:prstGeom prst="rect">
            <a:avLst/>
          </a:prstGeom>
          <a:solidFill>
            <a:srgbClr val="1F4E79"/>
          </a:solidFill>
          <a:ln>
            <a:solidFill>
              <a:srgbClr val="1F4E7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Архивы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9875520" y="4892040"/>
            <a:ext cx="1371600" cy="457200"/>
          </a:xfrm>
          <a:prstGeom prst="rect">
            <a:avLst/>
          </a:prstGeom>
          <a:solidFill>
            <a:srgbClr val="9E2A2B"/>
          </a:solidFill>
          <a:ln>
            <a:solidFill>
              <a:srgbClr val="9E2A2B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Партнерства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502920" y="6547104"/>
            <a:ext cx="6858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718096"/>
                </a:solidFill>
              </a:rPr>
              <a:t>Россия • Архив сохранения наследия • Мягкая сила</a:t>
            </a:r>
            <a:endParaRPr lang="en-US" sz="700" dirty="0"/>
          </a:p>
        </p:txBody>
      </p:sp>
      <p:sp>
        <p:nvSpPr>
          <p:cNvPr id="15" name="Text 13"/>
          <p:cNvSpPr/>
          <p:nvPr/>
        </p:nvSpPr>
        <p:spPr>
          <a:xfrm>
            <a:off x="11384280" y="649224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18096"/>
                </a:solidFill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AFF"/>
          </a:solidFill>
          <a:ln w="12700">
            <a:solidFill>
              <a:srgbClr val="F7FAF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28600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36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Валидация источников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30352" y="758952"/>
            <a:ext cx="10881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</a:rPr>
              <a:t>Мягкая сила невозможна без доверия к происхождению, подлинности и правам.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914400" y="2057400"/>
            <a:ext cx="1325880" cy="502920"/>
          </a:xfrm>
          <a:prstGeom prst="rect">
            <a:avLst/>
          </a:prstGeom>
          <a:solidFill>
            <a:srgbClr val="1F4E79"/>
          </a:solidFill>
          <a:ln>
            <a:solidFill>
              <a:srgbClr val="1F4E7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Идентификация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2697480" y="2057400"/>
            <a:ext cx="1325880" cy="502920"/>
          </a:xfrm>
          <a:prstGeom prst="rect">
            <a:avLst/>
          </a:prstGeom>
          <a:solidFill>
            <a:srgbClr val="9E2A2B"/>
          </a:solidFill>
          <a:ln>
            <a:solidFill>
              <a:srgbClr val="9E2A2B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Происхождение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480560" y="2057400"/>
            <a:ext cx="1325880" cy="502920"/>
          </a:xfrm>
          <a:prstGeom prst="rect">
            <a:avLst/>
          </a:prstGeom>
          <a:solidFill>
            <a:srgbClr val="1F4E79"/>
          </a:solidFill>
          <a:ln>
            <a:solidFill>
              <a:srgbClr val="1F4E7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Права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263640" y="2057400"/>
            <a:ext cx="1325880" cy="502920"/>
          </a:xfrm>
          <a:prstGeom prst="rect">
            <a:avLst/>
          </a:prstGeom>
          <a:solidFill>
            <a:srgbClr val="9E2A2B"/>
          </a:solidFill>
          <a:ln>
            <a:solidFill>
              <a:srgbClr val="9E2A2B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Версии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046720" y="2057400"/>
            <a:ext cx="1325880" cy="502920"/>
          </a:xfrm>
          <a:prstGeom prst="rect">
            <a:avLst/>
          </a:prstGeom>
          <a:solidFill>
            <a:srgbClr val="1F4E79"/>
          </a:solidFill>
          <a:ln>
            <a:solidFill>
              <a:srgbClr val="1F4E7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Экспертиза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9829800" y="2057400"/>
            <a:ext cx="1325880" cy="502920"/>
          </a:xfrm>
          <a:prstGeom prst="rect">
            <a:avLst/>
          </a:prstGeom>
          <a:solidFill>
            <a:srgbClr val="9E2A2B"/>
          </a:solidFill>
          <a:ln>
            <a:solidFill>
              <a:srgbClr val="9E2A2B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Уровень доверия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005840" y="3657600"/>
            <a:ext cx="10149840" cy="1234440"/>
          </a:xfrm>
          <a:prstGeom prst="rect">
            <a:avLst/>
          </a:prstGeom>
          <a:solidFill>
            <a:srgbClr val="FFFFFF">
              <a:alpha val="98000"/>
            </a:srgbClr>
          </a:solidFill>
          <a:ln>
            <a:solidFill>
              <a:srgbClr val="EAF1F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17365D"/>
                </a:solidFill>
              </a:rPr>
              <a:t>Паспорт источника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</a:rPr>
              <a:t>Для каждого объекта фиксируются: владелец/хранитель, дата и место происхождения, состояние, цифровая копия, метаданные, права, экспертное заключение и история изменений.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502920" y="6547104"/>
            <a:ext cx="6858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718096"/>
                </a:solidFill>
              </a:rPr>
              <a:t>Россия • Архив сохранения наследия • Мягкая сила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11384280" y="649224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18096"/>
                </a:solidFill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AFF"/>
          </a:solidFill>
          <a:ln w="12700">
            <a:solidFill>
              <a:srgbClr val="F7FAF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28600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36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Единое пространство данных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30352" y="758952"/>
            <a:ext cx="10881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</a:rPr>
              <a:t>Архив соединяет фонды, реестры, образовательные материалы и международные витрины.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822960" y="1417320"/>
            <a:ext cx="1965960" cy="457200"/>
          </a:xfrm>
          <a:prstGeom prst="rect">
            <a:avLst/>
          </a:prstGeom>
          <a:solidFill>
            <a:srgbClr val="1F4E79"/>
          </a:solidFill>
          <a:ln>
            <a:solidFill>
              <a:srgbClr val="1F4E7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Музеи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3566160" y="1417320"/>
            <a:ext cx="1965960" cy="457200"/>
          </a:xfrm>
          <a:prstGeom prst="rect">
            <a:avLst/>
          </a:prstGeom>
          <a:solidFill>
            <a:srgbClr val="9E2A2B"/>
          </a:solidFill>
          <a:ln>
            <a:solidFill>
              <a:srgbClr val="9E2A2B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Архивы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309360" y="1417320"/>
            <a:ext cx="1965960" cy="457200"/>
          </a:xfrm>
          <a:prstGeom prst="rect">
            <a:avLst/>
          </a:prstGeom>
          <a:solidFill>
            <a:srgbClr val="1F4E79"/>
          </a:solidFill>
          <a:ln>
            <a:solidFill>
              <a:srgbClr val="1F4E7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Библиотеки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9052560" y="1417320"/>
            <a:ext cx="1965960" cy="457200"/>
          </a:xfrm>
          <a:prstGeom prst="rect">
            <a:avLst/>
          </a:prstGeom>
          <a:solidFill>
            <a:srgbClr val="9E2A2B"/>
          </a:solidFill>
          <a:ln>
            <a:solidFill>
              <a:srgbClr val="9E2A2B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Вузы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22960" y="2331720"/>
            <a:ext cx="1965960" cy="457200"/>
          </a:xfrm>
          <a:prstGeom prst="rect">
            <a:avLst/>
          </a:prstGeom>
          <a:solidFill>
            <a:srgbClr val="1F4E79"/>
          </a:solidFill>
          <a:ln>
            <a:solidFill>
              <a:srgbClr val="1F4E7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Институты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3566160" y="2331720"/>
            <a:ext cx="1965960" cy="457200"/>
          </a:xfrm>
          <a:prstGeom prst="rect">
            <a:avLst/>
          </a:prstGeom>
          <a:solidFill>
            <a:srgbClr val="9E2A2B"/>
          </a:solidFill>
          <a:ln>
            <a:solidFill>
              <a:srgbClr val="9E2A2B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Регионы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6309360" y="2331720"/>
            <a:ext cx="1965960" cy="457200"/>
          </a:xfrm>
          <a:prstGeom prst="rect">
            <a:avLst/>
          </a:prstGeom>
          <a:solidFill>
            <a:srgbClr val="1F4E79"/>
          </a:solidFill>
          <a:ln>
            <a:solidFill>
              <a:srgbClr val="1F4E7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Семейные фонды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9052560" y="2331720"/>
            <a:ext cx="1965960" cy="457200"/>
          </a:xfrm>
          <a:prstGeom prst="rect">
            <a:avLst/>
          </a:prstGeom>
          <a:solidFill>
            <a:srgbClr val="9E2A2B"/>
          </a:solidFill>
          <a:ln>
            <a:solidFill>
              <a:srgbClr val="9E2A2B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Медиа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5504688" y="3657600"/>
            <a:ext cx="1188720" cy="731520"/>
          </a:xfrm>
          <a:prstGeom prst="rect">
            <a:avLst/>
          </a:prstGeom>
          <a:solidFill>
            <a:srgbClr val="FFF2CC"/>
          </a:solidFill>
          <a:ln>
            <a:solidFill>
              <a:srgbClr val="C8A248"/>
            </a:solidFill>
          </a:ln>
        </p:spPr>
        <p:txBody>
          <a:bodyPr wrap="square" lIns="508" tIns="508" rIns="508" bIns="508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365D"/>
                </a:solidFill>
              </a:rPr>
              <a:t>АРХИВ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17365D"/>
                </a:solidFill>
              </a:rPr>
              <a:t>ЯДРО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834640" y="5074920"/>
            <a:ext cx="6537960" cy="868680"/>
          </a:xfrm>
          <a:prstGeom prst="rect">
            <a:avLst/>
          </a:prstGeom>
          <a:solidFill>
            <a:srgbClr val="FFFFFF">
              <a:alpha val="98000"/>
            </a:srgbClr>
          </a:solidFill>
          <a:ln>
            <a:solidFill>
              <a:srgbClr val="EAF1F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17365D"/>
                </a:solidFill>
              </a:rPr>
              <a:t>Выход системы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</a:rPr>
              <a:t>Открытые витрины, исследовательский доступ, закрытые контуры хранения, образовательные продукты, API для партнеров и аналитические панели.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02920" y="6547104"/>
            <a:ext cx="6858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718096"/>
                </a:solidFill>
              </a:rPr>
              <a:t>Россия • Архив сохранения наследия • Мягкая сила</a:t>
            </a:r>
            <a:endParaRPr lang="en-US" sz="700" dirty="0"/>
          </a:p>
        </p:txBody>
      </p:sp>
      <p:sp>
        <p:nvSpPr>
          <p:cNvPr id="16" name="Text 14"/>
          <p:cNvSpPr/>
          <p:nvPr/>
        </p:nvSpPr>
        <p:spPr>
          <a:xfrm>
            <a:off x="11384280" y="649224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18096"/>
                </a:solidFill>
              </a:rPr>
              <a:t>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AFF"/>
          </a:solidFill>
          <a:ln w="12700">
            <a:solidFill>
              <a:srgbClr val="F7FAF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28600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36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Дорожная карта запуска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30352" y="758952"/>
            <a:ext cx="10881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</a:rPr>
              <a:t>Практический переход от концепции к системе.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777240" y="1920240"/>
            <a:ext cx="1508760" cy="594360"/>
          </a:xfrm>
          <a:prstGeom prst="rect">
            <a:avLst/>
          </a:prstGeom>
          <a:solidFill>
            <a:srgbClr val="1F4E79"/>
          </a:solidFill>
          <a:ln>
            <a:solidFill>
              <a:srgbClr val="1F4E7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1. Инвентаризация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2651760" y="1920240"/>
            <a:ext cx="1508760" cy="594360"/>
          </a:xfrm>
          <a:prstGeom prst="rect">
            <a:avLst/>
          </a:prstGeom>
          <a:solidFill>
            <a:srgbClr val="9E2A2B"/>
          </a:solidFill>
          <a:ln>
            <a:solidFill>
              <a:srgbClr val="9E2A2B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2. Паспортизация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526280" y="1920240"/>
            <a:ext cx="1508760" cy="594360"/>
          </a:xfrm>
          <a:prstGeom prst="rect">
            <a:avLst/>
          </a:prstGeom>
          <a:solidFill>
            <a:srgbClr val="1F4E79"/>
          </a:solidFill>
          <a:ln>
            <a:solidFill>
              <a:srgbClr val="1F4E7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3. Цифровизация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400800" y="1920240"/>
            <a:ext cx="1508760" cy="594360"/>
          </a:xfrm>
          <a:prstGeom prst="rect">
            <a:avLst/>
          </a:prstGeom>
          <a:solidFill>
            <a:srgbClr val="9E2A2B"/>
          </a:solidFill>
          <a:ln>
            <a:solidFill>
              <a:srgbClr val="9E2A2B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4. Валидация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275320" y="1920240"/>
            <a:ext cx="1508760" cy="594360"/>
          </a:xfrm>
          <a:prstGeom prst="rect">
            <a:avLst/>
          </a:prstGeom>
          <a:solidFill>
            <a:srgbClr val="1F4E79"/>
          </a:solidFill>
          <a:ln>
            <a:solidFill>
              <a:srgbClr val="1F4E7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5. Образование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149840" y="1920240"/>
            <a:ext cx="1508760" cy="594360"/>
          </a:xfrm>
          <a:prstGeom prst="rect">
            <a:avLst/>
          </a:prstGeom>
          <a:solidFill>
            <a:srgbClr val="9E2A2B"/>
          </a:solidFill>
          <a:ln>
            <a:solidFill>
              <a:srgbClr val="9E2A2B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6. Масштабирование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914400" y="3703320"/>
            <a:ext cx="10332720" cy="1143000"/>
          </a:xfrm>
          <a:prstGeom prst="rect">
            <a:avLst/>
          </a:prstGeom>
          <a:solidFill>
            <a:srgbClr val="FFFFFF">
              <a:alpha val="98000"/>
            </a:srgbClr>
          </a:solidFill>
          <a:ln>
            <a:solidFill>
              <a:srgbClr val="EAF1F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17365D"/>
                </a:solidFill>
              </a:rPr>
              <a:t>Пилот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</a:rPr>
              <a:t>Начать с ограниченного набора фондов: один федеральный контур, 2–3 региона, один университетский блок, один музейно-архивный блок, один международный витринный проект.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502920" y="6547104"/>
            <a:ext cx="6858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718096"/>
                </a:solidFill>
              </a:rPr>
              <a:t>Россия • Архив сохранения наследия • Мягкая сила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11384280" y="649224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18096"/>
                </a:solidFill>
              </a:rPr>
              <a:t>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AFF"/>
          </a:solidFill>
          <a:ln w="12700">
            <a:solidFill>
              <a:srgbClr val="F7FAF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28600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36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Показатели управления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30352" y="758952"/>
            <a:ext cx="10881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</a:rPr>
              <a:t>То, что не измеряется, не управляется.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731520" y="1508760"/>
            <a:ext cx="3154680" cy="1234440"/>
          </a:xfrm>
          <a:prstGeom prst="rect">
            <a:avLst/>
          </a:prstGeom>
          <a:solidFill>
            <a:srgbClr val="FFFFFF">
              <a:alpha val="98000"/>
            </a:srgbClr>
          </a:solidFill>
          <a:ln>
            <a:solidFill>
              <a:srgbClr val="EAF1F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1F4E79"/>
                </a:solidFill>
              </a:rPr>
              <a:t>Оцифрованные фонды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</a:rPr>
              <a:t>% фондов с копиями и метаданными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480560" y="1508760"/>
            <a:ext cx="3154680" cy="1234440"/>
          </a:xfrm>
          <a:prstGeom prst="rect">
            <a:avLst/>
          </a:prstGeom>
          <a:solidFill>
            <a:srgbClr val="FFFFFF">
              <a:alpha val="98000"/>
            </a:srgbClr>
          </a:solidFill>
          <a:ln>
            <a:solidFill>
              <a:srgbClr val="EAF1F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9E2A2B"/>
                </a:solidFill>
              </a:rPr>
              <a:t>Проверенные источники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</a:rPr>
              <a:t>доля объектов с экспертным паспортом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229600" y="1508760"/>
            <a:ext cx="3154680" cy="1234440"/>
          </a:xfrm>
          <a:prstGeom prst="rect">
            <a:avLst/>
          </a:prstGeom>
          <a:solidFill>
            <a:srgbClr val="FFFFFF">
              <a:alpha val="98000"/>
            </a:srgbClr>
          </a:solidFill>
          <a:ln>
            <a:solidFill>
              <a:srgbClr val="EAF1F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1F4E79"/>
                </a:solidFill>
              </a:rPr>
              <a:t>Образовательное использование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</a:rPr>
              <a:t>курсы, школы, пользователи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731520" y="3566160"/>
            <a:ext cx="3154680" cy="1234440"/>
          </a:xfrm>
          <a:prstGeom prst="rect">
            <a:avLst/>
          </a:prstGeom>
          <a:solidFill>
            <a:srgbClr val="FFFFFF">
              <a:alpha val="98000"/>
            </a:srgbClr>
          </a:solidFill>
          <a:ln>
            <a:solidFill>
              <a:srgbClr val="EAF1F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9E2A2B"/>
                </a:solidFill>
              </a:rPr>
              <a:t>Международные проекты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</a:rPr>
              <a:t>выставки, переводы, исследования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480560" y="3566160"/>
            <a:ext cx="3154680" cy="1234440"/>
          </a:xfrm>
          <a:prstGeom prst="rect">
            <a:avLst/>
          </a:prstGeom>
          <a:solidFill>
            <a:srgbClr val="FFFFFF">
              <a:alpha val="98000"/>
            </a:srgbClr>
          </a:solidFill>
          <a:ln>
            <a:solidFill>
              <a:srgbClr val="EAF1F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1F4E79"/>
                </a:solidFill>
              </a:rPr>
              <a:t>Региональное покрытие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</a:rPr>
              <a:t>субъекты РФ и муниципальные фонды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8229600" y="3566160"/>
            <a:ext cx="3154680" cy="1234440"/>
          </a:xfrm>
          <a:prstGeom prst="rect">
            <a:avLst/>
          </a:prstGeom>
          <a:solidFill>
            <a:srgbClr val="FFFFFF">
              <a:alpha val="98000"/>
            </a:srgbClr>
          </a:solidFill>
          <a:ln>
            <a:solidFill>
              <a:srgbClr val="EAF1FB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9E2A2B"/>
                </a:solidFill>
              </a:rPr>
              <a:t>Целостность данных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02A44"/>
                </a:solidFill>
              </a:rPr>
              <a:t>резервирование, аудит, контроль версий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502920" y="6547104"/>
            <a:ext cx="6858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718096"/>
                </a:solidFill>
              </a:rPr>
              <a:t>Россия • Архив сохранения наследия • Мягкая сила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11384280" y="649224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18096"/>
                </a:solidFill>
              </a:rPr>
              <a:t>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Россия. Архив сохранения наследия. Мягкая сила</dc:title>
  <dc:subject>Россия. Архив сохранения наследия. Мягкая сила</dc:subject>
  <dc:creator>OpenAI</dc:creator>
  <cp:lastModifiedBy>OpenAI</cp:lastModifiedBy>
  <cp:revision>1</cp:revision>
  <dcterms:created xsi:type="dcterms:W3CDTF">2026-08-30T13:31:28Z</dcterms:created>
  <dcterms:modified xsi:type="dcterms:W3CDTF">2026-08-30T13:31:28Z</dcterms:modified>
</cp:coreProperties>
</file>