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244C66"/>
          </a:solidFill>
          <a:ln w="12700">
            <a:solidFill>
              <a:srgbClr val="244C6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6473952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A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9646920" y="6473952"/>
            <a:ext cx="19659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A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ОС • Роли Наций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 w="12700">
            <a:solidFill>
              <a:srgbClr val="F7F9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1200000">
            <a:off x="7132320" y="-365760"/>
            <a:ext cx="5212080" cy="5212080"/>
          </a:xfrm>
          <a:prstGeom prst="arc">
            <a:avLst/>
          </a:prstGeom>
          <a:solidFill>
            <a:srgbClr val="EFF4F7">
              <a:alpha val="0"/>
            </a:srgbClr>
          </a:solidFill>
          <a:ln w="19050">
            <a:solidFill>
              <a:srgbClr val="B8D1DF">
                <a:alpha val="8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2900000">
            <a:off x="7818120" y="228600"/>
            <a:ext cx="3840480" cy="3840480"/>
          </a:xfrm>
          <a:prstGeom prst="arc">
            <a:avLst/>
          </a:prstGeom>
          <a:solidFill>
            <a:srgbClr val="EFF4F7">
              <a:alpha val="0"/>
            </a:srgbClr>
          </a:solidFill>
          <a:ln w="27940">
            <a:solidFill>
              <a:srgbClr val="C6A15B">
                <a:alpha val="9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8368" y="685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20" kern="0" dirty="0">
                <a:solidFill>
                  <a:srgbClr val="2D5E7C"/>
                </a:solidFill>
              </a:rPr>
              <a:t>ОС ЭКВИЛИБРИУМ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21792" y="1234440"/>
            <a:ext cx="5669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7364B"/>
                </a:solidFill>
              </a:rPr>
              <a:t>РОЛИ НАЦИЙ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17364B"/>
                </a:solidFill>
              </a:rPr>
              <a:t>И СТРАН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658368" y="3127248"/>
            <a:ext cx="5212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1C2833"/>
                </a:solidFill>
              </a:rPr>
              <a:t>Функциональная архитектура планетарного равновесия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658368" y="4069080"/>
            <a:ext cx="521208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61717F"/>
                </a:solidFill>
              </a:rPr>
              <a:t>Страна — не ярлык и не место в иерархии.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61717F"/>
                </a:solidFill>
              </a:rPr>
              <a:t>Страна — набор функций, ответственности и вклада в устойчивость.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658368" y="614476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1717F"/>
                </a:solidFill>
              </a:rPr>
              <a:t>Версия 1.0 •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9. Уровни участия A–E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Степень ответственности зависит от системного влияния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13232" y="1417320"/>
            <a:ext cx="512064" cy="512064"/>
          </a:xfrm>
          <a:prstGeom prst="ellipse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3232" y="154533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A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26464" y="143560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C2833"/>
                </a:solidFill>
              </a:rPr>
              <a:t>Системный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3127248" y="143560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61717F"/>
                </a:solidFill>
              </a:rPr>
              <a:t>глобальные последствия решений</a:t>
            </a:r>
            <a:endParaRPr lang="en-US" sz="1320" dirty="0"/>
          </a:p>
        </p:txBody>
      </p:sp>
      <p:sp>
        <p:nvSpPr>
          <p:cNvPr id="8" name="Text 6"/>
          <p:cNvSpPr/>
          <p:nvPr/>
        </p:nvSpPr>
        <p:spPr>
          <a:xfrm>
            <a:off x="7498080" y="143560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C6A15B"/>
                </a:solidFill>
              </a:rPr>
              <a:t>максимальная ответственность</a:t>
            </a:r>
            <a:endParaRPr lang="en-US" sz="1320" dirty="0"/>
          </a:p>
        </p:txBody>
      </p:sp>
      <p:sp>
        <p:nvSpPr>
          <p:cNvPr id="9" name="Shape 7"/>
          <p:cNvSpPr/>
          <p:nvPr/>
        </p:nvSpPr>
        <p:spPr>
          <a:xfrm>
            <a:off x="713232" y="2286000"/>
            <a:ext cx="512064" cy="512064"/>
          </a:xfrm>
          <a:prstGeom prst="ellipse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3232" y="241401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B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426464" y="230428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C2833"/>
                </a:solidFill>
              </a:rPr>
              <a:t>Континентальный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3127248" y="230428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61717F"/>
                </a:solidFill>
              </a:rPr>
              <a:t>влияние на макрорегион</a:t>
            </a:r>
            <a:endParaRPr lang="en-US" sz="1320" dirty="0"/>
          </a:p>
        </p:txBody>
      </p:sp>
      <p:sp>
        <p:nvSpPr>
          <p:cNvPr id="13" name="Text 11"/>
          <p:cNvSpPr/>
          <p:nvPr/>
        </p:nvSpPr>
        <p:spPr>
          <a:xfrm>
            <a:off x="7498080" y="230428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D5E7C"/>
                </a:solidFill>
              </a:rPr>
              <a:t>высокая ответственность</a:t>
            </a:r>
            <a:endParaRPr lang="en-US" sz="1320" dirty="0"/>
          </a:p>
        </p:txBody>
      </p:sp>
      <p:sp>
        <p:nvSpPr>
          <p:cNvPr id="14" name="Shape 12"/>
          <p:cNvSpPr/>
          <p:nvPr/>
        </p:nvSpPr>
        <p:spPr>
          <a:xfrm>
            <a:off x="713232" y="3154680"/>
            <a:ext cx="512064" cy="512064"/>
          </a:xfrm>
          <a:prstGeom prst="ellipse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3232" y="328269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C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426464" y="317296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C2833"/>
                </a:solidFill>
              </a:rPr>
              <a:t>Региональный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3127248" y="317296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61717F"/>
                </a:solidFill>
              </a:rPr>
              <a:t>устойчивость соседних стран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498080" y="317296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D5E7C"/>
                </a:solidFill>
              </a:rPr>
              <a:t>совместная ответственность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713232" y="4023360"/>
            <a:ext cx="512064" cy="512064"/>
          </a:xfrm>
          <a:prstGeom prst="ellipse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3232" y="415137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D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26464" y="404164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C2833"/>
                </a:solidFill>
              </a:rPr>
              <a:t>Локальный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3127248" y="404164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61717F"/>
                </a:solidFill>
              </a:rPr>
              <a:t>важная специализированная функция</a:t>
            </a:r>
            <a:endParaRPr lang="en-US" sz="1320" dirty="0"/>
          </a:p>
        </p:txBody>
      </p:sp>
      <p:sp>
        <p:nvSpPr>
          <p:cNvPr id="23" name="Text 21"/>
          <p:cNvSpPr/>
          <p:nvPr/>
        </p:nvSpPr>
        <p:spPr>
          <a:xfrm>
            <a:off x="7498080" y="404164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D5E7C"/>
                </a:solidFill>
              </a:rPr>
              <a:t>точечные обязательства</a:t>
            </a:r>
            <a:endParaRPr lang="en-US" sz="1320" dirty="0"/>
          </a:p>
        </p:txBody>
      </p:sp>
      <p:sp>
        <p:nvSpPr>
          <p:cNvPr id="24" name="Shape 22"/>
          <p:cNvSpPr/>
          <p:nvPr/>
        </p:nvSpPr>
        <p:spPr>
          <a:xfrm>
            <a:off x="713232" y="4892040"/>
            <a:ext cx="512064" cy="512064"/>
          </a:xfrm>
          <a:prstGeom prst="ellipse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3232" y="5020056"/>
            <a:ext cx="5120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426464" y="4910328"/>
            <a:ext cx="1508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C2833"/>
                </a:solidFill>
              </a:rPr>
              <a:t>Уязвимый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3127248" y="491032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dirty="0">
                <a:solidFill>
                  <a:srgbClr val="61717F"/>
                </a:solidFill>
              </a:rPr>
              <a:t>высокая зависимость от внешней среды</a:t>
            </a:r>
            <a:endParaRPr lang="en-US" sz="1320" dirty="0"/>
          </a:p>
        </p:txBody>
      </p:sp>
      <p:sp>
        <p:nvSpPr>
          <p:cNvPr id="28" name="Text 26"/>
          <p:cNvSpPr/>
          <p:nvPr/>
        </p:nvSpPr>
        <p:spPr>
          <a:xfrm>
            <a:off x="7498080" y="4910328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b="1" dirty="0">
                <a:solidFill>
                  <a:srgbClr val="2D5E7C"/>
                </a:solidFill>
              </a:rPr>
              <a:t>приоритет защиты и восстановления</a:t>
            </a:r>
            <a:endParaRPr lang="en-US" sz="1320" dirty="0"/>
          </a:p>
        </p:txBody>
      </p:sp>
      <p:sp>
        <p:nvSpPr>
          <p:cNvPr id="29" name="Text 27"/>
          <p:cNvSpPr/>
          <p:nvPr/>
        </p:nvSpPr>
        <p:spPr>
          <a:xfrm>
            <a:off x="731520" y="5916168"/>
            <a:ext cx="10607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20" i="1" dirty="0">
                <a:solidFill>
                  <a:srgbClr val="61717F"/>
                </a:solidFill>
              </a:rPr>
              <a:t>Уровень участия не определяет достоинство нации. Он задаёт объём обязанностей в системе.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10. Иллюстративная матрица стран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Пример многоролевого распределения — без фиксированных ярлыков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325880"/>
            <a:ext cx="2057400" cy="438912"/>
          </a:xfrm>
          <a:prstGeom prst="rect">
            <a:avLst/>
          </a:prstGeom>
          <a:solidFill>
            <a:srgbClr val="17364B"/>
          </a:solidFill>
          <a:ln w="12700">
            <a:solidFill>
              <a:srgbClr val="1736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444752"/>
            <a:ext cx="19110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</a:rPr>
              <a:t>Страна</a:t>
            </a:r>
            <a:endParaRPr lang="en-US" sz="1120" dirty="0"/>
          </a:p>
        </p:txBody>
      </p:sp>
      <p:sp>
        <p:nvSpPr>
          <p:cNvPr id="6" name="Shape 4"/>
          <p:cNvSpPr/>
          <p:nvPr/>
        </p:nvSpPr>
        <p:spPr>
          <a:xfrm>
            <a:off x="2889504" y="1325880"/>
            <a:ext cx="2514600" cy="438912"/>
          </a:xfrm>
          <a:prstGeom prst="rect">
            <a:avLst/>
          </a:prstGeom>
          <a:solidFill>
            <a:srgbClr val="17364B"/>
          </a:solidFill>
          <a:ln w="12700">
            <a:solidFill>
              <a:srgbClr val="17364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962656" y="1444752"/>
            <a:ext cx="23682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</a:rPr>
              <a:t>Роль 1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5605272" y="1325880"/>
            <a:ext cx="2560320" cy="438912"/>
          </a:xfrm>
          <a:prstGeom prst="rect">
            <a:avLst/>
          </a:prstGeom>
          <a:solidFill>
            <a:srgbClr val="17364B"/>
          </a:solidFill>
          <a:ln w="12700">
            <a:solidFill>
              <a:srgbClr val="1736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78424" y="1444752"/>
            <a:ext cx="2414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</a:rPr>
              <a:t>Роль 2</a:t>
            </a:r>
            <a:endParaRPr lang="en-US" sz="1120" dirty="0"/>
          </a:p>
        </p:txBody>
      </p:sp>
      <p:sp>
        <p:nvSpPr>
          <p:cNvPr id="10" name="Shape 8"/>
          <p:cNvSpPr/>
          <p:nvPr/>
        </p:nvSpPr>
        <p:spPr>
          <a:xfrm>
            <a:off x="8366760" y="1325880"/>
            <a:ext cx="3063240" cy="438912"/>
          </a:xfrm>
          <a:prstGeom prst="rect">
            <a:avLst/>
          </a:prstGeom>
          <a:solidFill>
            <a:srgbClr val="17364B"/>
          </a:solidFill>
          <a:ln w="12700">
            <a:solidFill>
              <a:srgbClr val="1736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39912" y="1444752"/>
            <a:ext cx="291693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FFFFFF"/>
                </a:solidFill>
              </a:rPr>
              <a:t>Роль 3</a:t>
            </a:r>
            <a:endParaRPr lang="en-US" sz="1120" dirty="0"/>
          </a:p>
        </p:txBody>
      </p:sp>
      <p:sp>
        <p:nvSpPr>
          <p:cNvPr id="12" name="Shape 10"/>
          <p:cNvSpPr/>
          <p:nvPr/>
        </p:nvSpPr>
        <p:spPr>
          <a:xfrm>
            <a:off x="658368" y="1764792"/>
            <a:ext cx="20574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1892808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США</a:t>
            </a:r>
            <a:endParaRPr lang="en-US" sz="1080" dirty="0"/>
          </a:p>
        </p:txBody>
      </p:sp>
      <p:sp>
        <p:nvSpPr>
          <p:cNvPr id="14" name="Shape 12"/>
          <p:cNvSpPr/>
          <p:nvPr/>
        </p:nvSpPr>
        <p:spPr>
          <a:xfrm>
            <a:off x="2889504" y="1764792"/>
            <a:ext cx="25146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962656" y="1892808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балансировщик</a:t>
            </a:r>
            <a:endParaRPr lang="en-US" sz="1080" dirty="0"/>
          </a:p>
        </p:txBody>
      </p:sp>
      <p:sp>
        <p:nvSpPr>
          <p:cNvPr id="16" name="Shape 14"/>
          <p:cNvSpPr/>
          <p:nvPr/>
        </p:nvSpPr>
        <p:spPr>
          <a:xfrm>
            <a:off x="5605272" y="1764792"/>
            <a:ext cx="256032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678424" y="1892808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технологическое ядро</a:t>
            </a:r>
            <a:endParaRPr lang="en-US" sz="1080" dirty="0"/>
          </a:p>
        </p:txBody>
      </p:sp>
      <p:sp>
        <p:nvSpPr>
          <p:cNvPr id="18" name="Shape 16"/>
          <p:cNvSpPr/>
          <p:nvPr/>
        </p:nvSpPr>
        <p:spPr>
          <a:xfrm>
            <a:off x="8366760" y="1764792"/>
            <a:ext cx="306324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439912" y="1892808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финансовый узел</a:t>
            </a:r>
            <a:endParaRPr lang="en-US" sz="1080" dirty="0"/>
          </a:p>
        </p:txBody>
      </p:sp>
      <p:sp>
        <p:nvSpPr>
          <p:cNvPr id="20" name="Shape 18"/>
          <p:cNvSpPr/>
          <p:nvPr/>
        </p:nvSpPr>
        <p:spPr>
          <a:xfrm>
            <a:off x="658368" y="2295144"/>
            <a:ext cx="20574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2423160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Китай</a:t>
            </a:r>
            <a:endParaRPr lang="en-US" sz="1080" dirty="0"/>
          </a:p>
        </p:txBody>
      </p:sp>
      <p:sp>
        <p:nvSpPr>
          <p:cNvPr id="22" name="Shape 20"/>
          <p:cNvSpPr/>
          <p:nvPr/>
        </p:nvSpPr>
        <p:spPr>
          <a:xfrm>
            <a:off x="2889504" y="2295144"/>
            <a:ext cx="25146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962656" y="2423160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балансировщик</a:t>
            </a:r>
            <a:endParaRPr lang="en-US" sz="1080" dirty="0"/>
          </a:p>
        </p:txBody>
      </p:sp>
      <p:sp>
        <p:nvSpPr>
          <p:cNvPr id="24" name="Shape 22"/>
          <p:cNvSpPr/>
          <p:nvPr/>
        </p:nvSpPr>
        <p:spPr>
          <a:xfrm>
            <a:off x="5605272" y="2295144"/>
            <a:ext cx="256032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678424" y="242316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технологическое ядро</a:t>
            </a:r>
            <a:endParaRPr lang="en-US" sz="1080" dirty="0"/>
          </a:p>
        </p:txBody>
      </p:sp>
      <p:sp>
        <p:nvSpPr>
          <p:cNvPr id="26" name="Shape 24"/>
          <p:cNvSpPr/>
          <p:nvPr/>
        </p:nvSpPr>
        <p:spPr>
          <a:xfrm>
            <a:off x="8366760" y="2295144"/>
            <a:ext cx="306324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439912" y="2423160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ресурсно-промышленное ядро</a:t>
            </a:r>
            <a:endParaRPr lang="en-US" sz="1080" dirty="0"/>
          </a:p>
        </p:txBody>
      </p:sp>
      <p:sp>
        <p:nvSpPr>
          <p:cNvPr id="28" name="Shape 26"/>
          <p:cNvSpPr/>
          <p:nvPr/>
        </p:nvSpPr>
        <p:spPr>
          <a:xfrm>
            <a:off x="658368" y="2825496"/>
            <a:ext cx="20574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2953512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Россия</a:t>
            </a:r>
            <a:endParaRPr lang="en-US" sz="1080" dirty="0"/>
          </a:p>
        </p:txBody>
      </p:sp>
      <p:sp>
        <p:nvSpPr>
          <p:cNvPr id="30" name="Shape 28"/>
          <p:cNvSpPr/>
          <p:nvPr/>
        </p:nvSpPr>
        <p:spPr>
          <a:xfrm>
            <a:off x="2889504" y="2825496"/>
            <a:ext cx="25146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962656" y="2953512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балансировщик</a:t>
            </a:r>
            <a:endParaRPr lang="en-US" sz="1080" dirty="0"/>
          </a:p>
        </p:txBody>
      </p:sp>
      <p:sp>
        <p:nvSpPr>
          <p:cNvPr id="32" name="Shape 30"/>
          <p:cNvSpPr/>
          <p:nvPr/>
        </p:nvSpPr>
        <p:spPr>
          <a:xfrm>
            <a:off x="5605272" y="2825496"/>
            <a:ext cx="256032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678424" y="2953512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ресурсное ядро</a:t>
            </a:r>
            <a:endParaRPr lang="en-US" sz="1080" dirty="0"/>
          </a:p>
        </p:txBody>
      </p:sp>
      <p:sp>
        <p:nvSpPr>
          <p:cNvPr id="34" name="Shape 32"/>
          <p:cNvSpPr/>
          <p:nvPr/>
        </p:nvSpPr>
        <p:spPr>
          <a:xfrm>
            <a:off x="8366760" y="2825496"/>
            <a:ext cx="306324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439912" y="2953512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цивилизационное ядро</a:t>
            </a:r>
            <a:endParaRPr lang="en-US" sz="1080" dirty="0"/>
          </a:p>
        </p:txBody>
      </p:sp>
      <p:sp>
        <p:nvSpPr>
          <p:cNvPr id="36" name="Shape 34"/>
          <p:cNvSpPr/>
          <p:nvPr/>
        </p:nvSpPr>
        <p:spPr>
          <a:xfrm>
            <a:off x="658368" y="3355848"/>
            <a:ext cx="20574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31520" y="3483864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Индия</a:t>
            </a:r>
            <a:endParaRPr lang="en-US" sz="1080" dirty="0"/>
          </a:p>
        </p:txBody>
      </p:sp>
      <p:sp>
        <p:nvSpPr>
          <p:cNvPr id="38" name="Shape 36"/>
          <p:cNvSpPr/>
          <p:nvPr/>
        </p:nvSpPr>
        <p:spPr>
          <a:xfrm>
            <a:off x="2889504" y="3355848"/>
            <a:ext cx="25146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962656" y="3483864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стабилизатор</a:t>
            </a:r>
            <a:endParaRPr lang="en-US" sz="1080" dirty="0"/>
          </a:p>
        </p:txBody>
      </p:sp>
      <p:sp>
        <p:nvSpPr>
          <p:cNvPr id="40" name="Shape 38"/>
          <p:cNvSpPr/>
          <p:nvPr/>
        </p:nvSpPr>
        <p:spPr>
          <a:xfrm>
            <a:off x="5605272" y="3355848"/>
            <a:ext cx="256032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678424" y="3483864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цивилизационное ядро</a:t>
            </a:r>
            <a:endParaRPr lang="en-US" sz="1080" dirty="0"/>
          </a:p>
        </p:txBody>
      </p:sp>
      <p:sp>
        <p:nvSpPr>
          <p:cNvPr id="42" name="Shape 40"/>
          <p:cNvSpPr/>
          <p:nvPr/>
        </p:nvSpPr>
        <p:spPr>
          <a:xfrm>
            <a:off x="8366760" y="3355848"/>
            <a:ext cx="306324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439912" y="3483864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технологическое ядро</a:t>
            </a:r>
            <a:endParaRPr lang="en-US" sz="1080" dirty="0"/>
          </a:p>
        </p:txBody>
      </p:sp>
      <p:sp>
        <p:nvSpPr>
          <p:cNvPr id="44" name="Shape 42"/>
          <p:cNvSpPr/>
          <p:nvPr/>
        </p:nvSpPr>
        <p:spPr>
          <a:xfrm>
            <a:off x="658368" y="3886200"/>
            <a:ext cx="20574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31520" y="4014216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Турция</a:t>
            </a:r>
            <a:endParaRPr lang="en-US" sz="1080" dirty="0"/>
          </a:p>
        </p:txBody>
      </p:sp>
      <p:sp>
        <p:nvSpPr>
          <p:cNvPr id="46" name="Shape 44"/>
          <p:cNvSpPr/>
          <p:nvPr/>
        </p:nvSpPr>
        <p:spPr>
          <a:xfrm>
            <a:off x="2889504" y="3886200"/>
            <a:ext cx="25146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2962656" y="4014216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медиатор</a:t>
            </a:r>
            <a:endParaRPr lang="en-US" sz="1080" dirty="0"/>
          </a:p>
        </p:txBody>
      </p:sp>
      <p:sp>
        <p:nvSpPr>
          <p:cNvPr id="48" name="Shape 46"/>
          <p:cNvSpPr/>
          <p:nvPr/>
        </p:nvSpPr>
        <p:spPr>
          <a:xfrm>
            <a:off x="5605272" y="3886200"/>
            <a:ext cx="256032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5678424" y="4014216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логистический узел</a:t>
            </a:r>
            <a:endParaRPr lang="en-US" sz="1080" dirty="0"/>
          </a:p>
        </p:txBody>
      </p:sp>
      <p:sp>
        <p:nvSpPr>
          <p:cNvPr id="50" name="Shape 48"/>
          <p:cNvSpPr/>
          <p:nvPr/>
        </p:nvSpPr>
        <p:spPr>
          <a:xfrm>
            <a:off x="8366760" y="3886200"/>
            <a:ext cx="306324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8439912" y="4014216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региональный стабилизатор</a:t>
            </a:r>
            <a:endParaRPr lang="en-US" sz="1080" dirty="0"/>
          </a:p>
        </p:txBody>
      </p:sp>
      <p:sp>
        <p:nvSpPr>
          <p:cNvPr id="52" name="Shape 50"/>
          <p:cNvSpPr/>
          <p:nvPr/>
        </p:nvSpPr>
        <p:spPr>
          <a:xfrm>
            <a:off x="658368" y="4416552"/>
            <a:ext cx="20574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31520" y="4544568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ОАЭ</a:t>
            </a:r>
            <a:endParaRPr lang="en-US" sz="1080" dirty="0"/>
          </a:p>
        </p:txBody>
      </p:sp>
      <p:sp>
        <p:nvSpPr>
          <p:cNvPr id="54" name="Shape 52"/>
          <p:cNvSpPr/>
          <p:nvPr/>
        </p:nvSpPr>
        <p:spPr>
          <a:xfrm>
            <a:off x="2889504" y="4416552"/>
            <a:ext cx="25146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2962656" y="4544568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медиатор</a:t>
            </a:r>
            <a:endParaRPr lang="en-US" sz="1080" dirty="0"/>
          </a:p>
        </p:txBody>
      </p:sp>
      <p:sp>
        <p:nvSpPr>
          <p:cNvPr id="56" name="Shape 54"/>
          <p:cNvSpPr/>
          <p:nvPr/>
        </p:nvSpPr>
        <p:spPr>
          <a:xfrm>
            <a:off x="5605272" y="4416552"/>
            <a:ext cx="256032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678424" y="4544568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финансовый узел</a:t>
            </a:r>
            <a:endParaRPr lang="en-US" sz="1080" dirty="0"/>
          </a:p>
        </p:txBody>
      </p:sp>
      <p:sp>
        <p:nvSpPr>
          <p:cNvPr id="58" name="Shape 56"/>
          <p:cNvSpPr/>
          <p:nvPr/>
        </p:nvSpPr>
        <p:spPr>
          <a:xfrm>
            <a:off x="8366760" y="4416552"/>
            <a:ext cx="306324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8439912" y="4544568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инновационный полигон</a:t>
            </a:r>
            <a:endParaRPr lang="en-US" sz="1080" dirty="0"/>
          </a:p>
        </p:txBody>
      </p:sp>
      <p:sp>
        <p:nvSpPr>
          <p:cNvPr id="60" name="Shape 58"/>
          <p:cNvSpPr/>
          <p:nvPr/>
        </p:nvSpPr>
        <p:spPr>
          <a:xfrm>
            <a:off x="658368" y="4946904"/>
            <a:ext cx="20574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31520" y="5074920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Бразилия</a:t>
            </a:r>
            <a:endParaRPr lang="en-US" sz="1080" dirty="0"/>
          </a:p>
        </p:txBody>
      </p:sp>
      <p:sp>
        <p:nvSpPr>
          <p:cNvPr id="62" name="Shape 60"/>
          <p:cNvSpPr/>
          <p:nvPr/>
        </p:nvSpPr>
        <p:spPr>
          <a:xfrm>
            <a:off x="2889504" y="4946904"/>
            <a:ext cx="251460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2962656" y="5074920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ресурсное ядро</a:t>
            </a:r>
            <a:endParaRPr lang="en-US" sz="1080" dirty="0"/>
          </a:p>
        </p:txBody>
      </p:sp>
      <p:sp>
        <p:nvSpPr>
          <p:cNvPr id="64" name="Shape 62"/>
          <p:cNvSpPr/>
          <p:nvPr/>
        </p:nvSpPr>
        <p:spPr>
          <a:xfrm>
            <a:off x="5605272" y="4946904"/>
            <a:ext cx="256032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5678424" y="5074920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экологический хранитель</a:t>
            </a:r>
            <a:endParaRPr lang="en-US" sz="1080" dirty="0"/>
          </a:p>
        </p:txBody>
      </p:sp>
      <p:sp>
        <p:nvSpPr>
          <p:cNvPr id="66" name="Shape 64"/>
          <p:cNvSpPr/>
          <p:nvPr/>
        </p:nvSpPr>
        <p:spPr>
          <a:xfrm>
            <a:off x="8366760" y="4946904"/>
            <a:ext cx="3063240" cy="530352"/>
          </a:xfrm>
          <a:prstGeom prst="rect">
            <a:avLst/>
          </a:prstGeom>
          <a:solidFill>
            <a:srgbClr val="FFFFFF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8439912" y="5074920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региональный стабилизатор</a:t>
            </a:r>
            <a:endParaRPr lang="en-US" sz="1080" dirty="0"/>
          </a:p>
        </p:txBody>
      </p:sp>
      <p:sp>
        <p:nvSpPr>
          <p:cNvPr id="68" name="Shape 66"/>
          <p:cNvSpPr/>
          <p:nvPr/>
        </p:nvSpPr>
        <p:spPr>
          <a:xfrm>
            <a:off x="658368" y="5477256"/>
            <a:ext cx="20574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31520" y="5605272"/>
            <a:ext cx="19110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7364B"/>
                </a:solidFill>
              </a:rPr>
              <a:t>Сингапур</a:t>
            </a:r>
            <a:endParaRPr lang="en-US" sz="1080" dirty="0"/>
          </a:p>
        </p:txBody>
      </p:sp>
      <p:sp>
        <p:nvSpPr>
          <p:cNvPr id="70" name="Shape 68"/>
          <p:cNvSpPr/>
          <p:nvPr/>
        </p:nvSpPr>
        <p:spPr>
          <a:xfrm>
            <a:off x="2889504" y="5477256"/>
            <a:ext cx="251460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2962656" y="5605272"/>
            <a:ext cx="23682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логистический узел</a:t>
            </a:r>
            <a:endParaRPr lang="en-US" sz="1080" dirty="0"/>
          </a:p>
        </p:txBody>
      </p:sp>
      <p:sp>
        <p:nvSpPr>
          <p:cNvPr id="72" name="Shape 70"/>
          <p:cNvSpPr/>
          <p:nvPr/>
        </p:nvSpPr>
        <p:spPr>
          <a:xfrm>
            <a:off x="5605272" y="5477256"/>
            <a:ext cx="256032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678424" y="5605272"/>
            <a:ext cx="24140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финансовый узел</a:t>
            </a:r>
            <a:endParaRPr lang="en-US" sz="1080" dirty="0"/>
          </a:p>
        </p:txBody>
      </p:sp>
      <p:sp>
        <p:nvSpPr>
          <p:cNvPr id="74" name="Shape 72"/>
          <p:cNvSpPr/>
          <p:nvPr/>
        </p:nvSpPr>
        <p:spPr>
          <a:xfrm>
            <a:off x="8366760" y="5477256"/>
            <a:ext cx="3063240" cy="530352"/>
          </a:xfrm>
          <a:prstGeom prst="rect">
            <a:avLst/>
          </a:prstGeom>
          <a:solidFill>
            <a:srgbClr val="F1F5F8"/>
          </a:solidFill>
          <a:ln w="7620">
            <a:solidFill>
              <a:srgbClr val="DCE5EA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8439912" y="5605272"/>
            <a:ext cx="29169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80" dirty="0">
                <a:solidFill>
                  <a:srgbClr val="1C2833"/>
                </a:solidFill>
              </a:rPr>
              <a:t>инновационный полигон</a:t>
            </a:r>
            <a:endParaRPr lang="en-US" sz="1080" dirty="0"/>
          </a:p>
        </p:txBody>
      </p:sp>
      <p:sp>
        <p:nvSpPr>
          <p:cNvPr id="76" name="Text 74"/>
          <p:cNvSpPr/>
          <p:nvPr/>
        </p:nvSpPr>
        <p:spPr>
          <a:xfrm>
            <a:off x="676656" y="6144768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60" i="1" dirty="0">
                <a:solidFill>
                  <a:srgbClr val="61717F"/>
                </a:solidFill>
              </a:rPr>
              <a:t>Матрица должна пересматриваться по данным и по контексту: мир меняется — роли тоже.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11. Как роли включаются в кризисе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ОС назначает функции не по блочной принадлежности, а по полезности для деэскалации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731520" y="1965960"/>
            <a:ext cx="1261872" cy="1261872"/>
          </a:xfrm>
          <a:prstGeom prst="ellipse">
            <a:avLst/>
          </a:prstGeom>
          <a:solidFill>
            <a:srgbClr val="F3E9E9"/>
          </a:solidFill>
          <a:ln w="17780">
            <a:solidFill>
              <a:srgbClr val="9B5B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79576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9B5B5B"/>
                </a:solidFill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УЗЕЛ УЯЗВИМОСТИ</a:t>
            </a:r>
            <a:endParaRPr lang="en-US" sz="1040" dirty="0"/>
          </a:p>
        </p:txBody>
      </p:sp>
      <p:sp>
        <p:nvSpPr>
          <p:cNvPr id="7" name="Text 5"/>
          <p:cNvSpPr/>
          <p:nvPr/>
        </p:nvSpPr>
        <p:spPr>
          <a:xfrm>
            <a:off x="594360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где возникает кризис</a:t>
            </a:r>
            <a:endParaRPr lang="en-US" sz="980" dirty="0"/>
          </a:p>
        </p:txBody>
      </p:sp>
      <p:sp>
        <p:nvSpPr>
          <p:cNvPr id="8" name="Shape 6"/>
          <p:cNvSpPr/>
          <p:nvPr/>
        </p:nvSpPr>
        <p:spPr>
          <a:xfrm>
            <a:off x="2084832" y="2331720"/>
            <a:ext cx="438912" cy="502920"/>
          </a:xfrm>
          <a:prstGeom prst="chevron">
            <a:avLst/>
          </a:prstGeom>
          <a:solidFill>
            <a:srgbClr val="CBD7DE"/>
          </a:solidFill>
          <a:ln w="12700">
            <a:solidFill>
              <a:srgbClr val="CBD7D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615184" y="1965960"/>
            <a:ext cx="1261872" cy="1261872"/>
          </a:xfrm>
          <a:prstGeom prst="ellipse">
            <a:avLst/>
          </a:prstGeom>
          <a:solidFill>
            <a:srgbClr val="E9F1F5"/>
          </a:solidFill>
          <a:ln w="17780">
            <a:solidFill>
              <a:srgbClr val="2D5E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63240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5E7C"/>
                </a:solidFill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523744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БАЛАНСИРОВЩИКИ</a:t>
            </a:r>
            <a:endParaRPr lang="en-US" sz="1040" dirty="0"/>
          </a:p>
        </p:txBody>
      </p:sp>
      <p:sp>
        <p:nvSpPr>
          <p:cNvPr id="12" name="Text 10"/>
          <p:cNvSpPr/>
          <p:nvPr/>
        </p:nvSpPr>
        <p:spPr>
          <a:xfrm>
            <a:off x="2478024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удерживают пределы эскалации</a:t>
            </a:r>
            <a:endParaRPr lang="en-US" sz="980" dirty="0"/>
          </a:p>
        </p:txBody>
      </p:sp>
      <p:sp>
        <p:nvSpPr>
          <p:cNvPr id="13" name="Shape 11"/>
          <p:cNvSpPr/>
          <p:nvPr/>
        </p:nvSpPr>
        <p:spPr>
          <a:xfrm>
            <a:off x="3968496" y="2331720"/>
            <a:ext cx="438912" cy="502920"/>
          </a:xfrm>
          <a:prstGeom prst="chevron">
            <a:avLst/>
          </a:prstGeom>
          <a:solidFill>
            <a:srgbClr val="CBD7DE"/>
          </a:solidFill>
          <a:ln w="12700">
            <a:solidFill>
              <a:srgbClr val="CBD7D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98848" y="1965960"/>
            <a:ext cx="1261872" cy="1261872"/>
          </a:xfrm>
          <a:prstGeom prst="ellipse">
            <a:avLst/>
          </a:prstGeom>
          <a:solidFill>
            <a:srgbClr val="E9F1F5"/>
          </a:solidFill>
          <a:ln w="17780">
            <a:solidFill>
              <a:srgbClr val="2D5E7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46904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5E7C"/>
                </a:solidFill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407408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МЕДИАТОРЫ</a:t>
            </a:r>
            <a:endParaRPr lang="en-US" sz="1040" dirty="0"/>
          </a:p>
        </p:txBody>
      </p:sp>
      <p:sp>
        <p:nvSpPr>
          <p:cNvPr id="17" name="Text 15"/>
          <p:cNvSpPr/>
          <p:nvPr/>
        </p:nvSpPr>
        <p:spPr>
          <a:xfrm>
            <a:off x="4361688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открывают каналы контакта</a:t>
            </a:r>
            <a:endParaRPr lang="en-US" sz="980" dirty="0"/>
          </a:p>
        </p:txBody>
      </p:sp>
      <p:sp>
        <p:nvSpPr>
          <p:cNvPr id="18" name="Shape 16"/>
          <p:cNvSpPr/>
          <p:nvPr/>
        </p:nvSpPr>
        <p:spPr>
          <a:xfrm>
            <a:off x="5852160" y="2331720"/>
            <a:ext cx="438912" cy="502920"/>
          </a:xfrm>
          <a:prstGeom prst="chevron">
            <a:avLst/>
          </a:prstGeom>
          <a:solidFill>
            <a:srgbClr val="CBD7DE"/>
          </a:solidFill>
          <a:ln w="12700">
            <a:solidFill>
              <a:srgbClr val="CBD7D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382512" y="1965960"/>
            <a:ext cx="1261872" cy="1261872"/>
          </a:xfrm>
          <a:prstGeom prst="ellipse">
            <a:avLst/>
          </a:prstGeom>
          <a:solidFill>
            <a:srgbClr val="E9F1F5"/>
          </a:solidFill>
          <a:ln w="17780">
            <a:solidFill>
              <a:srgbClr val="2D5E7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30568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5E7C"/>
                </a:solidFill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6291072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СТАБИЛИЗАТОРЫ</a:t>
            </a:r>
            <a:endParaRPr lang="en-US" sz="1040" dirty="0"/>
          </a:p>
        </p:txBody>
      </p:sp>
      <p:sp>
        <p:nvSpPr>
          <p:cNvPr id="22" name="Text 20"/>
          <p:cNvSpPr/>
          <p:nvPr/>
        </p:nvSpPr>
        <p:spPr>
          <a:xfrm>
            <a:off x="6245352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собирают переговорную конструкцию</a:t>
            </a:r>
            <a:endParaRPr lang="en-US" sz="980" dirty="0"/>
          </a:p>
        </p:txBody>
      </p:sp>
      <p:sp>
        <p:nvSpPr>
          <p:cNvPr id="23" name="Shape 21"/>
          <p:cNvSpPr/>
          <p:nvPr/>
        </p:nvSpPr>
        <p:spPr>
          <a:xfrm>
            <a:off x="7735824" y="2331720"/>
            <a:ext cx="438912" cy="502920"/>
          </a:xfrm>
          <a:prstGeom prst="chevron">
            <a:avLst/>
          </a:prstGeom>
          <a:solidFill>
            <a:srgbClr val="CBD7DE"/>
          </a:solidFill>
          <a:ln w="12700">
            <a:solidFill>
              <a:srgbClr val="CBD7D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266176" y="1965960"/>
            <a:ext cx="1261872" cy="1261872"/>
          </a:xfrm>
          <a:prstGeom prst="ellipse">
            <a:avLst/>
          </a:prstGeom>
          <a:solidFill>
            <a:srgbClr val="E9F1F5"/>
          </a:solidFill>
          <a:ln w="17780">
            <a:solidFill>
              <a:srgbClr val="2D5E7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714232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5E7C"/>
                </a:solidFill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174736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ЯДРА</a:t>
            </a:r>
            <a:endParaRPr lang="en-US" sz="1040" dirty="0"/>
          </a:p>
        </p:txBody>
      </p:sp>
      <p:sp>
        <p:nvSpPr>
          <p:cNvPr id="27" name="Text 25"/>
          <p:cNvSpPr/>
          <p:nvPr/>
        </p:nvSpPr>
        <p:spPr>
          <a:xfrm>
            <a:off x="8129016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поддерживают ресурсы, технологии и смыслы</a:t>
            </a:r>
            <a:endParaRPr lang="en-US" sz="980" dirty="0"/>
          </a:p>
        </p:txBody>
      </p:sp>
      <p:sp>
        <p:nvSpPr>
          <p:cNvPr id="28" name="Shape 26"/>
          <p:cNvSpPr/>
          <p:nvPr/>
        </p:nvSpPr>
        <p:spPr>
          <a:xfrm>
            <a:off x="9619488" y="2331720"/>
            <a:ext cx="438912" cy="502920"/>
          </a:xfrm>
          <a:prstGeom prst="chevron">
            <a:avLst/>
          </a:prstGeom>
          <a:solidFill>
            <a:srgbClr val="CBD7DE"/>
          </a:solidFill>
          <a:ln w="12700">
            <a:solidFill>
              <a:srgbClr val="CBD7DE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149840" y="1965960"/>
            <a:ext cx="1261872" cy="1261872"/>
          </a:xfrm>
          <a:prstGeom prst="ellipse">
            <a:avLst/>
          </a:prstGeom>
          <a:solidFill>
            <a:srgbClr val="E9F1F5"/>
          </a:solidFill>
          <a:ln w="17780">
            <a:solidFill>
              <a:srgbClr val="2D5E7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597896" y="2139696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D5E7C"/>
                </a:solidFill>
              </a:rPr>
              <a:t>6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10058400" y="3401568"/>
            <a:ext cx="1444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40" b="1" dirty="0">
                <a:solidFill>
                  <a:srgbClr val="1C2833"/>
                </a:solidFill>
              </a:rPr>
              <a:t>ГАРАНТЫ</a:t>
            </a:r>
            <a:endParaRPr lang="en-US" sz="1040" dirty="0"/>
          </a:p>
        </p:txBody>
      </p:sp>
      <p:sp>
        <p:nvSpPr>
          <p:cNvPr id="32" name="Text 30"/>
          <p:cNvSpPr/>
          <p:nvPr/>
        </p:nvSpPr>
        <p:spPr>
          <a:xfrm>
            <a:off x="10012680" y="3950208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80" dirty="0">
                <a:solidFill>
                  <a:srgbClr val="61717F"/>
                </a:solidFill>
              </a:rPr>
              <a:t>защищают гуманитарный минимум и восстановление</a:t>
            </a:r>
            <a:endParaRPr lang="en-US" sz="980" dirty="0"/>
          </a:p>
        </p:txBody>
      </p:sp>
      <p:sp>
        <p:nvSpPr>
          <p:cNvPr id="33" name="Text 31"/>
          <p:cNvSpPr/>
          <p:nvPr/>
        </p:nvSpPr>
        <p:spPr>
          <a:xfrm>
            <a:off x="1005840" y="5212080"/>
            <a:ext cx="10104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364B"/>
                </a:solidFill>
              </a:rPr>
              <a:t>Цель — чтобы ни одна страна не несла на себе весь кризис и ни одна держава не могла монополизировать решение.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12. Защита от новой иерархии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Функциональная система должна быть защищена от превращения ролей в привилегии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94944" y="137160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94944" y="1371600"/>
            <a:ext cx="73152" cy="1216152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96112" y="153619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Нет вечных ролей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96112" y="190195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каждая функция регулярно пересматривается</a:t>
            </a:r>
            <a:endParaRPr lang="en-US" sz="1160" dirty="0"/>
          </a:p>
        </p:txBody>
      </p:sp>
      <p:sp>
        <p:nvSpPr>
          <p:cNvPr id="8" name="Shape 6"/>
          <p:cNvSpPr/>
          <p:nvPr/>
        </p:nvSpPr>
        <p:spPr>
          <a:xfrm>
            <a:off x="6208776" y="137160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208776" y="1371600"/>
            <a:ext cx="73152" cy="1216152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9944" y="153619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Нет монополии на арбитраж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9944" y="190195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решения распределяются между разными контурами</a:t>
            </a:r>
            <a:endParaRPr lang="en-US" sz="1160" dirty="0"/>
          </a:p>
        </p:txBody>
      </p:sp>
      <p:sp>
        <p:nvSpPr>
          <p:cNvPr id="12" name="Shape 10"/>
          <p:cNvSpPr/>
          <p:nvPr/>
        </p:nvSpPr>
        <p:spPr>
          <a:xfrm>
            <a:off x="694944" y="288036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94944" y="2880360"/>
            <a:ext cx="73152" cy="1216152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304495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Нет наследуемой привилегии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96112" y="341071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влияние не даёт безусловного права решать за других</a:t>
            </a:r>
            <a:endParaRPr lang="en-US" sz="1160" dirty="0"/>
          </a:p>
        </p:txBody>
      </p:sp>
      <p:sp>
        <p:nvSpPr>
          <p:cNvPr id="16" name="Shape 14"/>
          <p:cNvSpPr/>
          <p:nvPr/>
        </p:nvSpPr>
        <p:spPr>
          <a:xfrm>
            <a:off x="6208776" y="288036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08776" y="2880360"/>
            <a:ext cx="73152" cy="1216152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9944" y="304495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Есть право на несогласие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09944" y="341071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участник может оспорить роль и методику оценки</a:t>
            </a:r>
            <a:endParaRPr lang="en-US" sz="1160" dirty="0"/>
          </a:p>
        </p:txBody>
      </p:sp>
      <p:sp>
        <p:nvSpPr>
          <p:cNvPr id="20" name="Shape 18"/>
          <p:cNvSpPr/>
          <p:nvPr/>
        </p:nvSpPr>
        <p:spPr>
          <a:xfrm>
            <a:off x="694944" y="438912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94944" y="4389120"/>
            <a:ext cx="73152" cy="1216152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96112" y="455371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Есть прозрачные метрики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96112" y="491947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статус подтверждается вкладом, а не декларациями</a:t>
            </a:r>
            <a:endParaRPr lang="en-US" sz="1160" dirty="0"/>
          </a:p>
        </p:txBody>
      </p:sp>
      <p:sp>
        <p:nvSpPr>
          <p:cNvPr id="24" name="Shape 22"/>
          <p:cNvSpPr/>
          <p:nvPr/>
        </p:nvSpPr>
        <p:spPr>
          <a:xfrm>
            <a:off x="6208776" y="4389120"/>
            <a:ext cx="5138928" cy="1216152"/>
          </a:xfrm>
          <a:prstGeom prst="roundRect">
            <a:avLst>
              <a:gd name="adj" fmla="val 601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208776" y="4389120"/>
            <a:ext cx="73152" cy="1216152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9944" y="4553712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Есть приоритет жизни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09944" y="4919472"/>
            <a:ext cx="4818888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гуманитарный минимум выше геополитического выигрыша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13. Итоговая архитектура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Мир как сеть функций, а не иерархия силы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873752" y="2139696"/>
            <a:ext cx="2450592" cy="2450592"/>
          </a:xfrm>
          <a:prstGeom prst="ellipse">
            <a:avLst/>
          </a:prstGeom>
          <a:solidFill>
            <a:srgbClr val="17364B"/>
          </a:solidFill>
          <a:ln w="12700">
            <a:solidFill>
              <a:srgbClr val="1736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02936" y="2779776"/>
            <a:ext cx="181051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ОС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ЭКВИЛИБРИУМ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960120" y="1389888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69848" y="1572768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Баланс</a:t>
            </a:r>
            <a:endParaRPr lang="en-US" sz="1180" dirty="0"/>
          </a:p>
        </p:txBody>
      </p:sp>
      <p:sp>
        <p:nvSpPr>
          <p:cNvPr id="8" name="Shape 6"/>
          <p:cNvSpPr/>
          <p:nvPr/>
        </p:nvSpPr>
        <p:spPr>
          <a:xfrm>
            <a:off x="1943100" y="1719072"/>
            <a:ext cx="4155948" cy="1554480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880360" y="868680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90088" y="105156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Стабилизация</a:t>
            </a:r>
            <a:endParaRPr lang="en-US" sz="1180" dirty="0"/>
          </a:p>
        </p:txBody>
      </p:sp>
      <p:sp>
        <p:nvSpPr>
          <p:cNvPr id="11" name="Shape 9"/>
          <p:cNvSpPr/>
          <p:nvPr/>
        </p:nvSpPr>
        <p:spPr>
          <a:xfrm>
            <a:off x="3863340" y="1197864"/>
            <a:ext cx="2235708" cy="2075688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589520" y="896112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99248" y="1078992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Медиация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6099048" y="1225296"/>
            <a:ext cx="2473452" cy="2048256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464040" y="1463040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73768" y="16459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Ресурсы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6099048" y="1792224"/>
            <a:ext cx="4347972" cy="1481328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710928" y="4434840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20656" y="461772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Технологии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6099048" y="3273552"/>
            <a:ext cx="4594860" cy="1490472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269480" y="5358384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79208" y="5541264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Гуманитарный минимум</a:t>
            </a:r>
            <a:endParaRPr lang="en-US" sz="1180" dirty="0"/>
          </a:p>
        </p:txBody>
      </p:sp>
      <p:sp>
        <p:nvSpPr>
          <p:cNvPr id="23" name="Shape 21"/>
          <p:cNvSpPr/>
          <p:nvPr/>
        </p:nvSpPr>
        <p:spPr>
          <a:xfrm>
            <a:off x="6099048" y="3273552"/>
            <a:ext cx="2153412" cy="2414016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46120" y="5431536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55848" y="5614416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Экология</a:t>
            </a:r>
            <a:endParaRPr lang="en-US" sz="1180" dirty="0"/>
          </a:p>
        </p:txBody>
      </p:sp>
      <p:sp>
        <p:nvSpPr>
          <p:cNvPr id="26" name="Shape 24"/>
          <p:cNvSpPr/>
          <p:nvPr/>
        </p:nvSpPr>
        <p:spPr>
          <a:xfrm>
            <a:off x="4229100" y="3273552"/>
            <a:ext cx="1869948" cy="2487168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66928" y="4389120"/>
            <a:ext cx="196596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3970">
            <a:solidFill>
              <a:srgbClr val="CBD9E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76656" y="4572000"/>
            <a:ext cx="1737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C2833"/>
                </a:solidFill>
              </a:rPr>
              <a:t>Логистика / финансы</a:t>
            </a:r>
            <a:endParaRPr lang="en-US" sz="1180" dirty="0"/>
          </a:p>
        </p:txBody>
      </p:sp>
      <p:sp>
        <p:nvSpPr>
          <p:cNvPr id="29" name="Shape 27"/>
          <p:cNvSpPr/>
          <p:nvPr/>
        </p:nvSpPr>
        <p:spPr>
          <a:xfrm>
            <a:off x="1549908" y="3273552"/>
            <a:ext cx="4549140" cy="1444752"/>
          </a:xfrm>
          <a:prstGeom prst="line">
            <a:avLst/>
          </a:prstGeom>
          <a:noFill/>
          <a:ln w="12700">
            <a:solidFill>
              <a:srgbClr val="C9D6D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2240280" y="6080760"/>
            <a:ext cx="7772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50" b="1" dirty="0">
                <a:solidFill>
                  <a:srgbClr val="C6A15B"/>
                </a:solidFill>
              </a:rPr>
              <a:t>Страна = функция + ответственность + вклад в устойчивость</a:t>
            </a:r>
            <a:endParaRPr lang="en-US" sz="1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1. Принцип распределения ролей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От силы и статуса — к функциям и ответственности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13232" y="1847088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364B"/>
                </a:solidFill>
              </a:rPr>
              <a:t>РОЛЬ СТРАНЫ =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703320" y="1508760"/>
            <a:ext cx="717804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13632" y="1627632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5E7C"/>
                </a:solidFill>
              </a:rPr>
              <a:t>РЕСУРСЫ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577840" y="1627632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</a:rPr>
              <a:t>что страна реально может дать системе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703320" y="2313432"/>
            <a:ext cx="717804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913632" y="2432304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5E7C"/>
                </a:solidFill>
              </a:rPr>
              <a:t>ГЕОГРАФИЯ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577840" y="2432304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</a:rPr>
              <a:t>какие узлы, маршруты и риски она связывает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703320" y="3118104"/>
            <a:ext cx="717804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913632" y="3236976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5E7C"/>
                </a:solidFill>
              </a:rPr>
              <a:t>КУЛЬТУРА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577840" y="3236976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</a:rPr>
              <a:t>какие цивилизационные коды она несёт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3703320" y="3922776"/>
            <a:ext cx="717804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913632" y="4041648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D5E7C"/>
                </a:solidFill>
              </a:rPr>
              <a:t>КОМПЕТЕНЦИИ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577840" y="404164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</a:rPr>
              <a:t>что умеет стабилизировать лучше других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3703320" y="4727448"/>
            <a:ext cx="717804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913632" y="4846320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6A15B"/>
                </a:solidFill>
              </a:rPr>
              <a:t>ОТВЕТСТВЕННОСТЬ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577840" y="4846320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833"/>
                </a:solidFill>
              </a:rPr>
              <a:t>как ограничивает собственную силу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13232" y="5742432"/>
            <a:ext cx="10744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C2833"/>
                </a:solidFill>
              </a:rPr>
              <a:t>Ключевой принцип: чем больше влияние государства, тем выше его обязательства по предотвращению системного ущерба.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2. Двенадцать функциональных ролей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Одна страна может одновременно выполнять несколько ролей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E6EFF4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" y="1581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243584" y="1563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Балансировщик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443984" y="1417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E6EFF4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08576" y="1581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47488" y="1563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Стабилизатор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247888" y="1417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E6EFF4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0" y="1581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851392" y="1563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Медиатор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2560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2724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04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243584" y="2706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Ресурсное ядро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443984" y="2560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08576" y="2724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047488" y="2706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Технологическое ядро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8247888" y="2560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412480" y="2724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06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851392" y="2706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Цивилизационное ядро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40080" y="3703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4672" y="3867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07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1243584" y="3849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Логистический узел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443984" y="3703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08576" y="3867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08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047488" y="3849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Финансовый узел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247888" y="3703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0" y="3867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09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8851392" y="3849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Гуманитарный гарант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0080" y="4846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4672" y="5010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10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1243584" y="4992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Экологический хранитель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443984" y="4846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08576" y="5010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11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047488" y="4992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Инновационный полигон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8247888" y="4846320"/>
            <a:ext cx="3401568" cy="804672"/>
          </a:xfrm>
          <a:prstGeom prst="roundRect">
            <a:avLst>
              <a:gd name="adj" fmla="val 7955"/>
            </a:avLst>
          </a:prstGeom>
          <a:solidFill>
            <a:srgbClr val="FFFFFF"/>
          </a:solidFill>
          <a:ln w="12700">
            <a:solidFill>
              <a:srgbClr val="D7E1E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412480" y="5010912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6A15B"/>
                </a:solidFill>
              </a:rPr>
              <a:t>12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8851392" y="4992624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C2833"/>
                </a:solidFill>
              </a:rPr>
              <a:t>Узел уязвимости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658368" y="608076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1717F"/>
                </a:solidFill>
              </a:rPr>
              <a:t>Роли динамичны: они назначаются по конкретному кризису, региону и контексту.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01. ДЕРЖАВА-БАЛАНСИРОВЩИК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Удерживает системный баланс и пределы эскалации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389888"/>
            <a:ext cx="1417320" cy="320040"/>
          </a:xfrm>
          <a:prstGeom prst="roundRect">
            <a:avLst>
              <a:gd name="adj" fmla="val 22857"/>
            </a:avLst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7512" y="1453896"/>
            <a:ext cx="1271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ФУНКЦИЯ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1792" y="1810512"/>
            <a:ext cx="5257800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участие в ключевых контурах безопасности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предотвращение одностороннего доминирования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обеспечение стратегического сдерживания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291072" y="1389888"/>
            <a:ext cx="1901952" cy="320040"/>
          </a:xfrm>
          <a:prstGeom prst="roundRect">
            <a:avLst>
              <a:gd name="adj" fmla="val 22857"/>
            </a:avLst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64224" y="1453896"/>
            <a:ext cx="17556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ОТВЕТСТВЕННОСТЬ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327648" y="1810512"/>
            <a:ext cx="5239512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повышенные ограничения на применение силы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прозрачные красные линии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обязанность поддерживать каналы деэскалации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1792" y="4160520"/>
            <a:ext cx="10927080" cy="0"/>
          </a:xfrm>
          <a:prstGeom prst="line">
            <a:avLst/>
          </a:prstGeom>
          <a:noFill/>
          <a:ln w="15240">
            <a:solidFill>
              <a:srgbClr val="D7E1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440740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1717F"/>
                </a:solidFill>
              </a:rPr>
              <a:t>Иллюстративные примеры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1792" y="4773168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D5E7C"/>
                </a:solidFill>
              </a:rPr>
              <a:t>США • Китай • Россия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21792" y="5559552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i="1" dirty="0">
                <a:solidFill>
                  <a:srgbClr val="61717F"/>
                </a:solidFill>
              </a:rPr>
              <a:t>Примеры показывают возможные функции, а не закрепляют постоянный статус страны.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02. ДЕРЖАВА-СТАБИЛИЗАТОР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Поддерживает институциональную и региональную устойчивость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389888"/>
            <a:ext cx="1417320" cy="320040"/>
          </a:xfrm>
          <a:prstGeom prst="roundRect">
            <a:avLst>
              <a:gd name="adj" fmla="val 22857"/>
            </a:avLst>
          </a:prstGeom>
          <a:solidFill>
            <a:srgbClr val="4F7B67"/>
          </a:solidFill>
          <a:ln w="12700">
            <a:solidFill>
              <a:srgbClr val="4F7B6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7512" y="1453896"/>
            <a:ext cx="1271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ФУНКЦИЯ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1792" y="1810512"/>
            <a:ext cx="5257800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дипломатия и нормотворчество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поддержание экономической связности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формирование компромиссных коалиций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291072" y="1389888"/>
            <a:ext cx="1901952" cy="320040"/>
          </a:xfrm>
          <a:prstGeom prst="roundRect">
            <a:avLst>
              <a:gd name="adj" fmla="val 22857"/>
            </a:avLst>
          </a:prstGeom>
          <a:solidFill>
            <a:srgbClr val="4F7B67"/>
          </a:solidFill>
          <a:ln w="12700">
            <a:solidFill>
              <a:srgbClr val="4F7B6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64224" y="1453896"/>
            <a:ext cx="17556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ОТВЕТСТВЕННОСТЬ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327648" y="1810512"/>
            <a:ext cx="5239512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не превращать правила в инструмент исключения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обеспечивать переговорную проходимость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брать на себя часть издержек стабилизации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1792" y="4160520"/>
            <a:ext cx="10927080" cy="0"/>
          </a:xfrm>
          <a:prstGeom prst="line">
            <a:avLst/>
          </a:prstGeom>
          <a:noFill/>
          <a:ln w="15240">
            <a:solidFill>
              <a:srgbClr val="D7E1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440740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1717F"/>
                </a:solidFill>
              </a:rPr>
              <a:t>Иллюстративные примеры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1792" y="4773168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4F7B67"/>
                </a:solidFill>
              </a:rPr>
              <a:t>Индия • Германия • Франция • Индонезия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21792" y="5559552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i="1" dirty="0">
                <a:solidFill>
                  <a:srgbClr val="61717F"/>
                </a:solidFill>
              </a:rPr>
              <a:t>Примеры показывают возможные функции, а не закрепляют постоянный статус страны.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03. МЕДИАТОР И МОСТ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Связывает стороны, которые не могут говорить напрямую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594360" y="1389888"/>
            <a:ext cx="1417320" cy="320040"/>
          </a:xfrm>
          <a:prstGeom prst="roundRect">
            <a:avLst>
              <a:gd name="adj" fmla="val 22857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7512" y="1453896"/>
            <a:ext cx="1271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ФУНКЦИЯ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1792" y="1810512"/>
            <a:ext cx="5257800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каналы связи и переговорные площадки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обмены и локальные соглашения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транзит между конфликтующими системами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291072" y="1389888"/>
            <a:ext cx="1901952" cy="320040"/>
          </a:xfrm>
          <a:prstGeom prst="roundRect">
            <a:avLst>
              <a:gd name="adj" fmla="val 22857"/>
            </a:avLst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64224" y="1453896"/>
            <a:ext cx="17556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ОТВЕТСТВЕННОСТЬ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327648" y="1810512"/>
            <a:ext cx="5239512" cy="199339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r>
              <a:rPr lang="en-US" sz="1600" dirty="0">
                <a:solidFill>
                  <a:srgbClr val="1C2833"/>
                </a:solidFill>
              </a:rPr>
              <a:t>• доверие и конфиденциальность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минимизация конфликта интересов</a:t>
            </a:r>
            <a:endParaRPr lang="en-US" sz="1600" dirty="0"/>
          </a:p>
          <a:p>
            <a:r>
              <a:rPr lang="en-US" sz="1600" dirty="0">
                <a:solidFill>
                  <a:srgbClr val="1C2833"/>
                </a:solidFill>
              </a:rPr>
              <a:t>• отказ от манипуляции посредничеством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21792" y="4160520"/>
            <a:ext cx="10927080" cy="0"/>
          </a:xfrm>
          <a:prstGeom prst="line">
            <a:avLst/>
          </a:prstGeom>
          <a:noFill/>
          <a:ln w="15240">
            <a:solidFill>
              <a:srgbClr val="D7E1E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" y="4407408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1717F"/>
                </a:solidFill>
              </a:rPr>
              <a:t>Иллюстративные примеры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21792" y="4773168"/>
            <a:ext cx="10789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6A15B"/>
                </a:solidFill>
              </a:rPr>
              <a:t>Турция • ОАЭ • Катар • Оман • Швейцария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21792" y="5559552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20" i="1" dirty="0">
                <a:solidFill>
                  <a:srgbClr val="61717F"/>
                </a:solidFill>
              </a:rPr>
              <a:t>Примеры показывают возможные функции, а не закрепляют постоянный статус страны.</a:t>
            </a:r>
            <a:endParaRPr lang="en-US" sz="11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6. Три ядра: ресурс, технология, цивилизация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Физическая, технологическая и смысловая устойчивость мира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417320"/>
            <a:ext cx="3502152" cy="4434840"/>
          </a:xfrm>
          <a:prstGeom prst="roundRect">
            <a:avLst>
              <a:gd name="adj" fmla="val 2089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58368" y="1417320"/>
            <a:ext cx="73152" cy="4434840"/>
          </a:xfrm>
          <a:prstGeom prst="rect">
            <a:avLst/>
          </a:prstGeom>
          <a:solidFill>
            <a:srgbClr val="4F7B67"/>
          </a:solidFill>
          <a:ln w="12700">
            <a:solidFill>
              <a:srgbClr val="4F7B6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581912"/>
            <a:ext cx="3182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04. Ресурсное ядро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9536" y="1947672"/>
            <a:ext cx="3182112" cy="3776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Энергия, вода, продовольствие, сырьё.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Ответственность: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надёжность поставок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недопущение критического шантажа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резервные механизмы устойчивости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Примеры: Саудовская Аравия, Бразилия, Канада, Австралия</a:t>
            </a:r>
            <a:endParaRPr lang="en-US" sz="1160" dirty="0"/>
          </a:p>
        </p:txBody>
      </p:sp>
      <p:sp>
        <p:nvSpPr>
          <p:cNvPr id="8" name="Shape 6"/>
          <p:cNvSpPr/>
          <p:nvPr/>
        </p:nvSpPr>
        <p:spPr>
          <a:xfrm>
            <a:off x="4343400" y="1417320"/>
            <a:ext cx="3502152" cy="4434840"/>
          </a:xfrm>
          <a:prstGeom prst="roundRect">
            <a:avLst>
              <a:gd name="adj" fmla="val 2089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343400" y="1417320"/>
            <a:ext cx="73152" cy="4434840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581912"/>
            <a:ext cx="3182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05. Технологическое ядро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544568" y="1947672"/>
            <a:ext cx="3182112" cy="3776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ИИ, микроэлектроника, космос, цифровые платформы.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Ответственность: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безопасность технологий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ограничения двойного назначения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совместимые протоколы доверия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Примеры: США, Китай, Япония, Южная Корея</a:t>
            </a:r>
            <a:endParaRPr lang="en-US" sz="1160" dirty="0"/>
          </a:p>
        </p:txBody>
      </p:sp>
      <p:sp>
        <p:nvSpPr>
          <p:cNvPr id="12" name="Shape 10"/>
          <p:cNvSpPr/>
          <p:nvPr/>
        </p:nvSpPr>
        <p:spPr>
          <a:xfrm>
            <a:off x="8028432" y="1417320"/>
            <a:ext cx="3502152" cy="4434840"/>
          </a:xfrm>
          <a:prstGeom prst="roundRect">
            <a:avLst>
              <a:gd name="adj" fmla="val 2089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028432" y="1417320"/>
            <a:ext cx="73152" cy="4434840"/>
          </a:xfrm>
          <a:prstGeom prst="rect">
            <a:avLst/>
          </a:prstGeom>
          <a:solidFill>
            <a:srgbClr val="C6A15B"/>
          </a:solidFill>
          <a:ln w="12700">
            <a:solidFill>
              <a:srgbClr val="C6A15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0" y="1581912"/>
            <a:ext cx="3182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06. Цивилизационное ядро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0" y="1947672"/>
            <a:ext cx="3182112" cy="3776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Культурные коды, религия, историческая память, язык смыслов.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Ответственность: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снижение цивилизационной вражды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культурные каналы диалога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• отказ от дегуманизации</a:t>
            </a:r>
            <a:endParaRPr lang="en-US" sz="1160" dirty="0"/>
          </a:p>
          <a:p>
            <a:pPr indent="0" marL="0">
              <a:buNone/>
            </a:pP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Примеры: Индия, Китай, Россия, Иран, арабский мир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7. Шесть операционных ролей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Контуры, без которых равновесие остаётся декларацией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658368" y="1353312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58368" y="1353312"/>
            <a:ext cx="73152" cy="1298448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9536" y="1517904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07. Логистический узел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9536" y="1883664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морские, сухопутные и цифровые коридоры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Сингапур • Турция • Нидерланды</a:t>
            </a:r>
            <a:endParaRPr lang="en-US" sz="1160" dirty="0"/>
          </a:p>
        </p:txBody>
      </p:sp>
      <p:sp>
        <p:nvSpPr>
          <p:cNvPr id="8" name="Shape 6"/>
          <p:cNvSpPr/>
          <p:nvPr/>
        </p:nvSpPr>
        <p:spPr>
          <a:xfrm>
            <a:off x="6163056" y="1353312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63056" y="1353312"/>
            <a:ext cx="73152" cy="1298448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64224" y="1517904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08. Финансовый узел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64224" y="1883664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расчёты, гарантии, страхование, резервирование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Швейцария • ОАЭ • Сингапур</a:t>
            </a:r>
            <a:endParaRPr lang="en-US" sz="1160" dirty="0"/>
          </a:p>
        </p:txBody>
      </p:sp>
      <p:sp>
        <p:nvSpPr>
          <p:cNvPr id="12" name="Shape 10"/>
          <p:cNvSpPr/>
          <p:nvPr/>
        </p:nvSpPr>
        <p:spPr>
          <a:xfrm>
            <a:off x="658368" y="2926080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58368" y="2926080"/>
            <a:ext cx="73152" cy="1298448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9536" y="3090672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09. Гуманитарный гарант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59536" y="3456432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коридоры, медицина, эвакуация, защита гражданских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нейтральные государства + международные институты</a:t>
            </a:r>
            <a:endParaRPr lang="en-US" sz="1160" dirty="0"/>
          </a:p>
        </p:txBody>
      </p:sp>
      <p:sp>
        <p:nvSpPr>
          <p:cNvPr id="16" name="Shape 14"/>
          <p:cNvSpPr/>
          <p:nvPr/>
        </p:nvSpPr>
        <p:spPr>
          <a:xfrm>
            <a:off x="6163056" y="2926080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163056" y="2926080"/>
            <a:ext cx="73152" cy="1298448"/>
          </a:xfrm>
          <a:prstGeom prst="rect">
            <a:avLst/>
          </a:prstGeom>
          <a:solidFill>
            <a:srgbClr val="4F7B67"/>
          </a:solidFill>
          <a:ln w="12700">
            <a:solidFill>
              <a:srgbClr val="4F7B6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64224" y="3090672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10. Экологический хранитель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364224" y="3456432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биосфера, вода, леса, океан, климатические активы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Бразилия • Индонезия • ДР Конго • островные государства</a:t>
            </a:r>
            <a:endParaRPr lang="en-US" sz="1160" dirty="0"/>
          </a:p>
        </p:txBody>
      </p:sp>
      <p:sp>
        <p:nvSpPr>
          <p:cNvPr id="20" name="Shape 18"/>
          <p:cNvSpPr/>
          <p:nvPr/>
        </p:nvSpPr>
        <p:spPr>
          <a:xfrm>
            <a:off x="658368" y="4498848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58368" y="4498848"/>
            <a:ext cx="73152" cy="1298448"/>
          </a:xfrm>
          <a:prstGeom prst="rect">
            <a:avLst/>
          </a:prstGeom>
          <a:solidFill>
            <a:srgbClr val="2D5E7C"/>
          </a:solidFill>
          <a:ln w="12700">
            <a:solidFill>
              <a:srgbClr val="2D5E7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9536" y="466344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11. Инновационный полигон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59536" y="5029200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быстрое тестирование моделей нового уклада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Эстония • Сингапур • ОАЭ • Руанда</a:t>
            </a:r>
            <a:endParaRPr lang="en-US" sz="1160" dirty="0"/>
          </a:p>
        </p:txBody>
      </p:sp>
      <p:sp>
        <p:nvSpPr>
          <p:cNvPr id="24" name="Shape 22"/>
          <p:cNvSpPr/>
          <p:nvPr/>
        </p:nvSpPr>
        <p:spPr>
          <a:xfrm>
            <a:off x="6163056" y="4498848"/>
            <a:ext cx="516636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DE5EA"/>
            </a:solidFill>
            <a:prstDash val="solid"/>
          </a:ln>
          <a:effectLst>
            <a:outerShdw sx="100000" sy="100000" kx="0" ky="0" algn="bl" rotWithShape="0" blurRad="12700" dist="50800" dir="2700000">
              <a:srgbClr val="C8D0D8">
                <a:alpha val="1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163056" y="4498848"/>
            <a:ext cx="73152" cy="1298448"/>
          </a:xfrm>
          <a:prstGeom prst="rect">
            <a:avLst/>
          </a:prstGeom>
          <a:solidFill>
            <a:srgbClr val="9B5B5B"/>
          </a:solidFill>
          <a:ln w="12700">
            <a:solidFill>
              <a:srgbClr val="9B5B5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64224" y="466344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2833"/>
                </a:solidFill>
              </a:rPr>
              <a:t>12. Узел уязвимости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64224" y="5029200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место концентрации конфликтов и системных рисков</a:t>
            </a:r>
            <a:endParaRPr lang="en-US" sz="1160" dirty="0"/>
          </a:p>
          <a:p>
            <a:pPr indent="0" marL="0">
              <a:buNone/>
            </a:pPr>
            <a:r>
              <a:rPr lang="en-US" sz="1160" dirty="0">
                <a:solidFill>
                  <a:srgbClr val="61717F"/>
                </a:solidFill>
              </a:rPr>
              <a:t>кризисные территории и государства перехода</a:t>
            </a:r>
            <a:endParaRPr lang="en-US" sz="11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7364B"/>
                </a:solidFill>
              </a:rPr>
              <a:t>8. Паспорт роли страны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85216" y="932688"/>
            <a:ext cx="10927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1717F"/>
                </a:solidFill>
              </a:rPr>
              <a:t>Единый формат для назначения, проверки и пересмотра функций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713232" y="137160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Основные роли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2651760" y="1581912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46120" y="1325880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1–3 функции, где вклад страны максимален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13232" y="2139696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Контекст роли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2651760" y="2350008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46120" y="2093976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глобальный / региональный / кризисный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13232" y="2907792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Активы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2651760" y="3118104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2862072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ресурсы, технологии, институты, культура, география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13232" y="3675888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Обязательства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2651760" y="3886200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46120" y="3630168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что страна обязуется не делать и что поддерживать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713232" y="4443984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Метрики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2651760" y="4654296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46120" y="4398264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измеримые показатели вклада в устойчивость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" y="5212080"/>
            <a:ext cx="1874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2D5E7C"/>
                </a:solidFill>
              </a:rPr>
              <a:t>Срок пересмотра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2651760" y="5422392"/>
            <a:ext cx="502920" cy="0"/>
          </a:xfrm>
          <a:prstGeom prst="line">
            <a:avLst/>
          </a:prstGeom>
          <a:noFill/>
          <a:ln w="15240">
            <a:solidFill>
              <a:srgbClr val="C7D6D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46120" y="5166360"/>
            <a:ext cx="7955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833"/>
                </a:solidFill>
              </a:rPr>
              <a:t>роль не вечна — её регулярно переоценивают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8412480" y="5303520"/>
            <a:ext cx="2834640" cy="566928"/>
          </a:xfrm>
          <a:prstGeom prst="roundRect">
            <a:avLst>
              <a:gd name="adj" fmla="val 9677"/>
            </a:avLst>
          </a:prstGeom>
          <a:solidFill>
            <a:srgbClr val="EAF1F5"/>
          </a:solidFill>
          <a:ln w="12700">
            <a:solidFill>
              <a:srgbClr val="C8D9E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613648" y="5477256"/>
            <a:ext cx="2423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364B"/>
                </a:solidFill>
              </a:rPr>
              <a:t>Роль ≠ привилегия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67744" y="6437376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B7A89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Роли Наций и Стран — ОС ЭКВИЛИБРИУМ</dc:title>
  <dc:subject>ОС ЭКВИЛИБРИУМ — Роли Наций</dc:subject>
  <dc:creator>OpenAI</dc:creator>
  <cp:lastModifiedBy>OpenAI</cp:lastModifiedBy>
  <cp:revision>1</cp:revision>
  <dcterms:created xsi:type="dcterms:W3CDTF">2026-08-24T07:54:04Z</dcterms:created>
  <dcterms:modified xsi:type="dcterms:W3CDTF">2026-08-24T07:54:04Z</dcterms:modified>
</cp:coreProperties>
</file>