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B365D"/>
          </a:solidFill>
          <a:ln w="12700">
            <a:solidFill>
              <a:srgbClr val="1B365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6565392"/>
            <a:ext cx="6126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708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СОЮЗ-741 · Периодическая система Полей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0332720" y="6565392"/>
            <a:ext cx="1325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708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Реестр 741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25880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172B4D"/>
                </a:solidFill>
              </a:rPr>
              <a:t>РЕЕСТР 741 ПОЛЯ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40080" y="2011680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1B365D"/>
                </a:solidFill>
              </a:rPr>
              <a:t>СОЮЗ-741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1188720" y="2907792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344054"/>
                </a:solidFill>
              </a:rPr>
              <a:t>13 семейств × 19 узлов × 3 состояния = 741 модуль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914400" y="3730752"/>
            <a:ext cx="10332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667085"/>
                </a:solidFill>
              </a:rPr>
              <a:t>Мастер-классификатор · паспортная система · Нейросвод Союз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474720" y="4389120"/>
            <a:ext cx="5212080" cy="0"/>
          </a:xfrm>
          <a:prstGeom prst="line">
            <a:avLst/>
          </a:prstGeom>
          <a:noFill/>
          <a:ln w="17780">
            <a:solidFill>
              <a:srgbClr val="98A2B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0" y="461772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67085"/>
                </a:solidFill>
              </a:rPr>
              <a:t>Версия 1.0 · 25 августа 2026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2B4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S06 · Человек и сознание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50976"/>
            <a:ext cx="10881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46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человеческий потенциал, компетенции, восприятие и обучение · 57 модулей</a:t>
            </a:r>
            <a:endParaRPr lang="en-US" sz="13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353312"/>
          <a:ext cx="11064240" cy="5010912"/>
        </p:xfrm>
        <a:graphic>
          <a:graphicData uri="http://schemas.openxmlformats.org/drawingml/2006/table">
            <a:tbl>
              <a:tblPr/>
              <a:tblGrid>
                <a:gridCol w="1965960"/>
                <a:gridCol w="1691640"/>
                <a:gridCol w="1691640"/>
                <a:gridCol w="1691640"/>
                <a:gridCol w="4023360"/>
              </a:tblGrid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Узел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Ключевой индикатор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N01 · Субъект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роль / ответственность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N02 · Цель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измеримость цели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N03 · Граница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ясность контура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N04 · Ресурс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обеспеченность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N05 · Сигнал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достоверность сигнала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N06 · Знание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полнота знания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N07 · Решение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решения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N08 · Действие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результативность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N09 · Обратная связь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S06-N09-R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скорость коррекции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N10 ·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S06-N10-D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S06-N10-K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S06-N10-R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остаточный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N11 · Доверие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индекс доверия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N12 · Кооперация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плотность связей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N13 · Инфраструктура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надёжность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N14 · Стандарт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соответствие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N15 · Финансы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устойчивость финансов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N16 · Кадры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компетенции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N17 · Технология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готовность TRL/MRL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N18 · Среда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среды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N19 · Результат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S06-N19-R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эффект / затраты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2B4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S07 · Кооперация и сети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50976"/>
            <a:ext cx="10881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46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связность субъектов, доверие, договоры и сетевое взаимодействие · 57 модулей</a:t>
            </a:r>
            <a:endParaRPr lang="en-US" sz="13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353312"/>
          <a:ext cx="11064240" cy="5010912"/>
        </p:xfrm>
        <a:graphic>
          <a:graphicData uri="http://schemas.openxmlformats.org/drawingml/2006/table">
            <a:tbl>
              <a:tblPr/>
              <a:tblGrid>
                <a:gridCol w="1965960"/>
                <a:gridCol w="1691640"/>
                <a:gridCol w="1691640"/>
                <a:gridCol w="1691640"/>
                <a:gridCol w="4023360"/>
              </a:tblGrid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Узел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Ключевой индикатор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N01 · Субъект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роль / ответственность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N02 · Цель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измеримость цели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N03 · Граница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ясность контура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N04 · Ресурс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обеспеченность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N05 · Сигнал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достоверность сигнала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N06 · Знание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полнота знания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N07 · Решение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решения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N08 · Действие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результативность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N09 · Обратная связь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S07-N09-R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скорость коррекции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N10 ·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S07-N10-D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S07-N10-K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S07-N10-R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остаточный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N11 · Доверие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индекс доверия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N12 · Кооперация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плотность связей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N13 · Инфраструктура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надёжность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N14 · Стандарт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соответствие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N15 · Финансы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устойчивость финансов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N16 · Кадры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компетенции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N17 · Технология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готовность TRL/MRL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N18 · Среда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среды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N19 · Результат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S07-N19-R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эффект / затраты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2B4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S08 · Баланс и устойчивость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50976"/>
            <a:ext cx="10881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46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равновесие, устойчивость, адаптация и восстановление · 57 модулей</a:t>
            </a:r>
            <a:endParaRPr lang="en-US" sz="13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353312"/>
          <a:ext cx="11064240" cy="5010912"/>
        </p:xfrm>
        <a:graphic>
          <a:graphicData uri="http://schemas.openxmlformats.org/drawingml/2006/table">
            <a:tbl>
              <a:tblPr/>
              <a:tblGrid>
                <a:gridCol w="1965960"/>
                <a:gridCol w="1691640"/>
                <a:gridCol w="1691640"/>
                <a:gridCol w="1691640"/>
                <a:gridCol w="4023360"/>
              </a:tblGrid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Узел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Ключевой индикатор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N01 · Субъект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роль / ответственность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N02 · Цель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измеримость цели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N03 · Граница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ясность контура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N04 · Ресурс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обеспеченность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N05 · Сигнал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достоверность сигнала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N06 · Знание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полнота знания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N07 · Решение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решения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N08 · Действие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результативность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N09 · Обратная связь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S08-N09-R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скорость коррекции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N10 ·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S08-N10-D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S08-N10-K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S08-N10-R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остаточный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N11 · Доверие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индекс доверия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N12 · Кооперация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плотность связей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N13 · Инфраструктура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надёжность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N14 · Стандарт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соответствие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N15 · Финансы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устойчивость финансов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N16 · Кадры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компетенции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N17 · Технология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готовность TRL/MRL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N18 · Среда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среды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N19 · Результат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S08-N19-R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эффект / затраты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2B4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S09 · Эволюция и инновации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50976"/>
            <a:ext cx="10881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46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обновление, эксперименты, НИОКР и масштабирование · 57 модулей</a:t>
            </a:r>
            <a:endParaRPr lang="en-US" sz="13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353312"/>
          <a:ext cx="11064240" cy="5010912"/>
        </p:xfrm>
        <a:graphic>
          <a:graphicData uri="http://schemas.openxmlformats.org/drawingml/2006/table">
            <a:tbl>
              <a:tblPr/>
              <a:tblGrid>
                <a:gridCol w="1965960"/>
                <a:gridCol w="1691640"/>
                <a:gridCol w="1691640"/>
                <a:gridCol w="1691640"/>
                <a:gridCol w="4023360"/>
              </a:tblGrid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Узел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Ключевой индикатор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N01 · Субъект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роль / ответственность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N02 · Цель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измеримость цели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N03 · Граница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ясность контура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N04 · Ресурс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обеспеченность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N05 · Сигнал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достоверность сигнала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N06 · Знание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полнота знания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N07 · Решение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решения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N08 · Действие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результативность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N09 · Обратная связь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S09-N09-R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скорость коррекции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N10 ·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S09-N10-D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S09-N10-K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S09-N10-R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остаточный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N11 · Доверие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индекс доверия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N12 · Кооперация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плотность связей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N13 · Инфраструктура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надёжность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N14 · Стандарт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соответствие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N15 · Финансы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устойчивость финансов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N16 · Кадры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компетенции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N17 · Технология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готовность TRL/MRL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N18 · Среда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среды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N19 · Результат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S09-N19-R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эффект / затраты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2B4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S10 · Созидание и производство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50976"/>
            <a:ext cx="10881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46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создание ценности, производство, сервисы и инфраструктура исполнения · 57 модулей</a:t>
            </a:r>
            <a:endParaRPr lang="en-US" sz="13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353312"/>
          <a:ext cx="11064240" cy="5010912"/>
        </p:xfrm>
        <a:graphic>
          <a:graphicData uri="http://schemas.openxmlformats.org/drawingml/2006/table">
            <a:tbl>
              <a:tblPr/>
              <a:tblGrid>
                <a:gridCol w="1965960"/>
                <a:gridCol w="1691640"/>
                <a:gridCol w="1691640"/>
                <a:gridCol w="1691640"/>
                <a:gridCol w="4023360"/>
              </a:tblGrid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Узел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Ключевой индикатор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N01 · Субъект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роль / ответственность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N02 · Цель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измеримость цели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N03 · Граница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ясность контура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N04 · Ресурс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обеспеченность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N05 · Сигнал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достоверность сигнала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N06 · Знание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полнота знания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N07 · Решение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решения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N08 · Действие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результативность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N09 · Обратная связь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S10-N09-R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скорость коррекции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N10 ·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S10-N10-D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S10-N10-K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S10-N10-R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остаточный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N11 · Доверие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индекс доверия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N12 · Кооперация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плотность связей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N13 · Инфраструктура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надёжность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N14 · Стандарт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соответствие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N15 · Финансы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устойчивость финансов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N16 · Кадры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компетенции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N17 · Технология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готовность TRL/MRL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N18 · Среда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среды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N19 · Результат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S10-N19-R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эффект / затраты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2B4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S11 · Навигация и стратегия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50976"/>
            <a:ext cx="10881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46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приоритеты, маршруты, портфели решений и стратегический выбор · 57 модулей</a:t>
            </a:r>
            <a:endParaRPr lang="en-US" sz="13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353312"/>
          <a:ext cx="11064240" cy="5010912"/>
        </p:xfrm>
        <a:graphic>
          <a:graphicData uri="http://schemas.openxmlformats.org/drawingml/2006/table">
            <a:tbl>
              <a:tblPr/>
              <a:tblGrid>
                <a:gridCol w="1965960"/>
                <a:gridCol w="1691640"/>
                <a:gridCol w="1691640"/>
                <a:gridCol w="1691640"/>
                <a:gridCol w="4023360"/>
              </a:tblGrid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Узел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Ключевой индикатор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N01 · Субъект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роль / ответственность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N02 · Цель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измеримость цели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N03 · Граница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ясность контура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N04 · Ресурс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обеспеченность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N05 · Сигнал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достоверность сигнала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N06 · Знание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полнота знания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N07 · Решение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решения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N08 · Действие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результативность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N09 · Обратная связь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S11-N09-R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скорость коррекции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N10 ·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S11-N10-D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S11-N10-K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S11-N10-R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остаточный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N11 · Доверие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индекс доверия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N12 · Кооперация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плотность связей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N13 · Инфраструктура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надёжность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N14 · Стандарт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соответствие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N15 · Финансы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устойчивость финансов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N16 · Кадры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компетенции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N17 · Технология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готовность TRL/MRL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N18 · Среда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среды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N19 · Результат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S11-N19-R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эффект / затраты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2B4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S12 · Жизнь и экология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50976"/>
            <a:ext cx="10881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46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биоценозы, среда, здоровье экосистем и природная воспроизводимость · 57 модулей</a:t>
            </a:r>
            <a:endParaRPr lang="en-US" sz="13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353312"/>
          <a:ext cx="11064240" cy="5010912"/>
        </p:xfrm>
        <a:graphic>
          <a:graphicData uri="http://schemas.openxmlformats.org/drawingml/2006/table">
            <a:tbl>
              <a:tblPr/>
              <a:tblGrid>
                <a:gridCol w="1965960"/>
                <a:gridCol w="1691640"/>
                <a:gridCol w="1691640"/>
                <a:gridCol w="1691640"/>
                <a:gridCol w="4023360"/>
              </a:tblGrid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Узел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Ключевой индикатор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N01 · Субъект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роль / ответственность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N02 · Цель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измеримость цели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N03 · Граница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ясность контура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N04 · Ресурс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обеспеченность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N05 · Сигнал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достоверность сигнала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N06 · Знание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полнота знания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N07 · Решение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решения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N08 · Действие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результативность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N09 · Обратная связь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S12-N09-R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скорость коррекции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N10 ·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S12-N10-D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S12-N10-K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S12-N10-R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остаточный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N11 · Доверие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индекс доверия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N12 · Кооперация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плотность связей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N13 · Инфраструктура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надёжность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N14 · Стандарт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соответствие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N15 · Финансы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устойчивость финансов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N16 · Кадры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компетенции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N17 · Технология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готовность TRL/MRL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N18 · Среда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среды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N19 · Результат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S12-N19-R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эффект / затраты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2B4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S13 · Безопасность и целостность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50976"/>
            <a:ext cx="10881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46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угрозы, защита, непрерывность и контроль критических состояний · 57 модулей</a:t>
            </a:r>
            <a:endParaRPr lang="en-US" sz="13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353312"/>
          <a:ext cx="11064240" cy="5010912"/>
        </p:xfrm>
        <a:graphic>
          <a:graphicData uri="http://schemas.openxmlformats.org/drawingml/2006/table">
            <a:tbl>
              <a:tblPr/>
              <a:tblGrid>
                <a:gridCol w="1965960"/>
                <a:gridCol w="1691640"/>
                <a:gridCol w="1691640"/>
                <a:gridCol w="1691640"/>
                <a:gridCol w="4023360"/>
              </a:tblGrid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Узел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Ключевой индикатор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N01 · Субъект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роль / ответственность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N02 · Цель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измеримость цели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N03 · Граница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ясность контура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N04 · Ресурс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обеспеченность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N05 · Сигнал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достоверность сигнала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N06 · Знание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полнота знания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N07 · Решение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решения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N08 · Действие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результативность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N09 · Обратная связь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S13-N09-R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скорость коррекции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N10 ·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S13-N10-D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S13-N10-K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S13-N10-R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остаточный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N11 · Доверие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индекс доверия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N12 · Кооперация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плотность связей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N13 · Инфраструктура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надёжность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N14 · Стандарт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соответствие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N15 · Финансы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устойчивость финансов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N16 · Кадры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компетенции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N17 · Технология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готовность TRL/MRL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N18 · Среда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среды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N19 · Результат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S13-N19-R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эффект / затраты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2B4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Критерии валидации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50976"/>
            <a:ext cx="10881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46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Модуль считается рабочим только после прохождения контрольного порога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40080" y="1463040"/>
            <a:ext cx="3383280" cy="3520440"/>
          </a:xfrm>
          <a:prstGeom prst="roundRect">
            <a:avLst>
              <a:gd name="adj" fmla="val 1622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" y="1609344"/>
            <a:ext cx="3054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D · Контроль данных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04672" y="1965960"/>
            <a:ext cx="3054096" cy="2880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• охват данных ≥ 90%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• актуальность в заданном SLA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• источник прослеживаем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• повторный расчёт: отклонение ≤ 5%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407408" y="1463040"/>
            <a:ext cx="3383280" cy="3520440"/>
          </a:xfrm>
          <a:prstGeom prst="roundRect">
            <a:avLst>
              <a:gd name="adj" fmla="val 1622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0" y="1609344"/>
            <a:ext cx="3054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K · Контроль согласования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4572000" y="1965960"/>
            <a:ext cx="3054096" cy="2880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• ≥ 80% ключевых участников согласованы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• роли и решения зафиксированы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• критические конфликты закрыты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• ресурсный разрыв ≤ 10%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174736" y="1463040"/>
            <a:ext cx="3383280" cy="3520440"/>
          </a:xfrm>
          <a:prstGeom prst="roundRect">
            <a:avLst>
              <a:gd name="adj" fmla="val 1622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39328" y="1609344"/>
            <a:ext cx="3054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R · Контроль эффекта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339328" y="1965960"/>
            <a:ext cx="3054096" cy="2880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• эффект подтверждён данными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• улучшение ≥ 10% или достигнут порог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• устойчивость ≥ 2 циклов измерения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• масштабирование воспроизводимо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2B4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Нейросвод: реестр как гиперграф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50976"/>
            <a:ext cx="10881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46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Паспорт — не карточка в архиве, а активный узел сети зависимостей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864608" y="2359152"/>
            <a:ext cx="2450592" cy="1508760"/>
          </a:xfrm>
          <a:prstGeom prst="ellipse">
            <a:avLst/>
          </a:prstGeom>
          <a:solidFill>
            <a:srgbClr val="D9EAF7"/>
          </a:solidFill>
          <a:ln w="25400">
            <a:solidFill>
              <a:srgbClr val="1B365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956048" y="2770632"/>
            <a:ext cx="22677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72B4D"/>
                </a:solidFill>
              </a:rPr>
              <a:t>S05-N06-D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b="1" dirty="0">
                <a:solidFill>
                  <a:srgbClr val="172B4D"/>
                </a:solidFill>
              </a:rPr>
              <a:t>Знание · Диагностика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2834640" y="1417320"/>
            <a:ext cx="2148840" cy="56692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98A2B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926080" y="1572768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344054"/>
                </a:solidFill>
              </a:rPr>
              <a:t>D→K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089904" y="3246120"/>
            <a:ext cx="-2176272" cy="-1545336"/>
          </a:xfrm>
          <a:prstGeom prst="line">
            <a:avLst/>
          </a:prstGeom>
          <a:noFill/>
          <a:ln w="13970">
            <a:solidFill>
              <a:srgbClr val="98A2B3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8732520" y="1417320"/>
            <a:ext cx="2148840" cy="56692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98A2B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23960" y="1572768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344054"/>
                </a:solidFill>
              </a:rPr>
              <a:t>K→R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089904" y="3246120"/>
            <a:ext cx="3721608" cy="-1545336"/>
          </a:xfrm>
          <a:prstGeom prst="line">
            <a:avLst/>
          </a:prstGeom>
          <a:noFill/>
          <a:ln w="13970">
            <a:solidFill>
              <a:srgbClr val="98A2B3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1234440" y="4480560"/>
            <a:ext cx="2148840" cy="56692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98A2B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25880" y="4636008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344054"/>
                </a:solidFill>
              </a:rPr>
              <a:t>Соседний узел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089904" y="3246120"/>
            <a:ext cx="-3776472" cy="1517904"/>
          </a:xfrm>
          <a:prstGeom prst="line">
            <a:avLst/>
          </a:prstGeom>
          <a:noFill/>
          <a:ln w="13970">
            <a:solidFill>
              <a:srgbClr val="98A2B3"/>
            </a:solidFill>
            <a:prstDash val="solid"/>
            <a:headEnd type="none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8823960" y="4480560"/>
            <a:ext cx="2148840" cy="56692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98A2B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915400" y="4636008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344054"/>
                </a:solidFill>
              </a:rPr>
              <a:t>Смежное семейство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089904" y="3246120"/>
            <a:ext cx="3813048" cy="1517904"/>
          </a:xfrm>
          <a:prstGeom prst="line">
            <a:avLst/>
          </a:prstGeom>
          <a:noFill/>
          <a:ln w="13970">
            <a:solidFill>
              <a:srgbClr val="98A2B3"/>
            </a:solidFill>
            <a:prstDash val="solid"/>
            <a:headEnd type="none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2743200" y="5303520"/>
            <a:ext cx="2148840" cy="56692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98A2B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834640" y="5458968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344054"/>
                </a:solidFill>
              </a:rPr>
              <a:t>Данные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089904" y="3246120"/>
            <a:ext cx="-2267712" cy="2340864"/>
          </a:xfrm>
          <a:prstGeom prst="line">
            <a:avLst/>
          </a:prstGeom>
          <a:noFill/>
          <a:ln w="13970">
            <a:solidFill>
              <a:srgbClr val="98A2B3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6537960" y="5303520"/>
            <a:ext cx="2148840" cy="56692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98A2B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29400" y="5458968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344054"/>
                </a:solidFill>
              </a:rPr>
              <a:t>Эффект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089904" y="3246120"/>
            <a:ext cx="1527048" cy="2340864"/>
          </a:xfrm>
          <a:prstGeom prst="line">
            <a:avLst/>
          </a:prstGeom>
          <a:noFill/>
          <a:ln w="13970">
            <a:solidFill>
              <a:srgbClr val="98A2B3"/>
            </a:solidFill>
            <a:prstDash val="solid"/>
            <a:headEnd type="none"/>
            <a:tailEnd type="triangle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2B4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Архитектура СОЮЗ-741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50976"/>
            <a:ext cx="10881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46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Строгая декомпозиция числа 741 в управляемую систему модулей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40080" y="1508760"/>
            <a:ext cx="333756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" y="1655064"/>
            <a:ext cx="3008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13 семейств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04672" y="2011680"/>
            <a:ext cx="3008376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Метаполя задают предметный контур: управление, смысл, время, ресурсы, данные, человек, кооперация, устойчивость, инновации, производство, стратегия, экология, безопасность.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407408" y="1508760"/>
            <a:ext cx="333756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0" y="1655064"/>
            <a:ext cx="3008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19 узлов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4572000" y="2011680"/>
            <a:ext cx="3008376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Единый набор системных узлов: субъект → цель → граница → ресурс → сигнал → знание → решение → действие → обратная связь → … → результат.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174736" y="1508760"/>
            <a:ext cx="333756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39328" y="1655064"/>
            <a:ext cx="3008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3 состояния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339328" y="2011680"/>
            <a:ext cx="3008376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D — Диагностика: измерить.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K — Координация: согласовать.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R — Развитие: изменить и закрепить эффект.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834640" y="4069080"/>
            <a:ext cx="6492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1B365D"/>
                </a:solidFill>
              </a:rPr>
              <a:t>13 × 19 × 3 = 741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1828800" y="4937760"/>
            <a:ext cx="85039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344054"/>
                </a:solidFill>
              </a:rPr>
              <a:t>Каждый модуль имеет самостоятельный код и паспорт, но связан с соседними состояниями, узлами и семействами.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2B4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Порядок внедрения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50976"/>
            <a:ext cx="10881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46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От классификатора — к рабочему контуру управления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40080" y="1463040"/>
            <a:ext cx="3337560" cy="1664208"/>
          </a:xfrm>
          <a:prstGeom prst="roundRect">
            <a:avLst>
              <a:gd name="adj" fmla="val 3297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" y="1609344"/>
            <a:ext cx="3008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01 · Выбор контура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04672" y="1965960"/>
            <a:ext cx="3008376" cy="10241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территория / проект / организация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389120" y="1463040"/>
            <a:ext cx="3337560" cy="1664208"/>
          </a:xfrm>
          <a:prstGeom prst="roundRect">
            <a:avLst>
              <a:gd name="adj" fmla="val 3297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53712" y="1609344"/>
            <a:ext cx="3008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02 · Активация D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4553712" y="1965960"/>
            <a:ext cx="3008376" cy="10241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источники данных и базовая линия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138160" y="1463040"/>
            <a:ext cx="3337560" cy="1664208"/>
          </a:xfrm>
          <a:prstGeom prst="roundRect">
            <a:avLst>
              <a:gd name="adj" fmla="val 3297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02752" y="1609344"/>
            <a:ext cx="3008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03 · Прохождение K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302752" y="1965960"/>
            <a:ext cx="3008376" cy="10241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владельцы, роли, решения, ресурсы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40080" y="3611880"/>
            <a:ext cx="3337560" cy="1664208"/>
          </a:xfrm>
          <a:prstGeom prst="roundRect">
            <a:avLst>
              <a:gd name="adj" fmla="val 3297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3758184"/>
            <a:ext cx="3008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04 · Запуск R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804672" y="4114800"/>
            <a:ext cx="3008376" cy="10241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изменение состояния и контроль эффекта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389120" y="3611880"/>
            <a:ext cx="3337560" cy="1664208"/>
          </a:xfrm>
          <a:prstGeom prst="roundRect">
            <a:avLst>
              <a:gd name="adj" fmla="val 3297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53712" y="3758184"/>
            <a:ext cx="3008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05 · Гиперграф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4553712" y="4114800"/>
            <a:ext cx="3008376" cy="10241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автоматический анализ связности и разрывов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8138160" y="3611880"/>
            <a:ext cx="3337560" cy="1664208"/>
          </a:xfrm>
          <a:prstGeom prst="roundRect">
            <a:avLst>
              <a:gd name="adj" fmla="val 3297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302752" y="3758184"/>
            <a:ext cx="3008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06 · Масштабирование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8302752" y="4114800"/>
            <a:ext cx="3008376" cy="10241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тиражирование подтверждённых модулей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2B4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Результат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50976"/>
            <a:ext cx="10881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46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СОЮЗ-741 превращает Теорию Поля в проверяемую систему описания, управления и развития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914400" y="187452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1B365D"/>
                </a:solidFill>
              </a:rPr>
              <a:t>741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4663440" y="187452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1B365D"/>
                </a:solidFill>
              </a:rPr>
              <a:t>13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8412480" y="187452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1B365D"/>
                </a:solidFill>
              </a:rPr>
              <a:t>7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914400" y="292608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475467"/>
                </a:solidFill>
              </a:rPr>
              <a:t>модульных паспортов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663440" y="292608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475467"/>
                </a:solidFill>
              </a:rPr>
              <a:t>семейств Поля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412480" y="292608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475467"/>
                </a:solidFill>
              </a:rPr>
              <a:t>обязательных полей паспорта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1920240" y="3886200"/>
            <a:ext cx="8321040" cy="0"/>
          </a:xfrm>
          <a:prstGeom prst="line">
            <a:avLst/>
          </a:prstGeom>
          <a:noFill/>
          <a:ln w="15240">
            <a:solidFill>
              <a:srgbClr val="98A2B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463040" y="4251960"/>
            <a:ext cx="923544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72B4D"/>
                </a:solidFill>
              </a:rPr>
              <a:t>Следующий уровень: цифровой реестр + граф связей + API Нейросвода + привязка к реальным данным и владельцам показателей.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21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2B4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Паспорт модуля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50976"/>
            <a:ext cx="10881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46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Единый формат делает реестр сравнимым и машиночитаемым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40080" y="1417320"/>
            <a:ext cx="516636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" y="1563624"/>
            <a:ext cx="48371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1. Код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04672" y="1920240"/>
            <a:ext cx="4837176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S05-N06-D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217920" y="1417320"/>
            <a:ext cx="516636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82512" y="1563624"/>
            <a:ext cx="48371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2. Функция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382512" y="1920240"/>
            <a:ext cx="4837176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что именно измеряет/координирует/развивает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40080" y="2560320"/>
            <a:ext cx="516636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2706624"/>
            <a:ext cx="48371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3. Показатели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04672" y="3063240"/>
            <a:ext cx="4837176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3–4 измеримых индикатора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217920" y="2560320"/>
            <a:ext cx="516636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82512" y="2706624"/>
            <a:ext cx="48371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4. Данные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6382512" y="3063240"/>
            <a:ext cx="4837176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источники, владелец, частота обновления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0080" y="3703320"/>
            <a:ext cx="516636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04672" y="3849624"/>
            <a:ext cx="48371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5. Формула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04672" y="4206240"/>
            <a:ext cx="4837176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операционный индекс D / K / R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217920" y="3703320"/>
            <a:ext cx="516636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382512" y="3849624"/>
            <a:ext cx="48371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6. Связи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382512" y="4206240"/>
            <a:ext cx="4837176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соседние состояния, узлы и семейства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40080" y="4846320"/>
            <a:ext cx="516636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04672" y="4992624"/>
            <a:ext cx="48371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7. Валидация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804672" y="5349240"/>
            <a:ext cx="4837176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порог качества и критерий прохождения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2B4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Три состояния Поля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50976"/>
            <a:ext cx="10881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46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Единая логика жизненного цикла каждого узла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338328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" y="1700784"/>
            <a:ext cx="3054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D · Диагностика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04672" y="2057400"/>
            <a:ext cx="3054096" cy="2651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Задача: установить базовую линию и отклонения.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Индекс: D = 0,40·C + 0,35·Q + 0,25·T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C — полнота охвата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Q — качество/достоверность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T — актуальность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407408" y="1554480"/>
            <a:ext cx="338328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0" y="1700784"/>
            <a:ext cx="3054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K · Координация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4572000" y="2057400"/>
            <a:ext cx="3054096" cy="2651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Задача: согласовать участников, ограничения и ресурсы.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Индекс: K = 0,40·A + 0,30·L + 0,30·R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A — согласованность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L — связность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R — ресурсная обеспеченность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174736" y="1554480"/>
            <a:ext cx="338328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39328" y="1700784"/>
            <a:ext cx="3054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65D"/>
                </a:solidFill>
              </a:rPr>
              <a:t>R · Развитие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339328" y="2057400"/>
            <a:ext cx="3054096" cy="2651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Задача: изменить состояние и закрепить эффект.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Индекс: R = 0,40·G + 0,30·S + 0,30·V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G — прирост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S — устойчивость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054"/>
                </a:solidFill>
              </a:rPr>
              <a:t>V — воспроизводимость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14400" y="5349240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67085"/>
                </a:solidFill>
              </a:rPr>
              <a:t>Формулы — проектные индексы. Их веса и пороги калибруются по эмпирическим данным конкретного прикладного контура.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2B4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S01 · Единство и управление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50976"/>
            <a:ext cx="10881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46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целостность, субъектность и согласованное управление · 57 модулей</a:t>
            </a:r>
            <a:endParaRPr lang="en-US" sz="13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353312"/>
          <a:ext cx="11064240" cy="5010912"/>
        </p:xfrm>
        <a:graphic>
          <a:graphicData uri="http://schemas.openxmlformats.org/drawingml/2006/table">
            <a:tbl>
              <a:tblPr/>
              <a:tblGrid>
                <a:gridCol w="1965960"/>
                <a:gridCol w="1691640"/>
                <a:gridCol w="1691640"/>
                <a:gridCol w="1691640"/>
                <a:gridCol w="4023360"/>
              </a:tblGrid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Узел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Ключевой индикатор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N01 · Субъект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роль / ответственность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N02 · Цель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измеримость цели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N03 · Граница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ясность контура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N04 · Ресурс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обеспеченность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N05 · Сигнал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достоверность сигнала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N06 · Знание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полнота знания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N07 · Решение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решения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N08 · Действие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результативность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N09 · Обратная связь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S01-N09-R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скорость коррекции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N10 ·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S01-N10-D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S01-N10-K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S01-N10-R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остаточный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N11 · Доверие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индекс доверия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N12 · Кооперация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плотность связей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N13 · Инфраструктура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надёжность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N14 · Стандарт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соответствие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N15 · Финансы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устойчивость финансов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N16 · Кадры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компетенции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N17 · Технология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готовность TRL/MRL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N18 · Среда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среды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N19 · Результат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S01-N19-R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эффект / затраты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2B4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S02 · Смысл и ценности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50976"/>
            <a:ext cx="10881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46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целеполагание, ценности, идентичность и общественный смысл · 57 модулей</a:t>
            </a:r>
            <a:endParaRPr lang="en-US" sz="13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353312"/>
          <a:ext cx="11064240" cy="5010912"/>
        </p:xfrm>
        <a:graphic>
          <a:graphicData uri="http://schemas.openxmlformats.org/drawingml/2006/table">
            <a:tbl>
              <a:tblPr/>
              <a:tblGrid>
                <a:gridCol w="1965960"/>
                <a:gridCol w="1691640"/>
                <a:gridCol w="1691640"/>
                <a:gridCol w="1691640"/>
                <a:gridCol w="4023360"/>
              </a:tblGrid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Узел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Ключевой индикатор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N01 · Субъект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роль / ответственность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N02 · Цель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измеримость цели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N03 · Граница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ясность контура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N04 · Ресурс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обеспеченность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N05 · Сигнал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достоверность сигнала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N06 · Знание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полнота знания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N07 · Решение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решения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N08 · Действие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результативность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N09 · Обратная связь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S02-N09-R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скорость коррекции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N10 ·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S02-N10-D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S02-N10-K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S02-N10-R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остаточный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N11 · Доверие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индекс доверия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N12 · Кооперация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плотность связей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N13 · Инфраструктура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надёжность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N14 · Стандарт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соответствие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N15 · Финансы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устойчивость финансов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N16 · Кадры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компетенции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N17 · Технология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готовность TRL/MRL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N18 · Среда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среды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N19 · Результат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S02-N19-R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эффект / затраты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2B4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S03 · Время и циклы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50976"/>
            <a:ext cx="10881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46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ритмы, этапы, сроки, сценарии и циклы развития · 57 модулей</a:t>
            </a:r>
            <a:endParaRPr lang="en-US" sz="13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353312"/>
          <a:ext cx="11064240" cy="5010912"/>
        </p:xfrm>
        <a:graphic>
          <a:graphicData uri="http://schemas.openxmlformats.org/drawingml/2006/table">
            <a:tbl>
              <a:tblPr/>
              <a:tblGrid>
                <a:gridCol w="1965960"/>
                <a:gridCol w="1691640"/>
                <a:gridCol w="1691640"/>
                <a:gridCol w="1691640"/>
                <a:gridCol w="4023360"/>
              </a:tblGrid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Узел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Ключевой индикатор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N01 · Субъект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роль / ответственность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N02 · Цель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измеримость цели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N03 · Граница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ясность контура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N04 · Ресурс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обеспеченность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N05 · Сигнал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достоверность сигнала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N06 · Знание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полнота знания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N07 · Решение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решения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N08 · Действие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результативность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N09 · Обратная связь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S03-N09-R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скорость коррекции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N10 ·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S03-N10-D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S03-N10-K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S03-N10-R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остаточный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N11 · Доверие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индекс доверия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N12 · Кооперация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плотность связей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N13 · Инфраструктура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надёжность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N14 · Стандарт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соответствие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N15 · Финансы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устойчивость финансов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N16 · Кадры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компетенции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N17 · Технология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готовность TRL/MRL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N18 · Среда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среды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N19 · Результат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S03-N19-R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эффект / затраты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2B4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S04 · Энергия и ресурсы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50976"/>
            <a:ext cx="10881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46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ресурсная обеспеченность, энергия и материальные потоки · 57 модулей</a:t>
            </a:r>
            <a:endParaRPr lang="en-US" sz="13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353312"/>
          <a:ext cx="11064240" cy="5010912"/>
        </p:xfrm>
        <a:graphic>
          <a:graphicData uri="http://schemas.openxmlformats.org/drawingml/2006/table">
            <a:tbl>
              <a:tblPr/>
              <a:tblGrid>
                <a:gridCol w="1965960"/>
                <a:gridCol w="1691640"/>
                <a:gridCol w="1691640"/>
                <a:gridCol w="1691640"/>
                <a:gridCol w="4023360"/>
              </a:tblGrid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Узел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Ключевой индикатор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N01 · Субъект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роль / ответственность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N02 · Цель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измеримость цели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N03 · Граница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ясность контура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N04 · Ресурс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обеспеченность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N05 · Сигнал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достоверность сигнала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N06 · Знание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полнота знания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N07 · Решение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решения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N08 · Действие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результативность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N09 · Обратная связь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S04-N09-R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скорость коррекции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N10 ·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S04-N10-D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S04-N10-K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S04-N10-R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остаточный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N11 · Доверие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индекс доверия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N12 · Кооперация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плотность связей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N13 · Инфраструктура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надёжность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N14 · Стандарт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соответствие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N15 · Финансы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устойчивость финансов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N16 · Кадры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компетенции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N17 · Технология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готовность TRL/MRL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N18 · Среда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среды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N19 · Результат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S04-N19-R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эффект / затраты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2B4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S05 · Информация и данные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950976"/>
            <a:ext cx="10881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46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данные, знания, цифровые следы и аналитика · 57 модулей</a:t>
            </a:r>
            <a:endParaRPr lang="en-US" sz="13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353312"/>
          <a:ext cx="11064240" cy="5010912"/>
        </p:xfrm>
        <a:graphic>
          <a:graphicData uri="http://schemas.openxmlformats.org/drawingml/2006/table">
            <a:tbl>
              <a:tblPr/>
              <a:tblGrid>
                <a:gridCol w="1965960"/>
                <a:gridCol w="1691640"/>
                <a:gridCol w="1691640"/>
                <a:gridCol w="1691640"/>
                <a:gridCol w="4023360"/>
              </a:tblGrid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Узел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Ключевой индикатор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N01 · Субъект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роль / ответственность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N02 · Цель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измеримость цели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N03 · Граница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ясность контура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N04 · Ресурс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обеспеченность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N05 · Сигнал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достоверность сигнала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N06 · Знание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полнота знания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N07 · Решение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решения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N08 · Действие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результативность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N09 · Обратная связь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S05-N09-R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скорость коррекции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N10 ·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S05-N10-D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S05-N10-K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S05-N10-R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остаточный риск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N11 · Доверие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S05-N11-D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S05-N11-K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S05-N11-R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индекс доверия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N12 · Кооперация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S05-N12-D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S05-N12-K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S05-N12-R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плотность связей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N13 · Инфраструктура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S05-N13-D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S05-N13-K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S05-N13-R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надёжность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N14 · Стандарт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S05-N14-D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S05-N14-K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S05-N14-R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соответствие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N15 · Финансы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S05-N15-D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S05-N15-K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S05-N15-R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устойчивость финансов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N16 · Кадры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S05-N16-D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S05-N16-K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S05-N16-R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компетенции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N17 · Технология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S05-N17-D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S05-N17-K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S05-N17-R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готовность TRL/MRL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N18 · Среда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S05-N18-D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S05-N18-K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S05-N18-R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качество среды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N19 · Результат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S05-N19-D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S05-N19-K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S05-N19-R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dirty="0">
                          <a:solidFill>
                            <a:srgbClr val="344054"/>
                          </a:solidFill>
                          <a:latin typeface="Liberation Sans" pitchFamily="34" charset="0"/>
                          <a:ea typeface="Liberation Sans" pitchFamily="34" charset="-122"/>
                          <a:cs typeface="Liberation Sans" pitchFamily="34" charset="-120"/>
                        </a:rPr>
                        <a:t>эффект / затраты</a:t>
                      </a:r>
                      <a:endParaRPr lang="en-US" sz="850" dirty="0">
                        <a:latin typeface="Liberation Sans" charset="0"/>
                        <a:ea typeface="Liberation Sans" charset="0"/>
                        <a:cs typeface="Liberation Sans" charset="0"/>
                      </a:endParaRPr>
                    </a:p>
                  </a:txBody>
                  <a:tcPr marL="32004" marR="32004" marT="32004" marB="32004">
                    <a:lnL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D0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670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Liberation San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Liberation San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СОЮЗ-741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Реестр 741 Поля СОЮЗ-741</dc:title>
  <dc:subject>Реестр 741 Поля СОЮЗ-741</dc:subject>
  <dc:creator>OpenAI</dc:creator>
  <cp:lastModifiedBy>OpenAI</cp:lastModifiedBy>
  <cp:revision>1</cp:revision>
  <dcterms:created xsi:type="dcterms:W3CDTF">2026-08-25T06:30:31Z</dcterms:created>
  <dcterms:modified xsi:type="dcterms:W3CDTF">2026-08-25T06:30:31Z</dcterms:modified>
</cp:coreProperties>
</file>