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6F9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6473952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СОЮЗ741 · Теория Поля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326880" y="6473952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Рёбра связанности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21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213D"/>
          </a:solidFill>
          <a:ln w="12700">
            <a:solidFill>
              <a:srgbClr val="1421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31520" y="1143000"/>
            <a:ext cx="5669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РЁБРА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СВЯЗАННОСТИ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49808" y="278892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FD7E3"/>
                </a:solidFill>
              </a:rPr>
              <a:t>Теория Поля СОЮЗ741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49808" y="3310128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От образа связи — к формальному паспорту, метрикам и валидации сети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406640" y="1371600"/>
            <a:ext cx="640080" cy="64008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0" y="156362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9235440" y="1005840"/>
            <a:ext cx="640080" cy="64008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0" y="119786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10789920" y="1920240"/>
            <a:ext cx="640080" cy="64008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698480" y="211226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321040" y="2743200"/>
            <a:ext cx="640080" cy="640080"/>
          </a:xfrm>
          <a:prstGeom prst="ellipse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0" y="293522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0241280" y="3474720"/>
            <a:ext cx="640080" cy="64008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149840" y="366674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315200" y="4206240"/>
            <a:ext cx="640080" cy="64008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223760" y="439826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6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9326880" y="5212080"/>
            <a:ext cx="640080" cy="64008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35440" y="540410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7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11064240" y="4663440"/>
            <a:ext cx="640080" cy="64008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972800" y="485546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8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7726680" y="1691640"/>
            <a:ext cx="1828800" cy="-365760"/>
          </a:xfrm>
          <a:prstGeom prst="line">
            <a:avLst/>
          </a:prstGeom>
          <a:noFill/>
          <a:ln w="20320">
            <a:solidFill>
              <a:srgbClr val="7FB3C8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9555480" y="1325880"/>
            <a:ext cx="1554480" cy="914400"/>
          </a:xfrm>
          <a:prstGeom prst="line">
            <a:avLst/>
          </a:prstGeom>
          <a:noFill/>
          <a:ln w="20320">
            <a:solidFill>
              <a:srgbClr val="7FB3C8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7726680" y="1691640"/>
            <a:ext cx="914400" cy="1371600"/>
          </a:xfrm>
          <a:prstGeom prst="line">
            <a:avLst/>
          </a:prstGeom>
          <a:noFill/>
          <a:ln w="20320">
            <a:solidFill>
              <a:srgbClr val="7FB3C8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9555480" y="1325880"/>
            <a:ext cx="-914400" cy="1737360"/>
          </a:xfrm>
          <a:prstGeom prst="line">
            <a:avLst/>
          </a:prstGeom>
          <a:noFill/>
          <a:ln w="20320">
            <a:solidFill>
              <a:srgbClr val="7FB3C8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11109960" y="2240280"/>
            <a:ext cx="-548640" cy="1554480"/>
          </a:xfrm>
          <a:prstGeom prst="line">
            <a:avLst/>
          </a:prstGeom>
          <a:noFill/>
          <a:ln w="20320">
            <a:solidFill>
              <a:srgbClr val="7FB3C8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8641080" y="3063240"/>
            <a:ext cx="1920240" cy="731520"/>
          </a:xfrm>
          <a:prstGeom prst="line">
            <a:avLst/>
          </a:prstGeom>
          <a:noFill/>
          <a:ln w="20320">
            <a:solidFill>
              <a:srgbClr val="7FB3C8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8641080" y="3063240"/>
            <a:ext cx="-1005840" cy="1463040"/>
          </a:xfrm>
          <a:prstGeom prst="line">
            <a:avLst/>
          </a:prstGeom>
          <a:noFill/>
          <a:ln w="20320">
            <a:solidFill>
              <a:srgbClr val="7FB3C8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10561320" y="3794760"/>
            <a:ext cx="-914400" cy="1737360"/>
          </a:xfrm>
          <a:prstGeom prst="line">
            <a:avLst/>
          </a:prstGeom>
          <a:noFill/>
          <a:ln w="20320">
            <a:solidFill>
              <a:srgbClr val="7FB3C8"/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7635240" y="4526280"/>
            <a:ext cx="2011680" cy="1005840"/>
          </a:xfrm>
          <a:prstGeom prst="line">
            <a:avLst/>
          </a:prstGeom>
          <a:noFill/>
          <a:ln w="20320">
            <a:solidFill>
              <a:srgbClr val="7FB3C8"/>
            </a:solidFill>
            <a:prstDash val="solid"/>
            <a:headEnd type="none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10561320" y="3794760"/>
            <a:ext cx="822960" cy="1188720"/>
          </a:xfrm>
          <a:prstGeom prst="line">
            <a:avLst/>
          </a:prstGeom>
          <a:noFill/>
          <a:ln w="20320">
            <a:solidFill>
              <a:srgbClr val="7FB3C8"/>
            </a:solidFill>
            <a:prstDash val="solid"/>
            <a:headEnd type="none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9646920" y="5532120"/>
            <a:ext cx="1737360" cy="-548640"/>
          </a:xfrm>
          <a:prstGeom prst="line">
            <a:avLst/>
          </a:prstGeom>
          <a:noFill/>
          <a:ln w="20320">
            <a:solidFill>
              <a:srgbClr val="7FB3C8"/>
            </a:solidFill>
            <a:prstDash val="solid"/>
            <a:headEnd type="none"/>
            <a:tailEnd type="triangle"/>
          </a:ln>
        </p:spPr>
      </p:sp>
      <p:sp>
        <p:nvSpPr>
          <p:cNvPr id="33" name="Text 31"/>
          <p:cNvSpPr/>
          <p:nvPr/>
        </p:nvSpPr>
        <p:spPr>
          <a:xfrm>
            <a:off x="749808" y="5760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DEBF2"/>
                </a:solidFill>
              </a:rPr>
              <a:t>Система = узлы × рёбра × потоки × обратная связь × валидация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8. Критические паттерны сети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9611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77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Что искать при аудите рёбер связанности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34290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417320"/>
            <a:ext cx="73152" cy="1645920"/>
          </a:xfrm>
          <a:prstGeom prst="rect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54533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Разрыв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04672" y="1874520"/>
            <a:ext cx="3172968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нет необходимого маршрута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→ создать мост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434840" y="1417320"/>
            <a:ext cx="34290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34840" y="1417320"/>
            <a:ext cx="73152" cy="1645920"/>
          </a:xfrm>
          <a:prstGeom prst="rect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99432" y="154533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Бутылочное горлышко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99432" y="1874520"/>
            <a:ext cx="3172968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весь поток через один узел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→ распределить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229600" y="1417320"/>
            <a:ext cx="34290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29600" y="1417320"/>
            <a:ext cx="73152" cy="1645920"/>
          </a:xfrm>
          <a:prstGeom prst="rect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94192" y="154533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Эхо-камера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394192" y="1874520"/>
            <a:ext cx="3172968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кластер замкнут на себе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→ добавить внешние мосты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40080" y="3566160"/>
            <a:ext cx="34290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3566160"/>
            <a:ext cx="73152" cy="164592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04672" y="369417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Ложная связь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04672" y="4023360"/>
            <a:ext cx="3172968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влияние заявлено без доказательства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→ вернуть в гипотезу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434840" y="3566160"/>
            <a:ext cx="34290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34840" y="3566160"/>
            <a:ext cx="73152" cy="164592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99432" y="369417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Перегрузка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599432" y="4023360"/>
            <a:ext cx="3172968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слишком много слабых связей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→ отключить шум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229600" y="3566160"/>
            <a:ext cx="34290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229600" y="3566160"/>
            <a:ext cx="73152" cy="164592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94192" y="369417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Точка отказа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8394192" y="4023360"/>
            <a:ext cx="3172968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нет альтернативного маршрута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→ создать резерв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9. Пять уровней связанности СОЮЗ741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9611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77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локальной связи до метасистемы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914400" y="1234440"/>
            <a:ext cx="10058400" cy="685800"/>
          </a:xfrm>
          <a:prstGeom prst="roundRect">
            <a:avLst/>
          </a:prstGeom>
          <a:solidFill>
            <a:srgbClr val="EDF5F8"/>
          </a:solidFill>
          <a:ln w="12700">
            <a:solidFill>
              <a:srgbClr val="C8DDE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43000" y="139903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L1 · Внутримодульный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3931920" y="1399032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677D"/>
                </a:solidFill>
              </a:rPr>
              <a:t>параметры внутри одного модуля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143000" y="2176272"/>
            <a:ext cx="9601200" cy="685800"/>
          </a:xfrm>
          <a:prstGeom prst="roundRect">
            <a:avLst/>
          </a:prstGeom>
          <a:solidFill>
            <a:srgbClr val="F6F0E2"/>
          </a:solidFill>
          <a:ln w="12700">
            <a:solidFill>
              <a:srgbClr val="E8D9A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371600" y="2340864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L2 · Межмодульный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931920" y="2340864"/>
            <a:ext cx="6035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677D"/>
                </a:solidFill>
              </a:rPr>
              <a:t>модули одного поля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371600" y="3118104"/>
            <a:ext cx="9144000" cy="685800"/>
          </a:xfrm>
          <a:prstGeom prst="roundRect">
            <a:avLst/>
          </a:prstGeom>
          <a:solidFill>
            <a:srgbClr val="EDF5F8"/>
          </a:solidFill>
          <a:ln w="12700">
            <a:solidFill>
              <a:srgbClr val="C8DDE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00200" y="328269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L3 · Межполевой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931920" y="3282696"/>
            <a:ext cx="5669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677D"/>
                </a:solidFill>
              </a:rPr>
              <a:t>разные поля / континенты смыслов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1600200" y="4059936"/>
            <a:ext cx="8686800" cy="685800"/>
          </a:xfrm>
          <a:prstGeom prst="roundRect">
            <a:avLst/>
          </a:prstGeom>
          <a:solidFill>
            <a:srgbClr val="F6F0E2"/>
          </a:solidFill>
          <a:ln w="12700">
            <a:solidFill>
              <a:srgbClr val="E8D9A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828800" y="422452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L4 · Межсистемный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931920" y="4224528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677D"/>
                </a:solidFill>
              </a:rPr>
              <a:t>организация ↔ платформа ↔ государство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1828800" y="5001768"/>
            <a:ext cx="8229600" cy="685800"/>
          </a:xfrm>
          <a:prstGeom prst="roundRect">
            <a:avLst/>
          </a:prstGeom>
          <a:solidFill>
            <a:srgbClr val="EDF5F8"/>
          </a:solidFill>
          <a:ln w="12700">
            <a:solidFill>
              <a:srgbClr val="C8DDE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057400" y="516636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L5 · Метасистемный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931920" y="5166360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677D"/>
                </a:solidFill>
              </a:rPr>
              <a:t>цивилизационные и планетарные модели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10. Рёбра в Глобусе Смыслов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9611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77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Рёбра превращают смысловую географию в работающую инфраструктуру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280160"/>
            <a:ext cx="4389120" cy="4389120"/>
          </a:xfrm>
          <a:prstGeom prst="ellipse">
            <a:avLst/>
          </a:prstGeom>
          <a:solidFill>
            <a:srgbClr val="F7FBFD">
              <a:alpha val="85000"/>
            </a:srgbClr>
          </a:solidFill>
          <a:ln w="25400">
            <a:solidFill>
              <a:srgbClr val="2C7DA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" y="1554480"/>
            <a:ext cx="3200400" cy="3840480"/>
          </a:xfrm>
          <a:prstGeom prst="arc">
            <a:avLst/>
          </a:prstGeom>
          <a:noFill/>
          <a:ln w="12700">
            <a:solidFill>
              <a:srgbClr val="B8D6E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25880" y="1554480"/>
            <a:ext cx="2743200" cy="3840480"/>
          </a:xfrm>
          <a:prstGeom prst="arc">
            <a:avLst/>
          </a:prstGeom>
          <a:noFill/>
          <a:ln w="12700">
            <a:solidFill>
              <a:srgbClr val="B8D6E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54480" y="1554480"/>
            <a:ext cx="2286000" cy="3840480"/>
          </a:xfrm>
          <a:prstGeom prst="arc">
            <a:avLst/>
          </a:prstGeom>
          <a:noFill/>
          <a:ln w="12700">
            <a:solidFill>
              <a:srgbClr val="B8D6E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783080" y="1554480"/>
            <a:ext cx="1828800" cy="3840480"/>
          </a:xfrm>
          <a:prstGeom prst="arc">
            <a:avLst/>
          </a:prstGeom>
          <a:noFill/>
          <a:ln w="12700">
            <a:solidFill>
              <a:srgbClr val="B8D6E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554480" y="2011680"/>
            <a:ext cx="640080" cy="64008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63040" y="220370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108960" y="1737360"/>
            <a:ext cx="640080" cy="64008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017520" y="192938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840480" y="2743200"/>
            <a:ext cx="640080" cy="64008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749040" y="293522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011680" y="3291840"/>
            <a:ext cx="640080" cy="640080"/>
          </a:xfrm>
          <a:prstGeom prst="ellipse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920240" y="348386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474720" y="4114800"/>
            <a:ext cx="640080" cy="64008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3280" y="430682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1463040" y="4572000"/>
            <a:ext cx="640080" cy="64008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371600" y="476402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6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931920" y="4846320"/>
            <a:ext cx="640080" cy="64008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840480" y="503834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7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1874520" y="2331720"/>
            <a:ext cx="1554480" cy="-274320"/>
          </a:xfrm>
          <a:prstGeom prst="line">
            <a:avLst/>
          </a:prstGeom>
          <a:noFill/>
          <a:ln w="1778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3429000" y="2057400"/>
            <a:ext cx="731520" cy="1005840"/>
          </a:xfrm>
          <a:prstGeom prst="line">
            <a:avLst/>
          </a:prstGeom>
          <a:noFill/>
          <a:ln w="1778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1874520" y="2331720"/>
            <a:ext cx="457200" cy="1280160"/>
          </a:xfrm>
          <a:prstGeom prst="line">
            <a:avLst/>
          </a:prstGeom>
          <a:noFill/>
          <a:ln w="1778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4160520" y="3063240"/>
            <a:ext cx="-1828800" cy="548640"/>
          </a:xfrm>
          <a:prstGeom prst="line">
            <a:avLst/>
          </a:prstGeom>
          <a:noFill/>
          <a:ln w="1778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2331720" y="3611880"/>
            <a:ext cx="1463040" cy="822960"/>
          </a:xfrm>
          <a:prstGeom prst="line">
            <a:avLst/>
          </a:prstGeom>
          <a:noFill/>
          <a:ln w="1778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2331720" y="3611880"/>
            <a:ext cx="-548640" cy="1280160"/>
          </a:xfrm>
          <a:prstGeom prst="line">
            <a:avLst/>
          </a:prstGeom>
          <a:noFill/>
          <a:ln w="1778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3794760" y="4434840"/>
            <a:ext cx="457200" cy="731520"/>
          </a:xfrm>
          <a:prstGeom prst="line">
            <a:avLst/>
          </a:prstGeom>
          <a:noFill/>
          <a:ln w="1778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1783080" y="4892040"/>
            <a:ext cx="2468880" cy="274320"/>
          </a:xfrm>
          <a:prstGeom prst="line">
            <a:avLst/>
          </a:prstGeom>
          <a:noFill/>
          <a:ln w="1778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5486400" y="1417320"/>
            <a:ext cx="53949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86400" y="1417320"/>
            <a:ext cx="73152" cy="96012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650992" y="1545336"/>
            <a:ext cx="5138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Континенты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5650992" y="1874520"/>
            <a:ext cx="5138928" cy="393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крупные смысловые области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5486400" y="2606040"/>
            <a:ext cx="53949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486400" y="2606040"/>
            <a:ext cx="73152" cy="96012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650992" y="2734056"/>
            <a:ext cx="5138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Океаны и течения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5650992" y="3063240"/>
            <a:ext cx="5138928" cy="393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пространства и динамика обмена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5486400" y="3794760"/>
            <a:ext cx="53949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5486400" y="3794760"/>
            <a:ext cx="73152" cy="96012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650992" y="3922776"/>
            <a:ext cx="5138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Компас</a:t>
            </a:r>
            <a:endParaRPr lang="en-US" sz="1500" dirty="0"/>
          </a:p>
        </p:txBody>
      </p:sp>
      <p:sp>
        <p:nvSpPr>
          <p:cNvPr id="42" name="Text 40"/>
          <p:cNvSpPr/>
          <p:nvPr/>
        </p:nvSpPr>
        <p:spPr>
          <a:xfrm>
            <a:off x="5650992" y="4251960"/>
            <a:ext cx="5138928" cy="393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направление развития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5486400" y="4983480"/>
            <a:ext cx="53949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486400" y="4983480"/>
            <a:ext cx="73152" cy="960120"/>
          </a:xfrm>
          <a:prstGeom prst="rect">
            <a:avLst/>
          </a:prstGeom>
          <a:solidFill>
            <a:srgbClr val="4F772D"/>
          </a:solidFill>
          <a:ln w="12700">
            <a:solidFill>
              <a:srgbClr val="4F772D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650992" y="5111496"/>
            <a:ext cx="5138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Рёбра связанности</a:t>
            </a:r>
            <a:endParaRPr lang="en-US" sz="1500" dirty="0"/>
          </a:p>
        </p:txBody>
      </p:sp>
      <p:sp>
        <p:nvSpPr>
          <p:cNvPr id="46" name="Text 44"/>
          <p:cNvSpPr/>
          <p:nvPr/>
        </p:nvSpPr>
        <p:spPr>
          <a:xfrm>
            <a:off x="5650992" y="5440680"/>
            <a:ext cx="5138928" cy="393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конкретные маршруты, правила и доказательства прохождения потока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11. Рабочий цикл ребра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9611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77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гипотезы связи до мониторинга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696712" y="987552"/>
            <a:ext cx="768096" cy="768096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96712" y="1261872"/>
            <a:ext cx="768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303520" y="182880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4213D"/>
                </a:solidFill>
              </a:rPr>
              <a:t>Определить узлы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7460007" y="1468892"/>
            <a:ext cx="768096" cy="768096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60007" y="1743212"/>
            <a:ext cx="768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066815" y="231014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4213D"/>
                </a:solidFill>
              </a:rPr>
              <a:t>Назначить тип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8398237" y="2687688"/>
            <a:ext cx="768096" cy="768096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98237" y="2962008"/>
            <a:ext cx="768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005045" y="3528936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4213D"/>
                </a:solidFill>
              </a:rPr>
              <a:t>Описать поток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8072393" y="4073652"/>
            <a:ext cx="768096" cy="768096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72393" y="4347972"/>
            <a:ext cx="768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4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679201" y="491490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4213D"/>
                </a:solidFill>
              </a:rPr>
              <a:t>Задать параметры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634942" y="4978276"/>
            <a:ext cx="768096" cy="768096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34942" y="5252596"/>
            <a:ext cx="768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5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241750" y="5819524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4213D"/>
                </a:solidFill>
              </a:rPr>
              <a:t>Привязать доказательство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758482" y="4978276"/>
            <a:ext cx="768096" cy="768096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58482" y="5252596"/>
            <a:ext cx="768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6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365290" y="5819524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4213D"/>
                </a:solidFill>
              </a:rPr>
              <a:t>Определить метрику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3321031" y="4073652"/>
            <a:ext cx="768096" cy="768096"/>
          </a:xfrm>
          <a:prstGeom prst="ellipse">
            <a:avLst/>
          </a:prstGeom>
          <a:solidFill>
            <a:srgbClr val="4F772D"/>
          </a:solidFill>
          <a:ln w="12700">
            <a:solidFill>
              <a:srgbClr val="4F772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21031" y="4347972"/>
            <a:ext cx="768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7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2927839" y="491490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4213D"/>
                </a:solidFill>
              </a:rPr>
              <a:t>Валидировать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995187" y="2687688"/>
            <a:ext cx="768096" cy="768096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995187" y="2962008"/>
            <a:ext cx="768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8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2601995" y="3528936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4213D"/>
                </a:solidFill>
              </a:rPr>
              <a:t>Мониторить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933417" y="1468892"/>
            <a:ext cx="768096" cy="768096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933417" y="1743212"/>
            <a:ext cx="768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9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3540225" y="231014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4213D"/>
                </a:solidFill>
              </a:rPr>
              <a:t>Корректировать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5029200" y="2606040"/>
            <a:ext cx="2103120" cy="1645920"/>
          </a:xfrm>
          <a:prstGeom prst="ellipse">
            <a:avLst/>
          </a:prstGeom>
          <a:solidFill>
            <a:srgbClr val="14213D"/>
          </a:solidFill>
          <a:ln w="12700">
            <a:solidFill>
              <a:srgbClr val="14213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257800" y="3035808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ЖИВОЕ</a:t>
            </a:r>
            <a:endParaRPr lang="en-US" sz="1900" dirty="0"/>
          </a:p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РЕБРО</a:t>
            </a:r>
            <a:endParaRPr lang="en-US" sz="1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421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213D"/>
          </a:solidFill>
          <a:ln w="12700">
            <a:solidFill>
              <a:srgbClr val="1421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31520" y="1097280"/>
            <a:ext cx="10698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РЁБРА СВЯЗАННОСТИ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097280" y="182880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C8DDE7"/>
                </a:solidFill>
              </a:rPr>
              <a:t>Нервная, транспортная и доказательная система СОЮЗ741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1188720" y="2743200"/>
            <a:ext cx="9784080" cy="1051560"/>
          </a:xfrm>
          <a:prstGeom prst="roundRect">
            <a:avLst/>
          </a:prstGeom>
          <a:solidFill>
            <a:srgbClr val="1D3B56"/>
          </a:solidFill>
          <a:ln w="12700">
            <a:solidFill>
              <a:srgbClr val="3D6D8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508760" y="3090672"/>
            <a:ext cx="9144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Система = Узлы × Рёбра × Потоки × Обратная связь × Валидация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280160" y="4617720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DDEBF2"/>
                </a:solidFill>
              </a:rPr>
              <a:t>Следующий системный слой: Реестр рёбер 741 — машинно-читаемая матрица всех входящих и исходящих связей каждого модуля.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Что такое ребро связанности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9611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77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Базовая единица отношения между узлами системы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914400" y="2011680"/>
            <a:ext cx="640080" cy="640080"/>
          </a:xfrm>
          <a:prstGeom prst="ellipse">
            <a:avLst/>
          </a:prstGeom>
          <a:solidFill>
            <a:srgbClr val="19324D"/>
          </a:solidFill>
          <a:ln w="12700">
            <a:solidFill>
              <a:srgbClr val="19324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20370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3657600" y="2011680"/>
            <a:ext cx="640080" cy="640080"/>
          </a:xfrm>
          <a:prstGeom prst="ellipse">
            <a:avLst/>
          </a:prstGeom>
          <a:solidFill>
            <a:srgbClr val="19324D"/>
          </a:solidFill>
          <a:ln w="12700">
            <a:solidFill>
              <a:srgbClr val="19324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566160" y="220370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B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1554480" y="2331720"/>
            <a:ext cx="2103120" cy="0"/>
          </a:xfrm>
          <a:prstGeom prst="line">
            <a:avLst/>
          </a:prstGeom>
          <a:noFill/>
          <a:ln w="38100">
            <a:solidFill>
              <a:srgbClr val="2C7DA0"/>
            </a:solidFill>
            <a:prstDash val="solid"/>
            <a:headEnd type="none"/>
            <a:tailEnd type="triangle"/>
          </a:ln>
        </p:spPr>
      </p:sp>
      <p:sp>
        <p:nvSpPr>
          <p:cNvPr id="9" name="Text 7"/>
          <p:cNvSpPr/>
          <p:nvPr/>
        </p:nvSpPr>
        <p:spPr>
          <a:xfrm>
            <a:off x="2057400" y="18745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C7DA0"/>
                </a:solidFill>
              </a:rPr>
              <a:t>Ребро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4846320" y="1417320"/>
            <a:ext cx="29718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846320" y="1417320"/>
            <a:ext cx="73152" cy="118872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10912" y="1545336"/>
            <a:ext cx="2715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Передаёт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010912" y="1874520"/>
            <a:ext cx="2715768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смысл · данные · функцию · ресурс · команду · обратную связь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046720" y="1417320"/>
            <a:ext cx="29718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46720" y="1417320"/>
            <a:ext cx="73152" cy="118872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11312" y="1545336"/>
            <a:ext cx="2715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Имеет параметры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211312" y="1874520"/>
            <a:ext cx="2715768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тип · направление · вес · задержку · доверие · временной режим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846320" y="2880360"/>
            <a:ext cx="29718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846320" y="2880360"/>
            <a:ext cx="73152" cy="118872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10912" y="3008376"/>
            <a:ext cx="2715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Даёт эффект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010912" y="3337560"/>
            <a:ext cx="2715768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соединяет процессы, снижает изоляцию, создаёт маршрут движения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8046720" y="2880360"/>
            <a:ext cx="29718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046720" y="2880360"/>
            <a:ext cx="73152" cy="1188720"/>
          </a:xfrm>
          <a:prstGeom prst="rect">
            <a:avLst/>
          </a:prstGeom>
          <a:solidFill>
            <a:srgbClr val="4F772D"/>
          </a:solidFill>
          <a:ln w="12700">
            <a:solidFill>
              <a:srgbClr val="4F772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211312" y="3008376"/>
            <a:ext cx="2715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Должно быть проверяемым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8211312" y="3337560"/>
            <a:ext cx="2715768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каждая критическая связь подтверждается данными или наблюдаемым результатом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914400" y="4892040"/>
            <a:ext cx="10058400" cy="822960"/>
          </a:xfrm>
          <a:prstGeom prst="roundRect">
            <a:avLst/>
          </a:prstGeom>
          <a:solidFill>
            <a:srgbClr val="EAF4F8"/>
          </a:solidFill>
          <a:ln w="12700">
            <a:solidFill>
              <a:srgbClr val="C8DDE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143000" y="5148072"/>
            <a:ext cx="9601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Узел отвечает: «что существует?»   •   Ребро отвечает: «как связано, что передаётся и с каким результатом?»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Формальная модель ребра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9611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77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Паспорт должен быть достаточным для анализа, мониторинга и валидации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914400" y="1417320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C7DA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E = ⟨u, v, τ, d, w, c, ℓ, q, t, f, κ⟩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2423160"/>
            <a:ext cx="19659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423160"/>
            <a:ext cx="73152" cy="100584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551176"/>
            <a:ext cx="1709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u, v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04672" y="2880360"/>
            <a:ext cx="1709928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источник и целевой узел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907792" y="2423160"/>
            <a:ext cx="19659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07792" y="2423160"/>
            <a:ext cx="73152" cy="100584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72384" y="2551176"/>
            <a:ext cx="1709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τ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072384" y="2880360"/>
            <a:ext cx="1709928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тип связи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175504" y="2423160"/>
            <a:ext cx="19659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75504" y="2423160"/>
            <a:ext cx="73152" cy="100584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0096" y="2551176"/>
            <a:ext cx="1709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d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340096" y="2880360"/>
            <a:ext cx="1709928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направление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7443216" y="2423160"/>
            <a:ext cx="19659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43216" y="2423160"/>
            <a:ext cx="73152" cy="100584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607808" y="2551176"/>
            <a:ext cx="1709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w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7607808" y="2880360"/>
            <a:ext cx="1709928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сила / вес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9710928" y="2423160"/>
            <a:ext cx="19659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710928" y="2423160"/>
            <a:ext cx="73152" cy="100584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875520" y="2551176"/>
            <a:ext cx="1709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c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875520" y="2880360"/>
            <a:ext cx="1709928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пропускная способность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40080" y="3794760"/>
            <a:ext cx="19659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0080" y="3794760"/>
            <a:ext cx="73152" cy="100584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04672" y="3922776"/>
            <a:ext cx="1709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ℓ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04672" y="4251960"/>
            <a:ext cx="1709928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задержка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2907792" y="3794760"/>
            <a:ext cx="19659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907792" y="3794760"/>
            <a:ext cx="73152" cy="100584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072384" y="3922776"/>
            <a:ext cx="1709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q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3072384" y="4251960"/>
            <a:ext cx="1709928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качество / доверие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5175504" y="3794760"/>
            <a:ext cx="19659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175504" y="3794760"/>
            <a:ext cx="73152" cy="100584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340096" y="3922776"/>
            <a:ext cx="1709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t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5340096" y="4251960"/>
            <a:ext cx="1709928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временной режим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7443216" y="3794760"/>
            <a:ext cx="19659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443216" y="3794760"/>
            <a:ext cx="73152" cy="100584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607808" y="3922776"/>
            <a:ext cx="1709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f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7607808" y="4251960"/>
            <a:ext cx="1709928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преобразование потока</a:t>
            </a:r>
            <a:endParaRPr lang="en-US" sz="1050" dirty="0"/>
          </a:p>
        </p:txBody>
      </p:sp>
      <p:sp>
        <p:nvSpPr>
          <p:cNvPr id="41" name="Shape 39"/>
          <p:cNvSpPr/>
          <p:nvPr/>
        </p:nvSpPr>
        <p:spPr>
          <a:xfrm>
            <a:off x="9710928" y="3794760"/>
            <a:ext cx="19659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10928" y="3794760"/>
            <a:ext cx="73152" cy="1005840"/>
          </a:xfrm>
          <a:prstGeom prst="rect">
            <a:avLst/>
          </a:prstGeom>
          <a:solidFill>
            <a:srgbClr val="4F772D"/>
          </a:solidFill>
          <a:ln w="12700">
            <a:solidFill>
              <a:srgbClr val="4F772D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875520" y="3922776"/>
            <a:ext cx="1709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κ</a:t>
            </a:r>
            <a:endParaRPr lang="en-US" sz="1500" dirty="0"/>
          </a:p>
        </p:txBody>
      </p:sp>
      <p:sp>
        <p:nvSpPr>
          <p:cNvPr id="44" name="Text 42"/>
          <p:cNvSpPr/>
          <p:nvPr/>
        </p:nvSpPr>
        <p:spPr>
          <a:xfrm>
            <a:off x="9875520" y="4251960"/>
            <a:ext cx="1709928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критерий валидации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3.1 Двенадцать типов рёбер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9611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77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R1–R6: базовые потоки и контуры управления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50876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508760"/>
            <a:ext cx="73152" cy="150876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0392" y="163677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R1 · Смысловое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50392" y="1965960"/>
            <a:ext cx="31729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цели, ценности, смысл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480560" y="150876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80560" y="1508760"/>
            <a:ext cx="73152" cy="150876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45152" y="163677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R2 · Информационное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645152" y="1965960"/>
            <a:ext cx="31729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данные, документы, знания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275320" y="150876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75320" y="1508760"/>
            <a:ext cx="73152" cy="150876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39912" y="163677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R3 · Ресурсно-энергетическое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439912" y="1965960"/>
            <a:ext cx="31729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ресурс, энергия, финансирование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347472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85800" y="3474720"/>
            <a:ext cx="73152" cy="150876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0392" y="360273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R4 · Функциональное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50392" y="3931920"/>
            <a:ext cx="31729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зависимость функций и процессов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480560" y="347472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80560" y="3474720"/>
            <a:ext cx="73152" cy="150876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45152" y="360273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R5 · Координационное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645152" y="3931920"/>
            <a:ext cx="31729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синхронизация участников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275320" y="347472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275320" y="3474720"/>
            <a:ext cx="73152" cy="150876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39912" y="360273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R6 · Обратной связи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8439912" y="3931920"/>
            <a:ext cx="31729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измерение → коррекция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3.2 Двенадцать типов рёбер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9611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77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R7–R12: развитие, структура и межсистемные мосты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50876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508760"/>
            <a:ext cx="73152" cy="150876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0392" y="163677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R7 · Эволюционное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50392" y="1965960"/>
            <a:ext cx="31729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переход состояний и зрелости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480560" y="150876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80560" y="1508760"/>
            <a:ext cx="73152" cy="150876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45152" y="163677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R8 · Резонансное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645152" y="1965960"/>
            <a:ext cx="31729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усиление при совпадении параметров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275320" y="150876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75320" y="1508760"/>
            <a:ext cx="73152" cy="150876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39912" y="163677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R9 · Иерархическое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439912" y="1965960"/>
            <a:ext cx="31729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полномочия и декомпозиция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347472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85800" y="3474720"/>
            <a:ext cx="73152" cy="150876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0392" y="360273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R10 · Сетевое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50392" y="3931920"/>
            <a:ext cx="31729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многосторонняя кооперация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480560" y="347472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80560" y="3474720"/>
            <a:ext cx="73152" cy="150876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45152" y="360273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R11 · Структурно-кристаллическое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645152" y="3931920"/>
            <a:ext cx="31729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повторяемые паттерны интерфейсов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275320" y="347472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275320" y="3474720"/>
            <a:ext cx="73152" cy="150876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39912" y="3602736"/>
            <a:ext cx="3172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R12 · Межсистемное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8439912" y="3931920"/>
            <a:ext cx="31729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связь разных контуров и масштабов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Направление и топология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9611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77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ребро включается в структуру графа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24688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417320"/>
            <a:ext cx="73152" cy="114300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0392" y="1545336"/>
            <a:ext cx="22128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A → B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50392" y="1874520"/>
            <a:ext cx="221284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ориентированное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474720" y="1417320"/>
            <a:ext cx="24688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474720" y="1417320"/>
            <a:ext cx="73152" cy="114300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39312" y="1545336"/>
            <a:ext cx="22128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A ↔ B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39312" y="1874520"/>
            <a:ext cx="221284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двунаправленное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263640" y="1417320"/>
            <a:ext cx="24688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63640" y="1417320"/>
            <a:ext cx="73152" cy="114300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28232" y="1545336"/>
            <a:ext cx="22128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A —[условие]→ B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28232" y="1874520"/>
            <a:ext cx="221284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условное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9052560" y="1417320"/>
            <a:ext cx="24688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52560" y="1417320"/>
            <a:ext cx="73152" cy="114300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17152" y="1545336"/>
            <a:ext cx="22128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A,B,C ⇄ X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217152" y="1874520"/>
            <a:ext cx="221284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гиперребро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85800" y="297180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4213D"/>
                </a:solidFill>
              </a:rPr>
              <a:t>Гибридная топология СОЮЗ741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822960" y="3474720"/>
            <a:ext cx="4572000" cy="2103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1500" dirty="0">
                <a:solidFill>
                  <a:srgbClr val="142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локальные кластеры внутри полей</a:t>
            </a:r>
            <a:endParaRPr lang="en-US" sz="1500" dirty="0"/>
          </a:p>
          <a:p>
            <a:pPr marL="228600" indent="-228600">
              <a:buSzPct val="100000"/>
              <a:buChar char="•"/>
            </a:pPr>
            <a:r>
              <a:rPr lang="en-US" sz="1500" dirty="0">
                <a:solidFill>
                  <a:srgbClr val="142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межкластерные мосты между областями</a:t>
            </a:r>
            <a:endParaRPr lang="en-US" sz="1500" dirty="0"/>
          </a:p>
          <a:p>
            <a:pPr marL="228600" indent="-228600">
              <a:buSzPct val="100000"/>
              <a:buChar char="•"/>
            </a:pPr>
            <a:r>
              <a:rPr lang="en-US" sz="1500" dirty="0">
                <a:solidFill>
                  <a:srgbClr val="142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иерархические контуры управления</a:t>
            </a:r>
            <a:endParaRPr lang="en-US" sz="1500" dirty="0"/>
          </a:p>
          <a:p>
            <a:pPr marL="228600" indent="-228600">
              <a:buSzPct val="100000"/>
              <a:buChar char="•"/>
            </a:pPr>
            <a:r>
              <a:rPr lang="en-US" sz="1500" dirty="0">
                <a:solidFill>
                  <a:srgbClr val="142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обязательные петли обратной связи</a:t>
            </a:r>
            <a:endParaRPr lang="en-US" sz="1500" dirty="0"/>
          </a:p>
          <a:p>
            <a:pPr marL="228600" indent="-228600">
              <a:buSzPct val="100000"/>
              <a:buChar char="•"/>
            </a:pPr>
            <a:r>
              <a:rPr lang="en-US" sz="1500" dirty="0">
                <a:solidFill>
                  <a:srgbClr val="142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резервные маршруты для критических потоков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6492240" y="3291840"/>
            <a:ext cx="640080" cy="640080"/>
          </a:xfrm>
          <a:prstGeom prst="ellipse">
            <a:avLst/>
          </a:prstGeom>
          <a:solidFill>
            <a:srgbClr val="19324D"/>
          </a:solidFill>
          <a:ln w="12700">
            <a:solidFill>
              <a:srgbClr val="19324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0" y="348386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7772400" y="2834640"/>
            <a:ext cx="640080" cy="640080"/>
          </a:xfrm>
          <a:prstGeom prst="ellipse">
            <a:avLst/>
          </a:prstGeom>
          <a:solidFill>
            <a:srgbClr val="19324D"/>
          </a:solidFill>
          <a:ln w="12700">
            <a:solidFill>
              <a:srgbClr val="19324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680960" y="302666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8595360" y="3840480"/>
            <a:ext cx="640080" cy="640080"/>
          </a:xfrm>
          <a:prstGeom prst="ellipse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503920" y="403250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9875520" y="3108960"/>
            <a:ext cx="640080" cy="640080"/>
          </a:xfrm>
          <a:prstGeom prst="ellipse">
            <a:avLst/>
          </a:prstGeom>
          <a:solidFill>
            <a:srgbClr val="19324D"/>
          </a:solidFill>
          <a:ln w="12700">
            <a:solidFill>
              <a:srgbClr val="19324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784080" y="330098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10698480" y="4206240"/>
            <a:ext cx="640080" cy="640080"/>
          </a:xfrm>
          <a:prstGeom prst="ellipse">
            <a:avLst/>
          </a:prstGeom>
          <a:solidFill>
            <a:srgbClr val="19324D"/>
          </a:solidFill>
          <a:ln w="12700">
            <a:solidFill>
              <a:srgbClr val="19324D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607040" y="439826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7406640" y="4937760"/>
            <a:ext cx="640080" cy="640080"/>
          </a:xfrm>
          <a:prstGeom prst="ellipse">
            <a:avLst/>
          </a:prstGeom>
          <a:solidFill>
            <a:srgbClr val="19324D"/>
          </a:solidFill>
          <a:ln w="12700">
            <a:solidFill>
              <a:srgbClr val="19324D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315200" y="512978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6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9235440" y="5029200"/>
            <a:ext cx="640080" cy="640080"/>
          </a:xfrm>
          <a:prstGeom prst="ellipse">
            <a:avLst/>
          </a:prstGeom>
          <a:solidFill>
            <a:srgbClr val="19324D"/>
          </a:solidFill>
          <a:ln w="12700">
            <a:solidFill>
              <a:srgbClr val="19324D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144000" y="522122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7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812280" y="3611880"/>
            <a:ext cx="1280160" cy="-457200"/>
          </a:xfrm>
          <a:prstGeom prst="line">
            <a:avLst/>
          </a:prstGeom>
          <a:noFill/>
          <a:ln w="2159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37" name="Shape 35"/>
          <p:cNvSpPr/>
          <p:nvPr/>
        </p:nvSpPr>
        <p:spPr>
          <a:xfrm>
            <a:off x="8092440" y="3154680"/>
            <a:ext cx="822960" cy="1005840"/>
          </a:xfrm>
          <a:prstGeom prst="line">
            <a:avLst/>
          </a:prstGeom>
          <a:noFill/>
          <a:ln w="2159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38" name="Shape 36"/>
          <p:cNvSpPr/>
          <p:nvPr/>
        </p:nvSpPr>
        <p:spPr>
          <a:xfrm>
            <a:off x="8915400" y="4160520"/>
            <a:ext cx="1280160" cy="-731520"/>
          </a:xfrm>
          <a:prstGeom prst="line">
            <a:avLst/>
          </a:prstGeom>
          <a:noFill/>
          <a:ln w="2159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39" name="Shape 37"/>
          <p:cNvSpPr/>
          <p:nvPr/>
        </p:nvSpPr>
        <p:spPr>
          <a:xfrm>
            <a:off x="10195560" y="3429000"/>
            <a:ext cx="822960" cy="1097280"/>
          </a:xfrm>
          <a:prstGeom prst="line">
            <a:avLst/>
          </a:prstGeom>
          <a:noFill/>
          <a:ln w="2159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40" name="Shape 38"/>
          <p:cNvSpPr/>
          <p:nvPr/>
        </p:nvSpPr>
        <p:spPr>
          <a:xfrm>
            <a:off x="8915400" y="4160520"/>
            <a:ext cx="-1188720" cy="1097280"/>
          </a:xfrm>
          <a:prstGeom prst="line">
            <a:avLst/>
          </a:prstGeom>
          <a:noFill/>
          <a:ln w="2159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41" name="Shape 39"/>
          <p:cNvSpPr/>
          <p:nvPr/>
        </p:nvSpPr>
        <p:spPr>
          <a:xfrm>
            <a:off x="7726680" y="5257800"/>
            <a:ext cx="1828800" cy="91440"/>
          </a:xfrm>
          <a:prstGeom prst="line">
            <a:avLst/>
          </a:prstGeom>
          <a:noFill/>
          <a:ln w="2159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42" name="Shape 40"/>
          <p:cNvSpPr/>
          <p:nvPr/>
        </p:nvSpPr>
        <p:spPr>
          <a:xfrm>
            <a:off x="9555480" y="5349240"/>
            <a:ext cx="1463040" cy="-822960"/>
          </a:xfrm>
          <a:prstGeom prst="line">
            <a:avLst/>
          </a:prstGeom>
          <a:noFill/>
          <a:ln w="2159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43" name="Shape 41"/>
          <p:cNvSpPr/>
          <p:nvPr/>
        </p:nvSpPr>
        <p:spPr>
          <a:xfrm>
            <a:off x="8092440" y="3154680"/>
            <a:ext cx="-365760" cy="2103120"/>
          </a:xfrm>
          <a:prstGeom prst="line">
            <a:avLst/>
          </a:prstGeom>
          <a:noFill/>
          <a:ln w="2159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44" name="Shape 42"/>
          <p:cNvSpPr/>
          <p:nvPr/>
        </p:nvSpPr>
        <p:spPr>
          <a:xfrm>
            <a:off x="10195560" y="3429000"/>
            <a:ext cx="-640080" cy="1920240"/>
          </a:xfrm>
          <a:prstGeom prst="line">
            <a:avLst/>
          </a:prstGeom>
          <a:noFill/>
          <a:ln w="21590">
            <a:solidFill>
              <a:srgbClr val="6DA9C0"/>
            </a:solidFill>
            <a:prstDash val="solid"/>
            <a:headEnd type="none"/>
            <a:tailEnd type="triangle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Паспорт ребра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9611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77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Минимальный набор полей для реестра связей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2606040" cy="429768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417320"/>
            <a:ext cx="73152" cy="429768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1545336"/>
            <a:ext cx="2350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Идентификация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13232" y="1874520"/>
            <a:ext cx="2350008" cy="3730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ID ребра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Источник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Приёмник / набор узлов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Тип R1–R12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429000" y="1417320"/>
            <a:ext cx="2606040" cy="429768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429000" y="1417320"/>
            <a:ext cx="73152" cy="429768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93592" y="1545336"/>
            <a:ext cx="2350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Параметры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593592" y="1874520"/>
            <a:ext cx="2350008" cy="3730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Направление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Вес 0–1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Пропускная способность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Задержка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Временной режим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309360" y="1417320"/>
            <a:ext cx="2606040" cy="429768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309360" y="1417320"/>
            <a:ext cx="73152" cy="429768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73952" y="1545336"/>
            <a:ext cx="2350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Качество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73952" y="1874520"/>
            <a:ext cx="2350008" cy="3730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Надёжность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Доверие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Риск разрыва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Резервирование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9189720" y="1417320"/>
            <a:ext cx="2606040" cy="429768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189720" y="1417320"/>
            <a:ext cx="73152" cy="4297680"/>
          </a:xfrm>
          <a:prstGeom prst="rect">
            <a:avLst/>
          </a:prstGeom>
          <a:solidFill>
            <a:srgbClr val="4F772D"/>
          </a:solidFill>
          <a:ln w="12700">
            <a:solidFill>
              <a:srgbClr val="4F772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54312" y="1545336"/>
            <a:ext cx="2350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Доказательность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354312" y="1874520"/>
            <a:ext cx="2350008" cy="3730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Метрика результата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Источник доказательства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Критерий валидации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• Статус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097280" y="5897880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213D"/>
                </a:solidFill>
              </a:rPr>
              <a:t>Пример ID:  E-023-144-R2   |   вес 0,85   |   статус: валидировано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Метрики качества связности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9611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77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Связность должна измеряться, а не только описываться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25146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417320"/>
            <a:ext cx="73152" cy="150876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545336"/>
            <a:ext cx="22585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D · Плотность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04672" y="1874520"/>
            <a:ext cx="22585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доля фактических связей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456432" y="1417320"/>
            <a:ext cx="25146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456432" y="1417320"/>
            <a:ext cx="73152" cy="150876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21024" y="1545336"/>
            <a:ext cx="22585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k · Средняя степень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21024" y="1874520"/>
            <a:ext cx="22585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связей на узел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272784" y="1417320"/>
            <a:ext cx="25146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72784" y="1417320"/>
            <a:ext cx="73152" cy="150876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37376" y="1545336"/>
            <a:ext cx="22585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C · Центральность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37376" y="1874520"/>
            <a:ext cx="22585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роль критических узлов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9089136" y="1417320"/>
            <a:ext cx="25146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89136" y="1417320"/>
            <a:ext cx="73152" cy="150876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53728" y="1545336"/>
            <a:ext cx="22585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Q · Модульность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253728" y="1874520"/>
            <a:ext cx="22585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выраженность кластеров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40080" y="3474720"/>
            <a:ext cx="25146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0080" y="3474720"/>
            <a:ext cx="73152" cy="150876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3602736"/>
            <a:ext cx="22585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R · Надёжность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04672" y="3931920"/>
            <a:ext cx="22585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сохранение связи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456432" y="3474720"/>
            <a:ext cx="25146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456432" y="3474720"/>
            <a:ext cx="73152" cy="150876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21024" y="3602736"/>
            <a:ext cx="22585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L · Задержка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3621024" y="3931920"/>
            <a:ext cx="22585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скорость прохождения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272784" y="3474720"/>
            <a:ext cx="25146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272784" y="3474720"/>
            <a:ext cx="73152" cy="150876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37376" y="3602736"/>
            <a:ext cx="22585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T · Доверие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6437376" y="3931920"/>
            <a:ext cx="22585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качество доказательств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9089136" y="3474720"/>
            <a:ext cx="25146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089136" y="3474720"/>
            <a:ext cx="73152" cy="150876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253728" y="3602736"/>
            <a:ext cx="22585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S · Устойчивость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9253728" y="3931920"/>
            <a:ext cx="225856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работа при отказах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868680" y="580644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213D"/>
                </a:solidFill>
              </a:rPr>
              <a:t>Цель: не максимальная плотность, а оптимальная связность — достаточно связей для целостности без перегрузки и шума.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155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Четыре слоя валидации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96112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77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Ребро считается рабочим только после подтверждения механизма и результата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1508760" y="1463040"/>
            <a:ext cx="914400" cy="91440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508760" y="174650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77240" y="2651760"/>
            <a:ext cx="237744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2651760"/>
            <a:ext cx="73152" cy="182880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2779776"/>
            <a:ext cx="21214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Семантический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41832" y="3108960"/>
            <a:ext cx="2121408" cy="1261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связь имеет ясный смысл и назначение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200400" y="1920240"/>
            <a:ext cx="365760" cy="0"/>
          </a:xfrm>
          <a:prstGeom prst="line">
            <a:avLst/>
          </a:prstGeom>
          <a:noFill/>
          <a:ln w="25400">
            <a:solidFill>
              <a:srgbClr val="9BBBC8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4297680" y="1463040"/>
            <a:ext cx="914400" cy="91440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7680" y="174650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3566160" y="2651760"/>
            <a:ext cx="237744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566160" y="2651760"/>
            <a:ext cx="73152" cy="182880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730752" y="2779776"/>
            <a:ext cx="21214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Функциональный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730752" y="3108960"/>
            <a:ext cx="2121408" cy="1261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есть наблюдаемый механизм передачи / воздействия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989320" y="1920240"/>
            <a:ext cx="365760" cy="0"/>
          </a:xfrm>
          <a:prstGeom prst="line">
            <a:avLst/>
          </a:prstGeom>
          <a:noFill/>
          <a:ln w="25400">
            <a:solidFill>
              <a:srgbClr val="9BBBC8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7086600" y="1463040"/>
            <a:ext cx="914400" cy="914400"/>
          </a:xfrm>
          <a:prstGeom prst="ellipse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086600" y="174650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6355080" y="2651760"/>
            <a:ext cx="237744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355080" y="2651760"/>
            <a:ext cx="73152" cy="1828800"/>
          </a:xfrm>
          <a:prstGeom prst="rect">
            <a:avLst/>
          </a:prstGeom>
          <a:solidFill>
            <a:srgbClr val="2C7DA0"/>
          </a:solidFill>
          <a:ln w="12700">
            <a:solidFill>
              <a:srgbClr val="2C7D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19672" y="2779776"/>
            <a:ext cx="21214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Данный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519672" y="3108960"/>
            <a:ext cx="2121408" cy="1261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есть источник данных, документ или событие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778240" y="1920240"/>
            <a:ext cx="365760" cy="0"/>
          </a:xfrm>
          <a:prstGeom prst="line">
            <a:avLst/>
          </a:prstGeom>
          <a:noFill/>
          <a:ln w="25400">
            <a:solidFill>
              <a:srgbClr val="9BBBC8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9875520" y="1463040"/>
            <a:ext cx="914400" cy="914400"/>
          </a:xfrm>
          <a:prstGeom prst="ellipse">
            <a:avLst/>
          </a:prstGeom>
          <a:solidFill>
            <a:srgbClr val="4F772D"/>
          </a:solidFill>
          <a:ln w="12700">
            <a:solidFill>
              <a:srgbClr val="4F772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875520" y="174650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4</a:t>
            </a:r>
            <a:endParaRPr lang="en-US" sz="2000" dirty="0"/>
          </a:p>
        </p:txBody>
      </p:sp>
      <p:sp>
        <p:nvSpPr>
          <p:cNvPr id="27" name="Shape 25"/>
          <p:cNvSpPr/>
          <p:nvPr/>
        </p:nvSpPr>
        <p:spPr>
          <a:xfrm>
            <a:off x="9144000" y="2651760"/>
            <a:ext cx="237744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144000" y="2651760"/>
            <a:ext cx="73152" cy="1828800"/>
          </a:xfrm>
          <a:prstGeom prst="rect">
            <a:avLst/>
          </a:prstGeom>
          <a:solidFill>
            <a:srgbClr val="4F772D"/>
          </a:solidFill>
          <a:ln w="12700">
            <a:solidFill>
              <a:srgbClr val="4F772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308592" y="2779776"/>
            <a:ext cx="21214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13D"/>
                </a:solidFill>
              </a:rPr>
              <a:t>Результативный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9308592" y="3108960"/>
            <a:ext cx="2121408" cy="1261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677D"/>
                </a:solidFill>
              </a:rPr>
              <a:t>измеряется эффект, соответствующий назначению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1371600" y="5166360"/>
            <a:ext cx="9418320" cy="777240"/>
          </a:xfrm>
          <a:prstGeom prst="roundRect">
            <a:avLst/>
          </a:prstGeom>
          <a:solidFill>
            <a:srgbClr val="FDECEC"/>
          </a:solidFill>
          <a:ln w="12700">
            <a:solidFill>
              <a:srgbClr val="E5B2B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645920" y="5431536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B23A48"/>
                </a:solidFill>
              </a:rPr>
              <a:t>Правило доказательности: нет подтверждаемого потока или эффекта → нет валидированного ребра.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СОЮЗ741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Рёбра связанности</dc:title>
  <dc:subject>Рёбра связанности — Теория Поля СОЮЗ741</dc:subject>
  <dc:creator>OpenAI</dc:creator>
  <cp:lastModifiedBy>OpenAI</cp:lastModifiedBy>
  <cp:revision>1</cp:revision>
  <dcterms:created xsi:type="dcterms:W3CDTF">2026-08-25T06:59:24Z</dcterms:created>
  <dcterms:modified xsi:type="dcterms:W3CDTF">2026-08-25T06:59:24Z</dcterms:modified>
</cp:coreProperties>
</file>