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875520" y="-731520"/>
            <a:ext cx="2743200" cy="2743200"/>
          </a:xfrm>
          <a:prstGeom prst="ellipse">
            <a:avLst/>
          </a:prstGeom>
          <a:solidFill>
            <a:srgbClr val="E5EF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731520" y="5120640"/>
            <a:ext cx="2194560" cy="2194560"/>
          </a:xfrm>
          <a:prstGeom prst="ellipse">
            <a:avLst/>
          </a:prstGeom>
          <a:solidFill>
            <a:srgbClr val="FBF4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48640"/>
            <a:ext cx="411480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F9E43"/>
                </a:solidFill>
                <a:latin typeface="Aptos"/>
              </a:rPr>
              <a:t>ГОРОД СОБЫТИЙ · ГОРОД ЗНАНИЯ · СФЕРА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1234440"/>
            <a:ext cx="8046720" cy="1463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5200" b="1">
                <a:solidFill>
                  <a:srgbClr val="122A48"/>
                </a:solidFill>
                <a:latin typeface="Aptos"/>
              </a:rPr>
              <a:t>R&amp;D-МОДЕЛЬ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2331720"/>
            <a:ext cx="8961120" cy="7315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E222A"/>
                </a:solidFill>
                <a:latin typeface="Aptos"/>
              </a:rPr>
              <a:t>Исследовательско-проектная система превращения знаний, идей, культурных кодов и технологий в события, продукты, реестры, образовательные программы и новые рынки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3749039"/>
            <a:ext cx="2148840" cy="384048"/>
          </a:xfrm>
          <a:prstGeom prst="roundRect">
            <a:avLst/>
          </a:prstGeom>
          <a:solidFill>
            <a:srgbClr val="205B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58952" y="3822191"/>
            <a:ext cx="2057400" cy="292607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ptos"/>
              </a:rPr>
              <a:t>Research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063240" y="3749039"/>
            <a:ext cx="2148840" cy="384048"/>
          </a:xfrm>
          <a:prstGeom prst="roundRect">
            <a:avLst/>
          </a:prstGeom>
          <a:solidFill>
            <a:srgbClr val="1F82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108960" y="3822191"/>
            <a:ext cx="2057400" cy="292607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ptos"/>
              </a:rPr>
              <a:t>Development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13248" y="3749039"/>
            <a:ext cx="2148840" cy="384048"/>
          </a:xfrm>
          <a:prstGeom prst="roundRect">
            <a:avLst/>
          </a:prstGeom>
          <a:solidFill>
            <a:srgbClr val="3A8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58968" y="3822191"/>
            <a:ext cx="2057400" cy="292607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ptos"/>
              </a:rPr>
              <a:t>Deployment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63256" y="3749039"/>
            <a:ext cx="2148840" cy="384048"/>
          </a:xfrm>
          <a:prstGeom prst="round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08976" y="3822191"/>
            <a:ext cx="2057400" cy="292607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ptos"/>
              </a:rPr>
              <a:t>Demonstration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232" y="5623560"/>
            <a:ext cx="548640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606974"/>
                </a:solidFill>
                <a:latin typeface="Aptos"/>
              </a:rPr>
              <a:t>Версия 1.0 · 22 августа 2026</a:t>
            </a:r>
          </a:p>
        </p:txBody>
      </p:sp>
      <p:sp>
        <p:nvSpPr>
          <p:cNvPr id="16" name="Oval 15"/>
          <p:cNvSpPr/>
          <p:nvPr/>
        </p:nvSpPr>
        <p:spPr>
          <a:xfrm>
            <a:off x="9966960" y="1920240"/>
            <a:ext cx="502920" cy="502920"/>
          </a:xfrm>
          <a:prstGeom prst="ellipse">
            <a:avLst/>
          </a:prstGeom>
          <a:solidFill>
            <a:srgbClr val="205B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0698480" y="2468880"/>
            <a:ext cx="502920" cy="502920"/>
          </a:xfrm>
          <a:prstGeom prst="ellipse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9966960" y="3017520"/>
            <a:ext cx="502920" cy="502920"/>
          </a:xfrm>
          <a:prstGeom prst="ellipse">
            <a:avLst/>
          </a:prstGeom>
          <a:solidFill>
            <a:srgbClr val="1F82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11430000" y="3017520"/>
            <a:ext cx="502920" cy="502920"/>
          </a:xfrm>
          <a:prstGeom prst="ellipse">
            <a:avLst/>
          </a:prstGeom>
          <a:solidFill>
            <a:srgbClr val="3A8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10698480" y="3566160"/>
            <a:ext cx="502920" cy="502920"/>
          </a:xfrm>
          <a:prstGeom prst="ellipse">
            <a:avLst/>
          </a:prstGeom>
          <a:solidFill>
            <a:srgbClr val="604E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875520" y="-731520"/>
            <a:ext cx="2743200" cy="2743200"/>
          </a:xfrm>
          <a:prstGeom prst="ellipse">
            <a:avLst/>
          </a:prstGeom>
          <a:solidFill>
            <a:srgbClr val="E5EF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731520" y="5120640"/>
            <a:ext cx="2194560" cy="2194560"/>
          </a:xfrm>
          <a:prstGeom prst="ellipse">
            <a:avLst/>
          </a:prstGeom>
          <a:solidFill>
            <a:srgbClr val="FBF4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"/>
            <a:ext cx="804672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A48"/>
                </a:solidFill>
                <a:latin typeface="Aptos"/>
              </a:rPr>
              <a:t>9. Реестры, данные и база знаний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0" y="320040"/>
            <a:ext cx="228600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1">
                <a:solidFill>
                  <a:srgbClr val="CF9E43"/>
                </a:solidFill>
                <a:latin typeface="Aptos"/>
              </a:rPr>
              <a:t>ЦИФРОВОЙ СЛОЙ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786384"/>
            <a:ext cx="11064240" cy="18288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355080"/>
            <a:ext cx="3200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355080"/>
            <a:ext cx="54864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R&amp;D-модель Города Событий · Город Знания · СФЕРА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1078992"/>
            <a:ext cx="1078992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1">
                <a:solidFill>
                  <a:srgbClr val="122A48"/>
                </a:solidFill>
                <a:latin typeface="Aptos"/>
              </a:rPr>
              <a:t>Каждый проект оставляет управляемый цифровой след — от идеи до кейса масштабирования.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1828800"/>
            <a:ext cx="306324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1901952"/>
            <a:ext cx="2971800" cy="292607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реестр событий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34840" y="1828800"/>
            <a:ext cx="306324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480559" y="1901952"/>
            <a:ext cx="2971800" cy="292607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реестр культурных проектов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38160" y="1828800"/>
            <a:ext cx="306324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183880" y="1901952"/>
            <a:ext cx="2971800" cy="292607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реестр кино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2606040"/>
            <a:ext cx="306324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2679192"/>
            <a:ext cx="2971800" cy="292607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реестр площадок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34840" y="2606040"/>
            <a:ext cx="306324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480559" y="2679192"/>
            <a:ext cx="2971800" cy="292607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реестр экспертов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138160" y="2606040"/>
            <a:ext cx="306324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183880" y="2679192"/>
            <a:ext cx="2971800" cy="292607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реестр партнёров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31520" y="3383280"/>
            <a:ext cx="306324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3456432"/>
            <a:ext cx="2971800" cy="292607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реестр грантов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434840" y="3383280"/>
            <a:ext cx="306324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480559" y="3456432"/>
            <a:ext cx="2971800" cy="292607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реестр франшиз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138160" y="3383280"/>
            <a:ext cx="306324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183880" y="3456432"/>
            <a:ext cx="2971800" cy="292607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реестр образовательных программ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097280" y="4846320"/>
            <a:ext cx="3017520" cy="86868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1097280" y="4846320"/>
            <a:ext cx="64008" cy="868680"/>
          </a:xfrm>
          <a:prstGeom prst="rect">
            <a:avLst/>
          </a:prstGeom>
          <a:solidFill>
            <a:srgbClr val="205B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261872" y="4983480"/>
            <a:ext cx="2697479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22A48"/>
                </a:solidFill>
                <a:latin typeface="Aptos"/>
              </a:rPr>
              <a:t>Вход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61872" y="5321808"/>
            <a:ext cx="2697479" cy="274319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080">
                <a:solidFill>
                  <a:srgbClr val="1E222A"/>
                </a:solidFill>
                <a:latin typeface="Aptos"/>
              </a:defRPr>
            </a:pPr>
            <a:r>
              <a:t>идея, запрос, партнёр, ресурс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4251960" y="5266944"/>
            <a:ext cx="548640" cy="0"/>
          </a:xfrm>
          <a:prstGeom prst="line">
            <a:avLst/>
          </a:prstGeom>
          <a:ln w="22860">
            <a:solidFill>
              <a:srgbClr val="CF9E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4892040" y="4846320"/>
            <a:ext cx="3017520" cy="86868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4892040" y="4846320"/>
            <a:ext cx="64008" cy="868680"/>
          </a:xfrm>
          <a:prstGeom prst="rect">
            <a:avLst/>
          </a:prstGeom>
          <a:solidFill>
            <a:srgbClr val="1F82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056631" y="4983480"/>
            <a:ext cx="2697479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22A48"/>
                </a:solidFill>
                <a:latin typeface="Aptos"/>
              </a:rPr>
              <a:t>Обработка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56631" y="5321808"/>
            <a:ext cx="2697479" cy="274319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080">
                <a:solidFill>
                  <a:srgbClr val="1E222A"/>
                </a:solidFill>
                <a:latin typeface="Aptos"/>
              </a:defRPr>
            </a:pPr>
            <a:r>
              <a:t>паспорт, данные, экспертиза, прототип</a:t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8046720" y="5266944"/>
            <a:ext cx="548640" cy="0"/>
          </a:xfrm>
          <a:prstGeom prst="line">
            <a:avLst/>
          </a:prstGeom>
          <a:ln w="22860">
            <a:solidFill>
              <a:srgbClr val="CF9E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37"/>
          <p:cNvSpPr/>
          <p:nvPr/>
        </p:nvSpPr>
        <p:spPr>
          <a:xfrm>
            <a:off x="8686800" y="4846320"/>
            <a:ext cx="2468880" cy="86868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8686800" y="4846320"/>
            <a:ext cx="64008" cy="868680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851392" y="4983480"/>
            <a:ext cx="214884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22A48"/>
                </a:solidFill>
                <a:latin typeface="Aptos"/>
              </a:rPr>
              <a:t>Выход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851392" y="5321808"/>
            <a:ext cx="2148840" cy="274319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080">
                <a:solidFill>
                  <a:srgbClr val="1E222A"/>
                </a:solidFill>
                <a:latin typeface="Aptos"/>
              </a:defRPr>
            </a:pPr>
            <a:r>
              <a:t>кейс, продукт, франшиза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875520" y="-731520"/>
            <a:ext cx="2743200" cy="2743200"/>
          </a:xfrm>
          <a:prstGeom prst="ellipse">
            <a:avLst/>
          </a:prstGeom>
          <a:solidFill>
            <a:srgbClr val="E5EF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731520" y="5120640"/>
            <a:ext cx="2194560" cy="2194560"/>
          </a:xfrm>
          <a:prstGeom prst="ellipse">
            <a:avLst/>
          </a:prstGeom>
          <a:solidFill>
            <a:srgbClr val="FBF4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"/>
            <a:ext cx="804672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A48"/>
                </a:solidFill>
                <a:latin typeface="Aptos"/>
              </a:rPr>
              <a:t>10. Экономика и грантовый контур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0" y="320040"/>
            <a:ext cx="228600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1">
                <a:solidFill>
                  <a:srgbClr val="CF9E43"/>
                </a:solidFill>
                <a:latin typeface="Aptos"/>
              </a:rPr>
              <a:t>РЕСУРСЫ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786384"/>
            <a:ext cx="11064240" cy="18288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355080"/>
            <a:ext cx="3200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11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355080"/>
            <a:ext cx="54864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R&amp;D-модель Города Событий · Город Знания · СФЕРА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325880"/>
            <a:ext cx="2514600" cy="201168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31520" y="1325880"/>
            <a:ext cx="64008" cy="2011680"/>
          </a:xfrm>
          <a:prstGeom prst="rect">
            <a:avLst/>
          </a:prstGeom>
          <a:solidFill>
            <a:srgbClr val="205B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96112" y="1463039"/>
            <a:ext cx="21945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22A48"/>
                </a:solidFill>
                <a:latin typeface="Aptos"/>
              </a:rPr>
              <a:t>Гранты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6112" y="1801368"/>
            <a:ext cx="2194560" cy="14173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50">
                <a:solidFill>
                  <a:srgbClr val="1E222A"/>
                </a:solidFill>
                <a:latin typeface="Aptos"/>
              </a:defRPr>
            </a:pPr>
            <a:r>
              <a:t>конкурсы, заявки, проектные паспорта, отчётность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566160" y="1325880"/>
            <a:ext cx="2514600" cy="201168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3566160" y="1325880"/>
            <a:ext cx="64008" cy="2011680"/>
          </a:xfrm>
          <a:prstGeom prst="rect">
            <a:avLst/>
          </a:prstGeom>
          <a:solidFill>
            <a:srgbClr val="1F82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730752" y="1463039"/>
            <a:ext cx="21945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22A48"/>
                </a:solidFill>
                <a:latin typeface="Aptos"/>
              </a:rPr>
              <a:t>Партнёрства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30752" y="1801368"/>
            <a:ext cx="2194560" cy="14173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50">
                <a:solidFill>
                  <a:srgbClr val="1E222A"/>
                </a:solidFill>
                <a:latin typeface="Aptos"/>
              </a:defRPr>
            </a:pPr>
            <a:r>
              <a:t>спонсорские пакеты, корпоративные программы, экспертные клубы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0" y="1325880"/>
            <a:ext cx="2514600" cy="201168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00800" y="1325880"/>
            <a:ext cx="64008" cy="2011680"/>
          </a:xfrm>
          <a:prstGeom prst="rect">
            <a:avLst/>
          </a:prstGeom>
          <a:solidFill>
            <a:srgbClr val="3A8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65392" y="1463039"/>
            <a:ext cx="21945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22A48"/>
                </a:solidFill>
                <a:latin typeface="Aptos"/>
              </a:rPr>
              <a:t>Доходы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65392" y="1801368"/>
            <a:ext cx="2194560" cy="14173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50">
                <a:solidFill>
                  <a:srgbClr val="1E222A"/>
                </a:solidFill>
                <a:latin typeface="Aptos"/>
              </a:defRPr>
            </a:pPr>
            <a:r>
              <a:t>билеты, подписки, услуги, лицензии, мерч, обучение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235440" y="1325880"/>
            <a:ext cx="2514600" cy="201168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235440" y="1325880"/>
            <a:ext cx="64008" cy="2011680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400032" y="1463039"/>
            <a:ext cx="21945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22A48"/>
                </a:solidFill>
                <a:latin typeface="Aptos"/>
              </a:rPr>
              <a:t>Масштабирование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00032" y="1801368"/>
            <a:ext cx="2194560" cy="14173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50">
                <a:solidFill>
                  <a:srgbClr val="1E222A"/>
                </a:solidFill>
                <a:latin typeface="Aptos"/>
              </a:defRPr>
            </a:pPr>
            <a:r>
              <a:t>франшизы, региональные серии, международные форматы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4400" y="4069080"/>
            <a:ext cx="10241280" cy="384048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100" b="1">
                <a:solidFill>
                  <a:srgbClr val="122A48"/>
                </a:solidFill>
                <a:latin typeface="Aptos"/>
              </a:rPr>
              <a:t>Финансовая логика: каждое событие должно быть не расходом, а ступенью создания актива.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143000" y="4892040"/>
            <a:ext cx="2011680" cy="384048"/>
          </a:xfrm>
          <a:prstGeom prst="roundRect">
            <a:avLst/>
          </a:prstGeom>
          <a:solidFill>
            <a:srgbClr val="205B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188720" y="4965192"/>
            <a:ext cx="1920240" cy="292607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ptos"/>
              </a:rPr>
              <a:t>событие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3218688" y="5084064"/>
            <a:ext cx="484632" cy="0"/>
          </a:xfrm>
          <a:prstGeom prst="line">
            <a:avLst/>
          </a:prstGeom>
          <a:ln w="22860">
            <a:solidFill>
              <a:srgbClr val="CF9E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3794760" y="4892040"/>
            <a:ext cx="2011680" cy="384048"/>
          </a:xfrm>
          <a:prstGeom prst="roundRect">
            <a:avLst/>
          </a:prstGeom>
          <a:solidFill>
            <a:srgbClr val="1F82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840480" y="4965192"/>
            <a:ext cx="1920240" cy="292607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ptos"/>
              </a:rPr>
              <a:t>медиа-кейс</a:t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5870448" y="5084064"/>
            <a:ext cx="484632" cy="0"/>
          </a:xfrm>
          <a:prstGeom prst="line">
            <a:avLst/>
          </a:prstGeom>
          <a:ln w="22860">
            <a:solidFill>
              <a:srgbClr val="CF9E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6446520" y="4892040"/>
            <a:ext cx="2011680" cy="384048"/>
          </a:xfrm>
          <a:prstGeom prst="roundRect">
            <a:avLst/>
          </a:prstGeom>
          <a:solidFill>
            <a:srgbClr val="3A8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492240" y="4965192"/>
            <a:ext cx="1920240" cy="292607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ptos"/>
              </a:rPr>
              <a:t>продукт</a:t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8522208" y="5084064"/>
            <a:ext cx="484632" cy="0"/>
          </a:xfrm>
          <a:prstGeom prst="line">
            <a:avLst/>
          </a:prstGeom>
          <a:ln w="22860">
            <a:solidFill>
              <a:srgbClr val="CF9E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9098280" y="4892040"/>
            <a:ext cx="2011680" cy="384048"/>
          </a:xfrm>
          <a:prstGeom prst="round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144000" y="4965192"/>
            <a:ext cx="1920240" cy="292607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ptos"/>
              </a:rPr>
              <a:t>рынок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875520" y="-731520"/>
            <a:ext cx="2743200" cy="2743200"/>
          </a:xfrm>
          <a:prstGeom prst="ellipse">
            <a:avLst/>
          </a:prstGeom>
          <a:solidFill>
            <a:srgbClr val="E5EF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731520" y="5120640"/>
            <a:ext cx="2194560" cy="2194560"/>
          </a:xfrm>
          <a:prstGeom prst="ellipse">
            <a:avLst/>
          </a:prstGeom>
          <a:solidFill>
            <a:srgbClr val="FBF4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"/>
            <a:ext cx="804672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A48"/>
                </a:solidFill>
                <a:latin typeface="Aptos"/>
              </a:rPr>
              <a:t>11. KPI и оценка результата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0" y="320040"/>
            <a:ext cx="228600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1">
                <a:solidFill>
                  <a:srgbClr val="CF9E43"/>
                </a:solidFill>
                <a:latin typeface="Aptos"/>
              </a:rPr>
              <a:t>ИЗМЕРЕНИЕ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786384"/>
            <a:ext cx="11064240" cy="18288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355080"/>
            <a:ext cx="3200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355080"/>
            <a:ext cx="54864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R&amp;D-модель Города Событий · Город Знания · СФЕРА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143000"/>
            <a:ext cx="3246120" cy="11430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31520" y="1143000"/>
            <a:ext cx="64008" cy="1143000"/>
          </a:xfrm>
          <a:prstGeom prst="rect">
            <a:avLst/>
          </a:prstGeom>
          <a:solidFill>
            <a:srgbClr val="205B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96112" y="1280160"/>
            <a:ext cx="2926079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A48"/>
                </a:solidFill>
                <a:latin typeface="Aptos"/>
              </a:rPr>
              <a:t>R&amp;D-портфель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6112" y="1618488"/>
            <a:ext cx="2926079" cy="5486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080">
                <a:solidFill>
                  <a:srgbClr val="1E222A"/>
                </a:solidFill>
                <a:latin typeface="Aptos"/>
              </a:defRPr>
            </a:pPr>
            <a:r>
              <a:t>концепции, прототипы, паспорта проектов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34840" y="1143000"/>
            <a:ext cx="3246120" cy="11430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434840" y="1143000"/>
            <a:ext cx="64008" cy="1143000"/>
          </a:xfrm>
          <a:prstGeom prst="rect">
            <a:avLst/>
          </a:prstGeom>
          <a:solidFill>
            <a:srgbClr val="1F82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99431" y="1280160"/>
            <a:ext cx="2926079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A48"/>
                </a:solidFill>
                <a:latin typeface="Aptos"/>
              </a:rPr>
              <a:t>Событийный результат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99431" y="1618488"/>
            <a:ext cx="2926079" cy="5486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080">
                <a:solidFill>
                  <a:srgbClr val="1E222A"/>
                </a:solidFill>
                <a:latin typeface="Aptos"/>
              </a:defRPr>
            </a:pPr>
            <a:r>
              <a:t>события, участники, площадки, регулярность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138160" y="1143000"/>
            <a:ext cx="3246120" cy="11430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138160" y="1143000"/>
            <a:ext cx="64008" cy="1143000"/>
          </a:xfrm>
          <a:prstGeom prst="rect">
            <a:avLst/>
          </a:prstGeom>
          <a:solidFill>
            <a:srgbClr val="3A8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302752" y="1280160"/>
            <a:ext cx="2926079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A48"/>
                </a:solidFill>
                <a:latin typeface="Aptos"/>
              </a:rPr>
              <a:t>Партнёрская сеть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02752" y="1618488"/>
            <a:ext cx="2926079" cy="5486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080">
                <a:solidFill>
                  <a:srgbClr val="1E222A"/>
                </a:solidFill>
                <a:latin typeface="Aptos"/>
              </a:defRPr>
            </a:pPr>
            <a:r>
              <a:t>партнёры, эксперты, институты, спонсоры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2743200"/>
            <a:ext cx="3246120" cy="11430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731520" y="2743200"/>
            <a:ext cx="64008" cy="1143000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96112" y="2880360"/>
            <a:ext cx="2926079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A48"/>
                </a:solidFill>
                <a:latin typeface="Aptos"/>
              </a:rPr>
              <a:t>Финансы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96112" y="3218688"/>
            <a:ext cx="2926079" cy="5486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080">
                <a:solidFill>
                  <a:srgbClr val="1E222A"/>
                </a:solidFill>
                <a:latin typeface="Aptos"/>
              </a:defRPr>
            </a:pPr>
            <a:r>
              <a:t>гранты, выручка, бюджетные и внебюджетные ресурсы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434840" y="2743200"/>
            <a:ext cx="3246120" cy="11430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434840" y="2743200"/>
            <a:ext cx="64008" cy="1143000"/>
          </a:xfrm>
          <a:prstGeom prst="rect">
            <a:avLst/>
          </a:prstGeom>
          <a:solidFill>
            <a:srgbClr val="604E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99431" y="2880360"/>
            <a:ext cx="2926079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A48"/>
                </a:solidFill>
                <a:latin typeface="Aptos"/>
              </a:rPr>
              <a:t>Медиа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99431" y="3218688"/>
            <a:ext cx="2926079" cy="5486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080">
                <a:solidFill>
                  <a:srgbClr val="1E222A"/>
                </a:solidFill>
                <a:latin typeface="Aptos"/>
              </a:defRPr>
            </a:pPr>
            <a:r>
              <a:t>публикации, охваты, видео, репутационный индекс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138160" y="2743200"/>
            <a:ext cx="3246120" cy="11430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8138160" y="2743200"/>
            <a:ext cx="64008" cy="1143000"/>
          </a:xfrm>
          <a:prstGeom prst="rect">
            <a:avLst/>
          </a:prstGeom>
          <a:solidFill>
            <a:srgbClr val="AC4E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302752" y="2880360"/>
            <a:ext cx="2926079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A48"/>
                </a:solidFill>
                <a:latin typeface="Aptos"/>
              </a:rPr>
              <a:t>Социальный эффект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302752" y="3218688"/>
            <a:ext cx="2926079" cy="5486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080">
                <a:solidFill>
                  <a:srgbClr val="1E222A"/>
                </a:solidFill>
                <a:latin typeface="Aptos"/>
              </a:defRPr>
            </a:pPr>
            <a:r>
              <a:t>образование, занятость, вовлечение жителей, туризм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68680" y="4937760"/>
            <a:ext cx="10424160" cy="6858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>
                <a:solidFill>
                  <a:srgbClr val="122A48"/>
                </a:solidFill>
                <a:latin typeface="Aptos"/>
              </a:rPr>
              <a:t>Важно: KPI должны измерять не только деньги, но и развитие среды — знания, связи, доверие, репутацию и новые возможности города.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875520" y="-731520"/>
            <a:ext cx="2743200" cy="2743200"/>
          </a:xfrm>
          <a:prstGeom prst="ellipse">
            <a:avLst/>
          </a:prstGeom>
          <a:solidFill>
            <a:srgbClr val="E5EF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731520" y="5120640"/>
            <a:ext cx="2194560" cy="2194560"/>
          </a:xfrm>
          <a:prstGeom prst="ellipse">
            <a:avLst/>
          </a:prstGeom>
          <a:solidFill>
            <a:srgbClr val="FBF4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"/>
            <a:ext cx="804672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A48"/>
                </a:solidFill>
                <a:latin typeface="Aptos"/>
              </a:rPr>
              <a:t>12. Дорожная карта внедрения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0" y="320040"/>
            <a:ext cx="228600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1">
                <a:solidFill>
                  <a:srgbClr val="CF9E43"/>
                </a:solidFill>
                <a:latin typeface="Aptos"/>
              </a:rPr>
              <a:t>ЗАПУСК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786384"/>
            <a:ext cx="11064240" cy="18288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355080"/>
            <a:ext cx="3200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13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355080"/>
            <a:ext cx="54864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R&amp;D-модель Города Событий · Город Знания · СФЕРА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108960" y="1828800"/>
            <a:ext cx="411480" cy="0"/>
          </a:xfrm>
          <a:prstGeom prst="line">
            <a:avLst/>
          </a:prstGeom>
          <a:ln w="17780">
            <a:solidFill>
              <a:srgbClr val="AAB4C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527048" y="1417320"/>
            <a:ext cx="822960" cy="822960"/>
          </a:xfrm>
          <a:prstGeom prst="ellipse">
            <a:avLst/>
          </a:prstGeom>
          <a:solidFill>
            <a:srgbClr val="205B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280160" y="2423160"/>
            <a:ext cx="137160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CF9E43"/>
                </a:solidFill>
                <a:latin typeface="Aptos"/>
              </a:rPr>
              <a:t>0–30 дней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77240" y="2834640"/>
            <a:ext cx="2331720" cy="187451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77240" y="2834640"/>
            <a:ext cx="64008" cy="1874519"/>
          </a:xfrm>
          <a:prstGeom prst="rect">
            <a:avLst/>
          </a:prstGeom>
          <a:solidFill>
            <a:srgbClr val="205B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41832" y="2971800"/>
            <a:ext cx="2011679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22A48"/>
                </a:solidFill>
                <a:latin typeface="Aptos"/>
              </a:rPr>
              <a:t>Сбор ядра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1832" y="3310128"/>
            <a:ext cx="2011679" cy="128016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00">
                <a:solidFill>
                  <a:srgbClr val="1E222A"/>
                </a:solidFill>
                <a:latin typeface="Aptos"/>
              </a:defRPr>
            </a:pPr>
            <a:r>
              <a:t>команда, реестры, шаблоны паспортов, карта первых проектов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5943600" y="1828800"/>
            <a:ext cx="411480" cy="0"/>
          </a:xfrm>
          <a:prstGeom prst="line">
            <a:avLst/>
          </a:prstGeom>
          <a:ln w="17780">
            <a:solidFill>
              <a:srgbClr val="AAB4C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4361688" y="1417320"/>
            <a:ext cx="822960" cy="822960"/>
          </a:xfrm>
          <a:prstGeom prst="ellipse">
            <a:avLst/>
          </a:prstGeom>
          <a:solidFill>
            <a:srgbClr val="1F82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0" y="2423160"/>
            <a:ext cx="137160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CF9E43"/>
                </a:solidFill>
                <a:latin typeface="Aptos"/>
              </a:rPr>
              <a:t>31–90 дней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611880" y="2834640"/>
            <a:ext cx="2331720" cy="187451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3611880" y="2834640"/>
            <a:ext cx="64008" cy="1874519"/>
          </a:xfrm>
          <a:prstGeom prst="rect">
            <a:avLst/>
          </a:prstGeom>
          <a:solidFill>
            <a:srgbClr val="1F82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776472" y="2971800"/>
            <a:ext cx="2011679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22A48"/>
                </a:solidFill>
                <a:latin typeface="Aptos"/>
              </a:rPr>
              <a:t>Пилоты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76472" y="3310128"/>
            <a:ext cx="2011679" cy="128016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00">
                <a:solidFill>
                  <a:srgbClr val="1E222A"/>
                </a:solidFill>
                <a:latin typeface="Aptos"/>
              </a:defRPr>
            </a:pPr>
            <a:r>
              <a:t>3–5 прототипов событий, первая база знаний, партнёрские пакеты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8778240" y="1828800"/>
            <a:ext cx="411480" cy="0"/>
          </a:xfrm>
          <a:prstGeom prst="line">
            <a:avLst/>
          </a:prstGeom>
          <a:ln w="17780">
            <a:solidFill>
              <a:srgbClr val="AAB4C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7196328" y="1417320"/>
            <a:ext cx="822960" cy="822960"/>
          </a:xfrm>
          <a:prstGeom prst="ellipse">
            <a:avLst/>
          </a:prstGeom>
          <a:solidFill>
            <a:srgbClr val="3A8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949440" y="2423160"/>
            <a:ext cx="137160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CF9E43"/>
                </a:solidFill>
                <a:latin typeface="Aptos"/>
              </a:rPr>
              <a:t>3–6 месяцев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46520" y="2834640"/>
            <a:ext cx="2331720" cy="187451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446520" y="2834640"/>
            <a:ext cx="64008" cy="1874519"/>
          </a:xfrm>
          <a:prstGeom prst="rect">
            <a:avLst/>
          </a:prstGeom>
          <a:solidFill>
            <a:srgbClr val="3A8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611112" y="2971800"/>
            <a:ext cx="2011679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22A48"/>
                </a:solidFill>
                <a:latin typeface="Aptos"/>
              </a:rPr>
              <a:t>Конвейер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11112" y="3310128"/>
            <a:ext cx="2011679" cy="128016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00">
                <a:solidFill>
                  <a:srgbClr val="1E222A"/>
                </a:solidFill>
                <a:latin typeface="Aptos"/>
              </a:defRPr>
            </a:pPr>
            <a:r>
              <a:t>регулярный календарь, грантовый поток, медиаупаковка кейсов</a:t>
            </a:r>
          </a:p>
        </p:txBody>
      </p:sp>
      <p:sp>
        <p:nvSpPr>
          <p:cNvPr id="30" name="Oval 29"/>
          <p:cNvSpPr/>
          <p:nvPr/>
        </p:nvSpPr>
        <p:spPr>
          <a:xfrm>
            <a:off x="10030968" y="1417320"/>
            <a:ext cx="822960" cy="822960"/>
          </a:xfrm>
          <a:prstGeom prst="ellipse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784080" y="2423160"/>
            <a:ext cx="137160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CF9E43"/>
                </a:solidFill>
                <a:latin typeface="Aptos"/>
              </a:rPr>
              <a:t>6–12 месяцев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9281160" y="2834640"/>
            <a:ext cx="2331720" cy="187451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9281160" y="2834640"/>
            <a:ext cx="64008" cy="1874519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445752" y="2971800"/>
            <a:ext cx="2011679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22A48"/>
                </a:solidFill>
                <a:latin typeface="Aptos"/>
              </a:rPr>
              <a:t>Масштаб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445752" y="3310128"/>
            <a:ext cx="2011679" cy="128016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00">
                <a:solidFill>
                  <a:srgbClr val="1E222A"/>
                </a:solidFill>
                <a:latin typeface="Aptos"/>
              </a:defRPr>
            </a:pPr>
            <a:r>
              <a:t>франшизы, региональные серии, международные партнёры, цифровая СФЕРА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14400" y="5486400"/>
            <a:ext cx="10241280" cy="3657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122A48"/>
                </a:solidFill>
                <a:latin typeface="Aptos"/>
              </a:rPr>
              <a:t>Критический фактор успеха — быстро запустить первый портфель пилотов и зафиксировать результаты в виде кейсов.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875520" y="-731520"/>
            <a:ext cx="2743200" cy="2743200"/>
          </a:xfrm>
          <a:prstGeom prst="ellipse">
            <a:avLst/>
          </a:prstGeom>
          <a:solidFill>
            <a:srgbClr val="E5EF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731520" y="5120640"/>
            <a:ext cx="2194560" cy="2194560"/>
          </a:xfrm>
          <a:prstGeom prst="ellipse">
            <a:avLst/>
          </a:prstGeom>
          <a:solidFill>
            <a:srgbClr val="FBF4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"/>
            <a:ext cx="804672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A48"/>
                </a:solidFill>
                <a:latin typeface="Aptos"/>
              </a:rPr>
              <a:t>13. Типовой паспорт проекта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0" y="320040"/>
            <a:ext cx="228600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1">
                <a:solidFill>
                  <a:srgbClr val="CF9E43"/>
                </a:solidFill>
                <a:latin typeface="Aptos"/>
              </a:rPr>
              <a:t>ШАБЛОН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786384"/>
            <a:ext cx="11064240" cy="18288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355080"/>
            <a:ext cx="3200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14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355080"/>
            <a:ext cx="54864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R&amp;D-модель Города Событий · Город Знания · СФЕРА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" y="1143000"/>
            <a:ext cx="438912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120" y="1216152"/>
            <a:ext cx="4297680" cy="256032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Название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1709928"/>
            <a:ext cx="438912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120" y="1783080"/>
            <a:ext cx="4297680" cy="256032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Миссия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2276856"/>
            <a:ext cx="438912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120" y="2350008"/>
            <a:ext cx="4297680" cy="256032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Цель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4400" y="2843784"/>
            <a:ext cx="438912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" y="2916936"/>
            <a:ext cx="4297680" cy="256032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Целевая аудитория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4400" y="3410712"/>
            <a:ext cx="438912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120" y="3483864"/>
            <a:ext cx="4297680" cy="256032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Продукт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400" y="3977639"/>
            <a:ext cx="438912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4050791"/>
            <a:ext cx="4297680" cy="256032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Сроки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14400" y="4544568"/>
            <a:ext cx="438912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4617720"/>
            <a:ext cx="4297680" cy="256032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Команда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583680" y="1143000"/>
            <a:ext cx="438912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629400" y="1216152"/>
            <a:ext cx="4297680" cy="256032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Бюджет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583680" y="1709928"/>
            <a:ext cx="438912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629400" y="1783080"/>
            <a:ext cx="4297680" cy="256032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Партнёры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583680" y="2276856"/>
            <a:ext cx="438912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629400" y="2350008"/>
            <a:ext cx="4297680" cy="256032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Показатели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583680" y="2843784"/>
            <a:ext cx="438912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629400" y="2916936"/>
            <a:ext cx="4297680" cy="256032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Риски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583680" y="3410712"/>
            <a:ext cx="438912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629400" y="3483864"/>
            <a:ext cx="4297680" cy="256032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План запуска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583680" y="3977639"/>
            <a:ext cx="438912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629400" y="4050791"/>
            <a:ext cx="4297680" cy="256032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Модель масштабирования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583680" y="4544568"/>
            <a:ext cx="438912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D9E1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629400" y="4617720"/>
            <a:ext cx="4297680" cy="256032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Цифровой след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97280" y="5440680"/>
            <a:ext cx="9966960" cy="43891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122A48"/>
                </a:solidFill>
                <a:latin typeface="Aptos"/>
              </a:rPr>
              <a:t>Паспорт проекта — единый стандарт управления: без него идея не попадает в R&amp;D-конвейер.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875520" y="-731520"/>
            <a:ext cx="2743200" cy="2743200"/>
          </a:xfrm>
          <a:prstGeom prst="ellipse">
            <a:avLst/>
          </a:prstGeom>
          <a:solidFill>
            <a:srgbClr val="E5EF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731520" y="5120640"/>
            <a:ext cx="2194560" cy="2194560"/>
          </a:xfrm>
          <a:prstGeom prst="ellipse">
            <a:avLst/>
          </a:prstGeom>
          <a:solidFill>
            <a:srgbClr val="FBF4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429768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CF9E43"/>
                </a:solidFill>
                <a:latin typeface="Aptos"/>
              </a:rPr>
              <a:t>ИТОГОВОЕ ПОЗИЦИОНИРОВАНИЕ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10332720" cy="11430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800" b="1">
                <a:solidFill>
                  <a:srgbClr val="122A48"/>
                </a:solidFill>
                <a:latin typeface="Aptos"/>
              </a:rPr>
              <a:t>Город Событий — это не календарь мероприятий.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514600"/>
            <a:ext cx="10424160" cy="9144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1E222A"/>
                </a:solidFill>
                <a:latin typeface="Aptos"/>
              </a:rPr>
              <a:t>Это исследовательско-проектная машина, которая превращает город в живую лабораторию будущего.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68680" y="4160520"/>
            <a:ext cx="3200400" cy="123444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68680" y="4160520"/>
            <a:ext cx="64008" cy="1234440"/>
          </a:xfrm>
          <a:prstGeom prst="rect">
            <a:avLst/>
          </a:prstGeom>
          <a:solidFill>
            <a:srgbClr val="205B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33271" y="4297680"/>
            <a:ext cx="28803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22A48"/>
                </a:solidFill>
                <a:latin typeface="Aptos"/>
              </a:rPr>
              <a:t>Для города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1" y="4636008"/>
            <a:ext cx="2880360" cy="64008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50">
                <a:solidFill>
                  <a:srgbClr val="1E222A"/>
                </a:solidFill>
                <a:latin typeface="Aptos"/>
              </a:defRPr>
            </a:pPr>
            <a:r>
              <a:t>новая экономика, туризм, репутация, занятость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80560" y="4160520"/>
            <a:ext cx="3200400" cy="123444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480560" y="4160520"/>
            <a:ext cx="64008" cy="1234440"/>
          </a:xfrm>
          <a:prstGeom prst="rect">
            <a:avLst/>
          </a:prstGeom>
          <a:solidFill>
            <a:srgbClr val="1F82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45152" y="4297680"/>
            <a:ext cx="28803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22A48"/>
                </a:solidFill>
                <a:latin typeface="Aptos"/>
              </a:rPr>
              <a:t>Для людей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45152" y="4636008"/>
            <a:ext cx="2880360" cy="64008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50">
                <a:solidFill>
                  <a:srgbClr val="1E222A"/>
                </a:solidFill>
                <a:latin typeface="Aptos"/>
              </a:defRPr>
            </a:pPr>
            <a:r>
              <a:t>образование, участие, созидание, возможности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92440" y="4160520"/>
            <a:ext cx="3200400" cy="123444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092440" y="4160520"/>
            <a:ext cx="64008" cy="1234440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57031" y="4297680"/>
            <a:ext cx="28803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22A48"/>
                </a:solidFill>
                <a:latin typeface="Aptos"/>
              </a:rPr>
              <a:t>Для партнёров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57031" y="4636008"/>
            <a:ext cx="2880360" cy="64008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50">
                <a:solidFill>
                  <a:srgbClr val="1E222A"/>
                </a:solidFill>
                <a:latin typeface="Aptos"/>
              </a:defRPr>
            </a:pPr>
            <a:r>
              <a:t>проекты, данные, кейсы, рынки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6080760"/>
            <a:ext cx="548640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>
                <a:solidFill>
                  <a:srgbClr val="606974"/>
                </a:solidFill>
                <a:latin typeface="Aptos"/>
              </a:rPr>
              <a:t>R&amp;D-модель · Город Событий · Город Знания · СФЕРА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875520" y="-731520"/>
            <a:ext cx="2743200" cy="2743200"/>
          </a:xfrm>
          <a:prstGeom prst="ellipse">
            <a:avLst/>
          </a:prstGeom>
          <a:solidFill>
            <a:srgbClr val="E5EF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731520" y="5120640"/>
            <a:ext cx="2194560" cy="2194560"/>
          </a:xfrm>
          <a:prstGeom prst="ellipse">
            <a:avLst/>
          </a:prstGeom>
          <a:solidFill>
            <a:srgbClr val="FBF4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"/>
            <a:ext cx="804672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A48"/>
                </a:solidFill>
                <a:latin typeface="Aptos"/>
              </a:rPr>
              <a:t>1. Резюме модели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0" y="320040"/>
            <a:ext cx="228600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1">
                <a:solidFill>
                  <a:srgbClr val="CF9E43"/>
                </a:solidFill>
                <a:latin typeface="Aptos"/>
              </a:rPr>
              <a:t>НАЗНАЧЕНИЕ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786384"/>
            <a:ext cx="11064240" cy="18288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355080"/>
            <a:ext cx="3200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355080"/>
            <a:ext cx="54864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R&amp;D-модель Города Событий · Город Знания · СФЕРА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1097280"/>
            <a:ext cx="10789920" cy="5943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rgbClr val="122A48"/>
                </a:solidFill>
                <a:latin typeface="Aptos"/>
              </a:rPr>
              <a:t>R&amp;D-СФЕРА — это не отдел разработок, а фабрика превращения замыслов в проверенные активы.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1920240"/>
            <a:ext cx="3474720" cy="18288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85800" y="1920240"/>
            <a:ext cx="64008" cy="1828800"/>
          </a:xfrm>
          <a:prstGeom prst="rect">
            <a:avLst/>
          </a:prstGeom>
          <a:solidFill>
            <a:srgbClr val="205B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50392" y="2057400"/>
            <a:ext cx="3154679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22A48"/>
                </a:solidFill>
                <a:latin typeface="Aptos"/>
              </a:rPr>
              <a:t>Главная задача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0392" y="2395728"/>
            <a:ext cx="3154679" cy="12344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50">
                <a:solidFill>
                  <a:srgbClr val="1E222A"/>
                </a:solidFill>
                <a:latin typeface="Aptos"/>
              </a:defRPr>
            </a:pPr>
            <a:r>
              <a:t>Сократить путь от идеи до результата и сделать развитие управляемым: от исследования до масштабирования.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434840" y="1920240"/>
            <a:ext cx="3474720" cy="18288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434840" y="1920240"/>
            <a:ext cx="64008" cy="1828800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99431" y="2057400"/>
            <a:ext cx="3154679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22A48"/>
                </a:solidFill>
                <a:latin typeface="Aptos"/>
              </a:rPr>
              <a:t>Событие как испытание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9431" y="2395728"/>
            <a:ext cx="3154679" cy="12344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50">
                <a:solidFill>
                  <a:srgbClr val="1E222A"/>
                </a:solidFill>
                <a:latin typeface="Aptos"/>
              </a:defRPr>
            </a:pPr>
            <a:r>
              <a:t>Каждое событие становится публичной проверкой гипотезы, точкой сборки партнёров и генератором цифрового следа.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183879" y="1920240"/>
            <a:ext cx="3474720" cy="18288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183879" y="1920240"/>
            <a:ext cx="64008" cy="1828800"/>
          </a:xfrm>
          <a:prstGeom prst="rect">
            <a:avLst/>
          </a:prstGeom>
          <a:solidFill>
            <a:srgbClr val="1F82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348471" y="2057400"/>
            <a:ext cx="3154679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22A48"/>
                </a:solidFill>
                <a:latin typeface="Aptos"/>
              </a:rPr>
              <a:t>Знание как актив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48471" y="2395728"/>
            <a:ext cx="3154679" cy="12344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50">
                <a:solidFill>
                  <a:srgbClr val="1E222A"/>
                </a:solidFill>
                <a:latin typeface="Aptos"/>
              </a:defRPr>
            </a:pPr>
            <a:r>
              <a:t>Методики, сценарии, данные, реестры, презентации, кейсы и образовательные модули закрепляются в базе знаний.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005840" y="4572000"/>
            <a:ext cx="1920240" cy="411480"/>
          </a:xfrm>
          <a:prstGeom prst="roundRect">
            <a:avLst/>
          </a:prstGeom>
          <a:solidFill>
            <a:srgbClr val="205B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51560" y="4645152"/>
            <a:ext cx="1828800" cy="32004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ptos"/>
              </a:rPr>
              <a:t>Идея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2971800" y="4773168"/>
            <a:ext cx="685800" cy="0"/>
          </a:xfrm>
          <a:prstGeom prst="line">
            <a:avLst/>
          </a:prstGeom>
          <a:ln w="22860">
            <a:solidFill>
              <a:srgbClr val="CF9E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3749039" y="4572000"/>
            <a:ext cx="1920240" cy="411480"/>
          </a:xfrm>
          <a:prstGeom prst="roundRect">
            <a:avLst/>
          </a:prstGeom>
          <a:solidFill>
            <a:srgbClr val="1F82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794759" y="4645152"/>
            <a:ext cx="1828800" cy="32004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ptos"/>
              </a:rPr>
              <a:t>Прототип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715000" y="4773168"/>
            <a:ext cx="685800" cy="0"/>
          </a:xfrm>
          <a:prstGeom prst="line">
            <a:avLst/>
          </a:prstGeom>
          <a:ln w="22860">
            <a:solidFill>
              <a:srgbClr val="CF9E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6492240" y="4572000"/>
            <a:ext cx="1920240" cy="411480"/>
          </a:xfrm>
          <a:prstGeom prst="round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537959" y="4645152"/>
            <a:ext cx="1828800" cy="32004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ptos"/>
              </a:rPr>
              <a:t>Событие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8458200" y="4773168"/>
            <a:ext cx="685800" cy="0"/>
          </a:xfrm>
          <a:prstGeom prst="line">
            <a:avLst/>
          </a:prstGeom>
          <a:ln w="22860">
            <a:solidFill>
              <a:srgbClr val="CF9E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9235440" y="4572000"/>
            <a:ext cx="1920240" cy="411480"/>
          </a:xfrm>
          <a:prstGeom prst="roundRect">
            <a:avLst/>
          </a:prstGeom>
          <a:solidFill>
            <a:srgbClr val="3A8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281160" y="4645152"/>
            <a:ext cx="1828800" cy="32004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ptos"/>
              </a:rPr>
              <a:t>Рынок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14400" y="5166360"/>
            <a:ext cx="1042416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0">
                <a:solidFill>
                  <a:srgbClr val="1E222A"/>
                </a:solidFill>
                <a:latin typeface="Aptos"/>
              </a:rPr>
              <a:t>Результат модели: управляемый конвейер культурных, образовательных, цифровых и событийных продуктов.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875520" y="-731520"/>
            <a:ext cx="2743200" cy="2743200"/>
          </a:xfrm>
          <a:prstGeom prst="ellipse">
            <a:avLst/>
          </a:prstGeom>
          <a:solidFill>
            <a:srgbClr val="E5EF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731520" y="5120640"/>
            <a:ext cx="2194560" cy="2194560"/>
          </a:xfrm>
          <a:prstGeom prst="ellipse">
            <a:avLst/>
          </a:prstGeom>
          <a:solidFill>
            <a:srgbClr val="FBF4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"/>
            <a:ext cx="804672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A48"/>
                </a:solidFill>
                <a:latin typeface="Aptos"/>
              </a:rPr>
              <a:t>2. Главная логика R&amp;D-СФЕРЫ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0" y="320040"/>
            <a:ext cx="228600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1">
                <a:solidFill>
                  <a:srgbClr val="CF9E43"/>
                </a:solidFill>
                <a:latin typeface="Aptos"/>
              </a:rPr>
              <a:t>ФОРМУЛА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786384"/>
            <a:ext cx="11064240" cy="18288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355080"/>
            <a:ext cx="3200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355080"/>
            <a:ext cx="54864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R&amp;D-модель Города Событий · Город Знания · СФЕРА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00" y="1234440"/>
            <a:ext cx="2423160" cy="502920"/>
          </a:xfrm>
          <a:prstGeom prst="roundRect">
            <a:avLst/>
          </a:prstGeom>
          <a:solidFill>
            <a:srgbClr val="205B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1307592"/>
            <a:ext cx="2331720" cy="41148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FFFFFF"/>
                </a:solidFill>
                <a:latin typeface="Aptos"/>
              </a:rPr>
              <a:t>Research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1874519"/>
            <a:ext cx="2423160" cy="7315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1E222A"/>
                </a:solidFill>
                <a:latin typeface="Aptos"/>
              </a:rPr>
              <a:t>исследование</a:t>
            </a:r>
            <a:br/>
            <a:r>
              <a:t>среды, трендов, запросов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3136392" y="1481328"/>
            <a:ext cx="338328" cy="0"/>
          </a:xfrm>
          <a:prstGeom prst="line">
            <a:avLst/>
          </a:prstGeom>
          <a:ln w="22860">
            <a:solidFill>
              <a:srgbClr val="CF9E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3566160" y="1234440"/>
            <a:ext cx="2423160" cy="502920"/>
          </a:xfrm>
          <a:prstGeom prst="roundRect">
            <a:avLst/>
          </a:prstGeom>
          <a:solidFill>
            <a:srgbClr val="1F82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611879" y="1307592"/>
            <a:ext cx="2331720" cy="41148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FFFFFF"/>
                </a:solidFill>
                <a:latin typeface="Aptos"/>
              </a:rPr>
              <a:t>Development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66160" y="1874519"/>
            <a:ext cx="2423160" cy="7315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1E222A"/>
                </a:solidFill>
                <a:latin typeface="Aptos"/>
              </a:rPr>
              <a:t>проектирование</a:t>
            </a:r>
            <a:br/>
            <a:r>
              <a:t>концептов и прототипов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6016752" y="1481328"/>
            <a:ext cx="338327" cy="0"/>
          </a:xfrm>
          <a:prstGeom prst="line">
            <a:avLst/>
          </a:prstGeom>
          <a:ln w="22860">
            <a:solidFill>
              <a:srgbClr val="CF9E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6446520" y="1234440"/>
            <a:ext cx="2423160" cy="502920"/>
          </a:xfrm>
          <a:prstGeom prst="roundRect">
            <a:avLst/>
          </a:prstGeom>
          <a:solidFill>
            <a:srgbClr val="3A8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92240" y="1307592"/>
            <a:ext cx="2331720" cy="41148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FFFFFF"/>
                </a:solidFill>
                <a:latin typeface="Aptos"/>
              </a:rPr>
              <a:t>Deployment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1874519"/>
            <a:ext cx="2423160" cy="7315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1E222A"/>
                </a:solidFill>
                <a:latin typeface="Aptos"/>
              </a:rPr>
              <a:t>вывод в город</a:t>
            </a:r>
            <a:br/>
            <a:r>
              <a:t>через площадки и команды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8897112" y="1481328"/>
            <a:ext cx="338328" cy="0"/>
          </a:xfrm>
          <a:prstGeom prst="line">
            <a:avLst/>
          </a:prstGeom>
          <a:ln w="22860">
            <a:solidFill>
              <a:srgbClr val="CF9E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9326880" y="1234440"/>
            <a:ext cx="2423160" cy="502920"/>
          </a:xfrm>
          <a:prstGeom prst="round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372600" y="1307592"/>
            <a:ext cx="2331720" cy="41148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FFFFFF"/>
                </a:solidFill>
                <a:latin typeface="Aptos"/>
              </a:rPr>
              <a:t>Demonstration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326880" y="1874519"/>
            <a:ext cx="2423160" cy="7315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1E222A"/>
                </a:solidFill>
                <a:latin typeface="Aptos"/>
              </a:rPr>
              <a:t>публичная проверка</a:t>
            </a:r>
            <a:br/>
            <a:r>
              <a:t>через событие и медиа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3291840"/>
            <a:ext cx="10607040" cy="4572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200" b="1">
                <a:solidFill>
                  <a:srgbClr val="122A48"/>
                </a:solidFill>
                <a:latin typeface="Aptos"/>
              </a:rPr>
              <a:t>Расширенная цепочка для экосистемы СФЕРА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76072" y="3886200"/>
            <a:ext cx="2331720" cy="411480"/>
          </a:xfrm>
          <a:prstGeom prst="roundRect">
            <a:avLst/>
          </a:prstGeom>
          <a:solidFill>
            <a:srgbClr val="FFFF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21792" y="3959352"/>
            <a:ext cx="2240279" cy="32004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Исследование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2926079" y="4096512"/>
            <a:ext cx="420624" cy="0"/>
          </a:xfrm>
          <a:prstGeom prst="line">
            <a:avLst/>
          </a:prstGeom>
          <a:ln w="13970">
            <a:solidFill>
              <a:srgbClr val="BEA05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3456432" y="3886200"/>
            <a:ext cx="2331720" cy="411480"/>
          </a:xfrm>
          <a:prstGeom prst="roundRect">
            <a:avLst/>
          </a:prstGeom>
          <a:solidFill>
            <a:srgbClr val="FFFF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502151" y="3959352"/>
            <a:ext cx="2240279" cy="32004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Концепт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806440" y="4096512"/>
            <a:ext cx="420624" cy="0"/>
          </a:xfrm>
          <a:prstGeom prst="line">
            <a:avLst/>
          </a:prstGeom>
          <a:ln w="13970">
            <a:solidFill>
              <a:srgbClr val="BEA05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6336792" y="3886200"/>
            <a:ext cx="2331720" cy="411480"/>
          </a:xfrm>
          <a:prstGeom prst="roundRect">
            <a:avLst/>
          </a:prstGeom>
          <a:solidFill>
            <a:srgbClr val="FFFF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382512" y="3959352"/>
            <a:ext cx="2240279" cy="32004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Прототип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8686800" y="4096512"/>
            <a:ext cx="420624" cy="0"/>
          </a:xfrm>
          <a:prstGeom prst="line">
            <a:avLst/>
          </a:prstGeom>
          <a:ln w="13970">
            <a:solidFill>
              <a:srgbClr val="BEA05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9217152" y="3886200"/>
            <a:ext cx="2331720" cy="411480"/>
          </a:xfrm>
          <a:prstGeom prst="roundRect">
            <a:avLst/>
          </a:prstGeom>
          <a:solidFill>
            <a:srgbClr val="FFFF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262872" y="3959352"/>
            <a:ext cx="2240279" cy="32004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Событие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10387584" y="4325112"/>
            <a:ext cx="0" cy="274320"/>
          </a:xfrm>
          <a:prstGeom prst="line">
            <a:avLst/>
          </a:prstGeom>
          <a:ln w="13970">
            <a:solidFill>
              <a:srgbClr val="BEA05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576072" y="4709160"/>
            <a:ext cx="2331720" cy="411480"/>
          </a:xfrm>
          <a:prstGeom prst="roundRect">
            <a:avLst/>
          </a:prstGeom>
          <a:solidFill>
            <a:srgbClr val="FFFF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21792" y="4782312"/>
            <a:ext cx="2240279" cy="32004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Реестр</a:t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2926079" y="4919472"/>
            <a:ext cx="420624" cy="0"/>
          </a:xfrm>
          <a:prstGeom prst="line">
            <a:avLst/>
          </a:prstGeom>
          <a:ln w="13970">
            <a:solidFill>
              <a:srgbClr val="BEA05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/>
          <p:cNvSpPr/>
          <p:nvPr/>
        </p:nvSpPr>
        <p:spPr>
          <a:xfrm>
            <a:off x="3456432" y="4709160"/>
            <a:ext cx="2331720" cy="411480"/>
          </a:xfrm>
          <a:prstGeom prst="roundRect">
            <a:avLst/>
          </a:prstGeom>
          <a:solidFill>
            <a:srgbClr val="FFFF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3502151" y="4782312"/>
            <a:ext cx="2240279" cy="32004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Продукт</a:t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5806440" y="4919472"/>
            <a:ext cx="420624" cy="0"/>
          </a:xfrm>
          <a:prstGeom prst="line">
            <a:avLst/>
          </a:prstGeom>
          <a:ln w="13970">
            <a:solidFill>
              <a:srgbClr val="BEA05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6336792" y="4709160"/>
            <a:ext cx="2331720" cy="411480"/>
          </a:xfrm>
          <a:prstGeom prst="roundRect">
            <a:avLst/>
          </a:prstGeom>
          <a:solidFill>
            <a:srgbClr val="FFFF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382512" y="4782312"/>
            <a:ext cx="2240279" cy="32004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Масштабирование</a:t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8686800" y="4919472"/>
            <a:ext cx="420624" cy="0"/>
          </a:xfrm>
          <a:prstGeom prst="line">
            <a:avLst/>
          </a:prstGeom>
          <a:ln w="13970">
            <a:solidFill>
              <a:srgbClr val="BEA05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/>
          <p:cNvSpPr/>
          <p:nvPr/>
        </p:nvSpPr>
        <p:spPr>
          <a:xfrm>
            <a:off x="9217152" y="4709160"/>
            <a:ext cx="2331720" cy="411480"/>
          </a:xfrm>
          <a:prstGeom prst="roundRect">
            <a:avLst/>
          </a:prstGeom>
          <a:solidFill>
            <a:srgbClr val="FFFF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9262872" y="4782312"/>
            <a:ext cx="2240279" cy="32004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Капитализация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875520" y="-731520"/>
            <a:ext cx="2743200" cy="2743200"/>
          </a:xfrm>
          <a:prstGeom prst="ellipse">
            <a:avLst/>
          </a:prstGeom>
          <a:solidFill>
            <a:srgbClr val="E5EF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731520" y="5120640"/>
            <a:ext cx="2194560" cy="2194560"/>
          </a:xfrm>
          <a:prstGeom prst="ellipse">
            <a:avLst/>
          </a:prstGeom>
          <a:solidFill>
            <a:srgbClr val="FBF4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"/>
            <a:ext cx="804672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A48"/>
                </a:solidFill>
                <a:latin typeface="Aptos"/>
              </a:rPr>
              <a:t>3. Объекты исследований и разработок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0" y="320040"/>
            <a:ext cx="228600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1">
                <a:solidFill>
                  <a:srgbClr val="CF9E43"/>
                </a:solidFill>
                <a:latin typeface="Aptos"/>
              </a:rPr>
              <a:t>ЧТО РАЗРАБАТЫВАЕМ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786384"/>
            <a:ext cx="11064240" cy="18288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355080"/>
            <a:ext cx="3200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355080"/>
            <a:ext cx="54864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R&amp;D-модель Города Событий · Город Знания · СФЕРА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00" y="1234440"/>
            <a:ext cx="3429000" cy="146304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1234440"/>
            <a:ext cx="64008" cy="1463040"/>
          </a:xfrm>
          <a:prstGeom prst="rect">
            <a:avLst/>
          </a:prstGeom>
          <a:solidFill>
            <a:srgbClr val="205B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50392" y="1371600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22A48"/>
                </a:solidFill>
                <a:latin typeface="Aptos"/>
              </a:rPr>
              <a:t>События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0392" y="1709928"/>
            <a:ext cx="3108960" cy="86868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50">
                <a:solidFill>
                  <a:srgbClr val="1E222A"/>
                </a:solidFill>
                <a:latin typeface="Aptos"/>
              </a:defRPr>
            </a:pPr>
            <a:r>
              <a:t>форумы, фестивали, премии, выставки, стратегические игры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80560" y="1234440"/>
            <a:ext cx="3429000" cy="146304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480560" y="1234440"/>
            <a:ext cx="64008" cy="1463040"/>
          </a:xfrm>
          <a:prstGeom prst="rect">
            <a:avLst/>
          </a:prstGeom>
          <a:solidFill>
            <a:srgbClr val="1F82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645152" y="1371600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22A48"/>
                </a:solidFill>
                <a:latin typeface="Aptos"/>
              </a:rPr>
              <a:t>Городские форматы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5152" y="1709928"/>
            <a:ext cx="3108960" cy="86868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50">
                <a:solidFill>
                  <a:srgbClr val="1E222A"/>
                </a:solidFill>
                <a:latin typeface="Aptos"/>
              </a:defRPr>
            </a:pPr>
            <a:r>
              <a:t>маршруты, пространства, центры притяжения, кластеры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75320" y="1234440"/>
            <a:ext cx="3429000" cy="146304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275320" y="1234440"/>
            <a:ext cx="64008" cy="1463040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39912" y="1371600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22A48"/>
                </a:solidFill>
                <a:latin typeface="Aptos"/>
              </a:rPr>
              <a:t>Культура и кино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39912" y="1709928"/>
            <a:ext cx="3108960" cy="86868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50">
                <a:solidFill>
                  <a:srgbClr val="1E222A"/>
                </a:solidFill>
                <a:latin typeface="Aptos"/>
              </a:defRPr>
            </a:pPr>
            <a:r>
              <a:t>реестры, фестивали, киноклубы, сценарные лаборатории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85800" y="3200400"/>
            <a:ext cx="3429000" cy="146304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85800" y="3200400"/>
            <a:ext cx="64008" cy="1463040"/>
          </a:xfrm>
          <a:prstGeom prst="rect">
            <a:avLst/>
          </a:prstGeom>
          <a:solidFill>
            <a:srgbClr val="3A8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50392" y="3337560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22A48"/>
                </a:solidFill>
                <a:latin typeface="Aptos"/>
              </a:rPr>
              <a:t>Образование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0392" y="3675887"/>
            <a:ext cx="3108960" cy="86868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50">
                <a:solidFill>
                  <a:srgbClr val="1E222A"/>
                </a:solidFill>
                <a:latin typeface="Aptos"/>
              </a:defRPr>
            </a:pPr>
            <a:r>
              <a:t>курсы, интенсивы, школы, академии, методики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480560" y="3200400"/>
            <a:ext cx="3429000" cy="146304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480560" y="3200400"/>
            <a:ext cx="64008" cy="1463040"/>
          </a:xfrm>
          <a:prstGeom prst="rect">
            <a:avLst/>
          </a:prstGeom>
          <a:solidFill>
            <a:srgbClr val="604E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645152" y="3337560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22A48"/>
                </a:solidFill>
                <a:latin typeface="Aptos"/>
              </a:rPr>
              <a:t>Цифровые продукты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45152" y="3675887"/>
            <a:ext cx="3108960" cy="86868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50">
                <a:solidFill>
                  <a:srgbClr val="1E222A"/>
                </a:solidFill>
                <a:latin typeface="Aptos"/>
              </a:defRPr>
            </a:pPr>
            <a:r>
              <a:t>порталы, карты, кабинеты, ИИ-навигация, архивы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275320" y="3200400"/>
            <a:ext cx="3429000" cy="146304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8275320" y="3200400"/>
            <a:ext cx="64008" cy="1463040"/>
          </a:xfrm>
          <a:prstGeom prst="rect">
            <a:avLst/>
          </a:prstGeom>
          <a:solidFill>
            <a:srgbClr val="AC4E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439912" y="3337560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22A48"/>
                </a:solidFill>
                <a:latin typeface="Aptos"/>
              </a:rPr>
              <a:t>Экономика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39912" y="3675887"/>
            <a:ext cx="3108960" cy="86868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50">
                <a:solidFill>
                  <a:srgbClr val="1E222A"/>
                </a:solidFill>
                <a:latin typeface="Aptos"/>
              </a:defRPr>
            </a:pPr>
            <a:r>
              <a:t>гранты, спонсорство, франшизы, ГЧП, клубные модели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2960" y="5486400"/>
            <a:ext cx="1060704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122A48"/>
                </a:solidFill>
                <a:latin typeface="Aptos"/>
              </a:rPr>
              <a:t>Принцип: объектом R&amp;D становится всё, что можно исследовать, спроектировать, проверить, упаковать и масштабировать.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875520" y="-731520"/>
            <a:ext cx="2743200" cy="2743200"/>
          </a:xfrm>
          <a:prstGeom prst="ellipse">
            <a:avLst/>
          </a:prstGeom>
          <a:solidFill>
            <a:srgbClr val="E5EF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731520" y="5120640"/>
            <a:ext cx="2194560" cy="2194560"/>
          </a:xfrm>
          <a:prstGeom prst="ellipse">
            <a:avLst/>
          </a:prstGeom>
          <a:solidFill>
            <a:srgbClr val="FBF4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"/>
            <a:ext cx="804672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A48"/>
                </a:solidFill>
                <a:latin typeface="Aptos"/>
              </a:rPr>
              <a:t>4. Архитектура R&amp;D-модели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0" y="320040"/>
            <a:ext cx="228600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1">
                <a:solidFill>
                  <a:srgbClr val="CF9E43"/>
                </a:solidFill>
                <a:latin typeface="Aptos"/>
              </a:rPr>
              <a:t>КОНТУРЫ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786384"/>
            <a:ext cx="11064240" cy="18288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355080"/>
            <a:ext cx="3200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05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355080"/>
            <a:ext cx="54864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R&amp;D-модель Города Событий · Город Знания · СФЕРА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60120" y="1078992"/>
            <a:ext cx="10149840" cy="53035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E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960120" y="1078992"/>
            <a:ext cx="137160" cy="530352"/>
          </a:xfrm>
          <a:prstGeom prst="rect">
            <a:avLst/>
          </a:prstGeom>
          <a:solidFill>
            <a:srgbClr val="205B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234440" y="1179576"/>
            <a:ext cx="292608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A48"/>
                </a:solidFill>
                <a:latin typeface="Aptos"/>
              </a:rPr>
              <a:t>Исследовательский контур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06240" y="1197864"/>
            <a:ext cx="6583680" cy="292608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1E222A"/>
                </a:solidFill>
                <a:latin typeface="Aptos"/>
              </a:rPr>
              <a:t>сканирование среды, интервью, анализ аналогов, карты ресурсов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60120" y="1792224"/>
            <a:ext cx="10149840" cy="53035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E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960120" y="1792224"/>
            <a:ext cx="137160" cy="530352"/>
          </a:xfrm>
          <a:prstGeom prst="rect">
            <a:avLst/>
          </a:prstGeom>
          <a:solidFill>
            <a:srgbClr val="1F82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34440" y="1892807"/>
            <a:ext cx="292608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A48"/>
                </a:solidFill>
                <a:latin typeface="Aptos"/>
              </a:rPr>
              <a:t>Концептуальный контур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06240" y="1911095"/>
            <a:ext cx="6583680" cy="292608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1E222A"/>
                </a:solidFill>
                <a:latin typeface="Aptos"/>
              </a:rPr>
              <a:t>смысл, позиционирование, аудитории, формат, эффект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60120" y="2505456"/>
            <a:ext cx="10149840" cy="53035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E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960120" y="2505456"/>
            <a:ext cx="137160" cy="530352"/>
          </a:xfrm>
          <a:prstGeom prst="rect">
            <a:avLst/>
          </a:prstGeom>
          <a:solidFill>
            <a:srgbClr val="3A8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234440" y="2606040"/>
            <a:ext cx="292608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A48"/>
                </a:solidFill>
                <a:latin typeface="Aptos"/>
              </a:rPr>
              <a:t>Проектный контур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06240" y="2624328"/>
            <a:ext cx="6583680" cy="292608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1E222A"/>
                </a:solidFill>
                <a:latin typeface="Aptos"/>
              </a:rPr>
              <a:t>паспорт проекта, бюджет, команда, календарь, риски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60120" y="3218687"/>
            <a:ext cx="10149840" cy="53035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E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0120" y="3218687"/>
            <a:ext cx="137160" cy="530352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234440" y="3319271"/>
            <a:ext cx="292608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A48"/>
                </a:solidFill>
                <a:latin typeface="Aptos"/>
              </a:rPr>
              <a:t>Прототипный контур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06240" y="3337559"/>
            <a:ext cx="6583680" cy="292608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1E222A"/>
                </a:solidFill>
                <a:latin typeface="Aptos"/>
              </a:rPr>
              <a:t>MVP, тестовое событие, демо-страница, пилотная сессия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60120" y="3931920"/>
            <a:ext cx="10149840" cy="53035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E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960120" y="3931920"/>
            <a:ext cx="137160" cy="530352"/>
          </a:xfrm>
          <a:prstGeom prst="rect">
            <a:avLst/>
          </a:prstGeom>
          <a:solidFill>
            <a:srgbClr val="604E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234440" y="4032504"/>
            <a:ext cx="292608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A48"/>
                </a:solidFill>
                <a:latin typeface="Aptos"/>
              </a:rPr>
              <a:t>Событийный контур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06240" y="4050791"/>
            <a:ext cx="6583680" cy="292608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1E222A"/>
                </a:solidFill>
                <a:latin typeface="Aptos"/>
              </a:rPr>
              <a:t>публичная апробация, партнёры, медиа, обратная связь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960120" y="4645152"/>
            <a:ext cx="10149840" cy="53035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EE4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960120" y="4645152"/>
            <a:ext cx="137160" cy="530352"/>
          </a:xfrm>
          <a:prstGeom prst="rect">
            <a:avLst/>
          </a:prstGeom>
          <a:solidFill>
            <a:srgbClr val="AC4E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234440" y="4745736"/>
            <a:ext cx="292608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A48"/>
                </a:solidFill>
                <a:latin typeface="Aptos"/>
              </a:rPr>
              <a:t>Цифровой контур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206240" y="4764024"/>
            <a:ext cx="6583680" cy="292608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1E222A"/>
                </a:solidFill>
                <a:latin typeface="Aptos"/>
              </a:rPr>
              <a:t>реестры, база знаний, данные, аналитика, масштабирование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3703320" y="5623560"/>
            <a:ext cx="4754880" cy="411480"/>
          </a:xfrm>
          <a:prstGeom prst="roundRect">
            <a:avLst/>
          </a:prstGeom>
          <a:solidFill>
            <a:srgbClr val="122A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749039" y="5696712"/>
            <a:ext cx="4663440" cy="32004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ptos"/>
              </a:rPr>
              <a:t>Единый проектный офис связывает все контуры в один управляемый конвейер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875520" y="-731520"/>
            <a:ext cx="2743200" cy="2743200"/>
          </a:xfrm>
          <a:prstGeom prst="ellipse">
            <a:avLst/>
          </a:prstGeom>
          <a:solidFill>
            <a:srgbClr val="E5EF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731520" y="5120640"/>
            <a:ext cx="2194560" cy="2194560"/>
          </a:xfrm>
          <a:prstGeom prst="ellipse">
            <a:avLst/>
          </a:prstGeom>
          <a:solidFill>
            <a:srgbClr val="FBF4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"/>
            <a:ext cx="804672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A48"/>
                </a:solidFill>
                <a:latin typeface="Aptos"/>
              </a:rPr>
              <a:t>5. Полный R&amp;D-цикл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0" y="320040"/>
            <a:ext cx="228600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1">
                <a:solidFill>
                  <a:srgbClr val="CF9E43"/>
                </a:solidFill>
                <a:latin typeface="Aptos"/>
              </a:rPr>
              <a:t>КОНВЕЙЕР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786384"/>
            <a:ext cx="11064240" cy="18288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355080"/>
            <a:ext cx="3200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06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355080"/>
            <a:ext cx="54864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R&amp;D-модель Города Событий · Город Знания · СФЕРА</a:t>
            </a:r>
          </a:p>
        </p:txBody>
      </p:sp>
      <p:sp>
        <p:nvSpPr>
          <p:cNvPr id="9" name="Oval 8"/>
          <p:cNvSpPr/>
          <p:nvPr/>
        </p:nvSpPr>
        <p:spPr>
          <a:xfrm>
            <a:off x="5742432" y="1078992"/>
            <a:ext cx="768096" cy="768096"/>
          </a:xfrm>
          <a:prstGeom prst="ellipse">
            <a:avLst/>
          </a:prstGeom>
          <a:solidFill>
            <a:srgbClr val="205B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815584" y="1261872"/>
            <a:ext cx="621792" cy="27432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94960" y="1920240"/>
            <a:ext cx="146304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1E222A"/>
                </a:solidFill>
                <a:latin typeface="Aptos"/>
              </a:rPr>
              <a:t>Сканирование</a:t>
            </a:r>
          </a:p>
        </p:txBody>
      </p:sp>
      <p:sp>
        <p:nvSpPr>
          <p:cNvPr id="12" name="Oval 11"/>
          <p:cNvSpPr/>
          <p:nvPr/>
        </p:nvSpPr>
        <p:spPr>
          <a:xfrm>
            <a:off x="6951741" y="1471920"/>
            <a:ext cx="768096" cy="768096"/>
          </a:xfrm>
          <a:prstGeom prst="ellipse">
            <a:avLst/>
          </a:prstGeom>
          <a:solidFill>
            <a:srgbClr val="1F82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024893" y="1654800"/>
            <a:ext cx="621792" cy="27432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04269" y="2313168"/>
            <a:ext cx="146304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1E222A"/>
                </a:solidFill>
                <a:latin typeface="Aptos"/>
              </a:rPr>
              <a:t>Исследование</a:t>
            </a:r>
          </a:p>
        </p:txBody>
      </p:sp>
      <p:sp>
        <p:nvSpPr>
          <p:cNvPr id="15" name="Oval 14"/>
          <p:cNvSpPr/>
          <p:nvPr/>
        </p:nvSpPr>
        <p:spPr>
          <a:xfrm>
            <a:off x="7699135" y="2500620"/>
            <a:ext cx="768096" cy="768096"/>
          </a:xfrm>
          <a:prstGeom prst="ellipse">
            <a:avLst/>
          </a:prstGeom>
          <a:solidFill>
            <a:srgbClr val="3A8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287" y="2683500"/>
            <a:ext cx="621792" cy="27432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51663" y="3341868"/>
            <a:ext cx="146304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1E222A"/>
                </a:solidFill>
                <a:latin typeface="Aptos"/>
              </a:rPr>
              <a:t>Концепт</a:t>
            </a:r>
          </a:p>
        </p:txBody>
      </p:sp>
      <p:sp>
        <p:nvSpPr>
          <p:cNvPr id="18" name="Oval 17"/>
          <p:cNvSpPr/>
          <p:nvPr/>
        </p:nvSpPr>
        <p:spPr>
          <a:xfrm>
            <a:off x="7699135" y="3772163"/>
            <a:ext cx="768096" cy="768096"/>
          </a:xfrm>
          <a:prstGeom prst="ellipse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287" y="3955043"/>
            <a:ext cx="621792" cy="27432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51663" y="4613411"/>
            <a:ext cx="146304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1E222A"/>
                </a:solidFill>
                <a:latin typeface="Aptos"/>
              </a:rPr>
              <a:t>Проектирование</a:t>
            </a:r>
          </a:p>
        </p:txBody>
      </p:sp>
      <p:sp>
        <p:nvSpPr>
          <p:cNvPr id="21" name="Oval 20"/>
          <p:cNvSpPr/>
          <p:nvPr/>
        </p:nvSpPr>
        <p:spPr>
          <a:xfrm>
            <a:off x="6951741" y="4800863"/>
            <a:ext cx="768096" cy="768096"/>
          </a:xfrm>
          <a:prstGeom prst="ellipse">
            <a:avLst/>
          </a:prstGeom>
          <a:solidFill>
            <a:srgbClr val="604E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024893" y="4983743"/>
            <a:ext cx="621792" cy="27432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04269" y="5642111"/>
            <a:ext cx="146304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1E222A"/>
                </a:solidFill>
                <a:latin typeface="Aptos"/>
              </a:rPr>
              <a:t>Прототип</a:t>
            </a:r>
          </a:p>
        </p:txBody>
      </p:sp>
      <p:sp>
        <p:nvSpPr>
          <p:cNvPr id="24" name="Oval 23"/>
          <p:cNvSpPr/>
          <p:nvPr/>
        </p:nvSpPr>
        <p:spPr>
          <a:xfrm>
            <a:off x="5742432" y="5193792"/>
            <a:ext cx="768096" cy="768096"/>
          </a:xfrm>
          <a:prstGeom prst="ellipse">
            <a:avLst/>
          </a:prstGeom>
          <a:solidFill>
            <a:srgbClr val="AC4E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815584" y="5376672"/>
            <a:ext cx="621792" cy="27432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Aptos"/>
              </a:rPr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94960" y="6035040"/>
            <a:ext cx="146304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1E222A"/>
                </a:solidFill>
                <a:latin typeface="Aptos"/>
              </a:rPr>
              <a:t>Событие</a:t>
            </a:r>
          </a:p>
        </p:txBody>
      </p:sp>
      <p:sp>
        <p:nvSpPr>
          <p:cNvPr id="27" name="Oval 26"/>
          <p:cNvSpPr/>
          <p:nvPr/>
        </p:nvSpPr>
        <p:spPr>
          <a:xfrm>
            <a:off x="4533122" y="4800863"/>
            <a:ext cx="768096" cy="768096"/>
          </a:xfrm>
          <a:prstGeom prst="ellipse">
            <a:avLst/>
          </a:prstGeom>
          <a:solidFill>
            <a:srgbClr val="205B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606274" y="4983743"/>
            <a:ext cx="621792" cy="27432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Aptos"/>
              </a:rPr>
              <a:t>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185650" y="5642111"/>
            <a:ext cx="146304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1E222A"/>
                </a:solidFill>
                <a:latin typeface="Aptos"/>
              </a:rPr>
              <a:t>Упаковка</a:t>
            </a:r>
          </a:p>
        </p:txBody>
      </p:sp>
      <p:sp>
        <p:nvSpPr>
          <p:cNvPr id="30" name="Oval 29"/>
          <p:cNvSpPr/>
          <p:nvPr/>
        </p:nvSpPr>
        <p:spPr>
          <a:xfrm>
            <a:off x="3785728" y="3772163"/>
            <a:ext cx="768096" cy="768096"/>
          </a:xfrm>
          <a:prstGeom prst="ellipse">
            <a:avLst/>
          </a:prstGeom>
          <a:solidFill>
            <a:srgbClr val="1F82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3858880" y="3955043"/>
            <a:ext cx="621792" cy="27432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Aptos"/>
              </a:rPr>
              <a:t>8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438256" y="4613411"/>
            <a:ext cx="146304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1E222A"/>
                </a:solidFill>
                <a:latin typeface="Aptos"/>
              </a:rPr>
              <a:t>Реестр</a:t>
            </a:r>
          </a:p>
        </p:txBody>
      </p:sp>
      <p:sp>
        <p:nvSpPr>
          <p:cNvPr id="33" name="Oval 32"/>
          <p:cNvSpPr/>
          <p:nvPr/>
        </p:nvSpPr>
        <p:spPr>
          <a:xfrm>
            <a:off x="3785728" y="2500620"/>
            <a:ext cx="768096" cy="768096"/>
          </a:xfrm>
          <a:prstGeom prst="ellipse">
            <a:avLst/>
          </a:prstGeom>
          <a:solidFill>
            <a:srgbClr val="3A8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858880" y="2683500"/>
            <a:ext cx="621792" cy="27432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Aptos"/>
              </a:rPr>
              <a:t>9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438256" y="3341868"/>
            <a:ext cx="146304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1E222A"/>
                </a:solidFill>
                <a:latin typeface="Aptos"/>
              </a:rPr>
              <a:t>Масштабирование</a:t>
            </a:r>
          </a:p>
        </p:txBody>
      </p:sp>
      <p:sp>
        <p:nvSpPr>
          <p:cNvPr id="36" name="Oval 35"/>
          <p:cNvSpPr/>
          <p:nvPr/>
        </p:nvSpPr>
        <p:spPr>
          <a:xfrm>
            <a:off x="4533122" y="1471920"/>
            <a:ext cx="768096" cy="768096"/>
          </a:xfrm>
          <a:prstGeom prst="ellipse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606274" y="1654800"/>
            <a:ext cx="621792" cy="27432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Aptos"/>
              </a:rPr>
              <a:t>10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185650" y="2313168"/>
            <a:ext cx="146304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1E222A"/>
                </a:solidFill>
                <a:latin typeface="Aptos"/>
              </a:rPr>
              <a:t>Капитализация</a:t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6428807" y="1561272"/>
            <a:ext cx="604655" cy="196464"/>
          </a:xfrm>
          <a:prstGeom prst="line">
            <a:avLst/>
          </a:prstGeom>
          <a:ln w="13970">
            <a:solidFill>
              <a:srgbClr val="B4BC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7522637" y="2113143"/>
            <a:ext cx="373698" cy="514350"/>
          </a:xfrm>
          <a:prstGeom prst="line">
            <a:avLst/>
          </a:prstGeom>
          <a:ln w="13970">
            <a:solidFill>
              <a:srgbClr val="B4BC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8083183" y="3202554"/>
            <a:ext cx="0" cy="635771"/>
          </a:xfrm>
          <a:prstGeom prst="line">
            <a:avLst/>
          </a:prstGeom>
          <a:ln w="13970">
            <a:solidFill>
              <a:srgbClr val="B4BC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 flipH="1">
            <a:off x="7522637" y="4413386"/>
            <a:ext cx="373698" cy="514350"/>
          </a:xfrm>
          <a:prstGeom prst="line">
            <a:avLst/>
          </a:prstGeom>
          <a:ln w="13970">
            <a:solidFill>
              <a:srgbClr val="B4BC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 flipH="1">
            <a:off x="6428807" y="5283143"/>
            <a:ext cx="604655" cy="196464"/>
          </a:xfrm>
          <a:prstGeom prst="line">
            <a:avLst/>
          </a:prstGeom>
          <a:ln w="13970">
            <a:solidFill>
              <a:srgbClr val="B4BC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 flipH="1" flipV="1">
            <a:off x="5219497" y="5283143"/>
            <a:ext cx="604655" cy="196464"/>
          </a:xfrm>
          <a:prstGeom prst="line">
            <a:avLst/>
          </a:prstGeom>
          <a:ln w="13970">
            <a:solidFill>
              <a:srgbClr val="B4BC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 flipH="1" flipV="1">
            <a:off x="4356624" y="4413386"/>
            <a:ext cx="373698" cy="514350"/>
          </a:xfrm>
          <a:prstGeom prst="line">
            <a:avLst/>
          </a:prstGeom>
          <a:ln w="13970">
            <a:solidFill>
              <a:srgbClr val="B4BC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 flipV="1">
            <a:off x="4169776" y="3202554"/>
            <a:ext cx="0" cy="635771"/>
          </a:xfrm>
          <a:prstGeom prst="line">
            <a:avLst/>
          </a:prstGeom>
          <a:ln w="13970">
            <a:solidFill>
              <a:srgbClr val="B4BC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 flipV="1">
            <a:off x="4356624" y="2113143"/>
            <a:ext cx="373698" cy="514350"/>
          </a:xfrm>
          <a:prstGeom prst="line">
            <a:avLst/>
          </a:prstGeom>
          <a:ln w="13970">
            <a:solidFill>
              <a:srgbClr val="B4BC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 flipV="1">
            <a:off x="5219497" y="1561272"/>
            <a:ext cx="604655" cy="196464"/>
          </a:xfrm>
          <a:prstGeom prst="line">
            <a:avLst/>
          </a:prstGeom>
          <a:ln w="13970">
            <a:solidFill>
              <a:srgbClr val="B4BCC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800600" y="3127248"/>
            <a:ext cx="2651760" cy="59436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 b="1">
                <a:solidFill>
                  <a:srgbClr val="122A48"/>
                </a:solidFill>
                <a:latin typeface="Aptos"/>
              </a:rPr>
              <a:t>R&amp;D</a:t>
            </a:r>
            <a:br/>
            <a:r>
              <a:t>цикл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31520" y="1188720"/>
            <a:ext cx="2926080" cy="43891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22A48"/>
                </a:solidFill>
                <a:latin typeface="Aptos"/>
              </a:rPr>
              <a:t>Цикл работает как повторяемая машина: каждая новая итерация уточняет продукт, усиливает партнёрскую сеть и повышает капитализацию проекта.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778240" y="1234440"/>
            <a:ext cx="2514600" cy="11430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8778240" y="1234440"/>
            <a:ext cx="64008" cy="1143000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8942832" y="1371600"/>
            <a:ext cx="21945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A48"/>
                </a:solidFill>
                <a:latin typeface="Aptos"/>
              </a:rPr>
              <a:t>Правило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942832" y="1709928"/>
            <a:ext cx="2194560" cy="5486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50">
                <a:solidFill>
                  <a:srgbClr val="1E222A"/>
                </a:solidFill>
                <a:latin typeface="Aptos"/>
              </a:defRPr>
            </a:pPr>
            <a:r>
              <a:t>Сначала малый прототип — потом масштабирование.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8778240" y="2788920"/>
            <a:ext cx="2514600" cy="11430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8778240" y="2788920"/>
            <a:ext cx="64008" cy="1143000"/>
          </a:xfrm>
          <a:prstGeom prst="rect">
            <a:avLst/>
          </a:prstGeom>
          <a:solidFill>
            <a:srgbClr val="1F82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8942832" y="2926079"/>
            <a:ext cx="21945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A48"/>
                </a:solidFill>
                <a:latin typeface="Aptos"/>
              </a:rPr>
              <a:t>Выход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942832" y="3264408"/>
            <a:ext cx="2194560" cy="5486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50">
                <a:solidFill>
                  <a:srgbClr val="1E222A"/>
                </a:solidFill>
                <a:latin typeface="Aptos"/>
              </a:defRPr>
            </a:pPr>
            <a:r>
              <a:t>Готовый кейс, цифровой след и понятный следующий шаг.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8778240" y="4343400"/>
            <a:ext cx="2514600" cy="11430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8778240" y="4343400"/>
            <a:ext cx="64008" cy="1143000"/>
          </a:xfrm>
          <a:prstGeom prst="rect">
            <a:avLst/>
          </a:prstGeom>
          <a:solidFill>
            <a:srgbClr val="3A8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8942832" y="4480560"/>
            <a:ext cx="21945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A48"/>
                </a:solidFill>
                <a:latin typeface="Aptos"/>
              </a:rPr>
              <a:t>Актив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942832" y="4818888"/>
            <a:ext cx="2194560" cy="54864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50">
                <a:solidFill>
                  <a:srgbClr val="1E222A"/>
                </a:solidFill>
                <a:latin typeface="Aptos"/>
              </a:defRPr>
            </a:pPr>
            <a:r>
              <a:t>Методика, бренд, реестр, франшиза или партнёрская программа.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875520" y="-731520"/>
            <a:ext cx="2743200" cy="2743200"/>
          </a:xfrm>
          <a:prstGeom prst="ellipse">
            <a:avLst/>
          </a:prstGeom>
          <a:solidFill>
            <a:srgbClr val="E5EF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731520" y="5120640"/>
            <a:ext cx="2194560" cy="2194560"/>
          </a:xfrm>
          <a:prstGeom prst="ellipse">
            <a:avLst/>
          </a:prstGeom>
          <a:solidFill>
            <a:srgbClr val="FBF4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"/>
            <a:ext cx="804672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A48"/>
                </a:solidFill>
                <a:latin typeface="Aptos"/>
              </a:rPr>
              <a:t>6. R&amp;D-лаборатории Города Событий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0" y="320040"/>
            <a:ext cx="228600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1">
                <a:solidFill>
                  <a:srgbClr val="CF9E43"/>
                </a:solidFill>
                <a:latin typeface="Aptos"/>
              </a:rPr>
              <a:t>ФУНКЦИИ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786384"/>
            <a:ext cx="11064240" cy="18288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355080"/>
            <a:ext cx="3200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355080"/>
            <a:ext cx="54864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R&amp;D-модель Города Событий · Город Знания · СФЕРА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00" y="1143000"/>
            <a:ext cx="3429000" cy="1508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1143000"/>
            <a:ext cx="64008" cy="1508760"/>
          </a:xfrm>
          <a:prstGeom prst="rect">
            <a:avLst/>
          </a:prstGeom>
          <a:solidFill>
            <a:srgbClr val="205B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50392" y="1280160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122A48"/>
                </a:solidFill>
                <a:latin typeface="Aptos"/>
              </a:rPr>
              <a:t>Лаборатория событий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0392" y="1618488"/>
            <a:ext cx="3108960" cy="914399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20">
                <a:solidFill>
                  <a:srgbClr val="1E222A"/>
                </a:solidFill>
                <a:latin typeface="Aptos"/>
              </a:defRPr>
            </a:pPr>
            <a:r>
              <a:t>каталог форматов, сценарии, календарь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80560" y="1143000"/>
            <a:ext cx="3429000" cy="1508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480560" y="1143000"/>
            <a:ext cx="64008" cy="1508760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645152" y="1280160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122A48"/>
                </a:solidFill>
                <a:latin typeface="Aptos"/>
              </a:rPr>
              <a:t>Культура и кино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5152" y="1618488"/>
            <a:ext cx="3108960" cy="914399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20">
                <a:solidFill>
                  <a:srgbClr val="1E222A"/>
                </a:solidFill>
                <a:latin typeface="Aptos"/>
              </a:defRPr>
            </a:pPr>
            <a:r>
              <a:t>портал, реестры, фестивали, медиаархивы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75320" y="1143000"/>
            <a:ext cx="3429000" cy="1508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275320" y="1143000"/>
            <a:ext cx="64008" cy="1508760"/>
          </a:xfrm>
          <a:prstGeom prst="rect">
            <a:avLst/>
          </a:prstGeom>
          <a:solidFill>
            <a:srgbClr val="1F82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39912" y="1280160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122A48"/>
                </a:solidFill>
                <a:latin typeface="Aptos"/>
              </a:rPr>
              <a:t>Лаборатория знаний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39912" y="1618488"/>
            <a:ext cx="3108960" cy="914399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20">
                <a:solidFill>
                  <a:srgbClr val="1E222A"/>
                </a:solidFill>
                <a:latin typeface="Aptos"/>
              </a:defRPr>
            </a:pPr>
            <a:r>
              <a:t>курсы, академии, школы, цифровая библиотека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85800" y="3108960"/>
            <a:ext cx="3429000" cy="1508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85800" y="3108960"/>
            <a:ext cx="64008" cy="1508760"/>
          </a:xfrm>
          <a:prstGeom prst="rect">
            <a:avLst/>
          </a:prstGeom>
          <a:solidFill>
            <a:srgbClr val="604E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50392" y="3246120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122A48"/>
                </a:solidFill>
                <a:latin typeface="Aptos"/>
              </a:rPr>
              <a:t>Цифровые реестры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0392" y="3584448"/>
            <a:ext cx="3108960" cy="914399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20">
                <a:solidFill>
                  <a:srgbClr val="1E222A"/>
                </a:solidFill>
                <a:latin typeface="Aptos"/>
              </a:defRPr>
            </a:pPr>
            <a:r>
              <a:t>карта активов, кабинеты, аналитика, ИИ-навигатор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480560" y="3108960"/>
            <a:ext cx="3429000" cy="1508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480560" y="3108960"/>
            <a:ext cx="64008" cy="1508760"/>
          </a:xfrm>
          <a:prstGeom prst="rect">
            <a:avLst/>
          </a:prstGeom>
          <a:solidFill>
            <a:srgbClr val="AC4E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645152" y="3246120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122A48"/>
                </a:solidFill>
                <a:latin typeface="Aptos"/>
              </a:rPr>
              <a:t>Брендинг и медиа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45152" y="3584448"/>
            <a:ext cx="3108960" cy="914399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20">
                <a:solidFill>
                  <a:srgbClr val="1E222A"/>
                </a:solidFill>
                <a:latin typeface="Aptos"/>
              </a:defRPr>
            </a:pPr>
            <a:r>
              <a:t>стили, сайты, тизеры, соцсети, PR-кампании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275320" y="3108960"/>
            <a:ext cx="3429000" cy="150876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8275320" y="3108960"/>
            <a:ext cx="64008" cy="1508760"/>
          </a:xfrm>
          <a:prstGeom prst="rect">
            <a:avLst/>
          </a:prstGeom>
          <a:solidFill>
            <a:srgbClr val="3A8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439912" y="3246120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122A48"/>
                </a:solidFill>
                <a:latin typeface="Aptos"/>
              </a:rPr>
              <a:t>Экономика и гранты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39912" y="3584448"/>
            <a:ext cx="3108960" cy="914399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120">
                <a:solidFill>
                  <a:srgbClr val="1E222A"/>
                </a:solidFill>
                <a:latin typeface="Aptos"/>
              </a:defRPr>
            </a:pPr>
            <a:r>
              <a:t>партнёрские пакеты, заявки, франшизы, ГЧП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14400" y="5486400"/>
            <a:ext cx="1024128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122A48"/>
                </a:solidFill>
                <a:latin typeface="Aptos"/>
              </a:rPr>
              <a:t>Лаборатории не изолированы: они собираются под конкретный проект как временная производственная команда.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875520" y="-731520"/>
            <a:ext cx="2743200" cy="2743200"/>
          </a:xfrm>
          <a:prstGeom prst="ellipse">
            <a:avLst/>
          </a:prstGeom>
          <a:solidFill>
            <a:srgbClr val="E5EF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731520" y="5120640"/>
            <a:ext cx="2194560" cy="2194560"/>
          </a:xfrm>
          <a:prstGeom prst="ellipse">
            <a:avLst/>
          </a:prstGeom>
          <a:solidFill>
            <a:srgbClr val="FBF4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"/>
            <a:ext cx="804672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A48"/>
                </a:solidFill>
                <a:latin typeface="Aptos"/>
              </a:rPr>
              <a:t>7. Пять порталов R&amp;D-модели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0" y="320040"/>
            <a:ext cx="228600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1">
                <a:solidFill>
                  <a:srgbClr val="CF9E43"/>
                </a:solidFill>
                <a:latin typeface="Aptos"/>
              </a:rPr>
              <a:t>ПЯТЬ СТИХИЙ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786384"/>
            <a:ext cx="11064240" cy="18288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355080"/>
            <a:ext cx="3200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355080"/>
            <a:ext cx="54864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R&amp;D-модель Города Событий · Город Знания · СФЕРА</a:t>
            </a:r>
          </a:p>
        </p:txBody>
      </p:sp>
      <p:sp>
        <p:nvSpPr>
          <p:cNvPr id="9" name="Oval 8"/>
          <p:cNvSpPr/>
          <p:nvPr/>
        </p:nvSpPr>
        <p:spPr>
          <a:xfrm>
            <a:off x="5623560" y="868680"/>
            <a:ext cx="1005840" cy="1005840"/>
          </a:xfrm>
          <a:prstGeom prst="ellipse">
            <a:avLst/>
          </a:prstGeom>
          <a:solidFill>
            <a:srgbClr val="AC4E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87568" y="1225296"/>
            <a:ext cx="877824" cy="256032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ptos"/>
              </a:rPr>
              <a:t>Огонь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74920" y="1965960"/>
            <a:ext cx="2103120" cy="292608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Идеи и созидание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83480" y="2286000"/>
            <a:ext cx="2286000" cy="384048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0">
                <a:solidFill>
                  <a:srgbClr val="1E222A"/>
                </a:solidFill>
                <a:latin typeface="Aptos"/>
              </a:rPr>
              <a:t>манифесты, концепции, дизайн будущего</a:t>
            </a:r>
          </a:p>
        </p:txBody>
      </p:sp>
      <p:sp>
        <p:nvSpPr>
          <p:cNvPr id="13" name="Oval 12"/>
          <p:cNvSpPr/>
          <p:nvPr/>
        </p:nvSpPr>
        <p:spPr>
          <a:xfrm>
            <a:off x="7536781" y="2258716"/>
            <a:ext cx="1005840" cy="1005840"/>
          </a:xfrm>
          <a:prstGeom prst="ellipse">
            <a:avLst/>
          </a:prstGeom>
          <a:solidFill>
            <a:srgbClr val="3A8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00789" y="2615332"/>
            <a:ext cx="877824" cy="256032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ptos"/>
              </a:rPr>
              <a:t>Земля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88141" y="3355996"/>
            <a:ext cx="2103120" cy="292608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Инфраструктура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96701" y="3676036"/>
            <a:ext cx="2286000" cy="384048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0">
                <a:solidFill>
                  <a:srgbClr val="1E222A"/>
                </a:solidFill>
                <a:latin typeface="Aptos"/>
              </a:rPr>
              <a:t>площадки, маршруты, кластеры, музеи</a:t>
            </a:r>
          </a:p>
        </p:txBody>
      </p:sp>
      <p:sp>
        <p:nvSpPr>
          <p:cNvPr id="17" name="Oval 16"/>
          <p:cNvSpPr/>
          <p:nvPr/>
        </p:nvSpPr>
        <p:spPr>
          <a:xfrm>
            <a:off x="6805995" y="4507843"/>
            <a:ext cx="1005840" cy="1005840"/>
          </a:xfrm>
          <a:prstGeom prst="ellipse">
            <a:avLst/>
          </a:prstGeom>
          <a:solidFill>
            <a:srgbClr val="1F82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870003" y="4864459"/>
            <a:ext cx="877824" cy="256032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ptos"/>
              </a:rPr>
              <a:t>Вода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57355" y="5605123"/>
            <a:ext cx="2103120" cy="292608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Коммуникации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65915" y="5925163"/>
            <a:ext cx="2286000" cy="384048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0">
                <a:solidFill>
                  <a:srgbClr val="1E222A"/>
                </a:solidFill>
                <a:latin typeface="Aptos"/>
              </a:rPr>
              <a:t>сообщества, партнёры, волонтёры, связи</a:t>
            </a:r>
          </a:p>
        </p:txBody>
      </p:sp>
      <p:sp>
        <p:nvSpPr>
          <p:cNvPr id="21" name="Oval 20"/>
          <p:cNvSpPr/>
          <p:nvPr/>
        </p:nvSpPr>
        <p:spPr>
          <a:xfrm>
            <a:off x="4441124" y="4507843"/>
            <a:ext cx="1005840" cy="1005840"/>
          </a:xfrm>
          <a:prstGeom prst="ellipse">
            <a:avLst/>
          </a:prstGeom>
          <a:solidFill>
            <a:srgbClr val="205B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505132" y="4864459"/>
            <a:ext cx="877824" cy="256032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ptos"/>
              </a:rPr>
              <a:t>Воздух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92484" y="5605123"/>
            <a:ext cx="2103120" cy="292608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Знание и медиа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01044" y="5925163"/>
            <a:ext cx="2286000" cy="384048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0">
                <a:solidFill>
                  <a:srgbClr val="1E222A"/>
                </a:solidFill>
                <a:latin typeface="Aptos"/>
              </a:rPr>
              <a:t>СМИ, лекции, фильмы, библиотеки</a:t>
            </a:r>
          </a:p>
        </p:txBody>
      </p:sp>
      <p:sp>
        <p:nvSpPr>
          <p:cNvPr id="25" name="Oval 24"/>
          <p:cNvSpPr/>
          <p:nvPr/>
        </p:nvSpPr>
        <p:spPr>
          <a:xfrm>
            <a:off x="3710338" y="2258716"/>
            <a:ext cx="1005840" cy="1005840"/>
          </a:xfrm>
          <a:prstGeom prst="ellipse">
            <a:avLst/>
          </a:prstGeom>
          <a:solidFill>
            <a:srgbClr val="604E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774346" y="2615332"/>
            <a:ext cx="877824" cy="256032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ptos"/>
              </a:rPr>
              <a:t>Эфир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161698" y="3355996"/>
            <a:ext cx="2103120" cy="292608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22A48"/>
                </a:solidFill>
                <a:latin typeface="Aptos"/>
              </a:rPr>
              <a:t>Цифровая СФЕРА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70258" y="3676036"/>
            <a:ext cx="2286000" cy="384048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0">
                <a:solidFill>
                  <a:srgbClr val="1E222A"/>
                </a:solidFill>
                <a:latin typeface="Aptos"/>
              </a:rPr>
              <a:t>реестры, ИИ, кабинеты, сертификаты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800600" y="2971800"/>
            <a:ext cx="2651760" cy="685800"/>
          </a:xfrm>
          <a:prstGeom prst="rect">
            <a:avLst/>
          </a:prstGeom>
          <a:noFill/>
        </p:spPr>
        <p:txBody>
          <a:bodyPr wrap="square" lIns="45720" rIns="45720" tIns="27432" bIns="27432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 b="1">
                <a:solidFill>
                  <a:srgbClr val="122A48"/>
                </a:solidFill>
                <a:latin typeface="Aptos"/>
              </a:rPr>
              <a:t>СФЕРА</a:t>
            </a:r>
            <a:br/>
            <a:r>
              <a:t>сборки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5800" y="1051560"/>
            <a:ext cx="2971800" cy="12801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>
                <a:solidFill>
                  <a:srgbClr val="1E222A"/>
                </a:solidFill>
                <a:latin typeface="Aptos"/>
              </a:rPr>
              <a:t>Портальная логика помогает не только красиво назвать блоки, но и развести функции: смысл, место, связь, знание и цифровой слой.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875520" y="-731520"/>
            <a:ext cx="2743200" cy="2743200"/>
          </a:xfrm>
          <a:prstGeom prst="ellipse">
            <a:avLst/>
          </a:prstGeom>
          <a:solidFill>
            <a:srgbClr val="E5EF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731520" y="5120640"/>
            <a:ext cx="2194560" cy="2194560"/>
          </a:xfrm>
          <a:prstGeom prst="ellipse">
            <a:avLst/>
          </a:prstGeom>
          <a:solidFill>
            <a:srgbClr val="FBF4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"/>
            <a:ext cx="804672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A48"/>
                </a:solidFill>
                <a:latin typeface="Aptos"/>
              </a:rPr>
              <a:t>8. Управленческая модель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0" y="320040"/>
            <a:ext cx="228600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1">
                <a:solidFill>
                  <a:srgbClr val="CF9E43"/>
                </a:solidFill>
                <a:latin typeface="Aptos"/>
              </a:rPr>
              <a:t>КАК УПРАВЛЯТЬ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786384"/>
            <a:ext cx="11064240" cy="18288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355080"/>
            <a:ext cx="32004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355080"/>
            <a:ext cx="54864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>
                <a:solidFill>
                  <a:srgbClr val="606974"/>
                </a:solidFill>
                <a:latin typeface="Aptos"/>
              </a:rPr>
              <a:t>R&amp;D-модель Города Событий · Город Знания · СФЕРА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00" y="1143000"/>
            <a:ext cx="3246120" cy="429768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1143000"/>
            <a:ext cx="64008" cy="4297680"/>
          </a:xfrm>
          <a:prstGeom prst="rect">
            <a:avLst/>
          </a:prstGeom>
          <a:solidFill>
            <a:srgbClr val="205B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50392" y="1280160"/>
            <a:ext cx="2926079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122A48"/>
                </a:solidFill>
                <a:latin typeface="Aptos"/>
              </a:rPr>
              <a:t>R&amp;D-совет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0392" y="1618488"/>
            <a:ext cx="2926079" cy="37033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E222A"/>
                </a:solidFill>
                <a:latin typeface="Aptos"/>
              </a:defRPr>
            </a:pPr>
            <a:r>
              <a:t>• отбор проектов</a:t>
            </a:r>
          </a:p>
          <a:p>
            <a:pPr>
              <a:spcAft>
                <a:spcPts val="200"/>
              </a:spcAft>
              <a:defRPr sz="1200">
                <a:solidFill>
                  <a:srgbClr val="1E222A"/>
                </a:solidFill>
                <a:latin typeface="Aptos"/>
              </a:defRPr>
            </a:pPr>
            <a:r>
              <a:t>• утверждение гипотез</a:t>
            </a:r>
          </a:p>
          <a:p>
            <a:pPr>
              <a:spcAft>
                <a:spcPts val="200"/>
              </a:spcAft>
              <a:defRPr sz="1200">
                <a:solidFill>
                  <a:srgbClr val="1E222A"/>
                </a:solidFill>
                <a:latin typeface="Aptos"/>
              </a:defRPr>
            </a:pPr>
            <a:r>
              <a:t>• назначение кураторов</a:t>
            </a:r>
          </a:p>
          <a:p>
            <a:pPr>
              <a:spcAft>
                <a:spcPts val="200"/>
              </a:spcAft>
              <a:defRPr sz="1200">
                <a:solidFill>
                  <a:srgbClr val="1E222A"/>
                </a:solidFill>
                <a:latin typeface="Aptos"/>
              </a:defRPr>
            </a:pPr>
            <a:r>
              <a:t>• контроль эффектов</a:t>
            </a:r>
          </a:p>
          <a:p>
            <a:pPr>
              <a:spcAft>
                <a:spcPts val="200"/>
              </a:spcAft>
              <a:defRPr sz="1200">
                <a:solidFill>
                  <a:srgbClr val="1E222A"/>
                </a:solidFill>
                <a:latin typeface="Aptos"/>
              </a:defRPr>
            </a:pPr>
            <a:r>
              <a:t>• решение о масштабировании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80560" y="1143000"/>
            <a:ext cx="3246120" cy="429768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480560" y="1143000"/>
            <a:ext cx="64008" cy="4297680"/>
          </a:xfrm>
          <a:prstGeom prst="rect">
            <a:avLst/>
          </a:prstGeom>
          <a:solidFill>
            <a:srgbClr val="1F82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645152" y="1280160"/>
            <a:ext cx="2926079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122A48"/>
                </a:solidFill>
                <a:latin typeface="Aptos"/>
              </a:rPr>
              <a:t>Проектные ячейки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5152" y="1618488"/>
            <a:ext cx="2926079" cy="37033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E222A"/>
                </a:solidFill>
                <a:latin typeface="Aptos"/>
              </a:defRPr>
            </a:pPr>
            <a:r>
              <a:t>Инициатор → исследователь → продюсер → дизайнер → методолог → финансист → медиа → партнёры.</a:t>
            </a:r>
          </a:p>
          <a:p>
            <a:pPr>
              <a:spcAft>
                <a:spcPts val="200"/>
              </a:spcAft>
              <a:defRPr sz="1200">
                <a:solidFill>
                  <a:srgbClr val="1E222A"/>
                </a:solidFill>
                <a:latin typeface="Aptos"/>
              </a:defRPr>
            </a:pPr>
            <a:r>
              <a:t>Каждая ячейка отвечает за конкретный проект и его результат.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75320" y="1143000"/>
            <a:ext cx="3246120" cy="429768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B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275320" y="1143000"/>
            <a:ext cx="64008" cy="4297680"/>
          </a:xfrm>
          <a:prstGeom prst="rect">
            <a:avLst/>
          </a:prstGeom>
          <a:solidFill>
            <a:srgbClr val="CF9E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39912" y="1280160"/>
            <a:ext cx="2926079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122A48"/>
                </a:solidFill>
                <a:latin typeface="Aptos"/>
              </a:rPr>
              <a:t>Проектный офис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39912" y="1618488"/>
            <a:ext cx="2926079" cy="37033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E222A"/>
                </a:solidFill>
                <a:latin typeface="Aptos"/>
              </a:defRPr>
            </a:pPr>
            <a:r>
              <a:t>• календарь событий</a:t>
            </a:r>
          </a:p>
          <a:p>
            <a:pPr>
              <a:spcAft>
                <a:spcPts val="200"/>
              </a:spcAft>
              <a:defRPr sz="1200">
                <a:solidFill>
                  <a:srgbClr val="1E222A"/>
                </a:solidFill>
                <a:latin typeface="Aptos"/>
              </a:defRPr>
            </a:pPr>
            <a:r>
              <a:t>• паспорта проектов</a:t>
            </a:r>
          </a:p>
          <a:p>
            <a:pPr>
              <a:spcAft>
                <a:spcPts val="200"/>
              </a:spcAft>
              <a:defRPr sz="1200">
                <a:solidFill>
                  <a:srgbClr val="1E222A"/>
                </a:solidFill>
                <a:latin typeface="Aptos"/>
              </a:defRPr>
            </a:pPr>
            <a:r>
              <a:t>• реестры и база знаний</a:t>
            </a:r>
          </a:p>
          <a:p>
            <a:pPr>
              <a:spcAft>
                <a:spcPts val="200"/>
              </a:spcAft>
              <a:defRPr sz="1200">
                <a:solidFill>
                  <a:srgbClr val="1E222A"/>
                </a:solidFill>
                <a:latin typeface="Aptos"/>
              </a:defRPr>
            </a:pPr>
            <a:r>
              <a:t>• грантовые заявки</a:t>
            </a:r>
          </a:p>
          <a:p>
            <a:pPr>
              <a:spcAft>
                <a:spcPts val="200"/>
              </a:spcAft>
              <a:defRPr sz="1200">
                <a:solidFill>
                  <a:srgbClr val="1E222A"/>
                </a:solidFill>
                <a:latin typeface="Aptos"/>
              </a:defRPr>
            </a:pPr>
            <a:r>
              <a:t>• партнёрские пакеты</a:t>
            </a:r>
          </a:p>
          <a:p>
            <a:pPr>
              <a:spcAft>
                <a:spcPts val="200"/>
              </a:spcAft>
              <a:defRPr sz="1200">
                <a:solidFill>
                  <a:srgbClr val="1E222A"/>
                </a:solidFill>
                <a:latin typeface="Aptos"/>
              </a:defRPr>
            </a:pPr>
            <a:r>
              <a:t>• отчётность и KPI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3977639" y="3200400"/>
            <a:ext cx="457201" cy="0"/>
          </a:xfrm>
          <a:prstGeom prst="line">
            <a:avLst/>
          </a:prstGeom>
          <a:ln w="22860">
            <a:solidFill>
              <a:srgbClr val="CF9E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7772400" y="3200400"/>
            <a:ext cx="457200" cy="0"/>
          </a:xfrm>
          <a:prstGeom prst="line">
            <a:avLst/>
          </a:prstGeom>
          <a:ln w="22860">
            <a:solidFill>
              <a:srgbClr val="CF9E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