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A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502920"/>
            <a:ext cx="12191695" cy="1143000"/>
          </a:xfrm>
          <a:prstGeom prst="rect">
            <a:avLst/>
          </a:prstGeom>
          <a:solidFill>
            <a:srgbClr val="162D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13232" y="1965960"/>
            <a:ext cx="98755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162D4A"/>
                </a:solidFill>
                <a:latin typeface="Arial"/>
              </a:defRPr>
            </a:pPr>
            <a:r>
              <a:t>ПРОФСОЮЗ 4.0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834640"/>
            <a:ext cx="969264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100">
                <a:solidFill>
                  <a:srgbClr val="1E242A"/>
                </a:solidFill>
                <a:latin typeface="Arial"/>
              </a:defRPr>
            </a:pPr>
            <a:r>
              <a:t>Национальная цифровая экосистема</a:t>
            </a:r>
            <a:br/>
            <a:r>
              <a:t>развития человека труда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892040"/>
            <a:ext cx="45720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>
                <a:solidFill>
                  <a:srgbClr val="5C6975"/>
                </a:solidFill>
                <a:latin typeface="Arial"/>
              </a:defRPr>
            </a:pPr>
            <a:r>
              <a:t>Стратегическая концепция •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411480"/>
            <a:ext cx="107899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62D4A"/>
                </a:solidFill>
                <a:latin typeface="Arial"/>
              </a:defRPr>
            </a:pPr>
            <a:r>
              <a:t>Модель социального партнерства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6656" y="1060704"/>
            <a:ext cx="10515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5C6975"/>
                </a:solidFill>
                <a:latin typeface="Arial"/>
              </a:defRPr>
            </a:pPr>
            <a:r>
              <a:t>Четыре стороны — единая повестка развития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411480"/>
            <a:ext cx="4114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3168A5"/>
                </a:solidFill>
                <a:latin typeface="Arial"/>
              </a:defRPr>
            </a:pPr>
            <a:r>
              <a:t>10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2960" y="1920240"/>
            <a:ext cx="2468880" cy="1874519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822960" y="1920240"/>
            <a:ext cx="73152" cy="1874519"/>
          </a:xfrm>
          <a:prstGeom prst="rect">
            <a:avLst/>
          </a:prstGeom>
          <a:solidFill>
            <a:srgbClr val="3168A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24128" y="2084832"/>
            <a:ext cx="212140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162D4A"/>
                </a:solidFill>
                <a:latin typeface="Arial"/>
              </a:defRPr>
            </a:pPr>
            <a:r>
              <a:t>Работники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24128" y="2487168"/>
            <a:ext cx="2148840" cy="11795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50">
                <a:solidFill>
                  <a:srgbClr val="1E242A"/>
                </a:solidFill>
                <a:latin typeface="Arial"/>
              </a:defRPr>
            </a:pPr>
            <a:r>
              <a:t>права • обратная связь • участие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611879" y="1920240"/>
            <a:ext cx="2468880" cy="1874519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611879" y="1920240"/>
            <a:ext cx="73152" cy="1874519"/>
          </a:xfrm>
          <a:prstGeom prst="rect">
            <a:avLst/>
          </a:prstGeom>
          <a:solidFill>
            <a:srgbClr val="3A82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813048" y="2084832"/>
            <a:ext cx="212140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162D4A"/>
                </a:solidFill>
                <a:latin typeface="Arial"/>
              </a:defRPr>
            </a:pPr>
            <a:r>
              <a:t>Работодатели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813048" y="2487168"/>
            <a:ext cx="2148840" cy="11795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50">
                <a:solidFill>
                  <a:srgbClr val="1E242A"/>
                </a:solidFill>
                <a:latin typeface="Arial"/>
              </a:defRPr>
            </a:pPr>
            <a:r>
              <a:t>производительность • кадры • инвестиции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0" y="1920240"/>
            <a:ext cx="2468880" cy="1874519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400800" y="1920240"/>
            <a:ext cx="73152" cy="1874519"/>
          </a:xfrm>
          <a:prstGeom prst="rect">
            <a:avLst/>
          </a:prstGeom>
          <a:solidFill>
            <a:srgbClr val="D285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601968" y="2084832"/>
            <a:ext cx="212140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162D4A"/>
                </a:solidFill>
                <a:latin typeface="Arial"/>
              </a:defRPr>
            </a:pPr>
            <a:r>
              <a:t>Государство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601968" y="2487168"/>
            <a:ext cx="2148840" cy="11795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50">
                <a:solidFill>
                  <a:srgbClr val="1E242A"/>
                </a:solidFill>
                <a:latin typeface="Arial"/>
              </a:defRPr>
            </a:pPr>
            <a:r>
              <a:t>регулирование • занятость • социальная стабильность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189719" y="1920240"/>
            <a:ext cx="2468880" cy="1874519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9189719" y="1920240"/>
            <a:ext cx="73152" cy="1874519"/>
          </a:xfrm>
          <a:prstGeom prst="rect">
            <a:avLst/>
          </a:prstGeom>
          <a:solidFill>
            <a:srgbClr val="162D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390888" y="2084832"/>
            <a:ext cx="212140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162D4A"/>
                </a:solidFill>
                <a:latin typeface="Arial"/>
              </a:defRPr>
            </a:pPr>
            <a:r>
              <a:t>Наука и образование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390888" y="2487168"/>
            <a:ext cx="2148840" cy="11795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50">
                <a:solidFill>
                  <a:srgbClr val="1E242A"/>
                </a:solidFill>
                <a:latin typeface="Arial"/>
              </a:defRPr>
            </a:pPr>
            <a:r>
              <a:t>компетенции • технологии • новые профессии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05840" y="4617720"/>
            <a:ext cx="1014984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 b="1">
                <a:solidFill>
                  <a:srgbClr val="162D4A"/>
                </a:solidFill>
                <a:latin typeface="Arial"/>
              </a:defRPr>
            </a:pPr>
            <a:r>
              <a:t>Общая повестка: занятость • производительность • безопасность • обучение • социальная устойчивость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58368" y="6537960"/>
            <a:ext cx="10881360" cy="13716"/>
          </a:xfrm>
          <a:prstGeom prst="rect">
            <a:avLst/>
          </a:prstGeom>
          <a:solidFill>
            <a:srgbClr val="D1DB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58368" y="6574536"/>
            <a:ext cx="36576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5"/>
                </a:solidFill>
                <a:latin typeface="Arial"/>
              </a:defRPr>
            </a:pPr>
            <a:r>
              <a:t>ПРОФСОЮЗ 4.0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A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411480"/>
            <a:ext cx="107899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62D4A"/>
                </a:solidFill>
                <a:latin typeface="Arial"/>
              </a:defRPr>
            </a:pPr>
            <a:r>
              <a:t>KPI программы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6656" y="1060704"/>
            <a:ext cx="10515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5C6975"/>
                </a:solidFill>
                <a:latin typeface="Arial"/>
              </a:defRPr>
            </a:pPr>
            <a:r>
              <a:t>Показатели должны отражать реальный эффект для человека и предприятия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411480"/>
            <a:ext cx="4114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3168A5"/>
                </a:solidFill>
                <a:latin typeface="Arial"/>
              </a:defRPr>
            </a:pPr>
            <a:r>
              <a:t>11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77240" y="1691640"/>
            <a:ext cx="3246120" cy="1691640"/>
          </a:xfrm>
          <a:prstGeom prst="roundRect">
            <a:avLst/>
          </a:prstGeom>
          <a:solidFill>
            <a:srgbClr val="FFFFFF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" y="1874520"/>
            <a:ext cx="283464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500" b="1">
                <a:solidFill>
                  <a:srgbClr val="3168A5"/>
                </a:solidFill>
                <a:latin typeface="Arial"/>
              </a:defRPr>
            </a:pPr>
            <a:r>
              <a:t>100%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40" y="2514600"/>
            <a:ext cx="27889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50">
                <a:solidFill>
                  <a:srgbClr val="1E242A"/>
                </a:solidFill>
                <a:latin typeface="Arial"/>
              </a:defRPr>
            </a:pPr>
            <a:r>
              <a:t>доступность цифрового кабинета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80559" y="1691640"/>
            <a:ext cx="3246120" cy="1691640"/>
          </a:xfrm>
          <a:prstGeom prst="roundRect">
            <a:avLst/>
          </a:prstGeom>
          <a:solidFill>
            <a:srgbClr val="FFFFFF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663440" y="1874520"/>
            <a:ext cx="283464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500" b="1">
                <a:solidFill>
                  <a:srgbClr val="3A8266"/>
                </a:solidFill>
                <a:latin typeface="Arial"/>
              </a:defRPr>
            </a:pPr>
            <a:r>
              <a:t>≥90%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09159" y="2514600"/>
            <a:ext cx="27889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50">
                <a:solidFill>
                  <a:srgbClr val="1E242A"/>
                </a:solidFill>
                <a:latin typeface="Arial"/>
              </a:defRPr>
            </a:pPr>
            <a:r>
              <a:t>доступ к обучению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183879" y="1691640"/>
            <a:ext cx="3246120" cy="1691640"/>
          </a:xfrm>
          <a:prstGeom prst="roundRect">
            <a:avLst/>
          </a:prstGeom>
          <a:solidFill>
            <a:srgbClr val="FFFFFF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366759" y="1874520"/>
            <a:ext cx="283464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500" b="1">
                <a:solidFill>
                  <a:srgbClr val="D2852F"/>
                </a:solidFill>
                <a:latin typeface="Arial"/>
              </a:defRPr>
            </a:pPr>
            <a:r>
              <a:t>−30%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12480" y="2514600"/>
            <a:ext cx="27889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50">
                <a:solidFill>
                  <a:srgbClr val="1E242A"/>
                </a:solidFill>
                <a:latin typeface="Arial"/>
              </a:defRPr>
            </a:pPr>
            <a:r>
              <a:t>травматизм в пилотном контуре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77240" y="3886200"/>
            <a:ext cx="3246120" cy="1691640"/>
          </a:xfrm>
          <a:prstGeom prst="roundRect">
            <a:avLst/>
          </a:prstGeom>
          <a:solidFill>
            <a:srgbClr val="FFFFFF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120" y="4069080"/>
            <a:ext cx="283464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500" b="1">
                <a:solidFill>
                  <a:srgbClr val="162D4A"/>
                </a:solidFill>
                <a:latin typeface="Arial"/>
              </a:defRPr>
            </a:pPr>
            <a:r>
              <a:t>≥70%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05840" y="4709160"/>
            <a:ext cx="27889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50">
                <a:solidFill>
                  <a:srgbClr val="1E242A"/>
                </a:solidFill>
                <a:latin typeface="Arial"/>
              </a:defRPr>
            </a:pPr>
            <a:r>
              <a:t>крупных участников с договорами нового поколения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480559" y="3886200"/>
            <a:ext cx="3246120" cy="1691640"/>
          </a:xfrm>
          <a:prstGeom prst="roundRect">
            <a:avLst/>
          </a:prstGeom>
          <a:solidFill>
            <a:srgbClr val="FFFFFF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663440" y="4069080"/>
            <a:ext cx="283464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500" b="1">
                <a:solidFill>
                  <a:srgbClr val="3168A5"/>
                </a:solidFill>
                <a:latin typeface="Arial"/>
              </a:defRPr>
            </a:pPr>
            <a:r>
              <a:t>≥85%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709159" y="4709160"/>
            <a:ext cx="27889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50">
                <a:solidFill>
                  <a:srgbClr val="1E242A"/>
                </a:solidFill>
                <a:latin typeface="Arial"/>
              </a:defRPr>
            </a:pPr>
            <a:r>
              <a:t>удовлетворенность сервисами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183879" y="3886200"/>
            <a:ext cx="3246120" cy="1691640"/>
          </a:xfrm>
          <a:prstGeom prst="roundRect">
            <a:avLst/>
          </a:prstGeom>
          <a:solidFill>
            <a:srgbClr val="FFFFFF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366759" y="4069080"/>
            <a:ext cx="283464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500" b="1">
                <a:solidFill>
                  <a:srgbClr val="3A8266"/>
                </a:solidFill>
                <a:latin typeface="Arial"/>
              </a:defRPr>
            </a:pPr>
            <a:r>
              <a:t>≤24 ч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412480" y="4709160"/>
            <a:ext cx="27889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50">
                <a:solidFill>
                  <a:srgbClr val="1E242A"/>
                </a:solidFill>
                <a:latin typeface="Arial"/>
              </a:defRPr>
            </a:pPr>
            <a:r>
              <a:t>первичный ответ на обращение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58368" y="6537960"/>
            <a:ext cx="10881360" cy="13716"/>
          </a:xfrm>
          <a:prstGeom prst="rect">
            <a:avLst/>
          </a:prstGeom>
          <a:solidFill>
            <a:srgbClr val="D1DB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58368" y="6574536"/>
            <a:ext cx="36576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5"/>
                </a:solidFill>
                <a:latin typeface="Arial"/>
              </a:defRPr>
            </a:pPr>
            <a:r>
              <a:t>ПРОФСОЮЗ 4.0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411480"/>
            <a:ext cx="107899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62D4A"/>
                </a:solidFill>
                <a:latin typeface="Arial"/>
              </a:defRPr>
            </a:pPr>
            <a:r>
              <a:t>Дорожная карта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6656" y="1060704"/>
            <a:ext cx="10515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5C6975"/>
                </a:solidFill>
                <a:latin typeface="Arial"/>
              </a:defRPr>
            </a:pPr>
            <a:r>
              <a:t>От пилота — к национальной системе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411480"/>
            <a:ext cx="4114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3168A5"/>
                </a:solidFill>
                <a:latin typeface="Arial"/>
              </a:defRPr>
            </a:pPr>
            <a:r>
              <a:t>12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1828800"/>
            <a:ext cx="2514600" cy="315468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731520" y="1828800"/>
            <a:ext cx="73152" cy="3154680"/>
          </a:xfrm>
          <a:prstGeom prst="rect">
            <a:avLst/>
          </a:prstGeom>
          <a:solidFill>
            <a:srgbClr val="3168A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32688" y="1993392"/>
            <a:ext cx="216712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162D4A"/>
                </a:solidFill>
                <a:latin typeface="Arial"/>
              </a:defRPr>
            </a:pPr>
            <a:r>
              <a:t>I. Проектирование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32688" y="2395728"/>
            <a:ext cx="2194560" cy="24597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00">
                <a:solidFill>
                  <a:srgbClr val="1E242A"/>
                </a:solidFill>
                <a:latin typeface="Arial"/>
              </a:defRPr>
            </a:pPr>
            <a:r>
              <a:t>0–6 мес.</a:t>
            </a:r>
            <a:br/>
            <a:br/>
            <a:r>
              <a:t>аудит • модель • архитектура • пилоты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520439" y="1828800"/>
            <a:ext cx="2514600" cy="315468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520439" y="1828800"/>
            <a:ext cx="73152" cy="3154680"/>
          </a:xfrm>
          <a:prstGeom prst="rect">
            <a:avLst/>
          </a:prstGeom>
          <a:solidFill>
            <a:srgbClr val="3A82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721607" y="1993392"/>
            <a:ext cx="216712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162D4A"/>
                </a:solidFill>
                <a:latin typeface="Arial"/>
              </a:defRPr>
            </a:pPr>
            <a:r>
              <a:t>II. Пилот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721607" y="2395728"/>
            <a:ext cx="2194560" cy="24597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00">
                <a:solidFill>
                  <a:srgbClr val="1E242A"/>
                </a:solidFill>
                <a:latin typeface="Arial"/>
              </a:defRPr>
            </a:pPr>
            <a:r>
              <a:t>6–18 мес.</a:t>
            </a:r>
            <a:br/>
            <a:br/>
            <a:r>
              <a:t>цифровой кабинет • обучение • новые договоры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309359" y="1828800"/>
            <a:ext cx="2514600" cy="315468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309359" y="1828800"/>
            <a:ext cx="73152" cy="3154680"/>
          </a:xfrm>
          <a:prstGeom prst="rect">
            <a:avLst/>
          </a:prstGeom>
          <a:solidFill>
            <a:srgbClr val="D285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510527" y="1993392"/>
            <a:ext cx="216712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162D4A"/>
                </a:solidFill>
                <a:latin typeface="Arial"/>
              </a:defRPr>
            </a:pPr>
            <a:r>
              <a:t>III. Масштабирование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10527" y="2395728"/>
            <a:ext cx="2194560" cy="24597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00">
                <a:solidFill>
                  <a:srgbClr val="1E242A"/>
                </a:solidFill>
                <a:latin typeface="Arial"/>
              </a:defRPr>
            </a:pPr>
            <a:r>
              <a:t>18–36 мес.</a:t>
            </a:r>
            <a:br/>
            <a:br/>
            <a:r>
              <a:t>отрасли • регионы • рейтинг • аналитика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098280" y="1828800"/>
            <a:ext cx="2514600" cy="315468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9098280" y="1828800"/>
            <a:ext cx="73152" cy="3154680"/>
          </a:xfrm>
          <a:prstGeom prst="rect">
            <a:avLst/>
          </a:prstGeom>
          <a:solidFill>
            <a:srgbClr val="162D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299448" y="1993392"/>
            <a:ext cx="216712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162D4A"/>
                </a:solidFill>
                <a:latin typeface="Arial"/>
              </a:defRPr>
            </a:pPr>
            <a:r>
              <a:t>IV. Национальная система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299448" y="2395728"/>
            <a:ext cx="2194560" cy="24597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00">
                <a:solidFill>
                  <a:srgbClr val="1E242A"/>
                </a:solidFill>
                <a:latin typeface="Arial"/>
              </a:defRPr>
            </a:pPr>
            <a:r>
              <a:t>3–5 лет</a:t>
            </a:r>
            <a:br/>
            <a:br/>
            <a:r>
              <a:t>единые стандарты • межотраслевая сеть • международный обмен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58368" y="6537960"/>
            <a:ext cx="10881360" cy="13716"/>
          </a:xfrm>
          <a:prstGeom prst="rect">
            <a:avLst/>
          </a:prstGeom>
          <a:solidFill>
            <a:srgbClr val="D1DB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58368" y="6574536"/>
            <a:ext cx="36576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5"/>
                </a:solidFill>
                <a:latin typeface="Arial"/>
              </a:defRPr>
            </a:pPr>
            <a:r>
              <a:t>ПРОФСОЮЗ 4.0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A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411480"/>
            <a:ext cx="107899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62D4A"/>
                </a:solidFill>
                <a:latin typeface="Arial"/>
              </a:defRPr>
            </a:pPr>
            <a:r>
              <a:t>Организационная модель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6656" y="1060704"/>
            <a:ext cx="10515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5C6975"/>
                </a:solidFill>
                <a:latin typeface="Arial"/>
              </a:defRPr>
            </a:pPr>
            <a:r>
              <a:t>Управление, экспертиза и внедрение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411480"/>
            <a:ext cx="4114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3168A5"/>
                </a:solidFill>
                <a:latin typeface="Arial"/>
              </a:defRPr>
            </a:pPr>
            <a:r>
              <a:t>13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68680" y="1691640"/>
            <a:ext cx="3246120" cy="160020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868680" y="1691640"/>
            <a:ext cx="73152" cy="1600200"/>
          </a:xfrm>
          <a:prstGeom prst="rect">
            <a:avLst/>
          </a:prstGeom>
          <a:solidFill>
            <a:srgbClr val="3168A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69848" y="1856232"/>
            <a:ext cx="289864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62D4A"/>
                </a:solidFill>
                <a:latin typeface="Arial"/>
              </a:defRPr>
            </a:pPr>
            <a:r>
              <a:t>Национальный координационный совет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69848" y="2258568"/>
            <a:ext cx="2926079" cy="9052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00">
                <a:solidFill>
                  <a:srgbClr val="1E242A"/>
                </a:solidFill>
                <a:latin typeface="Arial"/>
              </a:defRPr>
            </a:pPr>
            <a:r>
              <a:t>стратегия и единые стандарты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0" y="1691640"/>
            <a:ext cx="3246120" cy="160020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572000" y="1691640"/>
            <a:ext cx="73152" cy="1600200"/>
          </a:xfrm>
          <a:prstGeom prst="rect">
            <a:avLst/>
          </a:prstGeom>
          <a:solidFill>
            <a:srgbClr val="3A82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773168" y="1856232"/>
            <a:ext cx="289864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62D4A"/>
                </a:solidFill>
                <a:latin typeface="Arial"/>
              </a:defRPr>
            </a:pPr>
            <a:r>
              <a:t>Отраслевые центры компетенций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73168" y="2258568"/>
            <a:ext cx="2926079" cy="9052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00">
                <a:solidFill>
                  <a:srgbClr val="1E242A"/>
                </a:solidFill>
                <a:latin typeface="Arial"/>
              </a:defRPr>
            </a:pPr>
            <a:r>
              <a:t>методики и отраслевые программы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275319" y="1691640"/>
            <a:ext cx="3246120" cy="160020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275319" y="1691640"/>
            <a:ext cx="73152" cy="1600200"/>
          </a:xfrm>
          <a:prstGeom prst="rect">
            <a:avLst/>
          </a:prstGeom>
          <a:solidFill>
            <a:srgbClr val="D285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76488" y="1856232"/>
            <a:ext cx="289864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62D4A"/>
                </a:solidFill>
                <a:latin typeface="Arial"/>
              </a:defRPr>
            </a:pPr>
            <a:r>
              <a:t>Региональные проектные офисы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76488" y="2258568"/>
            <a:ext cx="2926079" cy="9052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00">
                <a:solidFill>
                  <a:srgbClr val="1E242A"/>
                </a:solidFill>
                <a:latin typeface="Arial"/>
              </a:defRPr>
            </a:pPr>
            <a:r>
              <a:t>внедрение и масштабирование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68680" y="3840480"/>
            <a:ext cx="3246120" cy="160020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868680" y="3840480"/>
            <a:ext cx="73152" cy="1600200"/>
          </a:xfrm>
          <a:prstGeom prst="rect">
            <a:avLst/>
          </a:prstGeom>
          <a:solidFill>
            <a:srgbClr val="162D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69848" y="4005072"/>
            <a:ext cx="289864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62D4A"/>
                </a:solidFill>
                <a:latin typeface="Arial"/>
              </a:defRPr>
            </a:pPr>
            <a:r>
              <a:t>Корпоративные команды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69848" y="4407408"/>
            <a:ext cx="2926079" cy="9052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00">
                <a:solidFill>
                  <a:srgbClr val="1E242A"/>
                </a:solidFill>
                <a:latin typeface="Arial"/>
              </a:defRPr>
            </a:pPr>
            <a:r>
              <a:t>работа с людьми и работодателем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572000" y="3840480"/>
            <a:ext cx="3246120" cy="160020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4572000" y="3840480"/>
            <a:ext cx="73152" cy="1600200"/>
          </a:xfrm>
          <a:prstGeom prst="rect">
            <a:avLst/>
          </a:prstGeom>
          <a:solidFill>
            <a:srgbClr val="3168A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773168" y="4005072"/>
            <a:ext cx="289864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62D4A"/>
                </a:solidFill>
                <a:latin typeface="Arial"/>
              </a:defRPr>
            </a:pPr>
            <a:r>
              <a:t>Экспертный совет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773168" y="4407408"/>
            <a:ext cx="2926079" cy="9052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00">
                <a:solidFill>
                  <a:srgbClr val="1E242A"/>
                </a:solidFill>
                <a:latin typeface="Arial"/>
              </a:defRPr>
            </a:pPr>
            <a:r>
              <a:t>право • технологии • социальная политика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8275319" y="3840480"/>
            <a:ext cx="3246120" cy="160020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8275319" y="3840480"/>
            <a:ext cx="73152" cy="1600200"/>
          </a:xfrm>
          <a:prstGeom prst="rect">
            <a:avLst/>
          </a:prstGeom>
          <a:solidFill>
            <a:srgbClr val="3A82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476488" y="4005072"/>
            <a:ext cx="289864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62D4A"/>
                </a:solidFill>
                <a:latin typeface="Arial"/>
              </a:defRPr>
            </a:pPr>
            <a:r>
              <a:t>Цифровой оператор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476488" y="4407408"/>
            <a:ext cx="2926079" cy="9052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00">
                <a:solidFill>
                  <a:srgbClr val="1E242A"/>
                </a:solidFill>
                <a:latin typeface="Arial"/>
              </a:defRPr>
            </a:pPr>
            <a:r>
              <a:t>платформа • данные • сервисы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58368" y="6537960"/>
            <a:ext cx="10881360" cy="13716"/>
          </a:xfrm>
          <a:prstGeom prst="rect">
            <a:avLst/>
          </a:prstGeom>
          <a:solidFill>
            <a:srgbClr val="D1DB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58368" y="6574536"/>
            <a:ext cx="36576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5"/>
                </a:solidFill>
                <a:latin typeface="Arial"/>
              </a:defRPr>
            </a:pPr>
            <a:r>
              <a:t>ПРОФСОЮЗ 4.0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411480"/>
            <a:ext cx="107899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62D4A"/>
                </a:solidFill>
                <a:latin typeface="Arial"/>
              </a:defRPr>
            </a:pPr>
            <a:r>
              <a:t>Ключевые риски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6656" y="1060704"/>
            <a:ext cx="10515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5C6975"/>
                </a:solidFill>
                <a:latin typeface="Arial"/>
              </a:defRPr>
            </a:pPr>
            <a:r>
              <a:t>Модернизация должна быть управляемой и проверяемой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411480"/>
            <a:ext cx="4114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3168A5"/>
                </a:solidFill>
                <a:latin typeface="Arial"/>
              </a:defRPr>
            </a:pPr>
            <a:r>
              <a:t>14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68680" y="1554480"/>
            <a:ext cx="4983480" cy="114300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868680" y="1554480"/>
            <a:ext cx="73152" cy="1143000"/>
          </a:xfrm>
          <a:prstGeom prst="rect">
            <a:avLst/>
          </a:prstGeom>
          <a:solidFill>
            <a:srgbClr val="D285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69848" y="1719072"/>
            <a:ext cx="463600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62D4A"/>
                </a:solidFill>
                <a:latin typeface="Arial"/>
              </a:defRPr>
            </a:pPr>
            <a:r>
              <a:t>Формальная цифровизация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69848" y="2121408"/>
            <a:ext cx="4663440" cy="448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00">
                <a:solidFill>
                  <a:srgbClr val="1E242A"/>
                </a:solidFill>
                <a:latin typeface="Arial"/>
              </a:defRPr>
            </a:pPr>
            <a:r>
              <a:t>измерять использование и эффект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355080" y="1554480"/>
            <a:ext cx="4983480" cy="114300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355080" y="1554480"/>
            <a:ext cx="73152" cy="1143000"/>
          </a:xfrm>
          <a:prstGeom prst="rect">
            <a:avLst/>
          </a:prstGeom>
          <a:solidFill>
            <a:srgbClr val="3168A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56248" y="1719072"/>
            <a:ext cx="463600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62D4A"/>
                </a:solidFill>
                <a:latin typeface="Arial"/>
              </a:defRPr>
            </a:pPr>
            <a:r>
              <a:t>Недоверие работников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56248" y="2121408"/>
            <a:ext cx="4663440" cy="448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00">
                <a:solidFill>
                  <a:srgbClr val="1E242A"/>
                </a:solidFill>
                <a:latin typeface="Arial"/>
              </a:defRPr>
            </a:pPr>
            <a:r>
              <a:t>прозрачность и обратная связь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68680" y="3063239"/>
            <a:ext cx="4983480" cy="114300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68680" y="3063239"/>
            <a:ext cx="73152" cy="1143000"/>
          </a:xfrm>
          <a:prstGeom prst="rect">
            <a:avLst/>
          </a:prstGeom>
          <a:solidFill>
            <a:srgbClr val="3A82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069848" y="3227832"/>
            <a:ext cx="463600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62D4A"/>
                </a:solidFill>
                <a:latin typeface="Arial"/>
              </a:defRPr>
            </a:pPr>
            <a:r>
              <a:t>Конфликт с работодателями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69848" y="3630168"/>
            <a:ext cx="4663440" cy="448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00">
                <a:solidFill>
                  <a:srgbClr val="1E242A"/>
                </a:solidFill>
                <a:latin typeface="Arial"/>
              </a:defRPr>
            </a:pPr>
            <a:r>
              <a:t>медиация и совместные KPI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355080" y="3063239"/>
            <a:ext cx="4983480" cy="114300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355080" y="3063239"/>
            <a:ext cx="73152" cy="1143000"/>
          </a:xfrm>
          <a:prstGeom prst="rect">
            <a:avLst/>
          </a:prstGeom>
          <a:solidFill>
            <a:srgbClr val="162D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56248" y="3227832"/>
            <a:ext cx="463600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62D4A"/>
                </a:solidFill>
                <a:latin typeface="Arial"/>
              </a:defRPr>
            </a:pPr>
            <a:r>
              <a:t>Недостаток компетенций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56248" y="3630168"/>
            <a:ext cx="4663440" cy="448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00">
                <a:solidFill>
                  <a:srgbClr val="1E242A"/>
                </a:solidFill>
                <a:latin typeface="Arial"/>
              </a:defRPr>
            </a:pPr>
            <a:r>
              <a:t>обучение и сертификация профактива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68680" y="4572000"/>
            <a:ext cx="4983480" cy="114300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68680" y="4572000"/>
            <a:ext cx="73152" cy="1143000"/>
          </a:xfrm>
          <a:prstGeom prst="rect">
            <a:avLst/>
          </a:prstGeom>
          <a:solidFill>
            <a:srgbClr val="3168A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69848" y="4736592"/>
            <a:ext cx="463600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62D4A"/>
                </a:solidFill>
                <a:latin typeface="Arial"/>
              </a:defRPr>
            </a:pPr>
            <a:r>
              <a:t>Риски данных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69848" y="5138928"/>
            <a:ext cx="4663440" cy="448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00">
                <a:solidFill>
                  <a:srgbClr val="1E242A"/>
                </a:solidFill>
                <a:latin typeface="Arial"/>
              </a:defRPr>
            </a:pPr>
            <a:r>
              <a:t>privacy-by-design и аудит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355080" y="4572000"/>
            <a:ext cx="4983480" cy="114300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6355080" y="4572000"/>
            <a:ext cx="73152" cy="1143000"/>
          </a:xfrm>
          <a:prstGeom prst="rect">
            <a:avLst/>
          </a:prstGeom>
          <a:solidFill>
            <a:srgbClr val="3A82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556248" y="4736592"/>
            <a:ext cx="463600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62D4A"/>
                </a:solidFill>
                <a:latin typeface="Arial"/>
              </a:defRPr>
            </a:pPr>
            <a:r>
              <a:t>Неравномерность регионов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556248" y="5138928"/>
            <a:ext cx="4663440" cy="448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00">
                <a:solidFill>
                  <a:srgbClr val="1E242A"/>
                </a:solidFill>
                <a:latin typeface="Arial"/>
              </a:defRPr>
            </a:pPr>
            <a:r>
              <a:t>типовые решения и проектные офисы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58368" y="6537960"/>
            <a:ext cx="10881360" cy="13716"/>
          </a:xfrm>
          <a:prstGeom prst="rect">
            <a:avLst/>
          </a:prstGeom>
          <a:solidFill>
            <a:srgbClr val="D1DB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58368" y="6574536"/>
            <a:ext cx="36576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5"/>
                </a:solidFill>
                <a:latin typeface="Arial"/>
              </a:defRPr>
            </a:pPr>
            <a:r>
              <a:t>ПРОФСОЮЗ 4.0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A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411480"/>
            <a:ext cx="107899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62D4A"/>
                </a:solidFill>
                <a:latin typeface="Arial"/>
              </a:defRPr>
            </a:pPr>
            <a:r>
              <a:t>Целевой образ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6656" y="1060704"/>
            <a:ext cx="10515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5C6975"/>
                </a:solidFill>
                <a:latin typeface="Arial"/>
              </a:defRPr>
            </a:pPr>
            <a:r>
              <a:t>Профсоюз 4.0 — постоянная инфраструктура развития человека труда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411480"/>
            <a:ext cx="4114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3168A5"/>
                </a:solidFill>
                <a:latin typeface="Arial"/>
              </a:defRPr>
            </a:pPr>
            <a:r>
              <a:t>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16459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400" b="1">
                <a:solidFill>
                  <a:srgbClr val="162D4A"/>
                </a:solidFill>
                <a:latin typeface="Arial"/>
              </a:defRPr>
            </a:pPr>
            <a:r>
              <a:t>Не только защищать права, но и повышать способность человека жить, работать, учиться и влиять на среду труда.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3657600"/>
            <a:ext cx="1920240" cy="822960"/>
          </a:xfrm>
          <a:prstGeom prst="roundRect">
            <a:avLst/>
          </a:prstGeom>
          <a:solidFill>
            <a:srgbClr val="3168A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3886200"/>
            <a:ext cx="17830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ЗАЩИТА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971800" y="3657600"/>
            <a:ext cx="1920240" cy="822960"/>
          </a:xfrm>
          <a:prstGeom prst="roundRect">
            <a:avLst/>
          </a:prstGeom>
          <a:solidFill>
            <a:srgbClr val="3A82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035808" y="3886200"/>
            <a:ext cx="17830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РАЗВИТИЕ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257800" y="3657600"/>
            <a:ext cx="1920240" cy="822960"/>
          </a:xfrm>
          <a:prstGeom prst="roundRect">
            <a:avLst/>
          </a:prstGeom>
          <a:solidFill>
            <a:srgbClr val="D285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321808" y="3886200"/>
            <a:ext cx="17830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УЧАСТИЕ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543800" y="3657600"/>
            <a:ext cx="1920240" cy="822960"/>
          </a:xfrm>
          <a:prstGeom prst="roundRect">
            <a:avLst/>
          </a:prstGeom>
          <a:solidFill>
            <a:srgbClr val="162D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607808" y="3886200"/>
            <a:ext cx="17830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БЛАГОПОЛУЧИЕ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829800" y="3657600"/>
            <a:ext cx="1920240" cy="822960"/>
          </a:xfrm>
          <a:prstGeom prst="roundRect">
            <a:avLst/>
          </a:prstGeom>
          <a:solidFill>
            <a:srgbClr val="3168A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893808" y="3886200"/>
            <a:ext cx="17830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ПАРТНЕРСТВО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58368" y="6537960"/>
            <a:ext cx="10881360" cy="13716"/>
          </a:xfrm>
          <a:prstGeom prst="rect">
            <a:avLst/>
          </a:prstGeom>
          <a:solidFill>
            <a:srgbClr val="D1DB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58368" y="6574536"/>
            <a:ext cx="36576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5"/>
                </a:solidFill>
                <a:latin typeface="Arial"/>
              </a:defRPr>
            </a:pPr>
            <a:r>
              <a:t>ПРОФСОЮЗ 4.0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411480"/>
            <a:ext cx="107899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62D4A"/>
                </a:solidFill>
                <a:latin typeface="Arial"/>
              </a:defRPr>
            </a:pPr>
            <a:r>
              <a:t>Почему профсоюзам нужна модель 4.0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6656" y="1060704"/>
            <a:ext cx="10515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5C6975"/>
                </a:solidFill>
                <a:latin typeface="Arial"/>
              </a:defRPr>
            </a:pPr>
            <a:r>
              <a:t>Труд меняется быстрее, чем традиционные институты его сопровождения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411480"/>
            <a:ext cx="4114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3168A5"/>
                </a:solidFill>
                <a:latin typeface="Arial"/>
              </a:defRPr>
            </a:pPr>
            <a:r>
              <a:t>02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1645920"/>
            <a:ext cx="4983480" cy="160020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731520" y="1645920"/>
            <a:ext cx="73152" cy="1600200"/>
          </a:xfrm>
          <a:prstGeom prst="rect">
            <a:avLst/>
          </a:prstGeom>
          <a:solidFill>
            <a:srgbClr val="3168A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32688" y="1810512"/>
            <a:ext cx="463600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62D4A"/>
                </a:solidFill>
                <a:latin typeface="Arial"/>
              </a:defRPr>
            </a:pPr>
            <a:r>
              <a:t>Технологии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32688" y="2212848"/>
            <a:ext cx="4663440" cy="9052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1E242A"/>
                </a:solidFill>
                <a:latin typeface="Arial"/>
              </a:defRPr>
            </a:pPr>
            <a:r>
              <a:t>ИИ, автоматизация и платформенная занятость меняют профессии и требования к человеку.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17920" y="1645920"/>
            <a:ext cx="4983480" cy="160020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217920" y="1645920"/>
            <a:ext cx="73152" cy="1600200"/>
          </a:xfrm>
          <a:prstGeom prst="rect">
            <a:avLst/>
          </a:prstGeom>
          <a:solidFill>
            <a:srgbClr val="3A82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9088" y="1810512"/>
            <a:ext cx="463600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62D4A"/>
                </a:solidFill>
                <a:latin typeface="Arial"/>
              </a:defRPr>
            </a:pPr>
            <a:r>
              <a:t>Кадры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19088" y="2212848"/>
            <a:ext cx="4663440" cy="9052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1E242A"/>
                </a:solidFill>
                <a:latin typeface="Arial"/>
              </a:defRPr>
            </a:pPr>
            <a:r>
              <a:t>Дефицит компетенций превращает обучение и удержание работников в стратегическую задачу.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31520" y="3657600"/>
            <a:ext cx="4983480" cy="160020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731520" y="3657600"/>
            <a:ext cx="73152" cy="1600200"/>
          </a:xfrm>
          <a:prstGeom prst="rect">
            <a:avLst/>
          </a:prstGeom>
          <a:solidFill>
            <a:srgbClr val="D285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32688" y="3822191"/>
            <a:ext cx="463600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62D4A"/>
                </a:solidFill>
                <a:latin typeface="Arial"/>
              </a:defRPr>
            </a:pPr>
            <a:r>
              <a:t>Доверие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32688" y="4224528"/>
            <a:ext cx="4663440" cy="9052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1E242A"/>
                </a:solidFill>
                <a:latin typeface="Arial"/>
              </a:defRPr>
            </a:pPr>
            <a:r>
              <a:t>Работникам нужны быстрые, прозрачные и реально полезные сервисы — не только формальное членство.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17920" y="3657600"/>
            <a:ext cx="4983480" cy="160020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17920" y="3657600"/>
            <a:ext cx="73152" cy="1600200"/>
          </a:xfrm>
          <a:prstGeom prst="rect">
            <a:avLst/>
          </a:prstGeom>
          <a:solidFill>
            <a:srgbClr val="162D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19088" y="3822191"/>
            <a:ext cx="463600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62D4A"/>
                </a:solidFill>
                <a:latin typeface="Arial"/>
              </a:defRPr>
            </a:pPr>
            <a:r>
              <a:t>Партнерство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19088" y="4224528"/>
            <a:ext cx="4663440" cy="9052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1E242A"/>
                </a:solidFill>
                <a:latin typeface="Arial"/>
              </a:defRPr>
            </a:pPr>
            <a:r>
              <a:t>Предприятиям и государству нужен зрелый социальный партнер, способный работать с изменениями.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58368" y="6537960"/>
            <a:ext cx="10881360" cy="13716"/>
          </a:xfrm>
          <a:prstGeom prst="rect">
            <a:avLst/>
          </a:prstGeom>
          <a:solidFill>
            <a:srgbClr val="D1DB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58368" y="6574536"/>
            <a:ext cx="36576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5"/>
                </a:solidFill>
                <a:latin typeface="Arial"/>
              </a:defRPr>
            </a:pPr>
            <a:r>
              <a:t>ПРОФСОЮЗ 4.0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A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411480"/>
            <a:ext cx="107899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62D4A"/>
                </a:solidFill>
                <a:latin typeface="Arial"/>
              </a:defRPr>
            </a:pPr>
            <a:r>
              <a:t>Миссия Профсоюза 4.0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6656" y="1060704"/>
            <a:ext cx="10515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5C6975"/>
                </a:solidFill>
                <a:latin typeface="Arial"/>
              </a:defRPr>
            </a:pPr>
            <a:r>
              <a:t>От защиты — к развитию, участию и благополучию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411480"/>
            <a:ext cx="4114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3168A5"/>
                </a:solidFill>
                <a:latin typeface="Arial"/>
              </a:defRPr>
            </a:pPr>
            <a:r>
              <a:t>03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1645920"/>
            <a:ext cx="10241280" cy="1828800"/>
          </a:xfrm>
          <a:prstGeom prst="roundRect">
            <a:avLst/>
          </a:prstGeom>
          <a:solidFill>
            <a:srgbClr val="FFFFFF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280160" y="1965960"/>
            <a:ext cx="9509760" cy="1143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162D4A"/>
                </a:solidFill>
                <a:latin typeface="Arial"/>
              </a:defRPr>
            </a:pPr>
            <a:r>
              <a:t>Защищать достоинство человека труда и создавать условия, при которых труд становится источником благополучия, развития, профессиональной реализации и общественного признания.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22960" y="4069080"/>
            <a:ext cx="2468880" cy="132588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22960" y="4069080"/>
            <a:ext cx="73152" cy="1325880"/>
          </a:xfrm>
          <a:prstGeom prst="rect">
            <a:avLst/>
          </a:prstGeom>
          <a:solidFill>
            <a:srgbClr val="3168A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24128" y="4233672"/>
            <a:ext cx="212140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62D4A"/>
                </a:solidFill>
                <a:latin typeface="Arial"/>
              </a:defRPr>
            </a:pPr>
            <a:r>
              <a:t>ЗАЩИТА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24128" y="4636008"/>
            <a:ext cx="2148840" cy="6309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00">
                <a:solidFill>
                  <a:srgbClr val="1E242A"/>
                </a:solidFill>
                <a:latin typeface="Arial"/>
              </a:defRPr>
            </a:pPr>
            <a:r>
              <a:t>права и безопасность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611879" y="4069080"/>
            <a:ext cx="2468880" cy="132588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3611879" y="4069080"/>
            <a:ext cx="73152" cy="1325880"/>
          </a:xfrm>
          <a:prstGeom prst="rect">
            <a:avLst/>
          </a:prstGeom>
          <a:solidFill>
            <a:srgbClr val="3A82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813048" y="4233672"/>
            <a:ext cx="212140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62D4A"/>
                </a:solidFill>
                <a:latin typeface="Arial"/>
              </a:defRPr>
            </a:pPr>
            <a:r>
              <a:t>РАЗВИТИЕ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813048" y="4636008"/>
            <a:ext cx="2148840" cy="6309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00">
                <a:solidFill>
                  <a:srgbClr val="1E242A"/>
                </a:solidFill>
                <a:latin typeface="Arial"/>
              </a:defRPr>
            </a:pPr>
            <a:r>
              <a:t>компетенции и карьера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00800" y="4069080"/>
            <a:ext cx="2468880" cy="132588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400800" y="4069080"/>
            <a:ext cx="73152" cy="1325880"/>
          </a:xfrm>
          <a:prstGeom prst="rect">
            <a:avLst/>
          </a:prstGeom>
          <a:solidFill>
            <a:srgbClr val="D285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601968" y="4233672"/>
            <a:ext cx="212140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62D4A"/>
                </a:solidFill>
                <a:latin typeface="Arial"/>
              </a:defRPr>
            </a:pPr>
            <a:r>
              <a:t>УЧАСТИЕ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01968" y="4636008"/>
            <a:ext cx="2148840" cy="6309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00">
                <a:solidFill>
                  <a:srgbClr val="1E242A"/>
                </a:solidFill>
                <a:latin typeface="Arial"/>
              </a:defRPr>
            </a:pPr>
            <a:r>
              <a:t>влияние на предприятие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9189719" y="4069080"/>
            <a:ext cx="2468880" cy="132588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189719" y="4069080"/>
            <a:ext cx="73152" cy="1325880"/>
          </a:xfrm>
          <a:prstGeom prst="rect">
            <a:avLst/>
          </a:prstGeom>
          <a:solidFill>
            <a:srgbClr val="162D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390888" y="4233672"/>
            <a:ext cx="212140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62D4A"/>
                </a:solidFill>
                <a:latin typeface="Arial"/>
              </a:defRPr>
            </a:pPr>
            <a:r>
              <a:t>БЛАГОПОЛУЧИЕ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390888" y="4636008"/>
            <a:ext cx="2148840" cy="6309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00">
                <a:solidFill>
                  <a:srgbClr val="1E242A"/>
                </a:solidFill>
                <a:latin typeface="Arial"/>
              </a:defRPr>
            </a:pPr>
            <a:r>
              <a:t>здоровье и доход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58368" y="6537960"/>
            <a:ext cx="10881360" cy="13716"/>
          </a:xfrm>
          <a:prstGeom prst="rect">
            <a:avLst/>
          </a:prstGeom>
          <a:solidFill>
            <a:srgbClr val="D1DB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58368" y="6574536"/>
            <a:ext cx="36576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5"/>
                </a:solidFill>
                <a:latin typeface="Arial"/>
              </a:defRPr>
            </a:pPr>
            <a:r>
              <a:t>ПРОФСОЮЗ 4.0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411480"/>
            <a:ext cx="107899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62D4A"/>
                </a:solidFill>
                <a:latin typeface="Arial"/>
              </a:defRPr>
            </a:pPr>
            <a:r>
              <a:t>Новая роль профсоюза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6656" y="1060704"/>
            <a:ext cx="10515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5C6975"/>
                </a:solidFill>
                <a:latin typeface="Arial"/>
              </a:defRPr>
            </a:pPr>
            <a:r>
              <a:t>Профсоюз становится инфраструктурой профессиональной жизни человека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411480"/>
            <a:ext cx="4114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3168A5"/>
                </a:solidFill>
                <a:latin typeface="Arial"/>
              </a:defRPr>
            </a:pPr>
            <a:r>
              <a:t>04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600200"/>
            <a:ext cx="2514600" cy="141732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02920" y="1600200"/>
            <a:ext cx="73152" cy="1417320"/>
          </a:xfrm>
          <a:prstGeom prst="rect">
            <a:avLst/>
          </a:prstGeom>
          <a:solidFill>
            <a:srgbClr val="3168A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04088" y="1764792"/>
            <a:ext cx="216712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62D4A"/>
                </a:solidFill>
                <a:latin typeface="Arial"/>
              </a:defRPr>
            </a:pPr>
            <a:r>
              <a:t>Защитник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4088" y="2167128"/>
            <a:ext cx="2194560" cy="7223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50">
                <a:solidFill>
                  <a:srgbClr val="1E242A"/>
                </a:solidFill>
                <a:latin typeface="Arial"/>
              </a:defRPr>
            </a:pPr>
            <a:r>
              <a:t>правовая помощь и представительство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383280" y="1600200"/>
            <a:ext cx="2514600" cy="141732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383280" y="1600200"/>
            <a:ext cx="73152" cy="1417320"/>
          </a:xfrm>
          <a:prstGeom prst="rect">
            <a:avLst/>
          </a:prstGeom>
          <a:solidFill>
            <a:srgbClr val="3A82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584448" y="1764792"/>
            <a:ext cx="216712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62D4A"/>
                </a:solidFill>
                <a:latin typeface="Arial"/>
              </a:defRPr>
            </a:pPr>
            <a:r>
              <a:t>Медиатор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84448" y="2167128"/>
            <a:ext cx="2194560" cy="7223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50">
                <a:solidFill>
                  <a:srgbClr val="1E242A"/>
                </a:solidFill>
                <a:latin typeface="Arial"/>
              </a:defRPr>
            </a:pPr>
            <a:r>
              <a:t>переговоры и урегулирование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63640" y="1600200"/>
            <a:ext cx="2514600" cy="141732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263640" y="1600200"/>
            <a:ext cx="73152" cy="1417320"/>
          </a:xfrm>
          <a:prstGeom prst="rect">
            <a:avLst/>
          </a:prstGeom>
          <a:solidFill>
            <a:srgbClr val="D285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64807" y="1764792"/>
            <a:ext cx="216712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62D4A"/>
                </a:solidFill>
                <a:latin typeface="Arial"/>
              </a:defRPr>
            </a:pPr>
            <a:r>
              <a:t>Навигатор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64807" y="2167128"/>
            <a:ext cx="2194560" cy="7223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50">
                <a:solidFill>
                  <a:srgbClr val="1E242A"/>
                </a:solidFill>
                <a:latin typeface="Arial"/>
              </a:defRPr>
            </a:pPr>
            <a:r>
              <a:t>обучение, карьера, компетенции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144000" y="1600200"/>
            <a:ext cx="2514600" cy="141732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9144000" y="1600200"/>
            <a:ext cx="73152" cy="1417320"/>
          </a:xfrm>
          <a:prstGeom prst="rect">
            <a:avLst/>
          </a:prstGeom>
          <a:solidFill>
            <a:srgbClr val="162D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345168" y="1764792"/>
            <a:ext cx="216712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62D4A"/>
                </a:solidFill>
                <a:latin typeface="Arial"/>
              </a:defRPr>
            </a:pPr>
            <a:r>
              <a:t>Оператор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345168" y="2167128"/>
            <a:ext cx="2194560" cy="7223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50">
                <a:solidFill>
                  <a:srgbClr val="1E242A"/>
                </a:solidFill>
                <a:latin typeface="Arial"/>
              </a:defRPr>
            </a:pPr>
            <a:r>
              <a:t>социальные и цифровые сервисы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1920240" y="3794760"/>
            <a:ext cx="2514600" cy="141732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920240" y="3794760"/>
            <a:ext cx="73152" cy="1417320"/>
          </a:xfrm>
          <a:prstGeom prst="rect">
            <a:avLst/>
          </a:prstGeom>
          <a:solidFill>
            <a:srgbClr val="3168A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2121408" y="3959352"/>
            <a:ext cx="216712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62D4A"/>
                </a:solidFill>
                <a:latin typeface="Arial"/>
              </a:defRPr>
            </a:pPr>
            <a:r>
              <a:t>Партнер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121408" y="4361688"/>
            <a:ext cx="2194560" cy="7223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50">
                <a:solidFill>
                  <a:srgbClr val="1E242A"/>
                </a:solidFill>
                <a:latin typeface="Arial"/>
              </a:defRPr>
            </a:pPr>
            <a:r>
              <a:t>производительность и развитие предприятия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4800600" y="3794760"/>
            <a:ext cx="2514600" cy="141732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4800600" y="3794760"/>
            <a:ext cx="73152" cy="1417320"/>
          </a:xfrm>
          <a:prstGeom prst="rect">
            <a:avLst/>
          </a:prstGeom>
          <a:solidFill>
            <a:srgbClr val="3A82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001768" y="3959352"/>
            <a:ext cx="216712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62D4A"/>
                </a:solidFill>
                <a:latin typeface="Arial"/>
              </a:defRPr>
            </a:pPr>
            <a:r>
              <a:t>Контролер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01768" y="4361688"/>
            <a:ext cx="2194560" cy="7223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50">
                <a:solidFill>
                  <a:srgbClr val="1E242A"/>
                </a:solidFill>
                <a:latin typeface="Arial"/>
              </a:defRPr>
            </a:pPr>
            <a:r>
              <a:t>условия труда и общественный аудит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7680960" y="3794760"/>
            <a:ext cx="2514600" cy="141732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7680960" y="3794760"/>
            <a:ext cx="73152" cy="1417320"/>
          </a:xfrm>
          <a:prstGeom prst="rect">
            <a:avLst/>
          </a:prstGeom>
          <a:solidFill>
            <a:srgbClr val="D285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882128" y="3959352"/>
            <a:ext cx="216712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62D4A"/>
                </a:solidFill>
                <a:latin typeface="Arial"/>
              </a:defRPr>
            </a:pPr>
            <a:r>
              <a:t>Сообщество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882128" y="4361688"/>
            <a:ext cx="2194560" cy="7223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50">
                <a:solidFill>
                  <a:srgbClr val="1E242A"/>
                </a:solidFill>
                <a:latin typeface="Arial"/>
              </a:defRPr>
            </a:pPr>
            <a:r>
              <a:t>солидарность и профессиональная идентичность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58368" y="6537960"/>
            <a:ext cx="10881360" cy="13716"/>
          </a:xfrm>
          <a:prstGeom prst="rect">
            <a:avLst/>
          </a:prstGeom>
          <a:solidFill>
            <a:srgbClr val="D1DB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658368" y="6574536"/>
            <a:ext cx="36576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5"/>
                </a:solidFill>
                <a:latin typeface="Arial"/>
              </a:defRPr>
            </a:pPr>
            <a:r>
              <a:t>ПРОФСОЮЗ 4.0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A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411480"/>
            <a:ext cx="107899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62D4A"/>
                </a:solidFill>
                <a:latin typeface="Arial"/>
              </a:defRPr>
            </a:pPr>
            <a:r>
              <a:t>Архитектура Профсоюза 4.0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6656" y="1060704"/>
            <a:ext cx="10515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5C6975"/>
                </a:solidFill>
                <a:latin typeface="Arial"/>
              </a:defRPr>
            </a:pPr>
            <a:r>
              <a:t>Семь взаимосвязанных контуров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411480"/>
            <a:ext cx="4114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3168A5"/>
                </a:solidFill>
                <a:latin typeface="Arial"/>
              </a:defRPr>
            </a:pPr>
            <a:r>
              <a:t>05</a:t>
            </a:r>
          </a:p>
        </p:txBody>
      </p:sp>
      <p:sp>
        <p:nvSpPr>
          <p:cNvPr id="6" name="Oval 5"/>
          <p:cNvSpPr/>
          <p:nvPr/>
        </p:nvSpPr>
        <p:spPr>
          <a:xfrm>
            <a:off x="4800600" y="2286000"/>
            <a:ext cx="2468880" cy="1234440"/>
          </a:xfrm>
          <a:prstGeom prst="ellipse">
            <a:avLst/>
          </a:prstGeom>
          <a:solidFill>
            <a:srgbClr val="162D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983480" y="2578608"/>
            <a:ext cx="2103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700" b="1">
                <a:solidFill>
                  <a:srgbClr val="FFFFFF"/>
                </a:solidFill>
                <a:latin typeface="Arial"/>
              </a:defRPr>
            </a:pPr>
            <a:r>
              <a:t>ЧЕЛОВЕК ТРУДА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1417320"/>
            <a:ext cx="2743200" cy="105156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640080" y="1417320"/>
            <a:ext cx="73152" cy="1051560"/>
          </a:xfrm>
          <a:prstGeom prst="rect">
            <a:avLst/>
          </a:prstGeom>
          <a:solidFill>
            <a:srgbClr val="3168A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7" y="1581912"/>
            <a:ext cx="239572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162D4A"/>
                </a:solidFill>
                <a:latin typeface="Arial"/>
              </a:defRPr>
            </a:pPr>
            <a:r>
              <a:t>Цифровое ядро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1247" y="1984248"/>
            <a:ext cx="2423160" cy="3566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850">
                <a:solidFill>
                  <a:srgbClr val="1E242A"/>
                </a:solidFill>
                <a:latin typeface="Arial"/>
              </a:defRPr>
            </a:pPr>
          </a:p>
        </p:txBody>
      </p:sp>
      <p:sp>
        <p:nvSpPr>
          <p:cNvPr id="12" name="Rounded Rectangle 11"/>
          <p:cNvSpPr/>
          <p:nvPr/>
        </p:nvSpPr>
        <p:spPr>
          <a:xfrm>
            <a:off x="640080" y="4160520"/>
            <a:ext cx="2743200" cy="105156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40080" y="4160520"/>
            <a:ext cx="73152" cy="1051560"/>
          </a:xfrm>
          <a:prstGeom prst="rect">
            <a:avLst/>
          </a:prstGeom>
          <a:solidFill>
            <a:srgbClr val="3A82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41247" y="4325112"/>
            <a:ext cx="239572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162D4A"/>
                </a:solidFill>
                <a:latin typeface="Arial"/>
              </a:defRPr>
            </a:pPr>
            <a:r>
              <a:t>Защита прав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41247" y="4727448"/>
            <a:ext cx="2423160" cy="3566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850">
                <a:solidFill>
                  <a:srgbClr val="1E242A"/>
                </a:solidFill>
                <a:latin typeface="Arial"/>
              </a:defRPr>
            </a:pPr>
          </a:p>
        </p:txBody>
      </p:sp>
      <p:sp>
        <p:nvSpPr>
          <p:cNvPr id="16" name="Rounded Rectangle 15"/>
          <p:cNvSpPr/>
          <p:nvPr/>
        </p:nvSpPr>
        <p:spPr>
          <a:xfrm>
            <a:off x="3657600" y="1051560"/>
            <a:ext cx="2743200" cy="105156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3657600" y="1051560"/>
            <a:ext cx="73152" cy="1051560"/>
          </a:xfrm>
          <a:prstGeom prst="rect">
            <a:avLst/>
          </a:prstGeom>
          <a:solidFill>
            <a:srgbClr val="D285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858768" y="1216151"/>
            <a:ext cx="239572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162D4A"/>
                </a:solidFill>
                <a:latin typeface="Arial"/>
              </a:defRPr>
            </a:pPr>
            <a:r>
              <a:t>Развитие человека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858768" y="1618488"/>
            <a:ext cx="2423160" cy="3566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850">
                <a:solidFill>
                  <a:srgbClr val="1E242A"/>
                </a:solidFill>
                <a:latin typeface="Arial"/>
              </a:defRPr>
            </a:pPr>
          </a:p>
        </p:txBody>
      </p:sp>
      <p:sp>
        <p:nvSpPr>
          <p:cNvPr id="20" name="Rounded Rectangle 19"/>
          <p:cNvSpPr/>
          <p:nvPr/>
        </p:nvSpPr>
        <p:spPr>
          <a:xfrm>
            <a:off x="8001000" y="1417320"/>
            <a:ext cx="2743200" cy="105156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8001000" y="1417320"/>
            <a:ext cx="73152" cy="1051560"/>
          </a:xfrm>
          <a:prstGeom prst="rect">
            <a:avLst/>
          </a:prstGeom>
          <a:solidFill>
            <a:srgbClr val="162D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202168" y="1581912"/>
            <a:ext cx="239572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162D4A"/>
                </a:solidFill>
                <a:latin typeface="Arial"/>
              </a:defRPr>
            </a:pPr>
            <a:r>
              <a:t>Безопасность труда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02168" y="1984248"/>
            <a:ext cx="2423160" cy="3566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850">
                <a:solidFill>
                  <a:srgbClr val="1E242A"/>
                </a:solidFill>
                <a:latin typeface="Arial"/>
              </a:defRPr>
            </a:pPr>
          </a:p>
        </p:txBody>
      </p:sp>
      <p:sp>
        <p:nvSpPr>
          <p:cNvPr id="24" name="Rounded Rectangle 23"/>
          <p:cNvSpPr/>
          <p:nvPr/>
        </p:nvSpPr>
        <p:spPr>
          <a:xfrm>
            <a:off x="8229600" y="4160520"/>
            <a:ext cx="2743200" cy="105156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8229600" y="4160520"/>
            <a:ext cx="73152" cy="1051560"/>
          </a:xfrm>
          <a:prstGeom prst="rect">
            <a:avLst/>
          </a:prstGeom>
          <a:solidFill>
            <a:srgbClr val="3168A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430768" y="4325112"/>
            <a:ext cx="239572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162D4A"/>
                </a:solidFill>
                <a:latin typeface="Arial"/>
              </a:defRPr>
            </a:pPr>
            <a:r>
              <a:t>Социальная экосистема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430768" y="4727448"/>
            <a:ext cx="2423160" cy="3566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850">
                <a:solidFill>
                  <a:srgbClr val="1E242A"/>
                </a:solidFill>
                <a:latin typeface="Arial"/>
              </a:defRPr>
            </a:pPr>
          </a:p>
        </p:txBody>
      </p:sp>
      <p:sp>
        <p:nvSpPr>
          <p:cNvPr id="28" name="Rounded Rectangle 27"/>
          <p:cNvSpPr/>
          <p:nvPr/>
        </p:nvSpPr>
        <p:spPr>
          <a:xfrm>
            <a:off x="3337560" y="4754880"/>
            <a:ext cx="2743200" cy="105156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3337560" y="4754880"/>
            <a:ext cx="73152" cy="1051560"/>
          </a:xfrm>
          <a:prstGeom prst="rect">
            <a:avLst/>
          </a:prstGeom>
          <a:solidFill>
            <a:srgbClr val="3A82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3538728" y="4919472"/>
            <a:ext cx="239572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162D4A"/>
                </a:solidFill>
                <a:latin typeface="Arial"/>
              </a:defRPr>
            </a:pPr>
            <a:r>
              <a:t>Экономика участия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538728" y="5321808"/>
            <a:ext cx="2423160" cy="3566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850">
                <a:solidFill>
                  <a:srgbClr val="1E242A"/>
                </a:solidFill>
                <a:latin typeface="Arial"/>
              </a:defRPr>
            </a:pPr>
          </a:p>
        </p:txBody>
      </p:sp>
      <p:sp>
        <p:nvSpPr>
          <p:cNvPr id="32" name="Rounded Rectangle 31"/>
          <p:cNvSpPr/>
          <p:nvPr/>
        </p:nvSpPr>
        <p:spPr>
          <a:xfrm>
            <a:off x="6355080" y="4754880"/>
            <a:ext cx="2743200" cy="105156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6355080" y="4754880"/>
            <a:ext cx="73152" cy="1051560"/>
          </a:xfrm>
          <a:prstGeom prst="rect">
            <a:avLst/>
          </a:prstGeom>
          <a:solidFill>
            <a:srgbClr val="D285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556248" y="4919472"/>
            <a:ext cx="239572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162D4A"/>
                </a:solidFill>
                <a:latin typeface="Arial"/>
              </a:defRPr>
            </a:pPr>
            <a:r>
              <a:t>Аналитика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56248" y="5321808"/>
            <a:ext cx="2423160" cy="3566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850">
                <a:solidFill>
                  <a:srgbClr val="1E242A"/>
                </a:solidFill>
                <a:latin typeface="Arial"/>
              </a:defRPr>
            </a:pPr>
          </a:p>
        </p:txBody>
      </p:sp>
      <p:sp>
        <p:nvSpPr>
          <p:cNvPr id="36" name="Rectangle 35"/>
          <p:cNvSpPr/>
          <p:nvPr/>
        </p:nvSpPr>
        <p:spPr>
          <a:xfrm>
            <a:off x="658368" y="6537960"/>
            <a:ext cx="10881360" cy="13716"/>
          </a:xfrm>
          <a:prstGeom prst="rect">
            <a:avLst/>
          </a:prstGeom>
          <a:solidFill>
            <a:srgbClr val="D1DB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658368" y="6574536"/>
            <a:ext cx="36576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5"/>
                </a:solidFill>
                <a:latin typeface="Arial"/>
              </a:defRPr>
            </a:pPr>
            <a:r>
              <a:t>ПРОФСОЮЗ 4.0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411480"/>
            <a:ext cx="107899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62D4A"/>
                </a:solidFill>
                <a:latin typeface="Arial"/>
              </a:defRPr>
            </a:pPr>
            <a:r>
              <a:t>Цифровое ядро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6656" y="1060704"/>
            <a:ext cx="10515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5C6975"/>
                </a:solidFill>
                <a:latin typeface="Arial"/>
              </a:defRPr>
            </a:pPr>
            <a:r>
              <a:t>Единое окно профсоюзных сервисов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411480"/>
            <a:ext cx="4114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3168A5"/>
                </a:solidFill>
                <a:latin typeface="Arial"/>
              </a:defRPr>
            </a:pPr>
            <a:r>
              <a:t>06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54480"/>
            <a:ext cx="4846320" cy="43891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spcAft>
                <a:spcPts val="800"/>
              </a:spcAft>
              <a:defRPr sz="1800">
                <a:solidFill>
                  <a:srgbClr val="1E242A"/>
                </a:solidFill>
                <a:latin typeface="Arial"/>
              </a:defRPr>
            </a:pPr>
            <a:r>
              <a:t>• Цифровой профсоюзный билет</a:t>
            </a:r>
          </a:p>
          <a:p>
            <a:pPr>
              <a:spcAft>
                <a:spcPts val="800"/>
              </a:spcAft>
              <a:defRPr sz="1800">
                <a:solidFill>
                  <a:srgbClr val="1E242A"/>
                </a:solidFill>
                <a:latin typeface="Arial"/>
              </a:defRPr>
            </a:pPr>
            <a:r>
              <a:t>• Личный кабинет</a:t>
            </a:r>
          </a:p>
          <a:p>
            <a:pPr>
              <a:spcAft>
                <a:spcPts val="800"/>
              </a:spcAft>
              <a:defRPr sz="1800">
                <a:solidFill>
                  <a:srgbClr val="1E242A"/>
                </a:solidFill>
                <a:latin typeface="Arial"/>
              </a:defRPr>
            </a:pPr>
            <a:r>
              <a:t>• Обращения и юридическая поддержка</a:t>
            </a:r>
          </a:p>
          <a:p>
            <a:pPr>
              <a:spcAft>
                <a:spcPts val="800"/>
              </a:spcAft>
              <a:defRPr sz="1800">
                <a:solidFill>
                  <a:srgbClr val="1E242A"/>
                </a:solidFill>
                <a:latin typeface="Arial"/>
              </a:defRPr>
            </a:pPr>
            <a:r>
              <a:t>• Электронные голосования</a:t>
            </a:r>
          </a:p>
          <a:p>
            <a:pPr>
              <a:spcAft>
                <a:spcPts val="800"/>
              </a:spcAft>
              <a:defRPr sz="1800">
                <a:solidFill>
                  <a:srgbClr val="1E242A"/>
                </a:solidFill>
                <a:latin typeface="Arial"/>
              </a:defRPr>
            </a:pPr>
            <a:r>
              <a:t>• Реестр коллективных договоров</a:t>
            </a:r>
          </a:p>
          <a:p>
            <a:pPr>
              <a:spcAft>
                <a:spcPts val="800"/>
              </a:spcAft>
              <a:defRPr sz="1800">
                <a:solidFill>
                  <a:srgbClr val="1E242A"/>
                </a:solidFill>
                <a:latin typeface="Arial"/>
              </a:defRPr>
            </a:pPr>
            <a:r>
              <a:t>• Аналитика рисков и обращений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0" y="1600200"/>
            <a:ext cx="4663440" cy="114300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400800" y="1600200"/>
            <a:ext cx="73152" cy="1143000"/>
          </a:xfrm>
          <a:prstGeom prst="rect">
            <a:avLst/>
          </a:prstGeom>
          <a:solidFill>
            <a:srgbClr val="3168A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601968" y="1764792"/>
            <a:ext cx="431596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162D4A"/>
                </a:solidFill>
                <a:latin typeface="Arial"/>
              </a:defRPr>
            </a:pPr>
            <a:r>
              <a:t>Принцип 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01968" y="2167128"/>
            <a:ext cx="4343400" cy="448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50">
                <a:solidFill>
                  <a:srgbClr val="1E242A"/>
                </a:solidFill>
                <a:latin typeface="Arial"/>
              </a:defRPr>
            </a:pPr>
            <a:r>
              <a:t>Один человек — один цифровой профиль — полный доступ к сервисам.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0" y="2971800"/>
            <a:ext cx="4663440" cy="114300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400800" y="2971800"/>
            <a:ext cx="73152" cy="1143000"/>
          </a:xfrm>
          <a:prstGeom prst="rect">
            <a:avLst/>
          </a:prstGeom>
          <a:solidFill>
            <a:srgbClr val="3A82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601968" y="3136392"/>
            <a:ext cx="431596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162D4A"/>
                </a:solidFill>
                <a:latin typeface="Arial"/>
              </a:defRPr>
            </a:pPr>
            <a:r>
              <a:t>Принцип 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601968" y="3538728"/>
            <a:ext cx="4343400" cy="448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50">
                <a:solidFill>
                  <a:srgbClr val="1E242A"/>
                </a:solidFill>
                <a:latin typeface="Arial"/>
              </a:defRPr>
            </a:pPr>
            <a:r>
              <a:t>Сервис измеряется использованием и результатом, а не количеством функций.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0" y="4343400"/>
            <a:ext cx="4663440" cy="114300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400800" y="4343400"/>
            <a:ext cx="73152" cy="1143000"/>
          </a:xfrm>
          <a:prstGeom prst="rect">
            <a:avLst/>
          </a:prstGeom>
          <a:solidFill>
            <a:srgbClr val="D285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601968" y="4507992"/>
            <a:ext cx="431596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162D4A"/>
                </a:solidFill>
                <a:latin typeface="Arial"/>
              </a:defRPr>
            </a:pPr>
            <a:r>
              <a:t>Принцип 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601968" y="4910328"/>
            <a:ext cx="4343400" cy="448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50">
                <a:solidFill>
                  <a:srgbClr val="1E242A"/>
                </a:solidFill>
                <a:latin typeface="Arial"/>
              </a:defRPr>
            </a:pPr>
            <a:r>
              <a:t>Персональные данные и доступы проектируются по принципу privacy-by-design.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58368" y="6537960"/>
            <a:ext cx="10881360" cy="13716"/>
          </a:xfrm>
          <a:prstGeom prst="rect">
            <a:avLst/>
          </a:prstGeom>
          <a:solidFill>
            <a:srgbClr val="D1DB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8368" y="6574536"/>
            <a:ext cx="36576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5"/>
                </a:solidFill>
                <a:latin typeface="Arial"/>
              </a:defRPr>
            </a:pPr>
            <a:r>
              <a:t>ПРОФСОЮЗ 4.0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A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411480"/>
            <a:ext cx="107899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62D4A"/>
                </a:solidFill>
                <a:latin typeface="Arial"/>
              </a:defRPr>
            </a:pPr>
            <a:r>
              <a:t>Семь платформ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6656" y="1060704"/>
            <a:ext cx="10515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5C6975"/>
                </a:solidFill>
                <a:latin typeface="Arial"/>
              </a:defRPr>
            </a:pPr>
            <a:r>
              <a:t>Полный жизненный цикл поддержки человека труда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411480"/>
            <a:ext cx="4114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3168A5"/>
                </a:solidFill>
                <a:latin typeface="Arial"/>
              </a:defRPr>
            </a:pPr>
            <a:r>
              <a:t>07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645920"/>
            <a:ext cx="2514600" cy="155448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02920" y="1645920"/>
            <a:ext cx="73152" cy="1554480"/>
          </a:xfrm>
          <a:prstGeom prst="rect">
            <a:avLst/>
          </a:prstGeom>
          <a:solidFill>
            <a:srgbClr val="3168A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04088" y="1810512"/>
            <a:ext cx="216712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62D4A"/>
                </a:solidFill>
                <a:latin typeface="Arial"/>
              </a:defRPr>
            </a:pPr>
            <a:r>
              <a:t>1. Защита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4088" y="2212848"/>
            <a:ext cx="2194560" cy="859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50">
                <a:solidFill>
                  <a:srgbClr val="1E242A"/>
                </a:solidFill>
                <a:latin typeface="Arial"/>
              </a:defRPr>
            </a:pPr>
            <a:r>
              <a:t>юристы • медиация • переговоры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383280" y="1645920"/>
            <a:ext cx="2514600" cy="155448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383280" y="1645920"/>
            <a:ext cx="73152" cy="1554480"/>
          </a:xfrm>
          <a:prstGeom prst="rect">
            <a:avLst/>
          </a:prstGeom>
          <a:solidFill>
            <a:srgbClr val="3A82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584448" y="1810512"/>
            <a:ext cx="216712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62D4A"/>
                </a:solidFill>
                <a:latin typeface="Arial"/>
              </a:defRPr>
            </a:pPr>
            <a:r>
              <a:t>2. Образование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84448" y="2212848"/>
            <a:ext cx="2194560" cy="859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50">
                <a:solidFill>
                  <a:srgbClr val="1E242A"/>
                </a:solidFill>
                <a:latin typeface="Arial"/>
              </a:defRPr>
            </a:pPr>
            <a:r>
              <a:t>академия • переподготовка • ИИ-навыки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63640" y="1645920"/>
            <a:ext cx="2514600" cy="155448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263640" y="1645920"/>
            <a:ext cx="73152" cy="1554480"/>
          </a:xfrm>
          <a:prstGeom prst="rect">
            <a:avLst/>
          </a:prstGeom>
          <a:solidFill>
            <a:srgbClr val="D285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64807" y="1810512"/>
            <a:ext cx="216712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62D4A"/>
                </a:solidFill>
                <a:latin typeface="Arial"/>
              </a:defRPr>
            </a:pPr>
            <a:r>
              <a:t>3. Карьера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64807" y="2212848"/>
            <a:ext cx="2194560" cy="859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50">
                <a:solidFill>
                  <a:srgbClr val="1E242A"/>
                </a:solidFill>
                <a:latin typeface="Arial"/>
              </a:defRPr>
            </a:pPr>
            <a:r>
              <a:t>вакансии • портфолио • кадровый резерв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144000" y="1645920"/>
            <a:ext cx="2514600" cy="155448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9144000" y="1645920"/>
            <a:ext cx="73152" cy="1554480"/>
          </a:xfrm>
          <a:prstGeom prst="rect">
            <a:avLst/>
          </a:prstGeom>
          <a:solidFill>
            <a:srgbClr val="162D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345168" y="1810512"/>
            <a:ext cx="216712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62D4A"/>
                </a:solidFill>
                <a:latin typeface="Arial"/>
              </a:defRPr>
            </a:pPr>
            <a:r>
              <a:t>4. Здоровье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345168" y="2212848"/>
            <a:ext cx="2194560" cy="859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50">
                <a:solidFill>
                  <a:srgbClr val="1E242A"/>
                </a:solidFill>
                <a:latin typeface="Arial"/>
              </a:defRPr>
            </a:pPr>
            <a:r>
              <a:t>профилактика • медицина • спорт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1920240" y="3886200"/>
            <a:ext cx="2514600" cy="155448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920240" y="3886200"/>
            <a:ext cx="73152" cy="1554480"/>
          </a:xfrm>
          <a:prstGeom prst="rect">
            <a:avLst/>
          </a:prstGeom>
          <a:solidFill>
            <a:srgbClr val="3168A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2121408" y="4050791"/>
            <a:ext cx="216712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62D4A"/>
                </a:solidFill>
                <a:latin typeface="Arial"/>
              </a:defRPr>
            </a:pPr>
            <a:r>
              <a:t>5. Благополучие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121408" y="4453128"/>
            <a:ext cx="2194560" cy="859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50">
                <a:solidFill>
                  <a:srgbClr val="1E242A"/>
                </a:solidFill>
                <a:latin typeface="Arial"/>
              </a:defRPr>
            </a:pPr>
            <a:r>
              <a:t>страхование • жилье • семья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4800600" y="3886200"/>
            <a:ext cx="2514600" cy="155448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4800600" y="3886200"/>
            <a:ext cx="73152" cy="1554480"/>
          </a:xfrm>
          <a:prstGeom prst="rect">
            <a:avLst/>
          </a:prstGeom>
          <a:solidFill>
            <a:srgbClr val="3A82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001768" y="4050791"/>
            <a:ext cx="216712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62D4A"/>
                </a:solidFill>
                <a:latin typeface="Arial"/>
              </a:defRPr>
            </a:pPr>
            <a:r>
              <a:t>6. Инновации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01768" y="4453128"/>
            <a:ext cx="2194560" cy="859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50">
                <a:solidFill>
                  <a:srgbClr val="1E242A"/>
                </a:solidFill>
                <a:latin typeface="Arial"/>
              </a:defRPr>
            </a:pPr>
            <a:r>
              <a:t>инициативы • рационализаторство • акселератор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7680960" y="3886200"/>
            <a:ext cx="2514600" cy="155448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7680960" y="3886200"/>
            <a:ext cx="73152" cy="1554480"/>
          </a:xfrm>
          <a:prstGeom prst="rect">
            <a:avLst/>
          </a:prstGeom>
          <a:solidFill>
            <a:srgbClr val="D285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882128" y="4050791"/>
            <a:ext cx="216712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62D4A"/>
                </a:solidFill>
                <a:latin typeface="Arial"/>
              </a:defRPr>
            </a:pPr>
            <a:r>
              <a:t>7. Сообщество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882128" y="4453128"/>
            <a:ext cx="2194560" cy="859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50">
                <a:solidFill>
                  <a:srgbClr val="1E242A"/>
                </a:solidFill>
                <a:latin typeface="Arial"/>
              </a:defRPr>
            </a:pPr>
            <a:r>
              <a:t>молодежь • клубы • общественные проекты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58368" y="6537960"/>
            <a:ext cx="10881360" cy="13716"/>
          </a:xfrm>
          <a:prstGeom prst="rect">
            <a:avLst/>
          </a:prstGeom>
          <a:solidFill>
            <a:srgbClr val="D1DB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658368" y="6574536"/>
            <a:ext cx="36576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5"/>
                </a:solidFill>
                <a:latin typeface="Arial"/>
              </a:defRPr>
            </a:pPr>
            <a:r>
              <a:t>ПРОФСОЮЗ 4.0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411480"/>
            <a:ext cx="107899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62D4A"/>
                </a:solidFill>
                <a:latin typeface="Arial"/>
              </a:defRPr>
            </a:pPr>
            <a:r>
              <a:t>Коллективный договор нового поколения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6656" y="1060704"/>
            <a:ext cx="10515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5C6975"/>
                </a:solidFill>
                <a:latin typeface="Arial"/>
              </a:defRPr>
            </a:pPr>
            <a:r>
              <a:t>Из документа о льготах — в соглашение о развитии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411480"/>
            <a:ext cx="4114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3168A5"/>
                </a:solidFill>
                <a:latin typeface="Arial"/>
              </a:defRPr>
            </a:pPr>
            <a:r>
              <a:t>08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2960" y="1600200"/>
            <a:ext cx="5074920" cy="86868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822960" y="1600200"/>
            <a:ext cx="73152" cy="868680"/>
          </a:xfrm>
          <a:prstGeom prst="rect">
            <a:avLst/>
          </a:prstGeom>
          <a:solidFill>
            <a:srgbClr val="3168A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24128" y="1764792"/>
            <a:ext cx="472744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162D4A"/>
                </a:solidFill>
                <a:latin typeface="Arial"/>
              </a:defRPr>
            </a:pPr>
            <a: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24128" y="2167128"/>
            <a:ext cx="4754880" cy="1737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50">
                <a:solidFill>
                  <a:srgbClr val="1E242A"/>
                </a:solidFill>
                <a:latin typeface="Arial"/>
              </a:defRPr>
            </a:pPr>
            <a:r>
              <a:t>индексация заработной платы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0" y="1600200"/>
            <a:ext cx="5074920" cy="86868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400800" y="1600200"/>
            <a:ext cx="73152" cy="868680"/>
          </a:xfrm>
          <a:prstGeom prst="rect">
            <a:avLst/>
          </a:prstGeom>
          <a:solidFill>
            <a:srgbClr val="3A82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601968" y="1764792"/>
            <a:ext cx="472744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162D4A"/>
                </a:solidFill>
                <a:latin typeface="Arial"/>
              </a:defRPr>
            </a:pPr>
            <a: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601968" y="2167128"/>
            <a:ext cx="4754880" cy="1737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50">
                <a:solidFill>
                  <a:srgbClr val="1E242A"/>
                </a:solidFill>
                <a:latin typeface="Arial"/>
              </a:defRPr>
            </a:pPr>
            <a:r>
              <a:t>безопасность и качество трудовой среды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22960" y="2743200"/>
            <a:ext cx="5074920" cy="86868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22960" y="2743200"/>
            <a:ext cx="73152" cy="868680"/>
          </a:xfrm>
          <a:prstGeom prst="rect">
            <a:avLst/>
          </a:prstGeom>
          <a:solidFill>
            <a:srgbClr val="D285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024128" y="2907792"/>
            <a:ext cx="472744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162D4A"/>
                </a:solidFill>
                <a:latin typeface="Arial"/>
              </a:defRPr>
            </a:pPr>
            <a:r>
              <a:t>03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24128" y="3310128"/>
            <a:ext cx="4754880" cy="1737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50">
                <a:solidFill>
                  <a:srgbClr val="1E242A"/>
                </a:solidFill>
                <a:latin typeface="Arial"/>
              </a:defRPr>
            </a:pPr>
            <a:r>
              <a:t>обучение и переподготовка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400800" y="2743200"/>
            <a:ext cx="5074920" cy="86868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400800" y="2743200"/>
            <a:ext cx="73152" cy="868680"/>
          </a:xfrm>
          <a:prstGeom prst="rect">
            <a:avLst/>
          </a:prstGeom>
          <a:solidFill>
            <a:srgbClr val="162D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601968" y="2907792"/>
            <a:ext cx="472744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162D4A"/>
                </a:solidFill>
                <a:latin typeface="Arial"/>
              </a:defRPr>
            </a:pPr>
            <a:r>
              <a:t>04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601968" y="3310128"/>
            <a:ext cx="4754880" cy="1737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50">
                <a:solidFill>
                  <a:srgbClr val="1E242A"/>
                </a:solidFill>
                <a:latin typeface="Arial"/>
              </a:defRPr>
            </a:pPr>
            <a:r>
              <a:t>участие в повышении производительности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22960" y="3886200"/>
            <a:ext cx="5074920" cy="86868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22960" y="3886200"/>
            <a:ext cx="73152" cy="868680"/>
          </a:xfrm>
          <a:prstGeom prst="rect">
            <a:avLst/>
          </a:prstGeom>
          <a:solidFill>
            <a:srgbClr val="3168A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24128" y="4050791"/>
            <a:ext cx="472744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162D4A"/>
                </a:solidFill>
                <a:latin typeface="Arial"/>
              </a:defRPr>
            </a:pPr>
            <a:r>
              <a:t>05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24128" y="4453128"/>
            <a:ext cx="4754880" cy="1737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50">
                <a:solidFill>
                  <a:srgbClr val="1E242A"/>
                </a:solidFill>
                <a:latin typeface="Arial"/>
              </a:defRPr>
            </a:pPr>
            <a:r>
              <a:t>пенсионные и страховые программы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400800" y="3886200"/>
            <a:ext cx="5074920" cy="86868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6400800" y="3886200"/>
            <a:ext cx="73152" cy="868680"/>
          </a:xfrm>
          <a:prstGeom prst="rect">
            <a:avLst/>
          </a:prstGeom>
          <a:solidFill>
            <a:srgbClr val="3A82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601968" y="4050791"/>
            <a:ext cx="472744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162D4A"/>
                </a:solidFill>
                <a:latin typeface="Arial"/>
              </a:defRPr>
            </a:pPr>
            <a:r>
              <a:t>06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601968" y="4453128"/>
            <a:ext cx="4754880" cy="1737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50">
                <a:solidFill>
                  <a:srgbClr val="1E242A"/>
                </a:solidFill>
                <a:latin typeface="Arial"/>
              </a:defRPr>
            </a:pPr>
            <a:r>
              <a:t>правила применения ИИ и автоматизации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822960" y="5029200"/>
            <a:ext cx="5074920" cy="86868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822960" y="5029200"/>
            <a:ext cx="73152" cy="868680"/>
          </a:xfrm>
          <a:prstGeom prst="rect">
            <a:avLst/>
          </a:prstGeom>
          <a:solidFill>
            <a:srgbClr val="D285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1024128" y="5193792"/>
            <a:ext cx="472744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162D4A"/>
                </a:solidFill>
                <a:latin typeface="Arial"/>
              </a:defRPr>
            </a:pPr>
            <a:r>
              <a:t>07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24128" y="5596128"/>
            <a:ext cx="4754880" cy="1737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50">
                <a:solidFill>
                  <a:srgbClr val="1E242A"/>
                </a:solidFill>
                <a:latin typeface="Arial"/>
              </a:defRPr>
            </a:pPr>
            <a:r>
              <a:t>переобучение при технологических изменениях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6400800" y="5029200"/>
            <a:ext cx="5074920" cy="86868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6400800" y="5029200"/>
            <a:ext cx="73152" cy="868680"/>
          </a:xfrm>
          <a:prstGeom prst="rect">
            <a:avLst/>
          </a:prstGeom>
          <a:solidFill>
            <a:srgbClr val="162D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601968" y="5193792"/>
            <a:ext cx="472744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162D4A"/>
                </a:solidFill>
                <a:latin typeface="Arial"/>
              </a:defRPr>
            </a:pPr>
            <a:r>
              <a:t>08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601968" y="5596128"/>
            <a:ext cx="4754880" cy="1737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50">
                <a:solidFill>
                  <a:srgbClr val="1E242A"/>
                </a:solidFill>
                <a:latin typeface="Arial"/>
              </a:defRPr>
            </a:pPr>
            <a:r>
              <a:t>измеримые показатели социального эффекта</a:t>
            </a:r>
          </a:p>
        </p:txBody>
      </p:sp>
      <p:sp>
        <p:nvSpPr>
          <p:cNvPr id="38" name="Rectangle 37"/>
          <p:cNvSpPr/>
          <p:nvPr/>
        </p:nvSpPr>
        <p:spPr>
          <a:xfrm>
            <a:off x="658368" y="6537960"/>
            <a:ext cx="10881360" cy="13716"/>
          </a:xfrm>
          <a:prstGeom prst="rect">
            <a:avLst/>
          </a:prstGeom>
          <a:solidFill>
            <a:srgbClr val="D1DB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658368" y="6574536"/>
            <a:ext cx="36576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5"/>
                </a:solidFill>
                <a:latin typeface="Arial"/>
              </a:defRPr>
            </a:pPr>
            <a:r>
              <a:t>ПРОФСОЮЗ 4.0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A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411480"/>
            <a:ext cx="107899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62D4A"/>
                </a:solidFill>
                <a:latin typeface="Arial"/>
              </a:defRPr>
            </a:pPr>
            <a:r>
              <a:t>ИИ и автоматизация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6656" y="1060704"/>
            <a:ext cx="10515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5C6975"/>
                </a:solidFill>
                <a:latin typeface="Arial"/>
              </a:defRPr>
            </a:pPr>
            <a:r>
              <a:t>Профсоюз должен управлять переходом, а не блокировать технологии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411480"/>
            <a:ext cx="4114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3168A5"/>
                </a:solidFill>
                <a:latin typeface="Arial"/>
              </a:defRPr>
            </a:pPr>
            <a:r>
              <a:t>09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77240" y="1874519"/>
            <a:ext cx="1965960" cy="324612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777240" y="1874519"/>
            <a:ext cx="73152" cy="3246120"/>
          </a:xfrm>
          <a:prstGeom prst="rect">
            <a:avLst/>
          </a:prstGeom>
          <a:solidFill>
            <a:srgbClr val="3168A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78408" y="2039112"/>
            <a:ext cx="161848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162D4A"/>
                </a:solidFill>
                <a:latin typeface="Arial"/>
              </a:defRPr>
            </a:pPr>
            <a:r>
              <a:t>1 Оценить влияние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78408" y="2441448"/>
            <a:ext cx="1645919" cy="25511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80">
                <a:solidFill>
                  <a:srgbClr val="1E242A"/>
                </a:solidFill>
                <a:latin typeface="Arial"/>
              </a:defRPr>
            </a:pPr>
            <a:r>
              <a:t>Какие роли исчезают, меняются и возникают.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044952" y="1874519"/>
            <a:ext cx="1965960" cy="324612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044952" y="1874519"/>
            <a:ext cx="73152" cy="3246120"/>
          </a:xfrm>
          <a:prstGeom prst="rect">
            <a:avLst/>
          </a:prstGeom>
          <a:solidFill>
            <a:srgbClr val="3A82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246120" y="2039112"/>
            <a:ext cx="161848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162D4A"/>
                </a:solidFill>
                <a:latin typeface="Arial"/>
              </a:defRPr>
            </a:pPr>
            <a:r>
              <a:t>2 Согласовать правила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46120" y="2441448"/>
            <a:ext cx="1645919" cy="25511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80">
                <a:solidFill>
                  <a:srgbClr val="1E242A"/>
                </a:solidFill>
                <a:latin typeface="Arial"/>
              </a:defRPr>
            </a:pPr>
            <a:r>
              <a:t>Как технологии применяются к персоналу.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312664" y="1874519"/>
            <a:ext cx="1965960" cy="324612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312664" y="1874519"/>
            <a:ext cx="73152" cy="3246120"/>
          </a:xfrm>
          <a:prstGeom prst="rect">
            <a:avLst/>
          </a:prstGeom>
          <a:solidFill>
            <a:srgbClr val="D285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513831" y="2039112"/>
            <a:ext cx="161848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162D4A"/>
                </a:solidFill>
                <a:latin typeface="Arial"/>
              </a:defRPr>
            </a:pPr>
            <a:r>
              <a:t>3 Переобучить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513831" y="2441448"/>
            <a:ext cx="1645919" cy="25511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80">
                <a:solidFill>
                  <a:srgbClr val="1E242A"/>
                </a:solidFill>
                <a:latin typeface="Arial"/>
              </a:defRPr>
            </a:pPr>
            <a:r>
              <a:t>До сокращения функций, а не после.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580375" y="1874519"/>
            <a:ext cx="1965960" cy="324612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7580375" y="1874519"/>
            <a:ext cx="73152" cy="3246120"/>
          </a:xfrm>
          <a:prstGeom prst="rect">
            <a:avLst/>
          </a:prstGeom>
          <a:solidFill>
            <a:srgbClr val="162D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781544" y="2039112"/>
            <a:ext cx="161848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162D4A"/>
                </a:solidFill>
                <a:latin typeface="Arial"/>
              </a:defRPr>
            </a:pPr>
            <a:r>
              <a:t>4 Создать новые роли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81544" y="2441448"/>
            <a:ext cx="1645919" cy="25511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80">
                <a:solidFill>
                  <a:srgbClr val="1E242A"/>
                </a:solidFill>
                <a:latin typeface="Arial"/>
              </a:defRPr>
            </a:pPr>
            <a:r>
              <a:t>Перевести эффект автоматизации в занятость более высокого качества.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9848088" y="1874519"/>
            <a:ext cx="1965960" cy="3246120"/>
          </a:xfrm>
          <a:prstGeom prst="roundRect">
            <a:avLst/>
          </a:prstGeom>
          <a:solidFill>
            <a:srgbClr val="F7FAFD"/>
          </a:solidFill>
          <a:ln>
            <a:solidFill>
              <a:srgbClr val="D1DB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9848088" y="1874519"/>
            <a:ext cx="73152" cy="3246120"/>
          </a:xfrm>
          <a:prstGeom prst="rect">
            <a:avLst/>
          </a:prstGeom>
          <a:solidFill>
            <a:srgbClr val="3168A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049256" y="2039112"/>
            <a:ext cx="1618488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162D4A"/>
                </a:solidFill>
                <a:latin typeface="Arial"/>
              </a:defRPr>
            </a:pPr>
            <a:r>
              <a:t>5 Разделить эффект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049256" y="2441448"/>
            <a:ext cx="1645919" cy="25511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80">
                <a:solidFill>
                  <a:srgbClr val="1E242A"/>
                </a:solidFill>
                <a:latin typeface="Arial"/>
              </a:defRPr>
            </a:pPr>
            <a:r>
              <a:t>Рост производительности должен повышать устойчивость работника и предприятия.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58368" y="6537960"/>
            <a:ext cx="10881360" cy="13716"/>
          </a:xfrm>
          <a:prstGeom prst="rect">
            <a:avLst/>
          </a:prstGeom>
          <a:solidFill>
            <a:srgbClr val="D1DB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58368" y="6574536"/>
            <a:ext cx="36576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5"/>
                </a:solidFill>
                <a:latin typeface="Arial"/>
              </a:defRPr>
            </a:pPr>
            <a:r>
              <a:t>ПРОФСОЮЗ 4.0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