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953fe3097df4c70" /><Relationship Type="http://schemas.openxmlformats.org/officeDocument/2006/relationships/extended-properties" Target="/docProps/app.xml" Id="R6b9b2ad464814ee8" /><Relationship Type="http://schemas.openxmlformats.org/officeDocument/2006/relationships/officeDocument" Target="/ppt/presentation.xml" Id="R281910ee6416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9b27e2bad456d"/>
  </p:sldMasterIdLst>
  <p:notesMasterIdLst>
    <p:notesMasterId xmlns:r="http://schemas.openxmlformats.org/officeDocument/2006/relationships" r:id="R1dc1cd0894204aa5"/>
  </p:notesMasterIdLst>
  <p:sldIdLst>
    <p:sldId xmlns:r="http://schemas.openxmlformats.org/officeDocument/2006/relationships" id="256" r:id="R76e1e694d1e14c07"/>
    <p:sldId xmlns:r="http://schemas.openxmlformats.org/officeDocument/2006/relationships" id="257" r:id="Rd652058a31cb4bf1"/>
    <p:sldId xmlns:r="http://schemas.openxmlformats.org/officeDocument/2006/relationships" id="258" r:id="R551d2e2f65ed4b8e"/>
    <p:sldId xmlns:r="http://schemas.openxmlformats.org/officeDocument/2006/relationships" id="259" r:id="R1dbddf50843d4c3a"/>
    <p:sldId xmlns:r="http://schemas.openxmlformats.org/officeDocument/2006/relationships" id="260" r:id="Ra5012e02bd1644d5"/>
    <p:sldId xmlns:r="http://schemas.openxmlformats.org/officeDocument/2006/relationships" id="261" r:id="R7a99df9ce06047b2"/>
    <p:sldId xmlns:r="http://schemas.openxmlformats.org/officeDocument/2006/relationships" id="262" r:id="R12e5771b60c14b00"/>
    <p:sldId xmlns:r="http://schemas.openxmlformats.org/officeDocument/2006/relationships" id="263" r:id="Rc73dcd828074481a"/>
    <p:sldId xmlns:r="http://schemas.openxmlformats.org/officeDocument/2006/relationships" id="264" r:id="R9e6bfa86b9ba4825"/>
    <p:sldId xmlns:r="http://schemas.openxmlformats.org/officeDocument/2006/relationships" id="265" r:id="Rbeb8c8c53c094dd2"/>
    <p:sldId xmlns:r="http://schemas.openxmlformats.org/officeDocument/2006/relationships" id="266" r:id="Re8f6c47031c0401c"/>
    <p:sldId xmlns:r="http://schemas.openxmlformats.org/officeDocument/2006/relationships" id="267" r:id="Rb7be85688c554063"/>
    <p:sldId xmlns:r="http://schemas.openxmlformats.org/officeDocument/2006/relationships" id="268" r:id="R65ab5e41a6c74e1f"/>
    <p:sldId xmlns:r="http://schemas.openxmlformats.org/officeDocument/2006/relationships" id="269" r:id="R8c9ba0e9dafe44f7"/>
    <p:sldId xmlns:r="http://schemas.openxmlformats.org/officeDocument/2006/relationships" id="270" r:id="Rf8f7286c8ad343e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30e6ad1353b4b59" /><Relationship Type="http://schemas.openxmlformats.org/officeDocument/2006/relationships/slideMaster" Target="/ppt/slideMasters/slideMaster1.xml" Id="R5e59b27e2bad456d" /><Relationship Type="http://schemas.openxmlformats.org/officeDocument/2006/relationships/notesMaster" Target="/ppt/notesMasters/notesMaster1.xml" Id="R1dc1cd0894204aa5" /><Relationship Type="http://schemas.openxmlformats.org/officeDocument/2006/relationships/presProps" Target="/ppt/presProps.xml" Id="Rc596bf0a77834e03" /><Relationship Type="http://schemas.openxmlformats.org/officeDocument/2006/relationships/tableStyles" Target="/ppt/tableStyles.xml" Id="Rbc77d29b65844782" /><Relationship Type="http://schemas.openxmlformats.org/officeDocument/2006/relationships/slide" Target="/ppt/slides/slide1.xml" Id="R76e1e694d1e14c07" /><Relationship Type="http://schemas.openxmlformats.org/officeDocument/2006/relationships/slide" Target="/ppt/slides/slide2.xml" Id="Rd652058a31cb4bf1" /><Relationship Type="http://schemas.openxmlformats.org/officeDocument/2006/relationships/slide" Target="/ppt/slides/slide3.xml" Id="R551d2e2f65ed4b8e" /><Relationship Type="http://schemas.openxmlformats.org/officeDocument/2006/relationships/slide" Target="/ppt/slides/slide4.xml" Id="R1dbddf50843d4c3a" /><Relationship Type="http://schemas.openxmlformats.org/officeDocument/2006/relationships/slide" Target="/ppt/slides/slide5.xml" Id="Ra5012e02bd1644d5" /><Relationship Type="http://schemas.openxmlformats.org/officeDocument/2006/relationships/slide" Target="/ppt/slides/slide6.xml" Id="R7a99df9ce06047b2" /><Relationship Type="http://schemas.openxmlformats.org/officeDocument/2006/relationships/slide" Target="/ppt/slides/slide7.xml" Id="R12e5771b60c14b00" /><Relationship Type="http://schemas.openxmlformats.org/officeDocument/2006/relationships/slide" Target="/ppt/slides/slide8.xml" Id="Rc73dcd828074481a" /><Relationship Type="http://schemas.openxmlformats.org/officeDocument/2006/relationships/slide" Target="/ppt/slides/slide9.xml" Id="R9e6bfa86b9ba4825" /><Relationship Type="http://schemas.openxmlformats.org/officeDocument/2006/relationships/slide" Target="/ppt/slides/slide10.xml" Id="Rbeb8c8c53c094dd2" /><Relationship Type="http://schemas.openxmlformats.org/officeDocument/2006/relationships/slide" Target="/ppt/slides/slide11.xml" Id="Re8f6c47031c0401c" /><Relationship Type="http://schemas.openxmlformats.org/officeDocument/2006/relationships/slide" Target="/ppt/slides/slide12.xml" Id="Rb7be85688c554063" /><Relationship Type="http://schemas.openxmlformats.org/officeDocument/2006/relationships/slide" Target="/ppt/slides/slide13.xml" Id="R65ab5e41a6c74e1f" /><Relationship Type="http://schemas.openxmlformats.org/officeDocument/2006/relationships/slide" Target="/ppt/slides/slide14.xml" Id="R8c9ba0e9dafe44f7" /><Relationship Type="http://schemas.openxmlformats.org/officeDocument/2006/relationships/slide" Target="/ppt/slides/slide15.xml" Id="Rf8f7286c8ad343e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c5e9a3bba0642d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b2879527d744e67" /><Relationship Type="http://schemas.openxmlformats.org/officeDocument/2006/relationships/notesMaster" Target="/ppt/notesMasters/notesMaster1.xml" Id="R369c3a8dd39345f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59d800d41764db0" /><Relationship Type="http://schemas.openxmlformats.org/officeDocument/2006/relationships/notesMaster" Target="/ppt/notesMasters/notesMaster1.xml" Id="R447be30e86b0461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431cd6b50f848c8" /><Relationship Type="http://schemas.openxmlformats.org/officeDocument/2006/relationships/notesMaster" Target="/ppt/notesMasters/notesMaster1.xml" Id="R0ec4b1bd308c4d0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8d07f6c94924ad5" /><Relationship Type="http://schemas.openxmlformats.org/officeDocument/2006/relationships/notesMaster" Target="/ppt/notesMasters/notesMaster1.xml" Id="Rd6acdf710b1d47b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da00feddaf3402c" /><Relationship Type="http://schemas.openxmlformats.org/officeDocument/2006/relationships/notesMaster" Target="/ppt/notesMasters/notesMaster1.xml" Id="R2d5d10a981a34d6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26f5e5546774940" /><Relationship Type="http://schemas.openxmlformats.org/officeDocument/2006/relationships/notesMaster" Target="/ppt/notesMasters/notesMaster1.xml" Id="Rbfb6628d7a384d8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67e13d0d96d46ba" /><Relationship Type="http://schemas.openxmlformats.org/officeDocument/2006/relationships/notesMaster" Target="/ppt/notesMasters/notesMaster1.xml" Id="Rc4da7362f5f04cb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5cc2f5cb12747e9" /><Relationship Type="http://schemas.openxmlformats.org/officeDocument/2006/relationships/notesMaster" Target="/ppt/notesMasters/notesMaster1.xml" Id="R262fffd41602482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d276e294454119" /><Relationship Type="http://schemas.openxmlformats.org/officeDocument/2006/relationships/notesMaster" Target="/ppt/notesMasters/notesMaster1.xml" Id="Rb4af701fd51549e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085e02c88da4f48" /><Relationship Type="http://schemas.openxmlformats.org/officeDocument/2006/relationships/notesMaster" Target="/ppt/notesMasters/notesMaster1.xml" Id="Rdfe6905e20d445b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7bd930ba8364975" /><Relationship Type="http://schemas.openxmlformats.org/officeDocument/2006/relationships/notesMaster" Target="/ppt/notesMasters/notesMaster1.xml" Id="R43640477fa5b4a7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ade4d2154a0484d" /><Relationship Type="http://schemas.openxmlformats.org/officeDocument/2006/relationships/notesMaster" Target="/ppt/notesMasters/notesMaster1.xml" Id="R36f6425ea9f64c0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d32f4444e81419d" /><Relationship Type="http://schemas.openxmlformats.org/officeDocument/2006/relationships/notesMaster" Target="/ppt/notesMasters/notesMaster1.xml" Id="R0fc9faf7e209410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6a65c42f5ae4f17" /><Relationship Type="http://schemas.openxmlformats.org/officeDocument/2006/relationships/notesMaster" Target="/ppt/notesMasters/notesMaster1.xml" Id="R5406eed51ff44cc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dba0bfff2fe4a4a" /><Relationship Type="http://schemas.openxmlformats.org/officeDocument/2006/relationships/notesMaster" Target="/ppt/notesMasters/notesMaster1.xml" Id="Rd401eb76787641f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Открывающий тезис: продовольственная безопасность — это не только объём производства. Полный цикл связывает безопасную пищу, доступ, устойчивые поставки и природный капитал под единым управлением.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https://www.kremlin.ru/acts/bank/45106</a:t>
            </a:r>
          </a:p>
          <a:p xmlns:a="http://schemas.openxmlformats.org/drawingml/2006/main">
            <a:r>
              <a:t>- https://www.fao.org/cfs/policy-products/voluntary-guidelines-and-policy-recommendations/global-strategic-framework-for-food-security---nutrition</a:t>
            </a:r>
          </a:p>
          <a:p xmlns:a="http://schemas.openxmlformats.org/drawingml/2006/main">
            <a:r>
              <a:t>- https://www.fao.org/agroecology/overview/the-10-elements-of-agroecology/en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ЭКВИЛИБРИУМ хранит измерение отдельно от прогноза и решения. ИИ может выявлять отклонения и готовить варианты, но изменение цели, бюджета или режима утверждает ответственный человек.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https://www.fao.org/faostat/en/</a:t>
            </a:r>
          </a:p>
          <a:p xmlns:a="http://schemas.openxmlformats.org/drawingml/2006/main">
            <a:r>
              <a:t>- https://openknowledge.fao.org/server/api/core/bitstreams/6866dc55-d2c0-48dd-a528-a4d634f1b0b4/content</a:t>
            </a:r>
          </a:p>
          <a:p xmlns:a="http://schemas.openxmlformats.org/drawingml/2006/main">
            <a:r>
              <a:t>- https://eec.eaeunion.org/comission/department/deptexreg/tr/PischevayaProd.php</a:t>
            </a:r>
          </a:p>
          <a:p xmlns:a="http://schemas.openxmlformats.org/drawingml/2006/main">
            <a:r>
              <a:t>- https://eec.eaeunion.org/comission/department/deptexreg/tr/PischevkaMarkirovka.php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Ферма полного цикла не является единой юридической категорией. Применимость формируется по каждому продукту и процессу. Обязательные требования имеют приоритет над добровольными сертификатами.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https://eec.eaeunion.org/comission/department/deptexreg/tr/PischevayaProd.php</a:t>
            </a:r>
          </a:p>
          <a:p xmlns:a="http://schemas.openxmlformats.org/drawingml/2006/main">
            <a:r>
              <a:t>- https://eec.eaeunion.org/comission/department/deptexreg/tr/PischevkaMarkirovka.php</a:t>
            </a:r>
          </a:p>
          <a:p xmlns:a="http://schemas.openxmlformats.org/drawingml/2006/main">
            <a:r>
              <a:t>- https://eec.eaeunion.org/comission/department/deptexreg/tr/TR_general.php</a:t>
            </a:r>
          </a:p>
          <a:p xmlns:a="http://schemas.openxmlformats.org/drawingml/2006/main">
            <a:r>
              <a:t>- https://pravo.gov.ru/proxy/ips/?docbody=&amp;nd=102023486</a:t>
            </a:r>
          </a:p>
          <a:p xmlns:a="http://schemas.openxmlformats.org/drawingml/2006/main">
            <a:r>
              <a:t>- https://openknowledge.fao.org/server/api/core/bitstreams/6866dc55-d2c0-48dd-a528-a4d634f1b0b4/content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Доход от энергии, удобрений или побочного продукта не должен одновременно учитываться как предотвращённая стоимость. Специализированный CAPEX не закупается без подтверждённой минимальной загрузки и оборотного капитала.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https://www.worldbank.org/en/programs/food-systems-2030</a:t>
            </a:r>
          </a:p>
          <a:p xmlns:a="http://schemas.openxmlformats.org/drawingml/2006/main">
            <a:r>
              <a:t>- https://www.fao.org/faostat/en/</a:t>
            </a:r>
          </a:p>
          <a:p xmlns:a="http://schemas.openxmlformats.org/drawingml/2006/main">
            <a:r>
              <a:t>- https://openknowledge.fao.org/handle/20.500.14283/cd1948en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Разделение ролей исключает самооценку. Биоценозная точка наблюдает, ЭКВИЛИБРИУМ моделирует, ECO-PPA связывает ресурсы, СПЕЦЗАЩИТА исполняет, независимый контур проверяет, Архив наследия хранит версию и доказательства.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https://publication.pravo.gov.ru/document/0001202503100058</a:t>
            </a:r>
          </a:p>
          <a:p xmlns:a="http://schemas.openxmlformats.org/drawingml/2006/main">
            <a:r>
              <a:t>- https://www.worldbank.org/en/programs/food-systems-2030</a:t>
            </a:r>
          </a:p>
          <a:p xmlns:a="http://schemas.openxmlformats.org/drawingml/2006/main">
            <a:r>
              <a:t>- https://eec.eaeunion.org/comission/department/deptexreg/tr/PischevayaProd.php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Пилот фиксирует baseline до обещаний эффекта. Аквакультура, биогаз, животноводство и глубокая переработка включаются как варианты и проходят отдельные ворота применимости.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https://eec.eaeunion.org/comission/department/deptexreg/tr/PischevayaProd.php</a:t>
            </a:r>
          </a:p>
          <a:p xmlns:a="http://schemas.openxmlformats.org/drawingml/2006/main">
            <a:r>
              <a:t>- https://eec.eaeunion.org/comission/department/deptexreg/tr/TR_general.php</a:t>
            </a:r>
          </a:p>
          <a:p xmlns:a="http://schemas.openxmlformats.org/drawingml/2006/main">
            <a:r>
              <a:t>- https://www.who.int/news/item/14-08-2026-quadripartite-collaboration-extends-the-one-health-joint-plan-of-action-to-2029</a:t>
            </a:r>
          </a:p>
          <a:p xmlns:a="http://schemas.openxmlformats.org/drawingml/2006/main">
            <a:r>
              <a:t>- https://www.worldbank.org/en/programs/food-systems-2030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Предлагаемое решение — разрешить ограниченную экспертную апробацию без принятия инвестиционных обязательств. Любая кандидатная география требует проверки титула, экологических ограничений и мандата заинтересованных сторон.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https://www.kremlin.ru/acts/bank/45106</a:t>
            </a:r>
          </a:p>
          <a:p xmlns:a="http://schemas.openxmlformats.org/drawingml/2006/main">
            <a:r>
              <a:t>- https://eec.eaeunion.org/comission/department/deptexreg/tr/PischevayaProd.php</a:t>
            </a:r>
          </a:p>
          <a:p xmlns:a="http://schemas.openxmlformats.org/drawingml/2006/main">
            <a:r>
              <a:t>- https://www.who.int/news/item/14-08-2026-quadripartite-collaboration-extends-the-one-health-joint-plan-of-action-to-2029</a:t>
            </a:r>
          </a:p>
          <a:p xmlns:a="http://schemas.openxmlformats.org/drawingml/2006/main">
            <a:r>
              <a:t>- https://www.worldbank.org/en/programs/food-systems-2030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Пилот не является обещанием построить всю ферму за 90 дней. Он должен выдать воспроизводимую предпроектную модель, разрешительную трассу, финансовые сценарии и независимое заключение.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https://www.kremlin.ru/acts/bank/45106</a:t>
            </a:r>
          </a:p>
          <a:p xmlns:a="http://schemas.openxmlformats.org/drawingml/2006/main">
            <a:r>
              <a:t>- https://eec.eaeunion.org/comission/department/deptexreg/tr/PischevayaProd.php</a:t>
            </a:r>
          </a:p>
          <a:p xmlns:a="http://schemas.openxmlformats.org/drawingml/2006/main">
            <a:r>
              <a:t>- https://www.worldbank.org/en/programs/food-systems-2030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FAO/CFS использует четыре опоры продовольственной безопасности. Данные SOFI 2026 показывают, почему валовой выпуск не заменяет экономическую доступность, безопасность питания и устойчивость к шокам.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https://www.fao.org/cfs/policy-products/voluntary-guidelines-and-policy-recommendations/global-strategic-framework-for-food-security---nutrition</a:t>
            </a:r>
          </a:p>
          <a:p xmlns:a="http://schemas.openxmlformats.org/drawingml/2006/main">
            <a:r>
              <a:t>- https://openknowledge.fao.org/handle/20.500.14283/cd8306en</a:t>
            </a:r>
          </a:p>
          <a:p xmlns:a="http://schemas.openxmlformats.org/drawingml/2006/main">
            <a:r>
              <a:t>- https://unstats.un.org/sdgs/report/2026/goal-02/</a:t>
            </a:r>
          </a:p>
          <a:p xmlns:a="http://schemas.openxmlformats.org/drawingml/2006/main">
            <a:r>
              <a:t>- https://www.fao.org/cfs/cfs-hlpe/insights/news-insights/news-detail/ensuring-food-security--why-agency-and-sustainability-matter/en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Национальный показатель самообеспеченности нельзя переносить на отдельную ферму. Для пилота он задаёт приоритеты: хранение овощей и картофеля, молочный контур при доказанной кормовой базе, плодово-ягодные культуры и технологическая независимость.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https://mcx.gov.ru/press-service/news/v-2025-godu-rossiya-ukrepila-prodovolstvennuyu-bezopasnost-po-klyuchevym-pozitsiyam/</a:t>
            </a:r>
          </a:p>
          <a:p xmlns:a="http://schemas.openxmlformats.org/drawingml/2006/main">
            <a:r>
              <a:t>- https://www.kremlin.ru/acts/bank/45106</a:t>
            </a:r>
          </a:p>
          <a:p xmlns:a="http://schemas.openxmlformats.org/drawingml/2006/main">
            <a:r>
              <a:t>- https://publication.pravo.gov.ru/document/0001202503100058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Продукция неизбежно выносит из хозяйства воду и питательные элементы. Поэтому внешнее восполнение части ресурсов нормально. Неприемлемы не внешние входы, а неучтённые потери и неподконтрольные загрязнённые потоки.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https://openknowledge.fao.org/handle/20.500.14283/cd1948en</a:t>
            </a:r>
          </a:p>
          <a:p xmlns:a="http://schemas.openxmlformats.org/drawingml/2006/main">
            <a:r>
              <a:t>- https://www.fao.org/agroecology/overview/the-10-elements-of-agroecology/en</a:t>
            </a:r>
          </a:p>
          <a:p xmlns:a="http://schemas.openxmlformats.org/drawingml/2006/main">
            <a:r>
              <a:t>- https://www.fao.org/faostat/en/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Инженерное преимущество — несколько связанных, но изолируемых контуров. Общий жёсткий цикл повышает риск каскадного загрязнения. Повторное использование допускается только после контроля качества и по конкретному назначению.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https://openknowledge.fao.org/handle/20.500.14283/cd1948en</a:t>
            </a:r>
          </a:p>
          <a:p xmlns:a="http://schemas.openxmlformats.org/drawingml/2006/main">
            <a:r>
              <a:t>- https://openknowledge.fao.org/handle/20.500.14283/i4021e</a:t>
            </a:r>
          </a:p>
          <a:p xmlns:a="http://schemas.openxmlformats.org/drawingml/2006/main">
            <a:r>
              <a:t>- https://www.fao.org/fao-who-codexalimentarius/sh-proxy/jp/?lnk=1&amp;url=https%253A%252F%252Fworkspace.fao.org%252Fsites%252Fcodex%252FStandards%252FCXG%2B100-2023%252FCXG_100e.pdf</a:t>
            </a:r>
          </a:p>
          <a:p xmlns:a="http://schemas.openxmlformats.org/drawingml/2006/main">
            <a:r>
              <a:t>- https://openknowledge.fao.org/server/api/core/bitstreams/6866dc55-d2c0-48dd-a528-a4d634f1b0b4/content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Каталог — конструктор. Например, аквакультура или биогаз не являются признаком полноты сами по себе. Они включаются только после водного, сырьевого, энергетического, санитарного и рыночного расчёта.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https://www.fao.org/agroecology/overview/the-10-elements-of-agroecology/en</a:t>
            </a:r>
          </a:p>
          <a:p xmlns:a="http://schemas.openxmlformats.org/drawingml/2006/main">
            <a:r>
              <a:t>- https://openknowledge.fao.org/handle/20.500.14283/cd1948en</a:t>
            </a:r>
          </a:p>
          <a:p xmlns:a="http://schemas.openxmlformats.org/drawingml/2006/main">
            <a:r>
              <a:t>- https://www.worldbank.org/en/programs/food-systems-2030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Санитарная цикличность требует классификации, изоляции, обработки, лабораторного допуска и прослеживаемости. Дигестат и компост не считаются безопасными по названию технологии.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https://openknowledge.fao.org/server/api/core/bitstreams/6866dc55-d2c0-48dd-a528-a4d634f1b0b4/content</a:t>
            </a:r>
          </a:p>
          <a:p xmlns:a="http://schemas.openxmlformats.org/drawingml/2006/main">
            <a:r>
              <a:t>- https://www.fao.org/fao-who-codexalimentarius/sh-proxy/jp/?lnk=1&amp;url=https%253A%252F%252Fworkspace.fao.org%252Fsites%252Fcodex%252FStandards%252FCXG%2B100-2023%252FCXG_100e.pdf</a:t>
            </a:r>
          </a:p>
          <a:p xmlns:a="http://schemas.openxmlformats.org/drawingml/2006/main">
            <a:r>
              <a:t>- https://publication.pravo.gov.ru/Document/View/0001202207140005</a:t>
            </a:r>
          </a:p>
          <a:p xmlns:a="http://schemas.openxmlformats.org/drawingml/2006/main">
            <a:r>
              <a:t>- https://eec.eaeunion.org/comission/department/deptexreg/tr/PischevayaProd.php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One Health связывает здоровье людей, животных, растений и экосистем. Для проекта важна не абстрактная декларация, а единый штаб, общие сигналы, уровни остановки и критерии безопасного восстановления.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https://www.who.int/news/item/14-08-2026-quadripartite-collaboration-extends-the-one-health-joint-plan-of-action-to-2029</a:t>
            </a:r>
          </a:p>
          <a:p xmlns:a="http://schemas.openxmlformats.org/drawingml/2006/main">
            <a:r>
              <a:t>- https://www.woah.org/en/what-we-do/standards/codes-and-manuals/</a:t>
            </a:r>
          </a:p>
          <a:p xmlns:a="http://schemas.openxmlformats.org/drawingml/2006/main">
            <a:r>
              <a:t>- https://openknowledge.fao.org/server/api/core/bitstreams/6866dc55-d2c0-48dd-a528-a4d634f1b0b4/content</a:t>
            </a:r>
          </a:p>
          <a:p xmlns:a="http://schemas.openxmlformats.org/drawingml/2006/main">
            <a:r>
              <a:t>- https://pravo.gov.ru/proxy/ips/?docbody=&amp;nd=102023486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a166a161448d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07a6e66e37e46d7" /><Relationship Type="http://schemas.openxmlformats.org/officeDocument/2006/relationships/slideLayout" Target="/ppt/slideLayouts/slideLayout1.xml" Id="R5b950d232cb8452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50d232cb8452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ac98e1ea545d4" /><Relationship Type="http://schemas.openxmlformats.org/officeDocument/2006/relationships/image" Target="/ppt/media/image.png" Id="R7ebb03a4c204441d" /><Relationship Type="http://schemas.openxmlformats.org/officeDocument/2006/relationships/notesSlide" Target="/ppt/notesSlides/notesSlide1.xml" Id="R0ea637b6bb6348e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db8168cc4d77" /><Relationship Type="http://schemas.openxmlformats.org/officeDocument/2006/relationships/notesSlide" Target="/ppt/notesSlides/notesSlide10.xml" Id="R591f698e72fa470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4a96d5aaa4e64" /><Relationship Type="http://schemas.openxmlformats.org/officeDocument/2006/relationships/notesSlide" Target="/ppt/notesSlides/notesSlide11.xml" Id="Rea029bb7c2394e1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05506dab34a50" /><Relationship Type="http://schemas.openxmlformats.org/officeDocument/2006/relationships/notesSlide" Target="/ppt/notesSlides/notesSlide12.xml" Id="R777b98d6bff54ae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42ccad89d44a9" /><Relationship Type="http://schemas.openxmlformats.org/officeDocument/2006/relationships/notesSlide" Target="/ppt/notesSlides/notesSlide13.xml" Id="Ra587301b81db4f4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0598b46de4d45" /><Relationship Type="http://schemas.openxmlformats.org/officeDocument/2006/relationships/notesSlide" Target="/ppt/notesSlides/notesSlide14.xml" Id="Rf9a35d54b0a94e3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681192dd34478" /><Relationship Type="http://schemas.openxmlformats.org/officeDocument/2006/relationships/notesSlide" Target="/ppt/notesSlides/notesSlide15.xml" Id="Rd352fa058503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65980e6f34e89" /><Relationship Type="http://schemas.openxmlformats.org/officeDocument/2006/relationships/notesSlide" Target="/ppt/notesSlides/notesSlide2.xml" Id="Rc6b0958700f9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140b117184278" /><Relationship Type="http://schemas.openxmlformats.org/officeDocument/2006/relationships/notesSlide" Target="/ppt/notesSlides/notesSlide3.xml" Id="R7ff0fce06851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17e5882ae4205" /><Relationship Type="http://schemas.openxmlformats.org/officeDocument/2006/relationships/notesSlide" Target="/ppt/notesSlides/notesSlide4.xml" Id="Redfa423e29c8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2ee4a5ad34d1f" /><Relationship Type="http://schemas.openxmlformats.org/officeDocument/2006/relationships/notesSlide" Target="/ppt/notesSlides/notesSlide5.xml" Id="R3be56365315c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302d2ce94f13" /><Relationship Type="http://schemas.openxmlformats.org/officeDocument/2006/relationships/image" Target="/ppt/media/image2.png" Id="R219cd070f8cd4b70" /><Relationship Type="http://schemas.openxmlformats.org/officeDocument/2006/relationships/notesSlide" Target="/ppt/notesSlides/notesSlide6.xml" Id="Rf934b306dcac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f86511c14459" /><Relationship Type="http://schemas.openxmlformats.org/officeDocument/2006/relationships/notesSlide" Target="/ppt/notesSlides/notesSlide7.xml" Id="R7b45072a8d964c2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958e866942ab" /><Relationship Type="http://schemas.openxmlformats.org/officeDocument/2006/relationships/notesSlide" Target="/ppt/notesSlides/notesSlide8.xml" Id="R38712446ca38414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54eda64f24428" /><Relationship Type="http://schemas.openxmlformats.org/officeDocument/2006/relationships/notesSlide" Target="/ppt/notesSlides/notesSlide9.xml" Id="R6d0b0d6b17a64c0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bb03a4c204441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DB1F10-D1FC-4A8B-BF79-99C19DA0F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5721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AAC163-E904-44AD-9F2E-CCE99918B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0"/>
            <a:ext cx="285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A8C0D7-7AE5-4B77-AC03-4551A3852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3D98C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3D98C"/>
                </a:solidFill>
                <a:latin typeface="Arial"/>
                <a:ea typeface="Arial"/>
                <a:cs typeface="Arial"/>
              </a:rPr>
              <a:t>СТРАТЕГИЧЕСКАЯ КОНЦЕПЦИЯ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794E0E-6A5E-4C5D-B386-2765A5ACE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66800"/>
            <a:ext cx="45720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034"/>
          </a:bodyPr>
          <a:lstStyle xmlns:a="http://schemas.openxmlformats.org/drawingml/2006/main"/>
          <a:p xmlns:a="http://schemas.openxmlformats.org/drawingml/2006/main">
            <a:pPr algn="l">
              <a:defRPr sz="38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8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Продовольственная</a:t>
            </a:r>
          </a:p>
          <a:p xmlns:a="http://schemas.openxmlformats.org/drawingml/2006/main">
            <a:pPr algn="l">
              <a:defRPr sz="38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8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безопасность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BE5B8F-CE4E-4FAA-94D2-4A1F27FF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24150"/>
            <a:ext cx="4381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9ADDCF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9ADDCF"/>
                </a:solidFill>
                <a:latin typeface="Arial"/>
                <a:ea typeface="Arial"/>
                <a:cs typeface="Arial"/>
              </a:rPr>
              <a:t>Биоценоз и ферма</a:t>
            </a:r>
          </a:p>
          <a:p xmlns:a="http://schemas.openxmlformats.org/drawingml/2006/main">
            <a:pPr algn="l">
              <a:defRPr sz="2175" b="1" i="0">
                <a:solidFill>
                  <a:srgbClr val="9ADDCF"/>
                </a:solidFill>
                <a:latin typeface="Arial"/>
                <a:ea typeface="Arial"/>
                <a:cs typeface="Arial"/>
              </a:defRPr>
            </a:pPr>
            <a:r>
              <a:rPr sz="2175" b="1" i="0">
                <a:solidFill>
                  <a:srgbClr val="9ADDCF"/>
                </a:solidFill>
                <a:latin typeface="Arial"/>
                <a:ea typeface="Arial"/>
                <a:cs typeface="Arial"/>
              </a:rPr>
              <a:t>полного цикла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E0CA75-8069-4675-A2D3-AC37A97A7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10025"/>
            <a:ext cx="1524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784777-C5CA-44F2-B8AD-DDDACA540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86250"/>
            <a:ext cx="44386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Не ферма без внешних входов,</a:t>
            </a:r>
          </a:p>
          <a:p xmlns:a="http://schemas.openxmlformats.org/drawingml/2006/main">
            <a:pPr algn="l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 ферма без неучтённых потерь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C38A13-A186-435E-8BBA-E8791DAEA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C31333-ED52-43F6-B0D4-E350CC336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24600"/>
            <a:ext cx="42862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C7D7E4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C7D7E4"/>
                </a:solidFill>
                <a:latin typeface="Arial"/>
                <a:ea typeface="Arial"/>
                <a:cs typeface="Arial"/>
              </a:rPr>
              <a:t>версия 1.0 · 29.08.2026</a:t>
            </a:r>
          </a:p>
        </p:txBody>
      </p:sp>
    </p:spTree>
    <p:extLst>
      <p:ext uri="{BB962C8B-B14F-4D97-AF65-F5344CB8AC3E}">
        <p14:creationId xmlns:p14="http://schemas.microsoft.com/office/powerpoint/2010/main" val="202510996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E190885-D122-480A-AD99-7E413D044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ЭКВИЛИБРИУМ ·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EAA1F62-A429-49EE-AEF9-76600AE94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Биоценозная точка превращает сигнал в проверяемое решение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81F84E-F9E0-4625-AAD0-0677E917F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8CE032-77D4-4110-8A92-30B8F8C6A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C66CDF-ADF0-446C-90E3-CFF02D12F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B66FA7-75E2-4C43-9C50-89F49148C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24574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B8ED9E-553D-453B-85E6-1EB203612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573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ФОНОВЫЙ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74AF48-A6F8-4731-B3E7-EC906033E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193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плановый контроль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D0FEBC-7ED1-41F7-939F-7F32FA693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466850"/>
            <a:ext cx="24574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FD6CEB-CF1C-4D64-BDAF-FEF4C9850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6573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ВНИМАНИЕ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F1470A-632D-4A9B-B800-0E1980046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0193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тренд к порогу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5F594F-01AF-4B60-8688-744E89010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466850"/>
            <a:ext cx="24574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BEA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465370-D308-4EF1-998E-6280E407C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6573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ЧРЕЗВЫЧАЙНЫЙ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50C271-71E6-4352-BCA4-F8F998040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193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остановка / удержание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C1C233-DB05-4316-B144-AC92117B0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466850"/>
            <a:ext cx="24574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163F18-291E-4B18-B2BF-FCFF8F97D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573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ВОССТАНОВЛЕНИЕ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4E67D0-ACF5-408B-8B77-9A45169B5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193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поэтапный возврат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A157EA-B042-4060-842A-B0E183773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Данные и ответственность разделены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0B2C83-E7E6-41CD-8066-2D136970C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95650"/>
            <a:ext cx="27241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BF8F6F9-6950-456E-98A9-2532B6F1E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48050"/>
            <a:ext cx="2419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ИСТОЧНИК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EC2FB62-8661-4CA0-A516-B7726A77B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81425"/>
            <a:ext cx="2419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датчик · лаборатория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89BD4F-80FD-4F65-A551-2FF882DF7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686175"/>
            <a:ext cx="285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F974AA9-7D01-484B-8E61-121ED05A1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295650"/>
            <a:ext cx="27241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CEAEC0-C73B-4CB3-AD8F-6FF9EFA67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448050"/>
            <a:ext cx="2419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РЕЕСТР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2C3D22F-80B1-49A3-9562-6093970BF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781425"/>
            <a:ext cx="2419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ID · версия · связь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953457B-D7CB-4469-ABB4-503AD044D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86175"/>
            <a:ext cx="285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3BC47AC-913D-4639-A500-859E67AA9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295650"/>
            <a:ext cx="27241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DCFE2FE-0CEA-452C-937E-03B2BD68E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448050"/>
            <a:ext cx="2419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E1B8446-EB7D-46F6-9AC0-1416DD41A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781425"/>
            <a:ext cx="2419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баланс · прогноз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4263D99-D674-4D01-A363-B72E2CF81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0"/>
            <a:ext cx="27241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50B8A0A-C278-4DA9-BF68-93AAD9B0B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400"/>
            <a:ext cx="2419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A6DD7DA-C820-4829-BAA1-1194CF35C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57775"/>
            <a:ext cx="2419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человек · порог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6AE1681-786F-4704-9A44-38CFE4292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962525"/>
            <a:ext cx="285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AB8CA14-F001-4B2E-8A28-B61E6CE69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572000"/>
            <a:ext cx="27241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BB869E5-47AB-40D8-BC48-710128BA0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724400"/>
            <a:ext cx="2419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FB40FF6-B6C3-4EB9-90D6-F5F86003A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057775"/>
            <a:ext cx="2419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наряд · факт · затраты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AC5AFFA-A052-41BA-8224-32187E95D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962525"/>
            <a:ext cx="285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5287618-2F1C-42C9-8032-DF15EE7C3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572000"/>
            <a:ext cx="27241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926B8F7-EA4F-4C75-94CF-EE2D2F646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724400"/>
            <a:ext cx="2419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ECD0CE9-A7C5-4904-A811-72BAB30EC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057775"/>
            <a:ext cx="2419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повтор · независимый вывод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A412997-F092-43D2-9789-4A04F694C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295650"/>
            <a:ext cx="1390650" cy="2057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50A3000-56C6-40BB-87BE-D25B3C0B4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733800"/>
            <a:ext cx="1047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792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АРХИВ</a:t>
            </a:r>
          </a:p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НАСЛЕДИЯ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5792447-F5E3-4ED6-98F0-9C6E48611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4533900"/>
            <a:ext cx="1047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DCE8F0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DCE8F0"/>
                </a:solidFill>
                <a:latin typeface="Arial"/>
                <a:ea typeface="Arial"/>
                <a:cs typeface="Arial"/>
              </a:rPr>
              <a:t>версии</a:t>
            </a:r>
          </a:p>
          <a:p xmlns:a="http://schemas.openxmlformats.org/drawingml/2006/main">
            <a:pPr algn="ctr">
              <a:defRPr sz="1088" b="0" i="0">
                <a:solidFill>
                  <a:srgbClr val="DCE8F0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DCE8F0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  <a:p xmlns:a="http://schemas.openxmlformats.org/drawingml/2006/main">
            <a:pPr algn="ctr">
              <a:defRPr sz="1088" b="0" i="0">
                <a:solidFill>
                  <a:srgbClr val="DCE8F0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DCE8F0"/>
                </a:solidFill>
                <a:latin typeface="Arial"/>
                <a:ea typeface="Arial"/>
                <a:cs typeface="Arial"/>
              </a:rPr>
              <a:t>права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26A9C65-629D-4D63-9B4F-4684A30A4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5524500"/>
            <a:ext cx="82677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D4782A2-4BC5-4A54-BCFC-93C2C729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5524500"/>
            <a:ext cx="666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B2872C4-990E-4C6E-99F7-6C4D5057D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5638800"/>
            <a:ext cx="7867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ПРОЕКТНАЯ ЦЕЛЬ ПИЛОТА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D2D3796-7668-4528-85F9-70CE954BE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5905500"/>
            <a:ext cx="7867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≥95% партий с полной трассировкой · тестовый отзыв ≤2 часов</a:t>
            </a:r>
          </a:p>
        </p:txBody>
      </p:sp>
    </p:spTree>
    <p:extLst>
      <p:ext uri="{BB962C8B-B14F-4D97-AF65-F5344CB8AC3E}">
        <p14:creationId xmlns:p14="http://schemas.microsoft.com/office/powerpoint/2010/main" val="5807917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465198-648E-49EA-ABDE-8379927E1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COMPLIANCE-BY-DESIGN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C4A64F-AEE2-4DE0-B036-88CB21238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Соответствие проектируется по продукту и процессу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E2AC69-0EBD-44B7-9F6C-F632CAFD9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27742E-130A-4D1F-B65C-9A7D6DCFB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B48301-5095-4722-8FED-88FD2565C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C4A576-DEBA-4442-8D8F-55CBCB4BB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8630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BEA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299A03-6CBC-4836-866E-B91795E63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10125"/>
            <a:ext cx="10248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ОБЯЗАТЕЛЬНЫЕ ТРЕБОВАНИЯ РФ / ЕАЭС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95024B-C230-4332-A948-5783D12C6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05400"/>
            <a:ext cx="10248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 ТС 021/2011 · 022/2011 · ветеринария · фитосанитария · вода · отходы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B2DF2E-A870-4D2D-92D4-12702DCBE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95700"/>
            <a:ext cx="93345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1DC4E6-0AE9-416D-A64D-72CF436D5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819525"/>
            <a:ext cx="891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ПРОДУКТОВЫЕ ТЕХРЕГЛАМЕНТЫ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89E854-EBA3-4AAB-9B0C-F154D1389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114800"/>
            <a:ext cx="8915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зерно 015 · молоко 033 · мясо 034 · рыба 040 · птица 051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C49074-6A68-4FE2-9FD3-357576A4C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724150"/>
            <a:ext cx="78105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698899-ADD8-4474-AE5C-FFE2D29F4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2847975"/>
            <a:ext cx="7391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МЕЖДУНАРОДНАЯ МЕТОДИКА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79B56B-A31F-4836-8D41-04C45FF16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143250"/>
            <a:ext cx="7391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Codex GHP/HACCP · One Health · WOAH · IPPC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BD9086-7562-44EA-B799-364879532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52600"/>
            <a:ext cx="62865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08551D-BD2B-430B-A17E-8FB0998D2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1876425"/>
            <a:ext cx="5867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ДОБРОВОЛЬНЫЕ / КОНТРАКТНЫЕ СТАНДАРТЫ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44DFA5-102F-4FEF-8357-4527A5EDB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171700"/>
            <a:ext cx="5867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ISO / ГОСТ / спецификация покупателя — если применимо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A954B0-1706-4D1E-B253-D72C657E4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0"/>
            <a:ext cx="1066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Матрица: продукт → сырьё → операция → форма оценки → лаборатория → документ → владелец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96B56E-94B5-4F79-AFE7-66B78C49C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57900"/>
            <a:ext cx="10668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HACCP-процедуры обязательны по ТР ТС 021/2011; добровольный сертификат не заменяет их исполнение</a:t>
            </a:r>
          </a:p>
        </p:txBody>
      </p:sp>
    </p:spTree>
    <p:extLst>
      <p:ext uri="{BB962C8B-B14F-4D97-AF65-F5344CB8AC3E}">
        <p14:creationId xmlns:p14="http://schemas.microsoft.com/office/powerpoint/2010/main" val="214393703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F7ED925-5765-4A25-92F5-AB60CA9A3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ФИНАНСОВАЯ МОДЕЛЬ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B44BB8-2916-4EC4-94E4-9DC4F32D0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4707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Экономика считается портфелем и помесячным денежным потоком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A257B4-6766-42F2-9870-A622CC69C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E96101-1071-4E78-A50C-2F0D52C29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32D08D-9945-4B7E-B5B1-D85668C80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E36660-5F0E-4EF7-9846-047748031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ДОХОДЫ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9C747F-C897-446B-9715-111C8949C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28800"/>
            <a:ext cx="32766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BD0C0D-2578-4535-9392-55FCCA9FA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952625"/>
            <a:ext cx="2933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свежие продукты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963552-472E-4969-94BE-5E73CF45A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38400"/>
            <a:ext cx="32766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B5371A-708F-44B4-8E6D-C455D9F00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62225"/>
            <a:ext cx="2933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переработка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374D03-C5FA-4B00-8DB3-4CEFB800C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48000"/>
            <a:ext cx="32766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8B6EBA-3C39-4904-86F1-190458707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71825"/>
            <a:ext cx="2933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семена / рассада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EE18874-ED77-4BBC-8733-5722EF39C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57600"/>
            <a:ext cx="32766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00F4BE-73F2-4B7F-904C-4F8A9098F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81425"/>
            <a:ext cx="2933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корм и услуги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022C98-76DA-4A54-BB11-9529E2477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5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ЗАТРАТЫ И РЕЗЕРВ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14E6E6-28C9-42F3-AB24-68A06AEED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14900"/>
            <a:ext cx="3276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CAPEX · OPEX · оборотный капитал · биопростой · страхование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BF7B60A-A665-4423-B6EC-D14053158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466850"/>
            <a:ext cx="190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1E478D-8EA3-4B59-9299-0F1206A77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46685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Три обязательных сценария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2114A4-EF77-49B0-B525-8D166AE40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076450"/>
            <a:ext cx="19240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B0B810-8FA2-46CF-92A9-983BDD413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2669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BASE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95A3460-0A15-4123-BE30-ACBD90EF6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6670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плановый спрос и урожай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729230-F054-4C45-96C0-F896812C5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076450"/>
            <a:ext cx="19240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BEA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8B0AB79-34E7-4115-B57F-5A1CEF7E1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2669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STRESS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0B5D678-128B-4865-AD0F-BD9D2DAE5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6670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цена · урожай · энергия · логистика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40BF5F-C966-4087-9162-42E93ADB4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076450"/>
            <a:ext cx="19240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9186EAF-FAAD-4F81-8B05-E7C9C18AF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2669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UPSIDE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F59F740-5DF1-40FA-8146-6089485BD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6670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кооперация · загрузка · ассортимент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5BE36A-E831-40DD-87A4-7CE127DBC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619500"/>
            <a:ext cx="62293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2FD3133-7383-4D00-8A2E-6E6492257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619500"/>
            <a:ext cx="666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055B01D-4526-45E9-A33F-FC0AD56E4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733800"/>
            <a:ext cx="5829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НИКАКОГО ДВОЙНОГО СЧЁТА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443AC18-1929-4225-BAC0-C232E849A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000500"/>
            <a:ext cx="5829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Побочный поток — либо выручка, либо предотвращённый расход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F2C4883-A328-4C5A-A4D0-6A624D6B9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800600"/>
            <a:ext cx="6229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Себестоимость = OPEX / товарный выпуск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66D8A54-122D-49A6-886B-327CE98F4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5257800"/>
            <a:ext cx="6229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NPV · IRR · DSCR — только после подтверждённых CAPEX, OPEX, цены и off-take</a:t>
            </a:r>
          </a:p>
        </p:txBody>
      </p:sp>
    </p:spTree>
    <p:extLst>
      <p:ext uri="{BB962C8B-B14F-4D97-AF65-F5344CB8AC3E}">
        <p14:creationId xmlns:p14="http://schemas.microsoft.com/office/powerpoint/2010/main" val="3822508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46FD5E8-09F6-4631-90AF-89DEDDBE3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ЭКОСИСТЕМА УПРАВЛЕНИЯ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4E2C16-C07C-4256-9D7B-0BB91A415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Наблюдение, деньги, исполнение и проверка разделены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564837-0CAC-461D-9BEC-726C10B38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EA7100-8ECE-4B72-8B05-D424A3D39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1CED00-F154-44E4-A23E-9D2F8CC63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7A2615-CB44-4DBE-ADF6-893409619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1428750"/>
            <a:ext cx="7391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0F17DD-01DE-4739-B26E-AD5CC212A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1428750"/>
            <a:ext cx="666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FB32DB-1D32-497F-9E4B-156CB6D70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543050"/>
            <a:ext cx="6991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СТРАТЕГИЧЕСКОЕ РЕШЕНИЕ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B63EF3-5776-4185-B8A5-9832EAD56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809750"/>
            <a:ext cx="699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человек утверждает цель · режим · бюджет · исключение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728BEC-CBC1-407D-BC67-D96EC5BFB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00350"/>
            <a:ext cx="1866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A2C63B-8A27-4623-8CF9-0B2C9F2AB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099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БИОЦЕНОЗНАЯ</a:t>
            </a:r>
          </a:p>
          <a:p xmlns:a="http://schemas.openxmlformats.org/drawingml/2006/main">
            <a:pPr algn="ctr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ТОЧКА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BE02C7-C9A3-43CB-9ECC-940CBDA5F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62350"/>
            <a:ext cx="1638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153269-C47E-4724-9219-A41190C50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352800"/>
            <a:ext cx="20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62A6FB-0C21-497E-B578-8334218EB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00350"/>
            <a:ext cx="1866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7140B8-9FA8-4136-885F-BEA5ABF23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183F87-C9B1-40EE-8E0A-0E0DD8F91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62350"/>
            <a:ext cx="1638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прогноз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F13984-4EB7-4A6B-B2F9-5E43A3142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352800"/>
            <a:ext cx="20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ADCE40-FF6A-45EE-A22E-225710BB4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800350"/>
            <a:ext cx="1866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7AED66-D0C8-492C-A66E-F1094DE93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0099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ECO‑PPA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130F53-18AF-46AC-AE53-280B51614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562350"/>
            <a:ext cx="1638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ресурсы / договоры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83419EE-FA5F-4FFD-9367-5F468C8FF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352800"/>
            <a:ext cx="20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EB09C8-0A5C-4714-80FC-990AA2316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800350"/>
            <a:ext cx="1866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19050">
            <a:solidFill>
              <a:srgbClr val="A6404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D1AB6E-F2BA-4A34-B367-8A8BF7F4E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0099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25E739C-FE47-4BE9-B76D-8548E60B6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562350"/>
            <a:ext cx="1638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586102-443D-45F9-BE20-B85BF68C5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352800"/>
            <a:ext cx="20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2DC02A0-F703-4F3E-BF74-CE53B19EB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800350"/>
            <a:ext cx="1866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19050">
            <a:solidFill>
              <a:srgbClr val="173F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05D1A8D-8A70-4453-8431-2326D28DB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009900"/>
            <a:ext cx="1638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ВЕРИФИКАЦИЯ</a:t>
            </a:r>
          </a:p>
          <a:p xmlns:a="http://schemas.openxmlformats.org/drawingml/2006/main">
            <a:pPr algn="ctr">
              <a:defRPr sz="1275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+ АРХИВ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4E0DD34-6101-4DE2-A5C0-1DB0E8DD8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562350"/>
            <a:ext cx="1638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результат / версия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E59AAA8-2CF1-414A-84C0-A253F5101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91050"/>
            <a:ext cx="2457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ТПП РФ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C28F582-5671-4BEB-A13C-227F3B4AD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53000"/>
            <a:ext cx="2457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бизнес-контур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B1376BC-7CC1-4EEB-81F7-351FDFFFD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591050"/>
            <a:ext cx="2457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АСИ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C7B89C9-A67E-4FCF-ACD8-727C02D4A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953000"/>
            <a:ext cx="2457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барьеры и масштаб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309C6A3-F9C9-4EC4-BCF6-26427BB27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591050"/>
            <a:ext cx="2457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Совет Безопасности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78F4DF7-C567-4D88-B6F8-5547BBA0C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953000"/>
            <a:ext cx="2457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стратегическая координация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B7D958C-635B-495E-B668-81C782BB9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591050"/>
            <a:ext cx="2457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Оператор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D7B2385-C8E8-405B-B57E-C91C57CCB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953000"/>
            <a:ext cx="2457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ежедневная ответственность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78AABBE-DC11-43AA-A131-B1B5F0186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467350"/>
            <a:ext cx="78867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0664F2F-F211-4383-A5C9-33C5539B6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467350"/>
            <a:ext cx="66675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43D3D97-FCDA-4E81-8CB0-08559DAA7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581650"/>
            <a:ext cx="7486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НЕЗАВИСИМОСТЬ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6FDD1FF-7C4C-435C-B8A2-8F9B35014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848350"/>
            <a:ext cx="7486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исполнитель корректировки не подтверждает результат единолично</a:t>
            </a:r>
          </a:p>
        </p:txBody>
      </p:sp>
    </p:spTree>
    <p:extLst>
      <p:ext uri="{BB962C8B-B14F-4D97-AF65-F5344CB8AC3E}">
        <p14:creationId xmlns:p14="http://schemas.microsoft.com/office/powerpoint/2010/main" val="211518183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A344435-9B17-4A89-9DA5-DB9A20722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ПЛАН ПИЛОТА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292C75-3887-4167-B8B1-28AF96573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За 90 дней — пять ворот доказательности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C50A8B-550A-4FEE-B3C5-D2F9433DD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269A9F-D10D-42D8-A5A2-7BE490711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DA54E6-DBE7-4697-967C-503325A36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BF4032-FDD3-4146-BCD1-DD8765FB9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4B3B4E-EE88-4ADD-9664-A61F20AC1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1–15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B18F80-D385-4446-B1D5-992666B4F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мандат</a:t>
            </a:r>
          </a:p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 границы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A90DD5-DBF7-4D91-BF64-F0793B753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5811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5FC32F-0422-48FA-B638-38A5EEFDF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7907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57C5E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7C5E8"/>
                </a:solidFill>
                <a:latin typeface="Arial"/>
                <a:ea typeface="Arial"/>
                <a:cs typeface="Arial"/>
              </a:rPr>
              <a:t>16–30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D60155-783D-45F9-BD02-86B31B931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13360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baseline</a:t>
            </a:r>
          </a:p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 потоки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C4854F-D898-4FB9-9B28-AA6921152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5811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A5BADC-06F0-4E43-A483-0960FF42D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7907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31–55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065E75-B57C-421E-A2D8-C45138621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13360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варианты</a:t>
            </a:r>
          </a:p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 двойник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0AAB82-0E24-4F6B-92EA-AE3688440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5811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67F7C4-CE3C-42E8-99C6-43DD3F7B0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7907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56–75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C5BCAE5-34CA-4631-86A5-646BBD05B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13360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экономика</a:t>
            </a:r>
          </a:p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 стресс-тест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7DA4F5A-AA66-4111-8056-F6DC54E1E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5811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961AFCD-D629-4D98-960D-F92CE0041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7907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76–90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E53802-E862-4C39-8F2D-744E10972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13360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аудит</a:t>
            </a:r>
          </a:p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 GO / STOP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6CE09D-D735-4CE7-9F94-9E6BACBF2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4800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1FFCE2-8DA5-44A4-8732-B541DF089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7185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Выходной пакет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D73C3FC-275E-497C-B9EE-A6E8D1D19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624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ПАСПОРТ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03C79D-00FD-4E3F-B3C4-4374A2EA9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862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территория · право · спрос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015768-4715-42F1-BD97-0F9788FA3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9624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БАЛАНС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13EA530-1A45-4BB7-AFC1-E25EE9517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2862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масса · вода · N/P · энергия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9AB8B3E-9A6E-4CFF-9D75-C22553838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9624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БЕЗОПАСНОСТЬ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4117097-2A38-454A-AB9D-33652CC83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2862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зоны · HACCP · One Health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D581DEF-5D13-465B-84DF-90CD61D29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625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ТРЕБОВАНИЯ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20ADDDE-F972-4F9D-AF85-62B6CF918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863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матрица РФ / ЕАЭС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F487624-174A-4F53-B59A-5DB5A0B6C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7625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ЭКОНОМИКА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2BD642F-FF1A-4698-8070-41F966446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50863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CAPEX · OPEX · off-take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EE137A7-EC90-4F33-ADE0-A68508A86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7625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4DBEDA4-56B8-4AD4-90A2-3FC80FA9D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0863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условия и следующий транш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982E554-338E-427F-B715-21B026C5A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38800"/>
            <a:ext cx="10668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D0C04C9-CE96-432C-9F9F-401EEA1B1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72150"/>
            <a:ext cx="1028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Пилот строит доказательство и ограниченный демонстратор — не всю ферму</a:t>
            </a:r>
          </a:p>
        </p:txBody>
      </p:sp>
    </p:spTree>
    <p:extLst>
      <p:ext uri="{BB962C8B-B14F-4D97-AF65-F5344CB8AC3E}">
        <p14:creationId xmlns:p14="http://schemas.microsoft.com/office/powerpoint/2010/main" val="35915566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C1A064-E0D7-4D43-B6D5-491BDA26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ED2452-2077-44DE-97EA-9A4B7B8D1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Утвердить пилот при четырёх защитных условиях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0F49F8-453F-49D4-BE9D-0151801AA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139943-B5FF-4DD6-BADB-F08F09DEA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90975A-B740-4CD2-B4DF-74FAD2278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27D69A-6DFF-400A-A2A5-766F327DE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504950"/>
            <a:ext cx="64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0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FAB290-B086-4519-8DC1-D909A3283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1562100"/>
            <a:ext cx="876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Документальный мандат на территорию и данные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F20B00-BDA4-4EC5-86F2-0C86225FB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19350"/>
            <a:ext cx="64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0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4A8035-C20D-4A7F-99F4-4946E17AF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2476500"/>
            <a:ext cx="876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Независимая верификация и журнал решений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1D830F-6802-4ACC-8258-01E15CC8B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33750"/>
            <a:ext cx="64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0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E22E0E-E8F2-4B64-A665-18177F7FB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390900"/>
            <a:ext cx="876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Запрет основного CAPEX до прохождения Gate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7B9945-1A5B-419F-9C57-EC0CC5BE4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48150"/>
            <a:ext cx="64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0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90AE26-B1F9-4039-8855-DED9DD7FF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305300"/>
            <a:ext cx="876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Версии и доказательства — в Архиве наследия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447A93-30B4-48E7-B812-22D78A7AD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00650"/>
            <a:ext cx="10668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EE6803-DAA6-4CFC-9B8E-A0A40EFEB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9115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СЛЕДУЮЩИЕ 10 ДНЕЙ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22E709-7C21-4439-A288-059DB02C9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381625"/>
            <a:ext cx="7429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1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1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владелец решения · 1–3 территории · продуктовая корзина · протокол обследования · бюджет этапа 1</a:t>
            </a:r>
          </a:p>
        </p:txBody>
      </p:sp>
    </p:spTree>
    <p:extLst>
      <p:ext uri="{BB962C8B-B14F-4D97-AF65-F5344CB8AC3E}">
        <p14:creationId xmlns:p14="http://schemas.microsoft.com/office/powerpoint/2010/main" val="5962798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4AB30B1-5F55-454A-835D-79020BBEE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ЗАПРОС НА 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04E845-5807-43BA-8072-F70DA094D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Решение сейчас — 90-дневный предпроектный пилот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058518-A5DD-48FF-8D12-D8A88FF56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7E0029-9625-4F9C-9B79-CBFA81048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E82C46-8814-48BB-BE58-6131A97AF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95E18A-BDDD-4D49-833E-6328E5B21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30480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0395"/>
          </a:bodyPr>
          <a:lstStyle xmlns:a="http://schemas.openxmlformats.org/drawingml/2006/main"/>
          <a:p xmlns:a="http://schemas.openxmlformats.org/drawingml/2006/main">
            <a:pPr algn="l">
              <a:defRPr sz="88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88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90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61C8DA-30E9-4CB0-924E-B7EDBCA93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0ED596-8EE9-42C0-8E01-8BE857C46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266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Доказать модель</a:t>
            </a:r>
          </a:p>
          <a:p xmlns:a="http://schemas.openxmlformats.org/drawingml/2006/main">
            <a:pPr algn="l">
              <a:defRPr sz="1800" b="1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до строительства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9D71BE-BB83-4145-ACE6-4CF9D2DDB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66850"/>
            <a:ext cx="19050" cy="411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834E71-A81E-4E7E-A8B8-86A1FE8A5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5240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8EDCB7-06A3-4706-8BE8-E0A118A1F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4859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Паспорт территории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FCD209-2D72-4E20-8C5A-E974FABA5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86690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границы · права · спрос · ограничения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661C5E-BFB1-4E22-B2AB-E1FE607F4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228850"/>
            <a:ext cx="6610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0DBC81-1995-4071-ABA5-7905522CD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4384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38BD32-C591-4156-BB5F-99CE1FD59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4003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Баланс полного цикла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9DE95A2-3591-47C0-9457-AEB851696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78130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масса · вода · N/P · энергия · деньги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C55824-2B35-480B-92DA-0975ACD04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143250"/>
            <a:ext cx="6610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1EC0B7-1D7B-45F3-AD0B-89E8A09E0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3528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2CFE7D2-257B-4B82-AFAD-04FA683CE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3147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Безопасность и соответствие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8CBD23-DD78-40D8-ABB9-B113799B4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69570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зонирование · HACCP · One Health · ЕАЭС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E2E0DC-7F01-431D-8C8A-A11C547BA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057650"/>
            <a:ext cx="6610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820E0A-193A-4C6F-81A8-CE4B7E9C1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2672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5BD0C20-0454-40E5-9FA8-0A29E79FE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2291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Инвестиционное решение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E0E7604-3C76-4BA8-BB6D-5DAB37E93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61010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BASE / STRESS / UPSIDE · GO / STOP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07EA1BC-790A-434F-8718-6405C5C75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972050"/>
            <a:ext cx="6610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5B7603A-44EA-49BD-A60F-38577683F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5257800"/>
            <a:ext cx="66103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6106869-B0B4-4632-B97A-C929507DC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5257800"/>
            <a:ext cx="6667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06B93C8-F6DB-4220-8872-581CA57D4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5372100"/>
            <a:ext cx="6210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ДЕНЬ 90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2285AFE-1824-45B4-AF10-14019AA4B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5638800"/>
            <a:ext cx="6210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GO · GO WITH CONDITIONS · STOP</a:t>
            </a:r>
          </a:p>
        </p:txBody>
      </p:sp>
    </p:spTree>
    <p:extLst>
      <p:ext uri="{BB962C8B-B14F-4D97-AF65-F5344CB8AC3E}">
        <p14:creationId xmlns:p14="http://schemas.microsoft.com/office/powerpoint/2010/main" val="121336499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4BCCD73-9603-4A0E-9F9D-E7D888963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ЕДИНАЯ РАМКА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6B50BE-99BD-44AE-A6D5-C47DEE47E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Тонны продукции — лишь одна четверть безопасности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E43407-9A9C-42C2-82C8-7E7FF5666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997986-25C2-4584-8FAD-BE86647FC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AEF842-D46E-4690-9217-3AC209C2B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2221A9-A670-42EC-809E-5569987D9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85900"/>
            <a:ext cx="24574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03FFF4-EE96-451D-8CE6-F30A772E7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85900"/>
            <a:ext cx="24574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5B73FF-ABED-430C-97C2-5253D0F44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526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ДОСТУПНОСТЬ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4A09FF-0291-4EA7-A3FB-182CB080A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0980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объём · ассортимент</a:t>
            </a:r>
          </a:p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запас · сезонность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907DCF-29BC-4E5D-984E-8488E58D8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485900"/>
            <a:ext cx="24574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99A725-B900-4D04-B25F-825B9B31C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485900"/>
            <a:ext cx="24574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1F062F-6F16-49C5-AA74-635247295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7526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ДОСТУП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8B3607-D694-4EA9-82F7-54EE7315F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20980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цена · радиус</a:t>
            </a:r>
          </a:p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off-take · охват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5591C5-A29E-43BD-A457-1536AFDA0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485900"/>
            <a:ext cx="24574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02C51C-2DF5-4528-A31C-80A2C182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485900"/>
            <a:ext cx="24574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5C4FC6-B26F-4ED2-A605-71D95A8C6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7526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ИСПОЛЬЗОВАНИЕ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6A4074-85CA-4828-9D38-F85448D96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20980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безопасность · питание</a:t>
            </a:r>
          </a:p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вода · санитария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644F418-EEFB-482E-8219-BBF6BB27F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485900"/>
            <a:ext cx="24574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BEA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0102C75-266A-4D3F-8A94-E7731213F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485900"/>
            <a:ext cx="24574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7E3A71-FAF6-4216-BDDC-ADA1F76BE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7526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СТАБИЛЬНОСТЬ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AA7DD2-E7A4-4333-A7EB-0569C6A9B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20980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резерв · зависимость</a:t>
            </a:r>
          </a:p>
          <a:p xmlns:a="http://schemas.openxmlformats.org/drawingml/2006/main">
            <a:pPr algn="ctr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время восстановления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E5CDAB-B8FE-4A7C-931F-AD3A283D9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62350"/>
            <a:ext cx="1066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Глобальный контекст · SOFI 2026 · данные за 2025 год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492933-E202-4966-9A85-CB193407B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1148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645 млн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14E09F1-4BA7-4A13-9640-2D77B8333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863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испытывали голод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5DE704-7DDE-4199-8C29-87356974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1148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2,1 млрд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19A6CA-C82B-4B89-96EC-F5F59C8D0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6863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умеренная/тяжёлая необеспеченность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85F6FB-616F-4AF1-A33F-AB2A55222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1148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2,69 млрд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A1B023-B269-4B7D-B667-109496A30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6863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 могут позволить здоровый рацион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E09B28C-DD4F-4578-ABD5-2AE99B697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391150"/>
            <a:ext cx="90297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173F5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C64D15E-9FB7-47E8-8A81-BEA82D90A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391150"/>
            <a:ext cx="6667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4625563-A02E-43EC-9450-8783B7E42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505450"/>
            <a:ext cx="862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ПРОЕКТНЫЙ ВЫВОД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C58852C-DDF4-4C36-BCAC-BA329E0EB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772150"/>
            <a:ext cx="8629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Поле, переработка, холод, логистика и доступ проектируются одновременно</a:t>
            </a:r>
          </a:p>
        </p:txBody>
      </p:sp>
    </p:spTree>
    <p:extLst>
      <p:ext uri="{BB962C8B-B14F-4D97-AF65-F5344CB8AC3E}">
        <p14:creationId xmlns:p14="http://schemas.microsoft.com/office/powerpoint/2010/main" val="179305029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8446F99-EB62-4A95-A5E4-5A4B939B5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ОЦЕНКА МИНСЕЛЬХОЗА ЗА 2025 ГОД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D7A831-C37E-4D28-8DF3-F0BFD1D61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Россия: сильный базовый выпуск, но неодинаковые контуры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13494E-3AA3-4A42-A7E7-294124963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E4AE8C-B011-47DE-8376-EA14C89DE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89C567-82C5-45A6-B105-C6E8F4573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835B20-6C14-48C0-9812-2E0E12C96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81125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ПРОДУКТ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03632B-3E32-40EE-ADD2-EDCF22F71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381125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462AA9-D169-4A40-B210-73C4EEDC9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381125"/>
            <a:ext cx="571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170%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312365-EF70-422C-B52A-AD5F98CD7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43075"/>
            <a:ext cx="1981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Зерно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135FA3-349E-4BF1-BD96-9C502A624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62125"/>
            <a:ext cx="647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E11AB2-1FD3-4AD9-AE90-E1ADABF4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62125"/>
            <a:ext cx="6134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6AE4E0-3842-40BE-BA85-D3768AFB7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7145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7F7877-9704-4D27-AD62-9E818D0B4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71450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161%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AB94C7-20F1-42A4-8152-373D09CAA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33550"/>
            <a:ext cx="100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порог 95%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276EE4-8E94-470F-8FF0-5098D8CCA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05050"/>
            <a:ext cx="1981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Рыба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2FFFC4-3182-451F-9038-02C3A37A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324100"/>
            <a:ext cx="647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97C138-5F12-4CFC-BC6F-E9890CF49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324100"/>
            <a:ext cx="490728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24C47D-2581-4E4E-B5B9-930661F07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276475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BCE5DE-DCFF-46BC-B7CC-A6E7F508F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276475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128,8%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ACFB37-8E2D-49A2-8E51-5A96C4F09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2295525"/>
            <a:ext cx="100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порог 85%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C6C059-6567-4DDA-B638-AE6B16C17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67025"/>
            <a:ext cx="1981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Мясо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174BC98-860C-4AA3-9AE3-A54E51D66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86075"/>
            <a:ext cx="647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0A59937-1A71-4794-BFDD-8A86DD68E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86075"/>
            <a:ext cx="38862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F57D81-A067-43E4-9A2D-25B60493B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83845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7FB9089-1E3E-4C70-8B73-0876D042A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83845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102%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21CAE4A-B823-4B90-B979-608BF7797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2857500"/>
            <a:ext cx="100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порог 85%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92D9663-9052-4635-8B92-E5721A815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0"/>
            <a:ext cx="1981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Картофель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B956209-E943-412F-99D8-689453C80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48050"/>
            <a:ext cx="647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CB56AF8-405B-4033-820B-E38571916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48050"/>
            <a:ext cx="372999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612614C-E0D1-4C50-A1D5-46D323022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400425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5F5E9CA-0B1A-4BBD-A8C6-3222EDF43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3400425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97,9%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C85F816-92F3-4DC2-AA11-461406F45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419475"/>
            <a:ext cx="100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порог 95%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FAF0982-FA4F-478C-AC32-6E40A49DE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90975"/>
            <a:ext cx="1981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Овощи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7A1A6CF-9BCD-45E1-B139-4DBDFA36C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010025"/>
            <a:ext cx="647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8430774-4C09-4201-A73B-77BEAD4FF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010025"/>
            <a:ext cx="341376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388E579-BB79-42A0-A275-72791CAD1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96240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31FC70C-672E-428F-AC8B-06CDB4C05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396240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89,6%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C722916-6232-4513-8F7F-B7EF2F46F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981450"/>
            <a:ext cx="100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порог 90%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F025153-085F-4EF4-A744-5A5F56798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52950"/>
            <a:ext cx="1981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Молоко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F7BC140-5086-44BE-9DBC-00330FA2F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572000"/>
            <a:ext cx="647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CE8F249-48C8-4613-ABDD-AE0C3A8B6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572000"/>
            <a:ext cx="324993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B87CFC4-759E-4790-9878-63DF257D6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524375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041F214-BE73-4D42-8E8B-798F20B9D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524375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85,3%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B95D4D4-31EA-4799-B01D-4D4B0BF16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4543425"/>
            <a:ext cx="100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порог 90%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1614339-F1E4-4100-AAB7-5E32718D3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14925"/>
            <a:ext cx="1981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Фрукты/ягоды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3AA978E-84B3-4604-B980-03362AF97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133975"/>
            <a:ext cx="6477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35525EE-2389-49C5-91ED-FE7832406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133975"/>
            <a:ext cx="16764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418424C-0558-4CD2-90B6-066DF603D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5086350"/>
            <a:ext cx="2857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F6A1C7F-5E16-42BF-848B-09F5ADB2D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508635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44%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2660B91-7271-4859-BE2E-7C778FBB8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5105400"/>
            <a:ext cx="100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порог 60%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95E9731-7022-4622-880F-AA446DF3C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0668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335DA78-0E75-47B8-9200-D657EFD99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848350"/>
            <a:ext cx="10325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Оценка Минсельхоза от 13.02.2026; это не окончательный баланс Росстата</a:t>
            </a:r>
          </a:p>
        </p:txBody>
      </p:sp>
    </p:spTree>
    <p:extLst>
      <p:ext uri="{BB962C8B-B14F-4D97-AF65-F5344CB8AC3E}">
        <p14:creationId xmlns:p14="http://schemas.microsoft.com/office/powerpoint/2010/main" val="37041572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157AC72-8294-4B44-8ED5-A1E91BF6E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РАБОЧЕЕ ОПРЕДЕЛЕНИЕ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641AC7-1DCF-43E1-925E-E448AC821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Полный цикл — это охват цепи, а не миф о полной автономии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4C880A-2C27-4F5F-BDBD-5BEBB1E7D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4A8A9A-DD73-4D67-8201-7FFC58558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9B984D-9479-4A3D-89D6-070D3905D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970604-B838-4F6C-B21B-34A5FF0E2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43050"/>
            <a:ext cx="93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НЕ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B01C86-ED14-4895-BF80-2F5595CF4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581150"/>
            <a:ext cx="914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герметичная установка без внешних входов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BA481D-5D37-4175-9D5F-16E379F74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526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644347-69A2-449E-AC62-FFC26FF3A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57450"/>
            <a:ext cx="93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45A986-DE90-4D30-BE01-B2FE85D7E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495550"/>
            <a:ext cx="914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управляемый агробиоценоз с проверяемыми балансами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E4BFD4-B065-4063-A43E-F65069200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00400"/>
            <a:ext cx="106680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F47FAE-C17A-4B02-B399-341C65839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623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919CAA-AF33-4729-912D-C1C0C8C9D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676650"/>
            <a:ext cx="285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F672C8-825E-45CA-8E33-964E26F65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5623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СЕМЯ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AC6C23-E749-409B-843C-7B9FFD012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676650"/>
            <a:ext cx="285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F1D788-3839-4857-ABBA-81FCB79BD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5623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ПРОДУКТ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6AE59C-FADC-44C3-AB9C-2AD3921BC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676650"/>
            <a:ext cx="285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76DF49-2CCD-43FA-9280-90EEC8272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5623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ПЕРЕРАБОТКА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9F0ADF-F44A-46CA-875D-F0D085399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676650"/>
            <a:ext cx="285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084E93-FE1E-4202-99FE-672EA8644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5623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ХОЛОД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CD8C49-EA10-4FAD-B523-09B6664B9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676650"/>
            <a:ext cx="285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BFB1DD7-A2F8-403C-B411-1EF4669DC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5623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РЫНОК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E902DFE-F651-4F5F-8EE9-681FF603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95750"/>
            <a:ext cx="1066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↕  вода · N/P/K · органика · энергия · данные · деньги  ↕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A7DE5B0-47FE-4074-AE1F-E67FA8C75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14900"/>
            <a:ext cx="52387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067BB6C-D08F-4455-A6AF-4FB108824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14900"/>
            <a:ext cx="66675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86C9378-7AC2-4EF7-9747-741941B38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029200"/>
            <a:ext cx="483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ВНЕШНИЕ ВХОДЫ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591DF09-23CB-4943-BA08-C1C285BB7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95900"/>
            <a:ext cx="4838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семена · минералы · запчасти · сеть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87151E-8C9E-4FB6-93B2-171CFD422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914900"/>
            <a:ext cx="52387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73F74D-013C-4983-8FFF-03F71F1C7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914900"/>
            <a:ext cx="66675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087BCF2-8837-4B04-B2C9-E2FE6F9C4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5029200"/>
            <a:ext cx="483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КОНТРОЛИРУЕМЫЙ ВЫХОД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8B6B65B-CD81-4F9D-BEE0-F83021CCA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5295900"/>
            <a:ext cx="4838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продукт · лицензированные отходы · соли · выбросы</a:t>
            </a:r>
          </a:p>
        </p:txBody>
      </p:sp>
    </p:spTree>
    <p:extLst>
      <p:ext uri="{BB962C8B-B14F-4D97-AF65-F5344CB8AC3E}">
        <p14:creationId xmlns:p14="http://schemas.microsoft.com/office/powerpoint/2010/main" val="13418015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968D83-70C8-4BC1-852E-1DFF093E7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СКВОЗНОЙ ЦИКЛ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C19533-03F1-4BA3-A79C-22FD53639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Продукт идёт вперёд; ресурсы возвращаются через барьеры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87694C-D30B-4404-9436-04D7988C6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2607B4-D7E9-4BC9-9E42-FC6FE5BC0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3BB488-10EB-44FC-B76D-853AB1802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9cd070f8cd4b70"/>
          <a:stretch xmlns:a="http://schemas.openxmlformats.org/drawingml/2006/main"/>
        </p:blipFill>
        <p:spPr>
          <a:xfrm xmlns:a="http://schemas.openxmlformats.org/drawingml/2006/main">
            <a:off x="4953000" y="1846847"/>
            <a:ext cx="6705600" cy="3773905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6BF6ED-A224-4154-A6A9-054FCB72B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3D0C3B-241D-48C2-B60D-9005515E0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466850"/>
            <a:ext cx="333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Пища — однонаправленно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3DFF02-A5AA-41EE-94FE-BA67A9739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8288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сырьё → выпуск → отзыв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AD30B7-D67D-4B19-971B-D212A58FF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71700"/>
            <a:ext cx="3905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49E739-34CB-4FE5-996E-F30E5A96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7172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0D4C1A-A4D1-46DC-9603-3B7E29460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333625"/>
            <a:ext cx="333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Вода — fit-for-purpose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630B39-F0BD-44F0-8E37-5E7EDB8A8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95575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каждому назначению свой допуск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0F5BAE-A7CD-450B-8352-3CEC7DAC8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38475"/>
            <a:ext cx="3905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B7CF0E-239A-4336-AA9F-483C81CBF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9D1982-100E-4952-8B04-01ECC3FAA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200400"/>
            <a:ext cx="333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Органика — после анализа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FBD7D8-62BD-4AAD-93FF-3EF6DE4ED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623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компост / биогаз / вывоз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033B3A-44D2-4D68-8E69-071E280C1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05250"/>
            <a:ext cx="3905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D311C4-51F7-46FA-BC2E-16CDF2E55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052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888F48-C874-4269-B155-0B9C44F6D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67175"/>
            <a:ext cx="333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Циклы разъединяемы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924855-81B1-4C94-99C2-A4763617C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429125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буфер · байпас · изоляция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0D7A4E-6C07-4F49-9055-3684BB03E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72025"/>
            <a:ext cx="3905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7D5EA31-0E3B-48B0-81D9-1E6FB007F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7205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FB33CA-3B23-42E4-BA21-6FC6BF013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933950"/>
            <a:ext cx="333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Всё имеет паспорт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AA7E0AF-B45D-464B-8B31-89AF17DAF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959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ID · качество · владелец · статус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63CC98B-4D5C-43E7-A7AB-BE7097F68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38800"/>
            <a:ext cx="3905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5817322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009D625-15FF-4950-9566-DDC9AB488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МОДУЛЬНАЯ 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E8B5C7-F8C4-4043-B8C2-8686B7845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19 модулей собираются по территории — не по шаблону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F14315-ADF8-4673-B0B2-9EEE2823E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A17E9B-DCDD-413E-9B8A-F2190FD69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7312B5-A3B6-4F9F-AACE-9851FF067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4E4CF2-A794-40B2-A5D9-85288C656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28750"/>
            <a:ext cx="10668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6B8316-C5B5-4D25-841B-59E285AAB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F49261-643D-4E3B-89D4-818613D6A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1543050"/>
            <a:ext cx="19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C83440-D459-4331-B262-CD8D9F964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1552575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ПРИРОДНАЯ ОСНОВА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A4A535-5526-4427-A53A-DBE78E272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552575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38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границы · почва · вода · генетические ресурсы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BED767-E6F7-4C96-B9D9-7964D13A1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05050"/>
            <a:ext cx="10668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60DE70-CBB2-4B16-86BD-3164A039B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3840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371EA6-8B1C-4F4D-A661-C910C14A1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2419350"/>
            <a:ext cx="19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47AC9D-04D3-428E-8C1E-170FDD21E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428875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ПРОИЗВОДСТВО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DE167C-CAF2-49A2-9CBB-170503F04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428875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38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поле · теплица · корма · животные · птица · аквакультура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0EAE91-1C67-4E6F-AB65-35DFE2ABA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81350"/>
            <a:ext cx="10668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4590FD-0C53-4A5B-AA60-5D3F4BA1A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1470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DA53AA-1204-49F2-BA36-F04C3751A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3295650"/>
            <a:ext cx="19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C3E76A-1383-47BC-B36A-816C370F6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305175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ПЕРЕРАБОТКА И РЫНОК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8824804-605C-4EC8-BC64-69E208DDA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305175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38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обработка · переработка · хранение · логистика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0BBE56-E029-4F78-8EEA-926298988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57650"/>
            <a:ext cx="10668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BEA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E9DE6E5-2447-49CF-84FB-ED03F7576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9100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51C966-6CB0-4D85-9549-BD37ED208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171950"/>
            <a:ext cx="19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EE4A7DD-4E05-4054-A6E4-ACCAB49CC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181475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БЕЗОПАСНОСТЬ И ИНФРАСТРУКТУРА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F9F0A5-B00D-4C48-B8A7-790E6FEF6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181475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38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вет-/фитоконтроль · вода/энергия · лаборатория/данные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53F6C1E-0E29-4FF6-A890-20D7F945D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33950"/>
            <a:ext cx="10668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6F8"/>
          </a:solidFill>
          <a:ln xmlns:a="http://schemas.openxmlformats.org/drawingml/2006/main" w="9525">
            <a:solidFill>
              <a:srgbClr val="173F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2014B0-47D7-4551-9F47-8960311B7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6730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34BD4FD-C78D-49B9-89CF-CDBE3B3A7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048250"/>
            <a:ext cx="19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8A2E9C0-D948-4C6E-9518-311A53EFB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5057775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УПРАВЛЕНИЕ И ЗНАНИЯ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A40DAD-9571-4C80-9879-2457DB54C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5057775"/>
            <a:ext cx="504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38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финансы/оператор · обучение/Архив наследия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5264F28-FFB6-4129-88A4-E27CBC4E9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81700"/>
            <a:ext cx="1066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Включается только модуль с доказанными ресурсами, оператором, безопасностью и рынком</a:t>
            </a:r>
          </a:p>
        </p:txBody>
      </p:sp>
    </p:spTree>
    <p:extLst>
      <p:ext uri="{BB962C8B-B14F-4D97-AF65-F5344CB8AC3E}">
        <p14:creationId xmlns:p14="http://schemas.microsoft.com/office/powerpoint/2010/main" val="12856116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2BE9B43-AA6A-4BB9-9842-131D08763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ПОТОКИ И БАРЬЕРЫ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58A9A5-E068-4346-93B5-259D9B2C3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Замыкать нужно ресурсы — не инфекцию и загрязнение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97B675-30AE-4CF1-A361-490E7D03A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2E1A44-136E-4269-89E6-0521B12A4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2AED91-2C52-47FE-9E98-CC7269333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B86495-373B-4001-B262-D381A16D2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287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ПИЩЕВОЙ ПОТОК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63157C-DE6F-49C8-8B50-C347D9C9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18478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2FDA71-F560-4697-BA9C-8F8B16763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8120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СЫРЬЁ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EA8F6A-7DED-45AD-A66A-813762982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105025"/>
            <a:ext cx="2286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3F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DF16DF-14D6-48B4-B5AE-848E91268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790700"/>
            <a:ext cx="18478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EDAC10-C72E-4960-81CB-59EA26D9E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2BAA92-1926-4BF2-BDDF-FFF6415F2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105025"/>
            <a:ext cx="2286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3F5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08B468-4737-42A5-9CD2-4BD18DE26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790700"/>
            <a:ext cx="18478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6FC874-979E-4F5B-B15B-70C5D298A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98120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ПЕРЕРАБОТКА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F147F4-1A25-42A2-A8A6-E574ACA81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105025"/>
            <a:ext cx="2286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3F5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F77814-2A42-4EAD-9C33-1BBAB74D3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790700"/>
            <a:ext cx="18478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3E178E-E3C2-4A5B-8218-98203903A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198120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ХОЛОД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1EE7D7-8338-47D4-9269-D12FA0E64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105025"/>
            <a:ext cx="2286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73F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E64E46-C59C-4BA4-82D2-028F6F60E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790700"/>
            <a:ext cx="18478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681F40-657C-49A6-9FE6-F682B3401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98120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РЫНОК / ОТЗЫВ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8D6211-AD21-4014-8DBD-4A3AC28CB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956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РЕСУРСНЫЕ ПЕТЛИ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6027E5-83C3-4081-99DB-02EC883B7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76600"/>
            <a:ext cx="24574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66E55B-A970-416B-B0A8-3EE0F2634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76625"/>
            <a:ext cx="2114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ПОЧВА / КОРМ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60ED28-1EB1-42BC-9FE1-CCF3D6EA8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76675"/>
            <a:ext cx="2114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N/P/K · полевая ёмкость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244DD3A-E193-4AAF-AE92-2354180B9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276600"/>
            <a:ext cx="24574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C064FFD-2ADE-4E61-87ED-2CA23A1D8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76625"/>
            <a:ext cx="2114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E773382-15DD-4ED7-ABA0-D64E66AD9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76675"/>
            <a:ext cx="2114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раздельные сети · допуск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A33F37E-61B9-4350-979E-4101E4082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276600"/>
            <a:ext cx="24574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9CCEFED-9FB9-4B18-BDC6-5A63C8141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476625"/>
            <a:ext cx="2114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ОРГАНИКА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00E414-236F-4612-98EA-B07A90562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876675"/>
            <a:ext cx="2114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911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категория · обработка · анализ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2B19760-7206-4BF0-AB8F-C5B55E8F3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276600"/>
            <a:ext cx="24574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4F3"/>
          </a:solidFill>
          <a:ln xmlns:a="http://schemas.openxmlformats.org/drawingml/2006/main" w="9525">
            <a:solidFill>
              <a:srgbClr val="2E8D8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CDC4C4C-138A-4287-B1C6-92FF9C5AF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476625"/>
            <a:ext cx="2114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8D8A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8D8A"/>
                </a:solidFill>
                <a:latin typeface="Arial"/>
                <a:ea typeface="Arial"/>
                <a:cs typeface="Arial"/>
              </a:rPr>
              <a:t>ЭНЕРГИЯ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D488B8E-C43F-491B-9F60-EE9EF15D5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876675"/>
            <a:ext cx="2114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639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12-месячный баланс · резерв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C04839B-20FA-455A-AB08-46E209969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9650"/>
            <a:ext cx="106680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BEA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E8A74EC-B54A-4843-AAC3-94A7A821B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292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КРАСНЫЕ ЛИНИИ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BC750C0-6EEF-4E51-A6BB-3F0D3F40A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5000625"/>
            <a:ext cx="790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3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необработанный навоз → пища/аквакультура  ·  неизвестные отходы → корм  ·  грязная вода → чистая сеть</a:t>
            </a:r>
          </a:p>
          <a:p xmlns:a="http://schemas.openxmlformats.org/drawingml/2006/main">
            <a:pPr algn="ctr">
              <a:defRPr sz="1238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38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падёж → обычный компост  ·  непроверенный дигестат → поле  ·  транспорт навоза → чистая зона</a:t>
            </a:r>
          </a:p>
        </p:txBody>
      </p:sp>
    </p:spTree>
    <p:extLst>
      <p:ext uri="{BB962C8B-B14F-4D97-AF65-F5344CB8AC3E}">
        <p14:creationId xmlns:p14="http://schemas.microsoft.com/office/powerpoint/2010/main" val="70205244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0E61E15-BA0A-4961-A849-38F0CF21D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БИОБЕЗОПАСНОСТЬ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5C1A20-A120-4159-AC12-DF41955A0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7657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One Health — единый штаб для четырёх взаимосвязанных рисков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81782D-76A2-4CC3-B862-5B11023D6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2743C5-281F-413C-9BAF-2152F8D7D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07C9E8-2A7C-482F-B585-11B07F5B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F896A0-B561-4505-9807-F3E547C14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57350"/>
            <a:ext cx="30480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D3C9BC-FCBD-4F78-A33B-DB6716943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88595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ЛЮДИ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326F11-4DD7-4023-A51B-4644EDA49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324100"/>
            <a:ext cx="2590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здоровье · гигиена</a:t>
            </a:r>
          </a:p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труд · питание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F9DF8C-66BF-4D8E-8380-5D326E507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657350"/>
            <a:ext cx="30480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633015-E1AD-4343-AC04-1F0841DB0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ЖИВОТНЫЕ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EBF947-AAFA-4075-8BF4-0F9CD77CB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24100"/>
            <a:ext cx="2590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карантин · болезни</a:t>
            </a:r>
          </a:p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корма · AMR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B59874-83B4-4EBB-8177-6020AFFB5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76650"/>
            <a:ext cx="30480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D00CCD-BE21-427F-8335-7384E5376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90525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РАСТЕНИЯ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FB7931-911A-4BE4-8596-448A91FFD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343400"/>
            <a:ext cx="2590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семена · вредители</a:t>
            </a:r>
          </a:p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пестициды · почва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F95CBC-64D4-4123-984E-54BA3FBD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676650"/>
            <a:ext cx="3048000" cy="13144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7F4F3"/>
          </a:solidFill>
          <a:ln xmlns:a="http://schemas.openxmlformats.org/drawingml/2006/main" w="9525">
            <a:solidFill>
              <a:srgbClr val="2E8D8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BA9493-DD21-4DD2-8F5F-2DC94A1AA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905250"/>
            <a:ext cx="259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2E8D8A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E8D8A"/>
                </a:solidFill>
                <a:latin typeface="Arial"/>
                <a:ea typeface="Arial"/>
                <a:cs typeface="Arial"/>
              </a:rPr>
              <a:t>ЭКОСИСТЕМА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AB3CB6-A6A3-4D35-9023-92EC3D0B0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43400"/>
            <a:ext cx="2590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вода · дикая фауна</a:t>
            </a:r>
          </a:p>
          <a:p xmlns:a="http://schemas.openxmlformats.org/drawingml/2006/main">
            <a:pPr algn="ctr"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отходы · биоразнообразие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1EDEC0-612A-42A2-ABC3-D79970CEC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324100"/>
            <a:ext cx="3009900" cy="20574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B36EB1-C56E-4141-8DEF-5335C9C4D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6860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ЕДИНЫЙ ШТАБ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2882A2-BCBB-4729-A991-6EACBBA0B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181350"/>
            <a:ext cx="2476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DCE8F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DCE8F0"/>
                </a:solidFill>
                <a:latin typeface="Arial"/>
                <a:ea typeface="Arial"/>
                <a:cs typeface="Arial"/>
              </a:rPr>
              <a:t>ветеринар · агроном</a:t>
            </a:r>
          </a:p>
          <a:p xmlns:a="http://schemas.openxmlformats.org/drawingml/2006/main">
            <a:pPr algn="ctr">
              <a:defRPr sz="1275" b="0" i="0">
                <a:solidFill>
                  <a:srgbClr val="DCE8F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DCE8F0"/>
                </a:solidFill>
                <a:latin typeface="Arial"/>
                <a:ea typeface="Arial"/>
                <a:cs typeface="Arial"/>
              </a:rPr>
              <a:t>HACCP · эколог · лаборатория</a:t>
            </a:r>
          </a:p>
          <a:p xmlns:a="http://schemas.openxmlformats.org/drawingml/2006/main">
            <a:pPr algn="ctr">
              <a:defRPr sz="1275" b="0" i="0">
                <a:solidFill>
                  <a:srgbClr val="DCE8F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DCE8F0"/>
                </a:solidFill>
                <a:latin typeface="Arial"/>
                <a:ea typeface="Arial"/>
                <a:cs typeface="Arial"/>
              </a:rPr>
              <a:t>охрана труда · связь с органами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C5EE5A-6EB6-454A-8786-0C86665C3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314575"/>
            <a:ext cx="666750" cy="5429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A8BC67-6E06-47CE-AE63-AD9A46A72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314575"/>
            <a:ext cx="666750" cy="5429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B4AC41-B643-4E95-918B-53AFA5537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829050"/>
            <a:ext cx="666750" cy="5048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C9E8B1-8EF6-49AE-BA22-BF25AC764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829050"/>
            <a:ext cx="666750" cy="5048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474CFB-E614-4AE7-B370-79DE92016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29250"/>
            <a:ext cx="2457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HOLD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E79E133-B7B6-4DB7-BC50-626E09451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2457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партия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1FD47B6-B1D3-4324-89F7-5CEB3D5B6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429250"/>
            <a:ext cx="2457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ZONE STOP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239851F-3EFF-42EE-8F87-BB782C74F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753100"/>
            <a:ext cx="2457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зона/линия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047711A-DE5D-460B-9529-CD18F415E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5429250"/>
            <a:ext cx="2457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MOVEMENT STOP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851B705-5C3E-4794-8278-90DB5D722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5753100"/>
            <a:ext cx="2457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перемещение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353779E-07DE-456C-8202-D1CFA27EA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5429250"/>
            <a:ext cx="2457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SITE STOP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5DD29B3-BA80-44F2-974C-E41B0FC1D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5753100"/>
            <a:ext cx="2457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площадка</a:t>
            </a:r>
          </a:p>
        </p:txBody>
      </p:sp>
    </p:spTree>
    <p:extLst>
      <p:ext uri="{BB962C8B-B14F-4D97-AF65-F5344CB8AC3E}">
        <p14:creationId xmlns:p14="http://schemas.microsoft.com/office/powerpoint/2010/main" val="15354609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2026-08-29T14:22:37.9240000Z</dcterms:created>
  <dcterms:modified xsi:type="dcterms:W3CDTF">2026-08-29T14:22:37.9240000Z</dcterms:modified>
</coreProperties>
</file>