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5e35eb52641488b" /><Relationship Type="http://schemas.openxmlformats.org/officeDocument/2006/relationships/extended-properties" Target="/docProps/app.xml" Id="R3d079b2f72624597" /><Relationship Type="http://schemas.openxmlformats.org/officeDocument/2006/relationships/officeDocument" Target="/ppt/presentation.xml" Id="R0a96d635351c426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98437d3180d4aa4"/>
  </p:sldMasterIdLst>
  <p:notesMasterIdLst>
    <p:notesMasterId xmlns:r="http://schemas.openxmlformats.org/officeDocument/2006/relationships" r:id="Rc634974099fc4451"/>
  </p:notesMasterIdLst>
  <p:sldIdLst>
    <p:sldId xmlns:r="http://schemas.openxmlformats.org/officeDocument/2006/relationships" id="256" r:id="R7bc9d9f9057e4961"/>
    <p:sldId xmlns:r="http://schemas.openxmlformats.org/officeDocument/2006/relationships" id="257" r:id="Rb1029b62d0584514"/>
    <p:sldId xmlns:r="http://schemas.openxmlformats.org/officeDocument/2006/relationships" id="258" r:id="R03ff935e9a9046f2"/>
    <p:sldId xmlns:r="http://schemas.openxmlformats.org/officeDocument/2006/relationships" id="259" r:id="R8be3c9e163084083"/>
    <p:sldId xmlns:r="http://schemas.openxmlformats.org/officeDocument/2006/relationships" id="260" r:id="R66ee1c89d7474127"/>
    <p:sldId xmlns:r="http://schemas.openxmlformats.org/officeDocument/2006/relationships" id="261" r:id="R20174a94af784465"/>
    <p:sldId xmlns:r="http://schemas.openxmlformats.org/officeDocument/2006/relationships" id="262" r:id="Rc6b86b77de5f423f"/>
    <p:sldId xmlns:r="http://schemas.openxmlformats.org/officeDocument/2006/relationships" id="263" r:id="R69096d52dfa446ca"/>
    <p:sldId xmlns:r="http://schemas.openxmlformats.org/officeDocument/2006/relationships" id="264" r:id="R25fb33f91df94323"/>
    <p:sldId xmlns:r="http://schemas.openxmlformats.org/officeDocument/2006/relationships" id="265" r:id="Ref838ef6744b4751"/>
    <p:sldId xmlns:r="http://schemas.openxmlformats.org/officeDocument/2006/relationships" id="266" r:id="R06c7dbe053804c22"/>
    <p:sldId xmlns:r="http://schemas.openxmlformats.org/officeDocument/2006/relationships" id="267" r:id="Rb31d7d9bc21b4a4b"/>
    <p:sldId xmlns:r="http://schemas.openxmlformats.org/officeDocument/2006/relationships" id="268" r:id="Rf0c900c98d2c4f0a"/>
    <p:sldId xmlns:r="http://schemas.openxmlformats.org/officeDocument/2006/relationships" id="269" r:id="Rf79c9862dc5d4fea"/>
    <p:sldId xmlns:r="http://schemas.openxmlformats.org/officeDocument/2006/relationships" id="270" r:id="R75408c50deab445a"/>
    <p:sldId xmlns:r="http://schemas.openxmlformats.org/officeDocument/2006/relationships" id="271" r:id="Ra1e257c3947d44f8"/>
    <p:sldId xmlns:r="http://schemas.openxmlformats.org/officeDocument/2006/relationships" id="272" r:id="Re01f70191c164ae0"/>
    <p:sldId xmlns:r="http://schemas.openxmlformats.org/officeDocument/2006/relationships" id="273" r:id="R5d7ebd8b69124373"/>
    <p:sldId xmlns:r="http://schemas.openxmlformats.org/officeDocument/2006/relationships" id="274" r:id="R0bd87450949d4e09"/>
    <p:sldId xmlns:r="http://schemas.openxmlformats.org/officeDocument/2006/relationships" id="275" r:id="Rc1ef283efcf946d1"/>
    <p:sldId xmlns:r="http://schemas.openxmlformats.org/officeDocument/2006/relationships" id="276" r:id="Ra9f2d719e6dd4206"/>
    <p:sldId xmlns:r="http://schemas.openxmlformats.org/officeDocument/2006/relationships" id="277" r:id="Rac0f7af097a24f1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7ca801e89847f8" /><Relationship Type="http://schemas.openxmlformats.org/officeDocument/2006/relationships/slideMaster" Target="/ppt/slideMasters/slideMaster1.xml" Id="R898437d3180d4aa4" /><Relationship Type="http://schemas.openxmlformats.org/officeDocument/2006/relationships/notesMaster" Target="/ppt/notesMasters/notesMaster1.xml" Id="Rc634974099fc4451" /><Relationship Type="http://schemas.openxmlformats.org/officeDocument/2006/relationships/presProps" Target="/ppt/presProps.xml" Id="R522df3f8e7234f5e" /><Relationship Type="http://schemas.openxmlformats.org/officeDocument/2006/relationships/tableStyles" Target="/ppt/tableStyles.xml" Id="R4595ad6828fa42a5" /><Relationship Type="http://schemas.openxmlformats.org/officeDocument/2006/relationships/slide" Target="/ppt/slides/slide1.xml" Id="R7bc9d9f9057e4961" /><Relationship Type="http://schemas.openxmlformats.org/officeDocument/2006/relationships/slide" Target="/ppt/slides/slide2.xml" Id="Rb1029b62d0584514" /><Relationship Type="http://schemas.openxmlformats.org/officeDocument/2006/relationships/slide" Target="/ppt/slides/slide3.xml" Id="R03ff935e9a9046f2" /><Relationship Type="http://schemas.openxmlformats.org/officeDocument/2006/relationships/slide" Target="/ppt/slides/slide4.xml" Id="R8be3c9e163084083" /><Relationship Type="http://schemas.openxmlformats.org/officeDocument/2006/relationships/slide" Target="/ppt/slides/slide5.xml" Id="R66ee1c89d7474127" /><Relationship Type="http://schemas.openxmlformats.org/officeDocument/2006/relationships/slide" Target="/ppt/slides/slide6.xml" Id="R20174a94af784465" /><Relationship Type="http://schemas.openxmlformats.org/officeDocument/2006/relationships/slide" Target="/ppt/slides/slide7.xml" Id="Rc6b86b77de5f423f" /><Relationship Type="http://schemas.openxmlformats.org/officeDocument/2006/relationships/slide" Target="/ppt/slides/slide8.xml" Id="R69096d52dfa446ca" /><Relationship Type="http://schemas.openxmlformats.org/officeDocument/2006/relationships/slide" Target="/ppt/slides/slide9.xml" Id="R25fb33f91df94323" /><Relationship Type="http://schemas.openxmlformats.org/officeDocument/2006/relationships/slide" Target="/ppt/slides/slide10.xml" Id="Ref838ef6744b4751" /><Relationship Type="http://schemas.openxmlformats.org/officeDocument/2006/relationships/slide" Target="/ppt/slides/slide11.xml" Id="R06c7dbe053804c22" /><Relationship Type="http://schemas.openxmlformats.org/officeDocument/2006/relationships/slide" Target="/ppt/slides/slide12.xml" Id="Rb31d7d9bc21b4a4b" /><Relationship Type="http://schemas.openxmlformats.org/officeDocument/2006/relationships/slide" Target="/ppt/slides/slide13.xml" Id="Rf0c900c98d2c4f0a" /><Relationship Type="http://schemas.openxmlformats.org/officeDocument/2006/relationships/slide" Target="/ppt/slides/slide14.xml" Id="Rf79c9862dc5d4fea" /><Relationship Type="http://schemas.openxmlformats.org/officeDocument/2006/relationships/slide" Target="/ppt/slides/slide15.xml" Id="R75408c50deab445a" /><Relationship Type="http://schemas.openxmlformats.org/officeDocument/2006/relationships/slide" Target="/ppt/slides/slide16.xml" Id="Ra1e257c3947d44f8" /><Relationship Type="http://schemas.openxmlformats.org/officeDocument/2006/relationships/slide" Target="/ppt/slides/slide17.xml" Id="Re01f70191c164ae0" /><Relationship Type="http://schemas.openxmlformats.org/officeDocument/2006/relationships/slide" Target="/ppt/slides/slide18.xml" Id="R5d7ebd8b69124373" /><Relationship Type="http://schemas.openxmlformats.org/officeDocument/2006/relationships/slide" Target="/ppt/slides/slide19.xml" Id="R0bd87450949d4e09" /><Relationship Type="http://schemas.openxmlformats.org/officeDocument/2006/relationships/slide" Target="/ppt/slides/slide20.xml" Id="Rc1ef283efcf946d1" /><Relationship Type="http://schemas.openxmlformats.org/officeDocument/2006/relationships/slide" Target="/ppt/slides/slide21.xml" Id="Ra9f2d719e6dd4206" /><Relationship Type="http://schemas.openxmlformats.org/officeDocument/2006/relationships/slide" Target="/ppt/slides/slide22.xml" Id="Rac0f7af097a24f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2b74ec8369474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16a43677bd430b" /><Relationship Type="http://schemas.openxmlformats.org/officeDocument/2006/relationships/notesMaster" Target="/ppt/notesMasters/notesMaster1.xml" Id="R62d37298c71f45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b640d6b70824c69" /><Relationship Type="http://schemas.openxmlformats.org/officeDocument/2006/relationships/notesMaster" Target="/ppt/notesMasters/notesMaster1.xml" Id="R89381931b27f450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2fbb5e867b241f3" /><Relationship Type="http://schemas.openxmlformats.org/officeDocument/2006/relationships/notesMaster" Target="/ppt/notesMasters/notesMaster1.xml" Id="R515df9a85d4c41d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9632390b0654841" /><Relationship Type="http://schemas.openxmlformats.org/officeDocument/2006/relationships/notesMaster" Target="/ppt/notesMasters/notesMaster1.xml" Id="Rc54104b1b89a4c0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bdc30dc0b5e4e32" /><Relationship Type="http://schemas.openxmlformats.org/officeDocument/2006/relationships/notesMaster" Target="/ppt/notesMasters/notesMaster1.xml" Id="R2354386071ed432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7fd487368f54285" /><Relationship Type="http://schemas.openxmlformats.org/officeDocument/2006/relationships/notesMaster" Target="/ppt/notesMasters/notesMaster1.xml" Id="Rf24d87af726c449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66cfe758a244918" /><Relationship Type="http://schemas.openxmlformats.org/officeDocument/2006/relationships/notesMaster" Target="/ppt/notesMasters/notesMaster1.xml" Id="R68a7ce71306a4e5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2c8383318364374" /><Relationship Type="http://schemas.openxmlformats.org/officeDocument/2006/relationships/notesMaster" Target="/ppt/notesMasters/notesMaster1.xml" Id="Rc7856e83f51b455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607f821638748a3" /><Relationship Type="http://schemas.openxmlformats.org/officeDocument/2006/relationships/notesMaster" Target="/ppt/notesMasters/notesMaster1.xml" Id="Rd6ac1af0d53f452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4c6ed328e5d4a59" /><Relationship Type="http://schemas.openxmlformats.org/officeDocument/2006/relationships/notesMaster" Target="/ppt/notesMasters/notesMaster1.xml" Id="Rfdfbdca655ae4ca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b09377d5ccc4623" /><Relationship Type="http://schemas.openxmlformats.org/officeDocument/2006/relationships/notesMaster" Target="/ppt/notesMasters/notesMaster1.xml" Id="R491570c45eea442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d48d009a3184c63" /><Relationship Type="http://schemas.openxmlformats.org/officeDocument/2006/relationships/notesMaster" Target="/ppt/notesMasters/notesMaster1.xml" Id="R7ea32eef945d497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657157d9f184dc9" /><Relationship Type="http://schemas.openxmlformats.org/officeDocument/2006/relationships/notesMaster" Target="/ppt/notesMasters/notesMaster1.xml" Id="Rd91a5e84173e47a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010dd9e87534c2f" /><Relationship Type="http://schemas.openxmlformats.org/officeDocument/2006/relationships/notesMaster" Target="/ppt/notesMasters/notesMaster1.xml" Id="R2f47a28da282448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4aa06a27d9642cd" /><Relationship Type="http://schemas.openxmlformats.org/officeDocument/2006/relationships/notesMaster" Target="/ppt/notesMasters/notesMaster1.xml" Id="R11695999eeaf409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3a60a12f0cf49e4" /><Relationship Type="http://schemas.openxmlformats.org/officeDocument/2006/relationships/notesMaster" Target="/ppt/notesMasters/notesMaster1.xml" Id="R9e4d349f5ae54d2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b2ef37fd26f403d" /><Relationship Type="http://schemas.openxmlformats.org/officeDocument/2006/relationships/notesMaster" Target="/ppt/notesMasters/notesMaster1.xml" Id="R1aec7bcf0f2147f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00b01ac3ae147a9" /><Relationship Type="http://schemas.openxmlformats.org/officeDocument/2006/relationships/notesMaster" Target="/ppt/notesMasters/notesMaster1.xml" Id="Ra3560f4106ee48a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bf4a4fc526c4865" /><Relationship Type="http://schemas.openxmlformats.org/officeDocument/2006/relationships/notesMaster" Target="/ppt/notesMasters/notesMaster1.xml" Id="R9ec310501834477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1cd25afdbfb46f3" /><Relationship Type="http://schemas.openxmlformats.org/officeDocument/2006/relationships/notesMaster" Target="/ppt/notesMasters/notesMaster1.xml" Id="Reb13a6ff8192440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17e84b35dfa45dd" /><Relationship Type="http://schemas.openxmlformats.org/officeDocument/2006/relationships/notesMaster" Target="/ppt/notesMasters/notesMaster1.xml" Id="R4630957128f748f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27ffc03639140e5" /><Relationship Type="http://schemas.openxmlformats.org/officeDocument/2006/relationships/notesMaster" Target="/ppt/notesMasters/notesMaster1.xml" Id="Rf253160e5406422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Откройте выступление с главной формулы: задача не в создании ещё одной надстройки, а в сборке управляемой кооперации под измеримый результат.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Зафиксируйте предмет решения: доклад не просит заранее признать все заявления. Он предлагает прозрачную процедуру проверки и пилотирования.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Покажите, что проблема носит не отраслевой, а системный характер: даже сильная технология не превращается в общественный результат без сборки полномочий, ресурсов и доказательств.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Раскройте различие ролей: СФЕРА не управляет проектом, ЭКВИЛИБРИУМ не подменяет решение человека, ECO-PPA не является исполнителем, а СПЕЦЗАЩИТА не присваивает полномочия органов власти.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Этот слайд снимает главный правовой и репутационный риск: кооперационная модель не создаёт параллельную вертикаль управления.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Подчеркните, что каждый уровень получает только свою функцию. Проектный контур помогает связать уровни, но не меняет конституционное и отраслевое распределение полномочий.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Предложите межкомиссионный формат. Экологическая комиссия удерживает общий результат, остальные комиссии отвечают за свои отраслевые блоки.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Покажите последовательность как защитный механизм: ни одна стадия не открывается автоматически, а решение о масштабе появляется только после оценки пилота.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Поясните, что перечень 19 участков является рабочей организационной моделью и требует корпоративного утверждения, положений, руководителей и ресурсов.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  <a:p xmlns:a="http://schemas.openxmlformats.org/drawingml/2006/main">
            <a:r>
              <a:t>- Белая книга кооператива СПЕЦЗАЩИТА, версия 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Свяжите вторую половину архитектуры с территориальным внедрением: от финансирования и регионального штаба до кадров, общественного участия и контролируемого резерва.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  <a:p xmlns:a="http://schemas.openxmlformats.org/drawingml/2006/main">
            <a:r>
              <a:t>- Белая книга кооператива СПЕЦЗАЩИТА, версия 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Объясните, что жизненный цикл одновременно управляет качеством, риском и финансированием. Ошибка или недоказанность дают основание остановить проект без потери всего бюджета.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Подчеркните независимость верификации от исполнительной дирекции. Управляющий орган не должен сам подтверждать собственный результат.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Объясните, что доклад задаёт финансовую архитектуру, но не объявляет неподтверждённый бюджет. Конкретная модель появляется после проверки проекта, площадки и спроса.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Поясните, что ЭКВИЛИБРИУМ не является системой автоматического управления людьми. Его функция — хранить исходные данные, сценарии, решения, изменения и доказательства.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Покажите биоценоз как управленческую модель территории. Важно измерять не отдельный объект, а совокупный экологический, энергетический, экономический и социальный эффект.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  <a:p xmlns:a="http://schemas.openxmlformats.org/drawingml/2006/main">
            <a:r>
              <a:t>- Презентация «Биоценозы ECO-PPA» (внутренний источник).</a:t>
            </a:r>
          </a:p>
          <a:p xmlns:a="http://schemas.openxmlformats.org/drawingml/2006/main">
            <a:r>
              <a:t>- Иллюстрация создана специально для настоящей презентации.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Чётко разделите направление и конкретную технологию. Доклад поддерживает поиск решений, но не подтверждает характеристики, собственников, испытания или экономику без документов.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Уточните, что Сызрань — Рамено — Смолькино является предложенной пилотной связкой. Заинтересованность площадок, права, объекты и ответственные должны быть официально подтверждены до запуска.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Назовите точное число — 260 показателей. Для конкретной территории формируется подвыборка, привязанная к базовой линии, источнику данных, периодичности и верификатору.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Свяжите три года с тремя качественно разными результатами: в 2026 году — готовность института, в 2027 году — работающие объекты, в 2028 году — проверенный типовой пакет.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Отделите долгосрочную философию от операционной программы. Практический перевод форсайта — восстановление Земли, культура мира, космическая наука, международные стандарты и этика технологий.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  <a:p xmlns:a="http://schemas.openxmlformats.org/drawingml/2006/main">
            <a:r>
              <a:t>- Иллюстрация создана специально для настоящей презентации.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Сделайте акцент на том, что защитные механизмы встроены в процесс допуска. Риски не устраняются декларацией; они уменьшаются документами, данными и независимым контролем.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Закройте выступление тем же принципом, с которого начали: сначала проверка и ограниченный пилот, затем независимое измерение и только после этого решение о федеральном масштабе.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Доклад «СПЕЦЗАЩИТА», редакция 2.0, 24.08.2026 (внутренний концептуальный материал).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aa3ced78de4eb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6db67bbce964b5a" /><Relationship Type="http://schemas.openxmlformats.org/officeDocument/2006/relationships/slideLayout" Target="/ppt/slideLayouts/slideLayout1.xml" Id="Ra9f2cead3c0d4fb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f2cead3c0d4fb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8689bdc27e4229" /><Relationship Type="http://schemas.openxmlformats.org/officeDocument/2006/relationships/notesSlide" Target="/ppt/notesSlides/notesSlide1.xml" Id="R8d5003f3d60845c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48158d8f834f6f" /><Relationship Type="http://schemas.openxmlformats.org/officeDocument/2006/relationships/notesSlide" Target="/ppt/notesSlides/notesSlide2.xml" Id="R967166f97a6e477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fa7f37e25143d0" /><Relationship Type="http://schemas.openxmlformats.org/officeDocument/2006/relationships/notesSlide" Target="/ppt/notesSlides/notesSlide3.xml" Id="Rb5a059b3c2d548c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a8c628781b469a" /><Relationship Type="http://schemas.openxmlformats.org/officeDocument/2006/relationships/notesSlide" Target="/ppt/notesSlides/notesSlide4.xml" Id="R7f2d10f29c8f431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9b22c9ad00473d" /><Relationship Type="http://schemas.openxmlformats.org/officeDocument/2006/relationships/notesSlide" Target="/ppt/notesSlides/notesSlide5.xml" Id="R203a5636ae0244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430a48a3eb4d76" /><Relationship Type="http://schemas.openxmlformats.org/officeDocument/2006/relationships/notesSlide" Target="/ppt/notesSlides/notesSlide6.xml" Id="R6a31cc2206964da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2c2519a07d4a45" /><Relationship Type="http://schemas.openxmlformats.org/officeDocument/2006/relationships/notesSlide" Target="/ppt/notesSlides/notesSlide7.xml" Id="R1b14f5e6f159488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acbdda1a4247b5" /><Relationship Type="http://schemas.openxmlformats.org/officeDocument/2006/relationships/notesSlide" Target="/ppt/notesSlides/notesSlide8.xml" Id="R9ab4d9e8c0534f7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1c673d444a4e5a" /><Relationship Type="http://schemas.openxmlformats.org/officeDocument/2006/relationships/notesSlide" Target="/ppt/notesSlides/notesSlide9.xml" Id="Reb3e38ca7d9d465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1925dae479444d" /><Relationship Type="http://schemas.openxmlformats.org/officeDocument/2006/relationships/notesSlide" Target="/ppt/notesSlides/notesSlide10.xml" Id="Ra4d5bf3ac2b4445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637e07befa49f4" /><Relationship Type="http://schemas.openxmlformats.org/officeDocument/2006/relationships/notesSlide" Target="/ppt/notesSlides/notesSlide11.xml" Id="Rb6377fccff6044d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5e95d35a554894" /><Relationship Type="http://schemas.openxmlformats.org/officeDocument/2006/relationships/notesSlide" Target="/ppt/notesSlides/notesSlide12.xml" Id="R0b489fddb2fd4d9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fb5067336c4ef3" /><Relationship Type="http://schemas.openxmlformats.org/officeDocument/2006/relationships/notesSlide" Target="/ppt/notesSlides/notesSlide13.xml" Id="R3a5aea72f0b241d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65ff908c241c4" /><Relationship Type="http://schemas.openxmlformats.org/officeDocument/2006/relationships/notesSlide" Target="/ppt/notesSlides/notesSlide14.xml" Id="Rb6ae4bbd5bff48b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40734c6aad4f46" /><Relationship Type="http://schemas.openxmlformats.org/officeDocument/2006/relationships/image" Target="/ppt/media/image.png" Id="R3eaad9c8e7444006" /><Relationship Type="http://schemas.openxmlformats.org/officeDocument/2006/relationships/notesSlide" Target="/ppt/notesSlides/notesSlide15.xml" Id="R2013641a861d485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aa9f751a8d4bd5" /><Relationship Type="http://schemas.openxmlformats.org/officeDocument/2006/relationships/notesSlide" Target="/ppt/notesSlides/notesSlide16.xml" Id="R3ce141265ff14c8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d4ac0b778b4a59" /><Relationship Type="http://schemas.openxmlformats.org/officeDocument/2006/relationships/notesSlide" Target="/ppt/notesSlides/notesSlide17.xml" Id="R84cec800330e4e8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e0f71ad5284823" /><Relationship Type="http://schemas.openxmlformats.org/officeDocument/2006/relationships/notesSlide" Target="/ppt/notesSlides/notesSlide18.xml" Id="R1252df688ce74fd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d386cf8e4b4486" /><Relationship Type="http://schemas.openxmlformats.org/officeDocument/2006/relationships/notesSlide" Target="/ppt/notesSlides/notesSlide19.xml" Id="Rb1ee5e3572d44eb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1b9fdac2044cef" /><Relationship Type="http://schemas.openxmlformats.org/officeDocument/2006/relationships/image" Target="/ppt/media/image2.png" Id="R4c9747425418484f" /><Relationship Type="http://schemas.openxmlformats.org/officeDocument/2006/relationships/notesSlide" Target="/ppt/notesSlides/notesSlide20.xml" Id="R214406a91bb946a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b4c5610c434523" /><Relationship Type="http://schemas.openxmlformats.org/officeDocument/2006/relationships/notesSlide" Target="/ppt/notesSlides/notesSlide21.xml" Id="R337b8ea4826642c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c0ccdfbfd54418" /><Relationship Type="http://schemas.openxmlformats.org/officeDocument/2006/relationships/notesSlide" Target="/ppt/notesSlides/notesSlide22.xml" Id="R4a8a92a44f84414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AE783D-6BD3-4698-BCB0-2F2BECA21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СПЕЦЗАЩИТА · ГОСУДАРСТВЕННЫЙ СОВЕТ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1F9BC6-0D5F-45E8-A244-09C66D946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097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435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СПЕЦЗАЩИТА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C88B75-E83C-4295-932D-43915D875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E74B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123C44-B373-4087-B7ED-3EDBFF940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19450"/>
            <a:ext cx="8572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i="1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2250" b="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Кооперационная организация исполнения</a:t>
            </a:r>
          </a:p>
          <a:p xmlns:a="http://schemas.openxmlformats.org/drawingml/2006/main">
            <a:pPr algn="l">
              <a:defRPr sz="2250" b="0" i="1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2250" b="0" i="1">
                <a:solidFill>
                  <a:srgbClr val="5B6570"/>
                </a:solidFill>
                <a:latin typeface="Arial"/>
                <a:ea typeface="Arial"/>
                <a:cs typeface="Arial"/>
              </a:rPr>
              <a:t>национальных и межрегиональных программ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B1CF81-6CAF-429F-934A-497D6364E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62500"/>
            <a:ext cx="7905750" cy="9906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B04925-65E3-496F-85F2-23549BD32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81575"/>
            <a:ext cx="7477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СФЕРА собирает инициативы. ЭКВИЛИБРИУМ подтверждает.</a:t>
            </a:r>
          </a:p>
          <a:p xmlns:a="http://schemas.openxmlformats.org/drawingml/2006/main">
            <a:pPr algn="l">
              <a:defRPr sz="15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ECO-PPA формирует рамку. СПЕЦЗАЩИТА организует исполнение.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EFF77A-2577-4A69-B20B-53F18D210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817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Полная презентация к стратегическому докладу · 24 августа 2026 года</a:t>
            </a:r>
          </a:p>
        </p:txBody>
      </p:sp>
    </p:spTree>
    <p:extLst>
      <p:ext uri="{BB962C8B-B14F-4D97-AF65-F5344CB8AC3E}">
        <p14:creationId xmlns:p14="http://schemas.microsoft.com/office/powerpoint/2010/main" val="13897554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68CA07-2D66-45C6-97FD-4AE60683B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0384E6-01D1-4A43-A91A-54DEE263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Главный запрос — открыть институциональный маршрут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F84560-439C-4759-B674-C3F046F24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688292-1E47-4C2D-8560-4A4C73E97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DD8E97-CE7F-446E-A3C0-5B67C44A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EC3A65-5088-476E-BFC0-D85C13CB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04950"/>
            <a:ext cx="1057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Не исключительный статус, а проверяемый путь от инициативы к масштабированию.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453493-4723-4D8F-BAD0-ED9E0C19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71750"/>
            <a:ext cx="1123950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16E05C-5A5C-4CD4-A4E3-23F08E741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14650"/>
            <a:ext cx="10477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6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Рассмотреть</a:t>
            </a:r>
            <a:r>
              <a:rPr sz="16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концепцию профильными комиссиями Государственного Совета.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6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Сформировать</a:t>
            </a:r>
            <a:r>
              <a:rPr sz="16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межкомиссионную и межведомственную рабочую группу.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6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Проверить</a:t>
            </a:r>
            <a:r>
              <a:rPr sz="16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организацию, технологии, права, экономику и пилотные площадки.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6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Запустить</a:t>
            </a:r>
            <a:r>
              <a:rPr sz="16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ограниченный пилот с независимыми показателями и этапными решениями.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CB52D8-F9F3-48AD-AC7B-4EF73EDFC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1495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Результат обсуждения: согласовать рабочий процесс, критерии допуска и формат пилота.</a:t>
            </a:r>
          </a:p>
        </p:txBody>
      </p:sp>
    </p:spTree>
    <p:extLst>
      <p:ext uri="{BB962C8B-B14F-4D97-AF65-F5344CB8AC3E}">
        <p14:creationId xmlns:p14="http://schemas.microsoft.com/office/powerpoint/2010/main" val="7781662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534AFF-6787-4B58-B96D-42740642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2EFD18-65B8-4857-B94E-16BF2AE07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Разрыв находится между инициативой и исполнением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FF6368-7BFC-41A5-BABA-82B276099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00A941-FE3F-40AD-9E77-E80B2F32E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4413FF-5170-4641-966F-FA4188BD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9BDFF2-12BC-46BB-BC2A-3BA1D0219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76375"/>
            <a:ext cx="5238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Общественно значимые решения часто существуют раздельно: приоритет, спрос, технология, производитель, финансирование и территория не собраны в одну цепочку ответственности.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8DB99B-4C43-43A0-AE6A-E6D94745A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448050"/>
            <a:ext cx="5238750" cy="1619250"/>
          </a:xfrm>
          <a:prstGeom xmlns:a="http://schemas.openxmlformats.org/drawingml/2006/main" prst="roundRect">
            <a:avLst>
              <a:gd name="adj" fmla="val 3529"/>
            </a:avLst>
          </a:prstGeom>
          <a:solidFill xmlns:a="http://schemas.openxmlformats.org/drawingml/2006/main">
            <a:srgbClr val="FCEE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C4D6DD-CAB0-412C-8964-C2E88A7FB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9B1C1C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9B1C1C"/>
                </a:solidFill>
                <a:latin typeface="Arial"/>
                <a:ea typeface="Arial"/>
                <a:cs typeface="Arial"/>
              </a:rPr>
              <a:t>Последствие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08B465-B970-47D7-AD7C-DE374882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Пилоты не доходят до эксплуатации, эффекты не подтверждаются, а тиражирование происходит без единого стандарта доказательности.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17058A-B5E4-4D8A-9F0D-631CD5B4A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51447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E857FC-1835-4395-B0B5-EC1F913C6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4763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Нет единого заказчика результата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1A9590-79F3-439F-92FA-4A28C1FCF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90750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0613CE-2313-4DF0-9FA2-089A84A4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0507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888322-8530-479D-91FF-CC81A00E0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4669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Не определены контрольные точки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C4E112-0D27-4A07-A8C4-3AD7F4713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81350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CA0FBF-C3D9-45B3-A693-AB8EB6B34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9567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C0908C-C4AF-4A63-80BD-C931C1996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4575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Ресурсы и риски не разделены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E92195-22CC-4CBB-A616-29929C1DF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71950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2979A0-BE6B-4EFB-BAD7-F18F0166B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48627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551536-94FC-4B5E-8347-F38C18494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4481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Доказательства не собраны в архив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95C60A-26D3-4FB1-9050-8645B9134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162550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418631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142BE6-515B-4347-BD8E-EC5D9181D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393213-9C4E-49A1-A266-810E23E21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Четыре контура образуют единую систему исполнения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1635D3-22B6-4E6C-8C43-6D48A47A3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32876F-62E5-400A-A568-9EE439794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A9FAB2-E99A-4A3A-B85C-976F71870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EA8188-73C3-4809-9553-6E8A9DD0F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905125"/>
            <a:ext cx="666750" cy="3619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D8561B-DA4B-430D-8FEA-82CD6C8C4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905125"/>
            <a:ext cx="666750" cy="3619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2F90AB-2685-480F-91C2-9D79621AE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905125"/>
            <a:ext cx="666750" cy="3619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376BF9-4963-488F-B077-19FDF1F63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76450"/>
            <a:ext cx="240030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3170A1-4436-4302-9281-D63177DFC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43150"/>
            <a:ext cx="2019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СФЕРА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84EEBB-A6B3-4509-B814-3BE3D6B3C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52750"/>
            <a:ext cx="19812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Инициативы, компетенции, общественное участие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E45B0C-2532-4F1F-B186-C781D814B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076450"/>
            <a:ext cx="240030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7E28B7-57F2-4865-B8F3-D04588BD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343150"/>
            <a:ext cx="2019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ЭКВИЛИБРИУМ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F79D2B-99AC-4EB3-A7A1-2DAEE4E96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952750"/>
            <a:ext cx="19812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Данные, сценарии, риски, независимые доказательства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0573A7-D0E6-4994-BF9B-D1F79BF45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76450"/>
            <a:ext cx="240030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6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A3967F-973D-48D4-B481-907D8588E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43150"/>
            <a:ext cx="2019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A77A18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A77A18"/>
                </a:solidFill>
                <a:latin typeface="Arial"/>
                <a:ea typeface="Arial"/>
                <a:cs typeface="Arial"/>
              </a:rPr>
              <a:t>ECO-PPA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139E17-4D5A-4E7A-8E33-23704F66C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952750"/>
            <a:ext cx="19812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Программная, ресурсная и договорная рамка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7D470D-6E74-4FF2-AFB1-4AFED31F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076450"/>
            <a:ext cx="240030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BB042A-E915-485C-AEEE-F57AC847D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343150"/>
            <a:ext cx="2019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2F6B4F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2F6B4F"/>
                </a:solidFill>
                <a:latin typeface="Arial"/>
                <a:ea typeface="Arial"/>
                <a:cs typeface="Arial"/>
              </a:rPr>
              <a:t>СПЕЦЗАЩИТА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4F5987-B11F-45E5-A32C-A40912F62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952750"/>
            <a:ext cx="19812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Кооперация исполнителей, внедрение и масштабирование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3C7447-8ACE-48D6-AB73-5CA2CA27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6250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Инициатива → экспертиза → кооперация → ресурс → пилот → подтверждённый результат → масштабирование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17256784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EBC245-D3B7-4F0A-B17A-0EB4ADB75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D067E1-5332-4F31-817A-E1402494D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СПЕЦЗАЩИТА связывает полномочия, но не подменяет власть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FA1A46-2296-4848-8DD2-F5087B945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E32F8B-E152-40B2-8253-C2F6F8AEB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5CC48B-E775-4B34-B5DD-90A4EAFBF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BD9A35-787E-4736-9965-46A1B1D4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24000"/>
            <a:ext cx="495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2F6B4F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F6B4F"/>
                </a:solidFill>
                <a:latin typeface="Arial"/>
                <a:ea typeface="Arial"/>
                <a:cs typeface="Arial"/>
              </a:rPr>
              <a:t>Является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AC5064-C8CF-4256-8968-8FA11C5DF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19300"/>
            <a:ext cx="495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8191FB-2F9C-4E0F-B2CE-1F8222867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0"/>
            <a:ext cx="495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Кооперационной платформой</a:t>
            </a: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под конкретную общественно значимую задачу.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Проектным контуром</a:t>
            </a: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с допуском, контрольными точками и ответственными.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Организатором исполнения</a:t>
            </a: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от подготовки площадки до сервиса.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Поставщиком доказательств</a:t>
            </a: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для решения о масштабировании.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030F29-4C4A-4C17-8786-AD015707F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524000"/>
            <a:ext cx="495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9B1C1C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9B1C1C"/>
                </a:solidFill>
                <a:latin typeface="Arial"/>
                <a:ea typeface="Arial"/>
                <a:cs typeface="Arial"/>
              </a:rPr>
              <a:t>Не является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90ADAC-0708-4EE8-8C0A-CF6F5353D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019300"/>
            <a:ext cx="495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B1C1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92DB06-E518-4DD9-BCEB-C2077DCEC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86000"/>
            <a:ext cx="495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Новым органом власти</a:t>
            </a: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или надстройкой над Правительством и регионами.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Владельцем всех технологий</a:t>
            </a: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активов, прав и решений участников.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Источником автоматического финансирования</a:t>
            </a: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без экспертизы и договора.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Подтверждением господдержки</a:t>
            </a: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до официального решения компетентных органов.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BBBF2B-D31E-4746-ADA6-6470C1228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0"/>
            <a:ext cx="1095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Базовый принцип: полномочия остаются у законных владельцев, ответственность фиксируется договором.</a:t>
            </a:r>
          </a:p>
        </p:txBody>
      </p:sp>
    </p:spTree>
    <p:extLst>
      <p:ext uri="{BB962C8B-B14F-4D97-AF65-F5344CB8AC3E}">
        <p14:creationId xmlns:p14="http://schemas.microsoft.com/office/powerpoint/2010/main" val="11169672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091994-0383-4EBE-B6A0-63EB9233B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67A0A1-22F3-4B98-82D6-311089EB2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Модель встраивается в существующий контур публичной власти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9E7EB5-49C9-4E98-A427-651904123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42B12B-BB35-4FFC-B252-4184D8A12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80B663-41E0-4C81-B6A2-C4B8ADFCF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D2D65D-3C61-4D91-8A8E-302196063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11239500" cy="6477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9AF9C6-AA0B-428D-BB80-B2DA10E44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4381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Президент Российской Федерации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E80299-D850-41A1-95AD-9425D22F4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581150"/>
            <a:ext cx="600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Стратегические приоритеты и поручения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090383-EEA6-490F-ACEA-7ADD4C164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47900"/>
            <a:ext cx="11239500" cy="6477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137B3-9098-4919-99AA-3CEB10D87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4381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Государственный Совет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741B56-A844-408B-A20F-E12956A85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400300"/>
            <a:ext cx="600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Межуровневая координация и согласование пилотов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2DA55C-BAE6-4264-A64B-5CBD5382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67050"/>
            <a:ext cx="11239500" cy="6477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45B65F-C6AF-4AB7-9BC5-6E46CBBF6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19450"/>
            <a:ext cx="4381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Правительство и федеральные ведомства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BEB0EC-9B9B-425C-ACD9-75B791C84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600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Отраслевая экспертиза, регулирование и программы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061196-50F5-4151-B070-B3769230D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86200"/>
            <a:ext cx="11239500" cy="6477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6E2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926178-F228-41A1-8DDC-D3809B6B5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4381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Субъекты Российской Федерации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FEC628-25B1-4C97-9E49-A84A2984B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38600"/>
            <a:ext cx="600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Губернаторский штаб, площадки, ресурсы и показатели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5DF2BE-7B1D-43FA-8A67-AAB527B41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05350"/>
            <a:ext cx="11239500" cy="6477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F8F5CE-0DE4-497F-B618-3526F30CA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4381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Муниципалитеты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CEFDB9-3726-4118-890F-8CA409977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857750"/>
            <a:ext cx="600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Подготовка объектов, работа с жителями и эксплуатация</a:t>
            </a:r>
          </a:p>
        </p:txBody>
      </p:sp>
    </p:spTree>
    <p:extLst>
      <p:ext uri="{BB962C8B-B14F-4D97-AF65-F5344CB8AC3E}">
        <p14:creationId xmlns:p14="http://schemas.microsoft.com/office/powerpoint/2010/main" val="16990772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B458A1-5502-4AB1-88F9-B8FE25DD1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2242F4-4579-4C26-86B6-F609B816E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Экологическое благополучие — ведущая комиссия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E3284C-507B-4B45-887B-F861D00C1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A4F668-27DE-4F3C-ADD4-8668F5DD1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EDC0F6-AAFF-4205-BA03-AE2601BE8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CC1200-01C3-4F52-918B-8CF2CEFC3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24000"/>
            <a:ext cx="409575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BE3326-9083-48B0-BAA5-DAC05E0B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6690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2F6B4F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2F6B4F"/>
                </a:solidFill>
                <a:latin typeface="Arial"/>
                <a:ea typeface="Arial"/>
                <a:cs typeface="Arial"/>
              </a:rPr>
              <a:t>ВЕДУЩАЯ КОМИССИЯ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76C4E0-BD14-4610-87ED-8B00828A7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43150"/>
            <a:ext cx="333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Экологическое</a:t>
            </a:r>
          </a:p>
          <a:p xmlns:a="http://schemas.openxmlformats.org/drawingml/2006/main">
            <a:pPr algn="l">
              <a:defRPr sz="25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благополучие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A94FA5-1BC6-41CF-A72F-C579A6511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81400"/>
            <a:ext cx="323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ECO-PPA, биоценозы, восстановление территорий, экосистемные показатели и межрегиональный экологический пилот.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334E0C-B0C0-47CB-A485-DBC7B3CCB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600200"/>
            <a:ext cx="542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Энергетика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6655C4-95C6-437B-84DD-8B528F280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8120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мини-генерация, накопление, резервирование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0F5BD6-2BFF-4694-8D06-C59F38826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438400"/>
            <a:ext cx="600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86893D-EF26-4C1C-B7EC-BDBB0DC35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600325"/>
            <a:ext cx="542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Промышленность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273714-8BEB-431C-BC5C-E174EE1E6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81325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локализация, производственная кооперация, материалы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8E9D53-2478-41E9-817C-57C2F0343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438525"/>
            <a:ext cx="600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4E53F5-D00E-496B-B1F2-9BF9BF1CE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00450"/>
            <a:ext cx="542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72F8BB-44F6-4CF7-A31F-C904126A8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98145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испытания, зрелость, данные, цифровой двойник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EE913D-9015-41A1-AE18-DB3894C7D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438650"/>
            <a:ext cx="600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44271B-9CF5-475F-8C7C-022D517DA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00575"/>
            <a:ext cx="542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Инфраструктура для жизни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F845F1-1DB2-41C9-BE44-FA9359551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981575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объекты, муниципальная эксплуатация, качество среды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3D5984-3463-4EBC-A74A-794A4EDA2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438775"/>
            <a:ext cx="600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8939785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6750A1E-F653-4702-83C7-F1CB8760E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49457F-E23B-470C-A04D-E6611FC1B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Маршрут Госсовета переводит концепцию в проверяемые решения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7198F4-6C14-421A-99B4-4BA6C929C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3E5B48-BF2A-4A0A-803F-5A6BC6E41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3B4918-C870-4EA3-B7BB-900E97283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A5CF4F-2B10-465B-BB29-AA81902A2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2276475"/>
            <a:ext cx="55245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F99041-734A-40AA-8033-2B3AA22FF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2276475"/>
            <a:ext cx="55245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AF885B-76A3-4573-919C-C1E55231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2276475"/>
            <a:ext cx="55245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8359FF-326E-4AE3-A4E9-F3F26880A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0350" y="3048000"/>
            <a:ext cx="304800" cy="55245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71B395-3DE7-4A32-9B92-BB9E78046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4448175"/>
            <a:ext cx="552450" cy="28575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727B9F-C816-46E3-BB66-6AE508009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4448175"/>
            <a:ext cx="552450" cy="28575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7E06FF-5938-43C8-9D8A-7BFB912CA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4448175"/>
            <a:ext cx="552450" cy="28575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5C46D3-8891-4578-A873-BB60FC7CB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33550"/>
            <a:ext cx="2095500" cy="12573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B8F6A4-6E26-45EA-817E-78F58C1B2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859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979FDC-C962-4782-AAB9-5E3A92985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90750"/>
            <a:ext cx="176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Губернатор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B70276-3142-4AA7-9D2A-B4A792BE9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14600"/>
            <a:ext cx="1762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инициирует и подтверждает площадку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843BB5-7827-4336-A367-92818FE1B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1733550"/>
            <a:ext cx="2095500" cy="12573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7BC694-3FEC-4737-AE9F-6CEB20C6D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8859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B986CB-33F0-4ACC-B4D7-0C177C50E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2190750"/>
            <a:ext cx="176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Комиссия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9E16C5-6A42-4DD9-87DA-F32EBE600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2514600"/>
            <a:ext cx="1762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проводит профильное рассмотрение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4A0EA8-E7B7-4314-997E-9629B0E9D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1733550"/>
            <a:ext cx="2095500" cy="12573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9575D5-96B4-40B4-8015-9CEF87229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8859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CE0BB5-006E-426D-B758-D4932A3F8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190750"/>
            <a:ext cx="176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Рабочая группа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B6A212-5FC2-428F-BBB7-638A03BB7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514600"/>
            <a:ext cx="1762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собирает ведомства и экспертов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3402A7-8ED8-4AFD-B51D-21E0510FB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1733550"/>
            <a:ext cx="2095500" cy="12573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DB07DAE-9786-4AEB-BCCB-7129FDC74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8859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D4E235C-68B6-46B0-AFAD-AA5A665A1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190750"/>
            <a:ext cx="176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Отбор пилотов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BB7231F-3D7D-4ED4-BD6A-9D048B351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514600"/>
            <a:ext cx="1762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утверждает критерии и паспорта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2239335-6B28-4458-8A28-B73CA853C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905250"/>
            <a:ext cx="2095500" cy="12573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CD9EC1-E5BA-4905-9EF2-44A47885A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0576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1E168A9-C7AE-47FD-8182-AA3736CC6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362450"/>
            <a:ext cx="176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Оценка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72A1C77-B689-417A-B914-5378F8070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686300"/>
            <a:ext cx="1762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проверяет результат и остаточные риски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D28A016-CFCC-4259-8A8C-6D1A6B015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3905250"/>
            <a:ext cx="2095500" cy="12573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AFBE1DA-D14E-448F-B0A7-81499A963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0576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1920EB6-F1F7-49FC-A211-60764C067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362450"/>
            <a:ext cx="176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Президиум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62B8045-D9EE-4FC4-9AFA-589814D15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686300"/>
            <a:ext cx="1762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рассматривает итоги пилота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B3CC03D-3F78-4DB4-864F-3BD8B81BA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905250"/>
            <a:ext cx="2095500" cy="12573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D565774-0365-4185-9671-4758DE3DD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40576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43641AB-BABD-425F-B1F0-76D023A75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4362450"/>
            <a:ext cx="176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Поручения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FD43632-37FC-4C2E-9586-BE3114179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4686300"/>
            <a:ext cx="1762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закрепляют ответственных и сроки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4A8D48D-A5E6-4548-8A43-DC69F8F67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05250"/>
            <a:ext cx="2095500" cy="12573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96E26B0-832F-49A3-868C-109E6E76C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576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8F92B49-FB0F-4B60-9F66-CFC17CA1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176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Масштабирование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9DF7196-3638-4656-B8C4-2FA640638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86300"/>
            <a:ext cx="1762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тиражирует доказанные решения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A1CE5EB-762C-49B3-A319-4664DF2E8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05450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Каждый переход требует документа, ответственного и решения о продолжении, корректировке или остановке.</a:t>
            </a:r>
          </a:p>
        </p:txBody>
      </p:sp>
    </p:spTree>
    <p:extLst>
      <p:ext uri="{BB962C8B-B14F-4D97-AF65-F5344CB8AC3E}">
        <p14:creationId xmlns:p14="http://schemas.microsoft.com/office/powerpoint/2010/main" val="17624901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123D315-0319-40C0-9FE8-8FD3017A7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КООПЕРАЦИОННАЯ АРХИТЕКТУРА · 1/2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2EFDD9-639E-414F-8307-0F0100D29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Девятнадцать участков закрывают полный цикл кооперации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BF1038-6309-4BDD-B3C2-CFC67B662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8C9CEC-978B-4DAE-9823-689B0AC2B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C70790-166A-4E5F-B6CD-1710EB2D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BA8F26-F04E-4A18-ADBB-A52ABF2B9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47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4BFAB0-81E1-428D-BC58-4FD81871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42875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Стратегическое управление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A6E0D4-FC5B-4A79-959E-C33F93F7C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704975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цели, сценарии, приоритеты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B3D3B3-0B82-4D1A-A182-ACE3E670F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076450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E7C022-DEAC-4F91-9417-940B9D78F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2124D8-D159-43BA-A500-997997893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295525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Проектный офис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3349FD-A1D5-4F39-ACE3-E4EFE5D32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портфель, графики, контрольные точки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CC1E52-D000-4ACC-AB1F-96F0517AA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943225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2FAFAC-F6DA-48FA-BF01-168286C64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8135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43C133-7C10-4E5B-A7AB-7AA8B2C9B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6230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Правовой и корпоративный контур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077122-8248-4DD5-8463-1987BD3A9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38525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устав, договоры, права, комплаенс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056D3D-B7E1-4370-B2AB-FE649256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10000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41CD03-08B0-4510-BC0E-F999D2468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48125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8A8EDC-4687-4F78-B554-B8B08565B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029075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Отраслевые программы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96547A-F1DB-4F55-B76E-396A5292D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305300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сборка межотраслевых решений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4DC93C-AD46-4391-BA87-44DACAFC4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76775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D0EDFD-CB4A-4C07-B53C-61FCC445E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9149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A7CF91-46DD-4E31-83BE-4207EC873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9585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Научно-техническая экспертиза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A54BB8-97CF-40F1-894C-7C63C60AE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172075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испытания, зрелость, допуск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6F626F-0B60-4F43-85FC-24F37263D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543550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7F892F-4F03-49BC-ADC8-21465C906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447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182E29-99AC-4AE4-8F5F-FD5602892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142875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Производственная кооперация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496B610-3466-4E1A-AB85-E7F6F5DA4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1704975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локализация и цепочки поставок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473A22-AD70-4B73-9984-9607F3E5B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076450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1071A17-8F9A-4157-B811-B554AF812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314575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EA7C664-217B-4BEB-876C-F40CFE042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295525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Инжиниринг и строительство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246AEE8-1F49-40B3-92B9-A92BA2FA5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571750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проектирование, монтаж, ввод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ECF43BE-4836-43D9-A3E2-F19B8B363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943225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005479E-1638-47E7-A73B-DAB48348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18135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96A6085-38A5-437F-BD92-A1B385EAB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16230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Эксплуатация и сервис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DD064E0-F405-4F9F-B406-DB6A5A363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438525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обучение, регламенты, ремонт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810CDBE-A147-4394-879A-252384890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810000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31C3473-F839-448F-81DB-0ED3E07D6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048125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8EFE336-2D50-4E27-8497-5A9143A3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029075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Цифровая платформа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8FF106C-0232-4ECC-AE5F-2B54B43EE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305300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реестры, статусы, архив решений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321DE9F-5715-4F04-9F13-3D10C9A54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676775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D0B364A-DAEC-41C6-B7A2-1570349E3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9149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B291BE3-29F2-4080-B086-46AD4478F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89585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Мониторинг и верификация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2BD8481-1B1B-4E33-867B-1838D6864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5172075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показатели и независимый отчёт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E021212-9243-4D4E-BC8B-44685D8C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5543550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7087527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0FF3103-C518-4773-9FAE-E609226B8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КООПЕРАЦИОННАЯ АРХИТЕКТУРА · 2/2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EE62D9-86BB-4414-879D-AF3D9BB05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Участки 11-19 обеспечивают ресурс, территорию и развитие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6E7BF4-DD2A-4294-AF2A-A3F7E428B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43A941-C792-4036-A9C1-33694F1B2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BF29D4-1DA5-479D-9944-62575FD4E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6E637B-BF51-49FA-9C18-D30D5B393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47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CA28E3-264C-4319-91FE-DD4A2B6CF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42875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Финансово-инвестиционный контур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F18EBD-737C-46FD-9711-E64C54E1F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704975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модель, источники, казначейство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245270-8EF6-4B33-B7BE-2071EC8CA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076450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C9442B-E23F-4A6F-954E-E609079FB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9DBB1B-A447-4739-8CCC-CD2C34F57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295525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Институты развития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6A1BD2-FA20-4AFB-AAB3-E857986E4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меры поддержки и гарантии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1B5ABB-F4F3-47E8-93E2-DE11D9EB2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943225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BDB271-496E-4F8F-A099-22133D166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8135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A82A24-560B-4127-8CA9-ADE62EA48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6230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Региональные штабы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727D17-C737-4FD9-95FD-5CB24CD42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38525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площадки, ресурсы, координация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EBBD54-8F3C-4C3B-B080-DBA5AB0C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10000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E1041D-9F7A-4092-BE1E-7E769033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48125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9E0F6F-C364-456F-AB6A-DC44CD4D5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029075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Муниципальные проектные офисы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923D20-BAD2-4CDD-B2ED-C37B40DBB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305300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объекты, жители, эксплуатация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FED194-ABE8-418D-8B16-41197E97F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76775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3C5ED3-10CE-4498-BC58-8DF45F57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9149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7ADB69-DD89-48E0-9C94-A8AB7BF08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9585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Кадры и образование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60D616-BF12-411A-9D73-B8B5798CA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172075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подготовка команд и операторов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B50435-6FF2-41F3-9FCF-1B4E7D954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543550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C67485-88DE-4CA0-B8EE-8C4832A3A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447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328FE24-C872-453F-A989-0B83A5C33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142875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Общественное участие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BAA1CBE-536D-4492-8DBA-00D66EA54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1704975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обратная связь и доверие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669C7D5-A66C-40CD-9309-E80931953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076450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8E92FCD-0B5B-4D3D-98A9-6F4E304BD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8E16AB8-4AA0-40ED-AC53-E22D594BF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41935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Коммуникации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C20B44A-363A-4B68-B536-9E6D33F6A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695575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публичная отчётность и репутация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E81193C-8666-44C9-8FBF-C4994E0C3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067050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C48ADCC-A46C-472D-8DBF-71A85903B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290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0C50160-D979-401A-BB65-0036F3106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40995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Международная кооперация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6DA8E87-10DD-430D-8818-8A8EB091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686175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научные и технологические партнёрства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206D0FC-4616-4A54-8860-26D908DB2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057650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610C4B4-5D38-4D54-A93C-29724480C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196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65F1644-7397-442B-9F1F-8B586104C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400550"/>
            <a:ext cx="459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Резерв и специальные проекты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35E6E6F-92D5-4D31-ADED-28B2C51E0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676775"/>
            <a:ext cx="459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63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63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новые задачи после отдельного допуска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EE90090-F23F-44F3-9BC9-05E9A88F8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5048250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252F6B8-A8FC-4BFF-B734-1CFF4754C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429250"/>
            <a:ext cx="5143500" cy="438150"/>
          </a:xfrm>
          <a:prstGeom xmlns:a="http://schemas.openxmlformats.org/drawingml/2006/main" prst="roundRect">
            <a:avLst>
              <a:gd name="adj" fmla="val 10870"/>
            </a:avLst>
          </a:prstGeom>
          <a:solidFill xmlns:a="http://schemas.openxmlformats.org/drawingml/2006/main">
            <a:srgbClr val="FFF6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6134997-0E27-4DDE-A312-9DF986543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5435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A77A18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A77A18"/>
                </a:solidFill>
                <a:latin typeface="Arial"/>
                <a:ea typeface="Arial"/>
                <a:cs typeface="Arial"/>
              </a:rPr>
              <a:t>Каждый участок получает регламент, руководителя, ресурсы и показатели.</a:t>
            </a:r>
          </a:p>
        </p:txBody>
      </p:sp>
    </p:spTree>
    <p:extLst>
      <p:ext uri="{BB962C8B-B14F-4D97-AF65-F5344CB8AC3E}">
        <p14:creationId xmlns:p14="http://schemas.microsoft.com/office/powerpoint/2010/main" val="10952437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1313348-7F34-49B5-91DF-B690CF0B5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14F770-622F-426A-9C53-77C88F4A1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Семь стадий не позволяют проекту перескочить проверку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3C9418-6E94-488B-BFF9-FB8C601A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01D057-3EE6-457A-8B63-F7ED6533A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776E39-4B67-4B35-9BDF-21CDEB591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C631E8-0649-4A25-8B42-42BAFE5C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575" y="2924175"/>
            <a:ext cx="4000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D7B5D9-71A5-4E1F-B534-3DBF0BC09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2924175"/>
            <a:ext cx="4000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363D94-AB11-428A-B4AE-B7954CAFE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2924175"/>
            <a:ext cx="4000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D76830-9393-46CE-BBAC-56AEB0C34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1325" y="2924175"/>
            <a:ext cx="4000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297E13-2578-4756-B9A7-9F68587D2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0575" y="2924175"/>
            <a:ext cx="4000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4F1C61-9967-4C76-B3CC-4B288CEA3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2924175"/>
            <a:ext cx="4000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FC3A03-5BEC-4E00-B1BB-12C3151CE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76450"/>
            <a:ext cx="1428750" cy="2286000"/>
          </a:xfrm>
          <a:prstGeom xmlns:a="http://schemas.openxmlformats.org/drawingml/2006/main" prst="roundRect">
            <a:avLst>
              <a:gd name="adj" fmla="val 4667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CA6519-5D86-4EB4-A4D7-E648F14BA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226695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3D782A-6185-4DC5-96FF-77E38E30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81300"/>
            <a:ext cx="1200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Инициатива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784B4E-9F23-4976-B7AE-78B0A8C4D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29000"/>
            <a:ext cx="1162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Проблема и заявитель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1EE3F1-1C2F-45D0-BE80-9F1ECAF7E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2076450"/>
            <a:ext cx="1428750" cy="2286000"/>
          </a:xfrm>
          <a:prstGeom xmlns:a="http://schemas.openxmlformats.org/drawingml/2006/main" prst="roundRect">
            <a:avLst>
              <a:gd name="adj" fmla="val 4667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485624-04D8-4363-AD31-8A341DCAF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226695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BF3417-39F2-4637-84D0-109C009B4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781300"/>
            <a:ext cx="1200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Квалификация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484418-BE15-48A2-8A3A-B2DA03D9E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429000"/>
            <a:ext cx="1162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Полнота и соответствие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343E30-2138-4BEB-8953-04B3D4204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076450"/>
            <a:ext cx="1428750" cy="2286000"/>
          </a:xfrm>
          <a:prstGeom xmlns:a="http://schemas.openxmlformats.org/drawingml/2006/main" prst="roundRect">
            <a:avLst>
              <a:gd name="adj" fmla="val 4667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AE7B58-5A41-4628-B9B3-FC4F3E76C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226695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D10ACD-7983-44E3-9952-F25F371BA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781300"/>
            <a:ext cx="1200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Экспертиза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412897-81C9-4DE8-8F60-492888B68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429000"/>
            <a:ext cx="1162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Право, технология, экономика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7DF9F2-500E-44A2-ABF8-EF63E854C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076450"/>
            <a:ext cx="1428750" cy="2286000"/>
          </a:xfrm>
          <a:prstGeom xmlns:a="http://schemas.openxmlformats.org/drawingml/2006/main" prst="roundRect">
            <a:avLst>
              <a:gd name="adj" fmla="val 4667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04DD1D-BF9E-4FB3-A3D0-23F0BD92D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226695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1A5407-BCA9-4667-80FC-B48183CC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781300"/>
            <a:ext cx="1200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Сборка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77CAAA-EEAA-4099-BB05-B85D179C7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3429000"/>
            <a:ext cx="1162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Кооперация и договоры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A7D3025-F623-4515-BF31-0701BBC4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076450"/>
            <a:ext cx="1428750" cy="2286000"/>
          </a:xfrm>
          <a:prstGeom xmlns:a="http://schemas.openxmlformats.org/drawingml/2006/main" prst="roundRect">
            <a:avLst>
              <a:gd name="adj" fmla="val 4667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4A12187-2FD0-491D-B059-BB5461898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075" y="226695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5E5E5C1-10DA-44FF-B2C6-7AFDD3D47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781300"/>
            <a:ext cx="1200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Пилот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2A3B5D0-700B-498A-9F0E-AE3F2294D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429000"/>
            <a:ext cx="1162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Работа в реальных условиях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8AE1323-840D-4B9A-A187-666A2032E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076450"/>
            <a:ext cx="1428750" cy="2286000"/>
          </a:xfrm>
          <a:prstGeom xmlns:a="http://schemas.openxmlformats.org/drawingml/2006/main" prst="roundRect">
            <a:avLst>
              <a:gd name="adj" fmla="val 4667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45E3D80-B45C-45B5-B180-261467C4E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226695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F5B2001-1BB2-48EE-833A-4312BA229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781300"/>
            <a:ext cx="1200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Верификация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85CD7C6-98C7-44E9-B6A9-F0A72D626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429000"/>
            <a:ext cx="1162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Независимый эффект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C052DAF-E37A-45F1-A91D-AC2A07C8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076450"/>
            <a:ext cx="1428750" cy="2286000"/>
          </a:xfrm>
          <a:prstGeom xmlns:a="http://schemas.openxmlformats.org/drawingml/2006/main" prst="roundRect">
            <a:avLst>
              <a:gd name="adj" fmla="val 4667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C62DE53-2517-4F04-8A2F-CB843C9F7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15575" y="226695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BBAABCF-0928-4714-A0F2-E05785DED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781300"/>
            <a:ext cx="1200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Масштаб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791495A-2B24-40F8-9265-01B8BB4A8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3429000"/>
            <a:ext cx="1162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Типовой пакет внедрения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F7F3601-D999-47F0-966B-942D58C8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10125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6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DD836D4-57B9-424D-A560-B9534F8C2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019675"/>
            <a:ext cx="9677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A77A18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A77A18"/>
                </a:solidFill>
                <a:latin typeface="Arial"/>
                <a:ea typeface="Arial"/>
                <a:cs typeface="Arial"/>
              </a:rPr>
              <a:t>Финансирование следующей стадии открывается только после подтверждения контрольной точки предыдущей.</a:t>
            </a:r>
          </a:p>
        </p:txBody>
      </p:sp>
    </p:spTree>
    <p:extLst>
      <p:ext uri="{BB962C8B-B14F-4D97-AF65-F5344CB8AC3E}">
        <p14:creationId xmlns:p14="http://schemas.microsoft.com/office/powerpoint/2010/main" val="181732481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02B70B-BF11-490D-AED8-CAA31DE04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9A5B76-693C-4B90-933D-76D61FC75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Управление разделяет стратегию, исполнение и проверку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07CDEE-C7A1-4374-BE36-453795AB9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9AF013-C75C-4CC3-B950-26F9D46E3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C698F5-DE1A-4CBC-B6BC-11678C5BC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39A6E5-389D-4E95-8BDF-BDE78E9A3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71625"/>
            <a:ext cx="34290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DA0BFD-7949-4840-B707-2AE3BBA0A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66900"/>
            <a:ext cx="2933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Корпоративный контур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FD0979-72E6-45C0-927A-765066E47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86050"/>
            <a:ext cx="2667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Общее собрание</a:t>
            </a:r>
          </a:p>
          <a:p xmlns:a="http://schemas.openxmlformats.org/drawingml/2006/main">
            <a:pPr algn="ctr">
              <a:defRPr sz="157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Совет кооператива</a:t>
            </a:r>
          </a:p>
          <a:p xmlns:a="http://schemas.openxmlformats.org/drawingml/2006/main">
            <a:pPr algn="ctr">
              <a:defRPr sz="157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Исполнительная дирекция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91E29C-E06B-444A-8AE8-A2382972D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571625"/>
            <a:ext cx="34290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B84E2A-2301-4318-A692-E44C6DB54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1866900"/>
            <a:ext cx="2933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2F6B4F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2F6B4F"/>
                </a:solidFill>
                <a:latin typeface="Arial"/>
                <a:ea typeface="Arial"/>
                <a:cs typeface="Arial"/>
              </a:rPr>
              <a:t>Проектный контур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BF4AE2-1628-49F1-91BE-971A29717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686050"/>
            <a:ext cx="2667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Проектный комитет</a:t>
            </a:r>
          </a:p>
          <a:p xmlns:a="http://schemas.openxmlformats.org/drawingml/2006/main">
            <a:pPr algn="ctr">
              <a:defRPr sz="157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Руководители программ</a:t>
            </a:r>
          </a:p>
          <a:p xmlns:a="http://schemas.openxmlformats.org/drawingml/2006/main">
            <a:pPr algn="ctr">
              <a:defRPr sz="157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Региональные штабы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A4D918-3FF9-4137-A36A-0BC9388E3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571625"/>
            <a:ext cx="34290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FFF6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93C326-EA36-4366-9B0E-C2F853986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1866900"/>
            <a:ext cx="2933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A77A18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A77A18"/>
                </a:solidFill>
                <a:latin typeface="Arial"/>
                <a:ea typeface="Arial"/>
                <a:cs typeface="Arial"/>
              </a:rPr>
              <a:t>Независимый контур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EAAFFA-FDE4-445E-8201-43C099ED0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686050"/>
            <a:ext cx="2667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Научно-технический совет</a:t>
            </a:r>
          </a:p>
          <a:p xmlns:a="http://schemas.openxmlformats.org/drawingml/2006/main">
            <a:pPr algn="ctr">
              <a:defRPr sz="157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Валидаторы</a:t>
            </a:r>
          </a:p>
          <a:p xmlns:a="http://schemas.openxmlformats.org/drawingml/2006/main">
            <a:pPr algn="ctr">
              <a:defRPr sz="157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Аудит и общественный контроль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E90097-96D7-471C-90EE-F047C9D2F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9530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E34E81-697D-4C0B-98CB-B2983D6E6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1490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Конфликт интересов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60DEE6-228E-49C5-AF8C-B6ED92E39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49530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085245-C76C-4E6F-8AB8-820E4F920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91490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Раздельный учёт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92E1FE-4C31-4C1C-90BC-C5AD7F482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9530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D0957B-D9AA-4BCB-8623-4E75693C5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91490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Версионность решений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D169E0-ACE9-4C82-AA31-62FB4C339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953000"/>
            <a:ext cx="428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3B1D34-9393-4117-ABAA-A85768003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91490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Публичная отчётность</a:t>
            </a:r>
          </a:p>
        </p:txBody>
      </p:sp>
    </p:spTree>
    <p:extLst>
      <p:ext uri="{BB962C8B-B14F-4D97-AF65-F5344CB8AC3E}">
        <p14:creationId xmlns:p14="http://schemas.microsoft.com/office/powerpoint/2010/main" val="113086844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7A5823-EF55-4620-9BC7-D5049EA87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4B5460-7FEA-4768-8F83-0FEE95C96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Экономика строится по стадиям и распределяет риск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6B6AA8-2B17-44E0-8421-D916A2C52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840EDC-C2A5-4A04-A1DA-5A7825A0C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DA4000-5A76-40A8-A002-9F078B7D0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714F97-C9C3-45A2-A6D3-774131958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2400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Источники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590434-B010-4AAA-B130-7D0A58FB3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38350"/>
            <a:ext cx="3333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E74B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608BEC-D87B-457F-B376-281177A7E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24100"/>
            <a:ext cx="33337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бюджетные программы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институты развития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частные инвестиции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средства участников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целевые займы и лизинг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8D5633-B537-49F5-8500-7475E99D0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52400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Инструменты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3FB7B3-BF6E-45ED-83BF-80B3FA5D3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038350"/>
            <a:ext cx="3333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E74B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691D2A-AA04-4E6E-8565-AF3903F8F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324100"/>
            <a:ext cx="33337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проектное финансирование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энергосервис и сервисные контракты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концессии и ГЧП — где применимо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гранты на НИОКР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поэтапная закупка результата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E206D5-F446-4F7D-BDA8-8AC93C950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52400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2F6B4F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F6B4F"/>
                </a:solidFill>
                <a:latin typeface="Arial"/>
                <a:ea typeface="Arial"/>
                <a:cs typeface="Arial"/>
              </a:rPr>
              <a:t>Правила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D19B60-97D7-49F2-9FC8-A6747A23D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038350"/>
            <a:ext cx="3333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17C60F-696D-4D82-AE70-F450FE551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324100"/>
            <a:ext cx="33337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раздельный учёт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этапное открытие средств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стоимость полного жизненного цикла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распределение рисков договором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прекращение при недоказанности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D74A36-E012-4B78-846C-F48885DE2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24450"/>
            <a:ext cx="11049000" cy="666750"/>
          </a:xfrm>
          <a:prstGeom xmlns:a="http://schemas.openxmlformats.org/drawingml/2006/main" prst="roundRect">
            <a:avLst>
              <a:gd name="adj" fmla="val 8571"/>
            </a:avLst>
          </a:prstGeom>
          <a:solidFill xmlns:a="http://schemas.openxmlformats.org/drawingml/2006/main">
            <a:srgbClr val="FCEE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860CD1-2564-479A-8146-DA10CB274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149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9B1C1C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9B1C1C"/>
                </a:solidFill>
                <a:latin typeface="Arial"/>
                <a:ea typeface="Arial"/>
                <a:cs typeface="Arial"/>
              </a:rPr>
              <a:t>До экспертизы нельзя фиксировать объём финансирования, доходность или федеральные обязательства.</a:t>
            </a:r>
          </a:p>
        </p:txBody>
      </p:sp>
    </p:spTree>
    <p:extLst>
      <p:ext uri="{BB962C8B-B14F-4D97-AF65-F5344CB8AC3E}">
        <p14:creationId xmlns:p14="http://schemas.microsoft.com/office/powerpoint/2010/main" val="96863415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D354D55-55EA-44F5-9841-D549694C0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73F846-BE79-475E-ADAF-1DF4B8205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ЭКВИЛИБРИУМ делает основания решений прослеживаемыми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845E6A-44B1-4C6F-A01A-0ED2C99B3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7FEADB-0479-47DE-9031-703C30DF4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89370F-750D-464B-8998-57A2C1DDF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89C632-570F-46A7-8C5E-EE9CCF8ED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2638425"/>
            <a:ext cx="4191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5BE7D8-16A5-41EA-BB21-52FF97D65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638425"/>
            <a:ext cx="4191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BD9715-DD86-4811-950D-F2F6BAE8F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638425"/>
            <a:ext cx="4191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BE9BC2-8546-4D6F-BA85-1680820D4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638425"/>
            <a:ext cx="4191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F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692C5A-BCD5-4950-BB63-BDC6AF2B3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76450"/>
            <a:ext cx="1714500" cy="1524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689492-D655-4044-8E2D-4B3C02517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38375"/>
            <a:ext cx="1447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Паспорт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F9250F-9037-4DE0-8010-65E08ACAD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80035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территория, объект, право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8CCBEF-A031-480F-86BC-D210B6466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2076450"/>
            <a:ext cx="1714500" cy="1524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92DF59-4044-4339-97CC-D05AE98A7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238375"/>
            <a:ext cx="1447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Сценарий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23506F-95D1-44EB-BE93-5052695F3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80035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цель, базовая линия, варианты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C34047-0527-4CDD-9BEE-E69EBF6B3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076450"/>
            <a:ext cx="1714500" cy="1524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8C813A-ED74-453C-A44E-03859C07E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238375"/>
            <a:ext cx="1447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Риск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870E5E-2840-49EF-80AA-4ED60F81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80035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владелец, вероятность, меры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3B8014-82FD-4E76-BA77-28BD2953B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076450"/>
            <a:ext cx="1714500" cy="1524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73FCD7-CCD6-41D0-B291-712D551C3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238375"/>
            <a:ext cx="1447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Исполнение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C24C72-20E4-4E21-9C30-9DD17DF9C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80035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статус, бюджет, инциденты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BC83FB-3EFC-4DF9-9524-C2A9E6956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076450"/>
            <a:ext cx="1714500" cy="1524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3CD7A7-BED4-42E5-A3B4-D33A3DC37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238375"/>
            <a:ext cx="1447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Архив</a:t>
            </a:r>
          </a:p>
          <a:p xmlns:a="http://schemas.openxmlformats.org/drawingml/2006/main">
            <a:pPr algn="ctr">
              <a:defRPr sz="142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доказательств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0B46C4-7CA9-4B40-AAC9-36A88EA9F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80035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источник, период, верификатор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0DE819-1780-4801-81D1-28079C003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7195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Единый идентификатор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C4A058-3A89-4E41-931A-FF88598F0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0"/>
            <a:ext cx="323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связывает объект,</a:t>
            </a:r>
          </a:p>
          <a:p xmlns:a="http://schemas.openxmlformats.org/drawingml/2006/main">
            <a:pPr algn="ctr">
              <a:defRPr sz="120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договоры и данные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5367419-8781-4E31-9DA0-F0330C574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17195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Версионность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8BE248F-3864-44EC-9478-E7B37F04B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572000"/>
            <a:ext cx="323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сохраняет основание</a:t>
            </a:r>
          </a:p>
          <a:p xmlns:a="http://schemas.openxmlformats.org/drawingml/2006/main">
            <a:pPr algn="ctr">
              <a:defRPr sz="120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каждого изменения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CF9F24F-7196-48D4-A4FB-8F88F2302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417195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Человек принимает решение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775F5E5-1C40-4EE9-A006-730A14A61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4572000"/>
            <a:ext cx="323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аналитика объясняет</a:t>
            </a:r>
          </a:p>
          <a:p xmlns:a="http://schemas.openxmlformats.org/drawingml/2006/main">
            <a:pPr algn="ctr">
              <a:defRPr sz="120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последствия</a:t>
            </a:r>
          </a:p>
        </p:txBody>
      </p:sp>
    </p:spTree>
    <p:extLst>
      <p:ext uri="{BB962C8B-B14F-4D97-AF65-F5344CB8AC3E}">
        <p14:creationId xmlns:p14="http://schemas.microsoft.com/office/powerpoint/2010/main" val="28487163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3687A3-4A0C-4F8C-AE12-8B2F1F360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2E1FB2-4F7A-4E6A-BA55-A9CD0E316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Биоценоз — базовая единица территориального результата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4E1FDF-ED41-4922-9F91-DE6E4D50B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6D6295-4F8F-4BE4-B0E1-EB9633401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C76D94-EB53-4DAC-8AFA-48F674BD6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68694F-C86A-4410-B91F-8D2C7DDBF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76375"/>
            <a:ext cx="4953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Устойчивость создаётся не количеством отдельных объектов, а качеством связей между природой, человеком, инфраструктурой, производством, энергией и данными.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B306F7-ED6D-42D9-A86B-E6DC74FE5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05125"/>
            <a:ext cx="49530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3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Природный контур:</a:t>
            </a: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вода, почва, лес, биоразнообразие.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3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Энергетический:</a:t>
            </a: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локальная генерация, накопление, резерв.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3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Производственный:</a:t>
            </a: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ресурсы, отходы, материалы, сервис.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3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Социальный:</a:t>
            </a: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здоровье среды, услуги, занятость, участие.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3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Цифровой:</a:t>
            </a: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 мониторинг, прогноз, раннее предупреждение.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C9E6BE-167E-4F4E-BD8F-AD90E7484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1390650"/>
            <a:ext cx="5553075" cy="4410075"/>
          </a:xfrm>
          <a:prstGeom xmlns:a="http://schemas.openxmlformats.org/drawingml/2006/main" prst="roundRect">
            <a:avLst>
              <a:gd name="adj" fmla="val 2592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aad9c8e7444006"/>
          <a:srcRect xmlns:a="http://schemas.openxmlformats.org/drawingml/2006/main" l="7875" t="0" r="787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53125" y="1428750"/>
            <a:ext cx="5476875" cy="4333875"/>
          </a:xfrm>
          <a:prstGeom xmlns:a="http://schemas.openxmlformats.org/drawingml/2006/main" prst="roundRect">
            <a:avLst>
              <a:gd name="adj" fmla="val 2198"/>
            </a:avLst>
          </a:prstGeom>
        </p:spPr>
      </p:pic>
    </p:spTree>
    <p:extLst>
      <p:ext uri="{BB962C8B-B14F-4D97-AF65-F5344CB8AC3E}">
        <p14:creationId xmlns:p14="http://schemas.microsoft.com/office/powerpoint/2010/main" val="161463976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78580E-4C8C-42DE-9D2E-5800BDA68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15D211-3074-4DCB-8442-9CEF4A945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Технологический портфель предварительный — допуск только через проверку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305D71-6DAB-4A49-9AA2-D64CCC59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FEB5B8-B685-4808-9124-7FAF0B597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EBA500-B05E-4721-ABA2-D6E38BF64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8F8FE1-49D8-48A5-A03F-18449BCCD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76375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Направления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6E60A9-1149-4A64-B996-E2976136D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47875"/>
            <a:ext cx="50482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экомодули и восстановление природных систем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мини-генерация, накопление и резервирование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очистка воды, воздуха и обращение с отходами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новые материалы и локальное производство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цифровые двойники и территориальный мониторинг</a:t>
            </a:r>
          </a:p>
          <a:p xmlns:a="http://schemas.openxmlformats.org/drawingml/2006/main">
            <a:pPr marL="22" indent="-12" algn="l">
              <a:spcAft>
                <a:spcPts val="9"/>
              </a:spcAft>
              <a:buChar char="•"/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социальная инфраструктура и образовательные модули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B372D0-DF70-4016-97ED-3CAA06026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28750"/>
            <a:ext cx="523875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6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A7909E-BA08-4890-B149-D3191892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752600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A77A18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A77A18"/>
                </a:solidFill>
                <a:latin typeface="Arial"/>
                <a:ea typeface="Arial"/>
                <a:cs typeface="Arial"/>
              </a:rPr>
              <a:t>Верификационный шлюз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B76515-8AB3-49CA-849E-C73802463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4315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A77A18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A77A1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6ABEAC-E466-4AA5-822F-EBFCA2ED2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305050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правообладатель и договоры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2FB40C-6637-4F7F-85D3-DF079B3DE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8194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A77A18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A77A1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393DD3-77BB-433D-ADBB-16FBC88E0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781300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уровень технологической готовности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A60D26-3DB4-49CB-AC64-5C0680BE0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29565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A77A18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A77A1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FB7A3D-E090-463E-9C2A-24EF6F696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257550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испытания и сертификация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A4E485-0D5D-4EA7-84FA-54CE0630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7719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A77A18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A77A1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E84ABD-1307-451D-AD19-F36E928F7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733800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экономика жизненного цикла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55D6A4-4A7D-4F35-A0D5-139B4CC59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24815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A77A18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A77A18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3578B4-C5A7-4F45-A4E7-61B7B0E2A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210050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экологическая и промбезопасность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A95633-FB99-4D06-9DFE-CFD67AAE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7244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A77A18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A77A18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240C61-DDA0-424B-B075-7A7B88204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686300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готовность производства и сервиса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68FE01-9D1E-4176-A0B9-463E4F8D8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197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9B1C1C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9B1C1C"/>
                </a:solidFill>
                <a:latin typeface="Arial"/>
                <a:ea typeface="Arial"/>
                <a:cs typeface="Arial"/>
              </a:rPr>
              <a:t>Неподтверждённая характеристика не включается в паспорт пилота.</a:t>
            </a:r>
          </a:p>
        </p:txBody>
      </p:sp>
    </p:spTree>
    <p:extLst>
      <p:ext uri="{BB962C8B-B14F-4D97-AF65-F5344CB8AC3E}">
        <p14:creationId xmlns:p14="http://schemas.microsoft.com/office/powerpoint/2010/main" val="163156581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B7332D-B730-4901-90E7-9C2B82197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423B17-F40D-4D9C-9DED-7B895AF1C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Пилот Сызрань — Рамено — Смолькино рассчитан на 18 месяцев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53EF17-044B-4B3F-8E01-E0ED0C871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A47B89-0190-48D0-B1F4-4C1527D18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B98FFE-06E3-4693-95E7-5764DAA0F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D60903-6FC4-4009-B5FC-588D71091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00250"/>
            <a:ext cx="9334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E74B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1B4838-DB78-4037-A356-125F58F20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9240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74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860333-56A9-47D7-A9B7-F220E929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621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Сызрань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821A66-FF7B-439C-989F-1B29C7E36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19240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74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31ECA5-D497-4A3C-ADF8-CAB518402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5621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Рамено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260AE2-E9A3-4CE7-9C3B-F0A9BED2F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19240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74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146A76-34F2-4A1A-9255-91C5AB6DF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15621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Смолькино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DFF32B-B952-4D9A-B312-4BB20F1F1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90800"/>
            <a:ext cx="2571750" cy="2095500"/>
          </a:xfrm>
          <a:prstGeom xmlns:a="http://schemas.openxmlformats.org/drawingml/2006/main" prst="roundRect">
            <a:avLst>
              <a:gd name="adj" fmla="val 3182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D5E01A-898B-457F-A2A3-7941C3807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3845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0-3 месяца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B499FB-189E-4F6C-BE41-0A9FA6733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21145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Проверка площадок, прав, исходных данных и договорной модели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938496-57FD-4789-B3A3-B1563FDC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590800"/>
            <a:ext cx="2571750" cy="2095500"/>
          </a:xfrm>
          <a:prstGeom xmlns:a="http://schemas.openxmlformats.org/drawingml/2006/main" prst="roundRect">
            <a:avLst>
              <a:gd name="adj" fmla="val 3182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03D4DF-B0D1-42EC-A62E-28530E632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83845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4-6 месяцев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C2F11E-7340-48FD-A604-DFC219452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409950"/>
            <a:ext cx="21145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Проектирование, закупки и подготовка кооперации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830CFA-0333-4E21-A156-EFE64BED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590800"/>
            <a:ext cx="2571750" cy="2095500"/>
          </a:xfrm>
          <a:prstGeom xmlns:a="http://schemas.openxmlformats.org/drawingml/2006/main" prst="roundRect">
            <a:avLst>
              <a:gd name="adj" fmla="val 3182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378932-1250-4C60-89D0-793C76900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83845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7-12 месяцев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192A3A-7E12-42DB-9937-0FB2640FE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409950"/>
            <a:ext cx="21145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Монтаж, запуск, обучение и первичная эксплуатация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92458B-214B-42A7-9621-3ADD9FD33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590800"/>
            <a:ext cx="2571750" cy="2095500"/>
          </a:xfrm>
          <a:prstGeom xmlns:a="http://schemas.openxmlformats.org/drawingml/2006/main" prst="roundRect">
            <a:avLst>
              <a:gd name="adj" fmla="val 3182"/>
            </a:avLst>
          </a:prstGeom>
          <a:solidFill xmlns:a="http://schemas.openxmlformats.org/drawingml/2006/main">
            <a:srgbClr val="FFF6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168494-FC31-4068-92A5-21F433182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83845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13-18 месяцев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8D8771-00D9-4D96-A6B1-EF1B20AE5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409950"/>
            <a:ext cx="21145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Стабилизация, независимая оценка и пакет масштабирования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CBE617-B049-4801-BD58-3ED9CAEE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000625"/>
            <a:ext cx="1114425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CEE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EABCE6-9614-4D47-A106-BAC1AF15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81600"/>
            <a:ext cx="10534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9B1C1C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9B1C1C"/>
                </a:solidFill>
                <a:latin typeface="Arial"/>
                <a:ea typeface="Arial"/>
                <a:cs typeface="Arial"/>
              </a:rPr>
              <a:t>До запуска подтвердить: площадки, права, ответственных, 3-5 проектов первой очереди, показатели, бюджет, безопасность, данные и независимого верификатора.</a:t>
            </a:r>
          </a:p>
        </p:txBody>
      </p:sp>
    </p:spTree>
    <p:extLst>
      <p:ext uri="{BB962C8B-B14F-4D97-AF65-F5344CB8AC3E}">
        <p14:creationId xmlns:p14="http://schemas.microsoft.com/office/powerpoint/2010/main" val="7144941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735562-CCE5-419A-A3E1-BF7554D47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79D007-8053-48C3-959B-6B0D9C486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Измерение соединяет территорию, человека и управление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1D2EFC-E8D0-4C52-9866-FC31638A0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B4738D-464F-4F1B-9ACB-C993BD041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068DE4-5330-49B6-8263-A72F9D30B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09396E-3F3F-4D5A-A347-A14BE6519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81125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Для пилота выбирается релевантная подвыборка показателей; полный стандарт не применяется автоматически.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BABFB5-F07E-4A6A-AB7F-B1BCBBB1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33625"/>
            <a:ext cx="342900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94995F-F4CD-43B8-98C4-789C7C86B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47950"/>
            <a:ext cx="2895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3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43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5DE7D7-D0FE-444B-A49A-556313B26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29050"/>
            <a:ext cx="27813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стандартов развития Человека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310036-A10B-47F2-A72A-3659F290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333625"/>
            <a:ext cx="342900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B4B490-AD45-4447-BCAC-4B515A76F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2647950"/>
            <a:ext cx="2895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350" b="1" i="0">
                <a:solidFill>
                  <a:srgbClr val="2F6B4F"/>
                </a:solidFill>
                <a:latin typeface="Arial"/>
                <a:ea typeface="Arial"/>
                <a:cs typeface="Arial"/>
              </a:defRPr>
            </a:pPr>
            <a:r>
              <a:rPr sz="4350" b="1" i="0">
                <a:solidFill>
                  <a:srgbClr val="2F6B4F"/>
                </a:solidFill>
                <a:latin typeface="Arial"/>
                <a:ea typeface="Arial"/>
                <a:cs typeface="Arial"/>
              </a:rPr>
              <a:t>260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5061F7-CF17-4597-AC09-8747ED5F7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829050"/>
            <a:ext cx="27813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измеримых показателей в полной системе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D68705-C5D4-4B53-AB8E-8613F2B8B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333625"/>
            <a:ext cx="342900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FF6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1B90E6-B218-473D-A4AD-61139AA1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647950"/>
            <a:ext cx="2895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350" b="1" i="0">
                <a:solidFill>
                  <a:srgbClr val="A77A18"/>
                </a:solidFill>
                <a:latin typeface="Arial"/>
                <a:ea typeface="Arial"/>
                <a:cs typeface="Arial"/>
              </a:defRPr>
            </a:pPr>
            <a:r>
              <a:rPr sz="4350" b="1" i="0">
                <a:solidFill>
                  <a:srgbClr val="A77A18"/>
                </a:solidFill>
                <a:latin typeface="Arial"/>
                <a:ea typeface="Arial"/>
                <a:cs typeface="Arial"/>
              </a:rPr>
              <a:t>3-5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36EB6F-89EC-4344-81D6-11D8CE8C3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829050"/>
            <a:ext cx="27813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приоритетных проектов первой очереди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31B7D5-6DA5-4871-8494-31C41E67D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05425"/>
            <a:ext cx="1104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Группы оценки: экология · энергия · экономика · человек · управление</a:t>
            </a:r>
          </a:p>
        </p:txBody>
      </p:sp>
    </p:spTree>
    <p:extLst>
      <p:ext uri="{BB962C8B-B14F-4D97-AF65-F5344CB8AC3E}">
        <p14:creationId xmlns:p14="http://schemas.microsoft.com/office/powerpoint/2010/main" val="107464373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2DA438-94F3-4F56-81DC-F014C7A42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75B08D-0004-4D74-968E-0A06266FD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Дорожная карта 2026-2028 переводит концепцию в типовой пакет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8D287C-0C0F-44FD-AAD3-A36015F33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C36370-3476-4C31-A5A7-F4BD3BDC1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CCD1B6-DE12-4B04-B850-46BF3E5DA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32C532-D195-49CA-BBEC-8EFEF2FA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0"/>
            <a:ext cx="9906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6324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793E05-33C9-40AF-A0C2-DCBF133AB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85750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74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91862F-9ECB-402D-AD10-4572A32A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8600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2026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98BBBA-0DE6-4B4C-AF7D-218ABD2F0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" y="3333750"/>
            <a:ext cx="2857500" cy="1809750"/>
          </a:xfrm>
          <a:prstGeom xmlns:a="http://schemas.openxmlformats.org/drawingml/2006/main" prst="roundRect">
            <a:avLst>
              <a:gd name="adj" fmla="val 3684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0A02A7-67B0-4A78-A649-25BC6BFEA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3581400"/>
            <a:ext cx="2438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Проверка и сборка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8C8654-3549-4FBE-865C-CEFCD23F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4171950"/>
            <a:ext cx="2362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уставная модель, рабочая группа, реестры, критерии пилота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CDB418-0BF7-437F-8D24-94F27DAB1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85750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74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1CC789-7E38-42E4-9557-EC2E3E5C9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28600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2027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885BE8-415D-4A58-B084-CF9484D81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333750"/>
            <a:ext cx="2857500" cy="1809750"/>
          </a:xfrm>
          <a:prstGeom xmlns:a="http://schemas.openxmlformats.org/drawingml/2006/main" prst="roundRect">
            <a:avLst>
              <a:gd name="adj" fmla="val 3684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B01FDD-656D-4CB6-97B5-AF345CE24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3581400"/>
            <a:ext cx="2438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Пилотирование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2EC4DE-C1A8-4C6C-9430-669DF6562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4171950"/>
            <a:ext cx="2362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3-5 проектов, запуск объектов, данные эксплуатации, промежуточная оценка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AA9E18-BB2C-4E6A-8573-DF452ECE0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285750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74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B28916-E3FC-44F2-A925-8DA42B2AB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28600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2028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D2A43B-978A-42B7-9A2B-BF122C40D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333750"/>
            <a:ext cx="2857500" cy="1809750"/>
          </a:xfrm>
          <a:prstGeom xmlns:a="http://schemas.openxmlformats.org/drawingml/2006/main" prst="roundRect">
            <a:avLst>
              <a:gd name="adj" fmla="val 3684"/>
            </a:avLst>
          </a:prstGeom>
          <a:solidFill xmlns:a="http://schemas.openxmlformats.org/drawingml/2006/main">
            <a:srgbClr val="FFF6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C77F34-9EB4-40FA-B8E8-6E31BB0BC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581400"/>
            <a:ext cx="2438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Верификация и масштаб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ACE68C-D35D-4258-A238-9C7F1C8B3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4171950"/>
            <a:ext cx="2362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независимый отчёт, типовой пакет, предложения о межрегиональной программе</a:t>
            </a:r>
          </a:p>
        </p:txBody>
      </p:sp>
    </p:spTree>
    <p:extLst>
      <p:ext uri="{BB962C8B-B14F-4D97-AF65-F5344CB8AC3E}">
        <p14:creationId xmlns:p14="http://schemas.microsoft.com/office/powerpoint/2010/main" val="74564903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DD32B5-4A9C-4E37-98B4-C68243069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4F501A-8037-491A-9881-97DC1C3F5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Галактическая культура — долгосрочный форсайт, а не основание госрешений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D2F6EA-C4BF-4B05-9FC7-215E84A34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D81C65-35D6-44F5-9AD5-A220852BB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241B66-849A-43BC-AFD0-E855D76A6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423B86-8885-4212-8BB9-AAF19AD19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A77A18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A77A18"/>
                </a:solidFill>
                <a:latin typeface="Arial"/>
                <a:ea typeface="Arial"/>
                <a:cs typeface="Arial"/>
              </a:rPr>
              <a:t>Цивилизационный горизонт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A30F78-3BD4-47D9-BFFA-5776E71EF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52625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Возрождение Земли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627A06-12AB-45E0-B8C3-FC31F790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76475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планетарная кооперация ради восстановления природных систем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8CC099-D688-4F7D-AA57-288A1A3A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90825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Межзвёздный союз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CF6FE8-E2C3-499A-B628-71950848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14675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образ будущего научного, культурного и космического сотрудничества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64684A-AEB6-490F-8799-037B2E97F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29025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Галактическая Федерация Света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5FF388-B71E-4463-A326-53AD50979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52875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авторский символ этической цивилизации, достоинства жизни и ненасилия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5BF71D-C4AE-42BF-8B18-8C484861E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67225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Генеральный План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09D4E2-42DC-48A3-8710-8AB647C67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91075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переход от разобщённого потребления к культуре знания, сохранения жизни и ответственности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537B6D-1857-4BDC-8E84-9B34631CD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1371600"/>
            <a:ext cx="5695950" cy="3933825"/>
          </a:xfrm>
          <a:prstGeom xmlns:a="http://schemas.openxmlformats.org/drawingml/2006/main" prst="roundRect">
            <a:avLst>
              <a:gd name="adj" fmla="val 2906"/>
            </a:avLst>
          </a:prstGeom>
          <a:solidFill xmlns:a="http://schemas.openxmlformats.org/drawingml/2006/main">
            <a:srgbClr val="EAF3F8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9747425418484f"/>
          <a:srcRect xmlns:a="http://schemas.openxmlformats.org/drawingml/2006/main" l="1440" t="0" r="144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409700"/>
            <a:ext cx="5619750" cy="3857625"/>
          </a:xfrm>
          <a:prstGeom xmlns:a="http://schemas.openxmlformats.org/drawingml/2006/main" prst="roundRect">
            <a:avLst>
              <a:gd name="adj" fmla="val 2469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BF5A4B-4FBA-4CD4-9CBB-0F1DDC81F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429250"/>
            <a:ext cx="5619750" cy="590550"/>
          </a:xfrm>
          <a:prstGeom xmlns:a="http://schemas.openxmlformats.org/drawingml/2006/main" prst="roundRect">
            <a:avLst>
              <a:gd name="adj" fmla="val 9677"/>
            </a:avLst>
          </a:prstGeom>
          <a:solidFill xmlns:a="http://schemas.openxmlformats.org/drawingml/2006/main">
            <a:srgbClr val="FFF6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C6131D-A744-4CA3-92B1-92F28C22D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5562600"/>
            <a:ext cx="5200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63" b="1" i="0">
                <a:solidFill>
                  <a:srgbClr val="A77A18"/>
                </a:solidFill>
                <a:latin typeface="Arial"/>
                <a:ea typeface="Arial"/>
                <a:cs typeface="Arial"/>
              </a:defRPr>
            </a:pPr>
            <a:r>
              <a:rPr sz="1163" b="1" i="0">
                <a:solidFill>
                  <a:srgbClr val="A77A18"/>
                </a:solidFill>
                <a:latin typeface="Arial"/>
                <a:ea typeface="Arial"/>
                <a:cs typeface="Arial"/>
              </a:rPr>
              <a:t>Граница доказательности: названия являются авторскими форсайт-моделями; государственные решения не опираются на непроверяемые предпосылки.</a:t>
            </a:r>
          </a:p>
        </p:txBody>
      </p:sp>
    </p:spTree>
    <p:extLst>
      <p:ext uri="{BB962C8B-B14F-4D97-AF65-F5344CB8AC3E}">
        <p14:creationId xmlns:p14="http://schemas.microsoft.com/office/powerpoint/2010/main" val="21854201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4783B9A-85B5-4637-AFC7-DC6334D04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CC61AA-46BB-4032-8DF3-EAFD9A77F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Каждому ключевому риску соответствует защитный механизм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BF5048-E424-462C-A4D3-5A478EF12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1F0DF4-F0D9-4345-904E-1DAC782A7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870123-94A3-40D7-9913-F57DBB394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9E3F7A-D81A-4422-AB28-28ADAC954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811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9B1C1C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9B1C1C"/>
                </a:solidFill>
                <a:latin typeface="Arial"/>
                <a:ea typeface="Arial"/>
                <a:cs typeface="Arial"/>
              </a:rPr>
              <a:t>Риск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946376-AD80-4558-AA47-84555B382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3811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Как проявляется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39D3D9-1B06-4417-8901-7EC1DC2EE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381125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2F6B4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2F6B4F"/>
                </a:solidFill>
                <a:latin typeface="Arial"/>
                <a:ea typeface="Arial"/>
                <a:cs typeface="Arial"/>
              </a:rPr>
              <a:t>Защитный механизм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02B2A1-F551-49E6-83FE-D3EF52FF1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714500"/>
            <a:ext cx="11144250" cy="5715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698129-4904-4521-B14A-7D53E56D9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3832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Правовой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828AD4-B471-4BAE-BBE4-740FE3791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800225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нет оформленных прав или полномочий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66E154-3939-4A23-B9A6-BDC563DB4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800225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правовая карта, договоры, разрешения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AC0D52-5D7B-4FD3-AFEB-4A7D9B9AD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050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Репутационный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ABA3CA-C0C4-4854-90D7-80F2BB788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466975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создаётся видимость господдержки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2F43DC-CC84-4094-B9E5-ECFA0C18F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466975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точный статус концепции и запрет неподтверждённых заявлений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EF7453-2CA7-407B-A4EC-83664CFA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048000"/>
            <a:ext cx="11144250" cy="5715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FAD8B6-6CDB-4A65-BDD3-45C38B25F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7182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Технологический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A86EDE-3624-422C-A14A-3E78EA87A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133725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характеристики не работают в поле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019921-8373-4B4C-AF50-51E07679F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133725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испытания, контрольные точки, научно-технический совет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D1D52C-3545-4047-8130-F2B7F80CC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385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Финансовый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4EE9D5-4102-488A-9C72-BEE396DDA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800475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затраты растут быстрее результата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8122A2-C039-46B9-8E46-897D4C60E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800475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этапное финансирование и стоимость жизненного цикла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0C0A34-A410-4BD0-8601-47D6D3F85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81500"/>
            <a:ext cx="11144250" cy="5715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852C45-9ADD-42F0-952E-DFFD87AEA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0532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Данные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85C13FB-722D-4942-A439-BBA510194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467225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неполнота, утечка или манипуляция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061BEAF-65F0-40A8-9E00-5708EAD7E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467225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роли доступа, журналирование, независимый аудит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CDB33E-F7A4-44FA-8B97-CAE3B49BC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720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Социальный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EE71BC-5065-45D4-A20B-C6D691E5E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133975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решение не принято жителями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4C98E7E-1106-482F-86CB-9A0520AF1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33975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38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238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участие, обратная связь и публичная отчётность</a:t>
            </a:r>
          </a:p>
        </p:txBody>
      </p:sp>
    </p:spTree>
    <p:extLst>
      <p:ext uri="{BB962C8B-B14F-4D97-AF65-F5344CB8AC3E}">
        <p14:creationId xmlns:p14="http://schemas.microsoft.com/office/powerpoint/2010/main" val="177058420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B2B7BE-DC9F-4CD2-B180-7E6B51888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СТРАТЕГИЧЕСКИЙ ДОКЛАД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BB7C8C-32D2-4EEA-B4D1-A452586DD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2450"/>
            <a:ext cx="1123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Предлагаемое решение — проверить, запустить пилот и измерить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E29996-D307-4A4B-B2AC-4FD843983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A31D1D-A0A7-48E6-AAF6-194F625E7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43650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СПЕЦЗАЩИТА · ECO-PPA · ЭКВИЛИБРИУМ · СФЕРА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3B52FB-9875-4338-AD27-DEAA65551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43650"/>
            <a:ext cx="523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5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B6570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02081B-8FBB-475F-A215-BC5A447ED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097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Пять действий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B1962A-968B-4CEC-B89D-FF609F472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BE7AAE-56B8-4C4A-AE25-79305FA45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90500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Принять доклад к рассмотрению профильными комиссиями Госсовета.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061458-B0CA-43C1-A338-F361505E8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447925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07A338-6B27-406B-BC47-57B976B28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908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955BC8-4EBC-4BF0-BD72-DAE26C5B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5717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Провести межкомиссионную стратегическую сессию и сформировать рабочую группу.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AB2AD5-900B-469F-9AFC-35CBF9068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114675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0A776A-4492-4E43-9157-249444203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5755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68E7D5-6691-4AC6-99C0-55B266430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Организовать независимую правовую, финансовую, научно-техническую и экологическую экспертизу.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193617-ABB6-48EF-B8B9-1160E389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781425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FB91B8-A2E7-4FD6-A954-6AEFC35E7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243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F5A07A-347B-4484-B94A-86A012A43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9052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Отобрать пилотные территории и утвердить единые требования к данным, показателям и финансированию.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8D3E34-3BBD-4656-86B5-A54AE2C45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448175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EBC924-B9BF-445C-B8C7-2B34DDF30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9105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2E74B5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E74B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BD5020-BAD2-44C5-B954-11EC1175D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7200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0253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102536"/>
                </a:solidFill>
                <a:latin typeface="Arial"/>
                <a:ea typeface="Arial"/>
                <a:cs typeface="Arial"/>
              </a:rPr>
              <a:t>Через 18 месяцев представить результат и предложения о масштабировании доказанных решений.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B3199E-4862-4710-8209-D2D42C274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114925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8855A3-53D1-4393-B078-9AB19FFF1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34000"/>
            <a:ext cx="10953750" cy="704850"/>
          </a:xfrm>
          <a:prstGeom xmlns:a="http://schemas.openxmlformats.org/drawingml/2006/main" prst="roundRect">
            <a:avLst>
              <a:gd name="adj" fmla="val 9459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3EE2E3-2A15-4519-AB9D-CF0004BB4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3402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6324A"/>
                </a:solidFill>
                <a:latin typeface="Arial"/>
                <a:ea typeface="Arial"/>
                <a:cs typeface="Arial"/>
              </a:rPr>
              <a:t>СПЕЦЗАЩИТА организует исполнение и передаёт государству проверяемые основания для решения о масштабе.</a:t>
            </a:r>
          </a:p>
        </p:txBody>
      </p:sp>
    </p:spTree>
    <p:extLst>
      <p:ext uri="{BB962C8B-B14F-4D97-AF65-F5344CB8AC3E}">
        <p14:creationId xmlns:p14="http://schemas.microsoft.com/office/powerpoint/2010/main" val="6089043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2026-08-24T18:53:02.7000000Z</dcterms:created>
  <dcterms:modified xsi:type="dcterms:W3CDTF">2026-08-24T18:53:02.7000000Z</dcterms:modified>
</coreProperties>
</file>