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3429000" y="603504"/>
            <a:ext cx="5303520" cy="5303520"/>
          </a:xfrm>
          <a:prstGeom prst="ellipse">
            <a:avLst/>
          </a:prstGeom>
          <a:solidFill>
            <a:srgbClr val="0D1A2E">
              <a:alpha val="95000"/>
            </a:srgbClr>
          </a:solidFill>
          <a:ln w="17780">
            <a:solidFill>
              <a:srgbClr val="233A65">
                <a:alpha val="8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80760" y="1170432"/>
            <a:ext cx="1869739" cy="1358445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80760" y="3136392"/>
            <a:ext cx="0" cy="-1965960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950499" y="2528877"/>
            <a:ext cx="-714177" cy="2198010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80760" y="3136392"/>
            <a:ext cx="1869739" cy="-60751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236322" y="4726887"/>
            <a:ext cx="-2311125" cy="0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80760" y="3136392"/>
            <a:ext cx="1155562" cy="159049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925198" y="4726887"/>
            <a:ext cx="-714177" cy="-2198010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80760" y="3136392"/>
            <a:ext cx="-1155562" cy="159049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211021" y="2528877"/>
            <a:ext cx="1869739" cy="-1358445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80760" y="3136392"/>
            <a:ext cx="-1869739" cy="-60751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94960" y="2450592"/>
            <a:ext cx="1371600" cy="1371600"/>
          </a:xfrm>
          <a:prstGeom prst="ellipse">
            <a:avLst/>
          </a:prstGeom>
          <a:solidFill>
            <a:srgbClr val="111E35"/>
          </a:solidFill>
          <a:ln w="15240">
            <a:solidFill>
              <a:srgbClr val="D8B45F">
                <a:alpha val="8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559552" y="2907792"/>
            <a:ext cx="1042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</a:rPr>
              <a:t>СФЕРА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</a:rPr>
              <a:t>СОБЫТИЙ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733288" y="822960"/>
            <a:ext cx="694944" cy="694944"/>
          </a:xfrm>
          <a:prstGeom prst="ellipse">
            <a:avLst/>
          </a:prstGeom>
          <a:solidFill>
            <a:srgbClr val="B88B50">
              <a:alpha val="92000"/>
            </a:srgbClr>
          </a:solidFill>
          <a:ln w="15240">
            <a:solidFill>
              <a:srgbClr val="B88B5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61304" y="978408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◢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394960" y="158191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ОСНОВАНИЯ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7603027" y="2181405"/>
            <a:ext cx="694944" cy="694944"/>
          </a:xfrm>
          <a:prstGeom prst="ellipse">
            <a:avLst/>
          </a:prstGeom>
          <a:solidFill>
            <a:srgbClr val="2E91FF">
              <a:alpha val="92000"/>
            </a:srgbClr>
          </a:solidFill>
          <a:ln w="15240">
            <a:solidFill>
              <a:srgbClr val="2E91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31043" y="2336853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≈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264699" y="2940357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СООБЩЕСТВ</a:t>
            </a:r>
            <a:endParaRPr lang="en-US" sz="740" dirty="0"/>
          </a:p>
        </p:txBody>
      </p:sp>
      <p:sp>
        <p:nvSpPr>
          <p:cNvPr id="27" name="Shape 25"/>
          <p:cNvSpPr/>
          <p:nvPr/>
        </p:nvSpPr>
        <p:spPr>
          <a:xfrm>
            <a:off x="6888850" y="4379415"/>
            <a:ext cx="694944" cy="694944"/>
          </a:xfrm>
          <a:prstGeom prst="ellipse">
            <a:avLst/>
          </a:prstGeom>
          <a:solidFill>
            <a:srgbClr val="FF5C38">
              <a:alpha val="92000"/>
            </a:srgbClr>
          </a:solidFill>
          <a:ln w="15240">
            <a:solidFill>
              <a:srgbClr val="FF5C3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016866" y="4534863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550522" y="5138367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СОБЫТИЙ</a:t>
            </a:r>
            <a:endParaRPr lang="en-US" sz="740" dirty="0"/>
          </a:p>
        </p:txBody>
      </p:sp>
      <p:sp>
        <p:nvSpPr>
          <p:cNvPr id="30" name="Shape 28"/>
          <p:cNvSpPr/>
          <p:nvPr/>
        </p:nvSpPr>
        <p:spPr>
          <a:xfrm>
            <a:off x="4577726" y="4379415"/>
            <a:ext cx="694944" cy="694944"/>
          </a:xfrm>
          <a:prstGeom prst="ellipse">
            <a:avLst/>
          </a:prstGeom>
          <a:solidFill>
            <a:srgbClr val="76E4F7">
              <a:alpha val="92000"/>
            </a:srgbClr>
          </a:solidFill>
          <a:ln w="15240">
            <a:solidFill>
              <a:srgbClr val="76E4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05742" y="4534863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✦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239398" y="5138367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ЗНАНИЯ</a:t>
            </a:r>
            <a:endParaRPr lang="en-US" sz="740" dirty="0"/>
          </a:p>
        </p:txBody>
      </p:sp>
      <p:sp>
        <p:nvSpPr>
          <p:cNvPr id="33" name="Shape 31"/>
          <p:cNvSpPr/>
          <p:nvPr/>
        </p:nvSpPr>
        <p:spPr>
          <a:xfrm>
            <a:off x="3863549" y="2181405"/>
            <a:ext cx="694944" cy="694944"/>
          </a:xfrm>
          <a:prstGeom prst="ellipse">
            <a:avLst/>
          </a:prstGeom>
          <a:solidFill>
            <a:srgbClr val="C77DFF">
              <a:alpha val="92000"/>
            </a:srgbClr>
          </a:solidFill>
          <a:ln w="15240">
            <a:solidFill>
              <a:srgbClr val="C77DF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991565" y="2336853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⬡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3525221" y="2940357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СМЫСЛА</a:t>
            </a:r>
            <a:endParaRPr lang="en-US" sz="740" dirty="0"/>
          </a:p>
        </p:txBody>
      </p:sp>
      <p:sp>
        <p:nvSpPr>
          <p:cNvPr id="36" name="Shape 34"/>
          <p:cNvSpPr/>
          <p:nvPr/>
        </p:nvSpPr>
        <p:spPr>
          <a:xfrm>
            <a:off x="694944" y="566928"/>
            <a:ext cx="1600200" cy="292608"/>
          </a:xfrm>
          <a:prstGeom prst="roundRect">
            <a:avLst>
              <a:gd name="adj" fmla="val 18750"/>
            </a:avLst>
          </a:prstGeom>
          <a:solidFill>
            <a:srgbClr val="D8B45F">
              <a:alpha val="18000"/>
            </a:srgbClr>
          </a:solidFill>
          <a:ln w="12700">
            <a:solidFill>
              <a:srgbClr val="D8B45F">
                <a:alpha val="85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04672" y="635508"/>
            <a:ext cx="138074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D8B45F"/>
                </a:solidFill>
              </a:rPr>
              <a:t>БРЕНД-АРХИТЕКТУРА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685800" y="1005840"/>
            <a:ext cx="39776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7FAFC"/>
                </a:solidFill>
              </a:rPr>
              <a:t>ПЯТЬ СТИХИЙ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F7FAFC"/>
                </a:solidFill>
              </a:rPr>
              <a:t>ПЯТЬ ПОРТАЛОВ</a:t>
            </a:r>
            <a:endParaRPr lang="en-US" sz="3100" dirty="0"/>
          </a:p>
        </p:txBody>
      </p:sp>
      <p:sp>
        <p:nvSpPr>
          <p:cNvPr id="39" name="Text 37"/>
          <p:cNvSpPr/>
          <p:nvPr/>
        </p:nvSpPr>
        <p:spPr>
          <a:xfrm>
            <a:off x="713232" y="23957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9C4D6"/>
                </a:solidFill>
              </a:rPr>
              <a:t>Навигационная система «Города Событий»: от символической логики пяти стихий к понятным порталам развития.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713232" y="523036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B45F"/>
                </a:solidFill>
              </a:rPr>
              <a:t>Основание • Сообщества • События • Знание • Смысл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10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Навигация главной страницы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Пять порталов можно использовать как основной экран сайта и карту экосистемы.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" y="1600200"/>
            <a:ext cx="10515600" cy="4251960"/>
          </a:xfrm>
          <a:prstGeom prst="roundRect">
            <a:avLst>
              <a:gd name="adj" fmla="val 3011"/>
            </a:avLst>
          </a:prstGeom>
          <a:solidFill>
            <a:srgbClr val="0E1B2F"/>
          </a:solidFill>
          <a:ln w="15240">
            <a:solidFill>
              <a:srgbClr val="31405F">
                <a:alpha val="9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88720" y="1920240"/>
            <a:ext cx="9784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7FAFC"/>
                </a:solidFill>
              </a:rPr>
              <a:t>ГОРОД СОБЫТИЙ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417320" y="2441448"/>
            <a:ext cx="9326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9C4D6"/>
                </a:solidFill>
              </a:rPr>
              <a:t>Пять порталов развития человека, города и общества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234440" y="3337560"/>
            <a:ext cx="1591056" cy="1389888"/>
          </a:xfrm>
          <a:prstGeom prst="roundRect">
            <a:avLst>
              <a:gd name="adj" fmla="val 7895"/>
            </a:avLst>
          </a:prstGeom>
          <a:solidFill>
            <a:srgbClr val="111E35"/>
          </a:solidFill>
          <a:ln w="13970">
            <a:solidFill>
              <a:srgbClr val="B88B50">
                <a:alpha val="7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01368" y="352044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B88B50"/>
                </a:solidFill>
              </a:rPr>
              <a:t>◢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344168" y="395935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7FAFC"/>
                </a:solidFill>
              </a:rPr>
              <a:t>ОСНОВАНИЯ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371600" y="4297680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B9C4D6"/>
                </a:solidFill>
              </a:rPr>
              <a:t>пространства • инфраструктура</a:t>
            </a:r>
            <a:endParaRPr lang="en-US" sz="660" dirty="0"/>
          </a:p>
        </p:txBody>
      </p:sp>
      <p:sp>
        <p:nvSpPr>
          <p:cNvPr id="17" name="Shape 15"/>
          <p:cNvSpPr/>
          <p:nvPr/>
        </p:nvSpPr>
        <p:spPr>
          <a:xfrm>
            <a:off x="3182112" y="3337560"/>
            <a:ext cx="1591056" cy="1389888"/>
          </a:xfrm>
          <a:prstGeom prst="roundRect">
            <a:avLst>
              <a:gd name="adj" fmla="val 7895"/>
            </a:avLst>
          </a:prstGeom>
          <a:solidFill>
            <a:srgbClr val="111E35"/>
          </a:solidFill>
          <a:ln w="13970">
            <a:solidFill>
              <a:srgbClr val="2E91FF">
                <a:alpha val="7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352044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E91FF"/>
                </a:solidFill>
              </a:rPr>
              <a:t>≈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3291840" y="395935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7FAFC"/>
                </a:solidFill>
              </a:rPr>
              <a:t>СООБЩЕСТВ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319272" y="4297680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B9C4D6"/>
                </a:solidFill>
              </a:rPr>
              <a:t>люди • культура</a:t>
            </a:r>
            <a:endParaRPr lang="en-US" sz="660" dirty="0"/>
          </a:p>
        </p:txBody>
      </p:sp>
      <p:sp>
        <p:nvSpPr>
          <p:cNvPr id="21" name="Shape 19"/>
          <p:cNvSpPr/>
          <p:nvPr/>
        </p:nvSpPr>
        <p:spPr>
          <a:xfrm>
            <a:off x="5129784" y="3337560"/>
            <a:ext cx="1591056" cy="1389888"/>
          </a:xfrm>
          <a:prstGeom prst="roundRect">
            <a:avLst>
              <a:gd name="adj" fmla="val 7895"/>
            </a:avLst>
          </a:prstGeom>
          <a:solidFill>
            <a:srgbClr val="111E35"/>
          </a:solidFill>
          <a:ln w="13970">
            <a:solidFill>
              <a:srgbClr val="FF5C38">
                <a:alpha val="7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96712" y="352044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5C38"/>
                </a:solidFill>
              </a:rPr>
              <a:t>▲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5239512" y="395935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7FAFC"/>
                </a:solidFill>
              </a:rPr>
              <a:t>СОБЫТИЙ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266944" y="4297680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B9C4D6"/>
                </a:solidFill>
              </a:rPr>
              <a:t>форумы • фестивали</a:t>
            </a:r>
            <a:endParaRPr lang="en-US" sz="660" dirty="0"/>
          </a:p>
        </p:txBody>
      </p:sp>
      <p:sp>
        <p:nvSpPr>
          <p:cNvPr id="25" name="Shape 23"/>
          <p:cNvSpPr/>
          <p:nvPr/>
        </p:nvSpPr>
        <p:spPr>
          <a:xfrm>
            <a:off x="7077456" y="3337560"/>
            <a:ext cx="1591056" cy="1389888"/>
          </a:xfrm>
          <a:prstGeom prst="roundRect">
            <a:avLst>
              <a:gd name="adj" fmla="val 7895"/>
            </a:avLst>
          </a:prstGeom>
          <a:solidFill>
            <a:srgbClr val="111E35"/>
          </a:solidFill>
          <a:ln w="13970">
            <a:solidFill>
              <a:srgbClr val="76E4F7">
                <a:alpha val="7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44384" y="352044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76E4F7"/>
                </a:solidFill>
              </a:rPr>
              <a:t>✦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7187184" y="395935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7FAFC"/>
                </a:solidFill>
              </a:rPr>
              <a:t>ЗНАНИЯ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7214616" y="4297680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B9C4D6"/>
                </a:solidFill>
              </a:rPr>
              <a:t>образование • медиа</a:t>
            </a:r>
            <a:endParaRPr lang="en-US" sz="660" dirty="0"/>
          </a:p>
        </p:txBody>
      </p:sp>
      <p:sp>
        <p:nvSpPr>
          <p:cNvPr id="29" name="Shape 27"/>
          <p:cNvSpPr/>
          <p:nvPr/>
        </p:nvSpPr>
        <p:spPr>
          <a:xfrm>
            <a:off x="9025128" y="3337560"/>
            <a:ext cx="1591056" cy="1389888"/>
          </a:xfrm>
          <a:prstGeom prst="roundRect">
            <a:avLst>
              <a:gd name="adj" fmla="val 7895"/>
            </a:avLst>
          </a:prstGeom>
          <a:solidFill>
            <a:srgbClr val="111E35"/>
          </a:solidFill>
          <a:ln w="13970">
            <a:solidFill>
              <a:srgbClr val="C77DFF">
                <a:alpha val="7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592056" y="352044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77DFF"/>
                </a:solidFill>
              </a:rPr>
              <a:t>⬡</a:t>
            </a:r>
            <a:endParaRPr lang="en-US" sz="1900" dirty="0"/>
          </a:p>
        </p:txBody>
      </p:sp>
      <p:sp>
        <p:nvSpPr>
          <p:cNvPr id="31" name="Text 29"/>
          <p:cNvSpPr/>
          <p:nvPr/>
        </p:nvSpPr>
        <p:spPr>
          <a:xfrm>
            <a:off x="9134856" y="395935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7FAFC"/>
                </a:solidFill>
              </a:rPr>
              <a:t>СМЫСЛА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9162288" y="4297680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B9C4D6"/>
                </a:solidFill>
              </a:rPr>
              <a:t>миссия • ценности</a:t>
            </a:r>
            <a:endParaRPr lang="en-US" sz="660" dirty="0"/>
          </a:p>
        </p:txBody>
      </p:sp>
      <p:sp>
        <p:nvSpPr>
          <p:cNvPr id="33" name="Text 31"/>
          <p:cNvSpPr/>
          <p:nvPr/>
        </p:nvSpPr>
        <p:spPr>
          <a:xfrm>
            <a:off x="1234440" y="5285232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1A0BA"/>
                </a:solidFill>
              </a:rPr>
              <a:t>Под экраном — краткое описание, ближайшие события, карта проектов, партнёры и вход для инициатив.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11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Позиционирование для разных аудиторий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Одна архитектура, но разные объяснения для граждан, бизнеса, государства, культуры и образования.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10287000" cy="566928"/>
          </a:xfrm>
          <a:prstGeom prst="roundRect">
            <a:avLst>
              <a:gd name="adj" fmla="val 12903"/>
            </a:avLst>
          </a:prstGeom>
          <a:solidFill>
            <a:srgbClr val="0E1B2F"/>
          </a:solidFill>
          <a:ln w="7620">
            <a:solidFill>
              <a:srgbClr val="253858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1847088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8B45F"/>
                </a:solidFill>
              </a:rPr>
              <a:t>Гражданам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2788920" y="1847088"/>
            <a:ext cx="8001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F7FAFC"/>
                </a:solidFill>
              </a:rPr>
              <a:t>куда прийти, чему научиться, где участвовать, с кем объединиться</a:t>
            </a:r>
            <a:endParaRPr lang="en-US" sz="1140" dirty="0"/>
          </a:p>
        </p:txBody>
      </p:sp>
      <p:sp>
        <p:nvSpPr>
          <p:cNvPr id="13" name="Shape 11"/>
          <p:cNvSpPr/>
          <p:nvPr/>
        </p:nvSpPr>
        <p:spPr>
          <a:xfrm>
            <a:off x="868680" y="2450592"/>
            <a:ext cx="10287000" cy="566928"/>
          </a:xfrm>
          <a:prstGeom prst="roundRect">
            <a:avLst>
              <a:gd name="adj" fmla="val 12903"/>
            </a:avLst>
          </a:prstGeom>
          <a:solidFill>
            <a:srgbClr val="0A1728"/>
          </a:solidFill>
          <a:ln w="7620">
            <a:solidFill>
              <a:srgbClr val="253858">
                <a:alpha val="4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2606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8B45F"/>
                </a:solidFill>
              </a:rPr>
              <a:t>Бизнесу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788920" y="2606040"/>
            <a:ext cx="8001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F7FAFC"/>
                </a:solidFill>
              </a:rPr>
              <a:t>где найти партнёров, площадки, события, команды и публичный контур</a:t>
            </a:r>
            <a:endParaRPr lang="en-US" sz="1140" dirty="0"/>
          </a:p>
        </p:txBody>
      </p:sp>
      <p:sp>
        <p:nvSpPr>
          <p:cNvPr id="16" name="Shape 14"/>
          <p:cNvSpPr/>
          <p:nvPr/>
        </p:nvSpPr>
        <p:spPr>
          <a:xfrm>
            <a:off x="868680" y="3209544"/>
            <a:ext cx="10287000" cy="566928"/>
          </a:xfrm>
          <a:prstGeom prst="roundRect">
            <a:avLst>
              <a:gd name="adj" fmla="val 12903"/>
            </a:avLst>
          </a:prstGeom>
          <a:solidFill>
            <a:srgbClr val="0E1B2F"/>
          </a:solidFill>
          <a:ln w="7620">
            <a:solidFill>
              <a:srgbClr val="253858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3364992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8B45F"/>
                </a:solidFill>
              </a:rPr>
              <a:t>Государству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788920" y="3364992"/>
            <a:ext cx="8001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F7FAFC"/>
                </a:solidFill>
              </a:rPr>
              <a:t>как собрать инициативы в управляемую карту проектов и эффектов</a:t>
            </a:r>
            <a:endParaRPr lang="en-US" sz="1140" dirty="0"/>
          </a:p>
        </p:txBody>
      </p:sp>
      <p:sp>
        <p:nvSpPr>
          <p:cNvPr id="19" name="Shape 17"/>
          <p:cNvSpPr/>
          <p:nvPr/>
        </p:nvSpPr>
        <p:spPr>
          <a:xfrm>
            <a:off x="868680" y="3968496"/>
            <a:ext cx="10287000" cy="566928"/>
          </a:xfrm>
          <a:prstGeom prst="roundRect">
            <a:avLst>
              <a:gd name="adj" fmla="val 12903"/>
            </a:avLst>
          </a:prstGeom>
          <a:solidFill>
            <a:srgbClr val="0A1728"/>
          </a:solidFill>
          <a:ln w="7620">
            <a:solidFill>
              <a:srgbClr val="253858">
                <a:alpha val="4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43000" y="4123944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8B45F"/>
                </a:solidFill>
              </a:rPr>
              <a:t>Культуре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2788920" y="4123944"/>
            <a:ext cx="8001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F7FAFC"/>
                </a:solidFill>
              </a:rPr>
              <a:t>как связать события, сообщества, наследие, медиа и смыслы</a:t>
            </a:r>
            <a:endParaRPr lang="en-US" sz="1140" dirty="0"/>
          </a:p>
        </p:txBody>
      </p:sp>
      <p:sp>
        <p:nvSpPr>
          <p:cNvPr id="22" name="Shape 20"/>
          <p:cNvSpPr/>
          <p:nvPr/>
        </p:nvSpPr>
        <p:spPr>
          <a:xfrm>
            <a:off x="868680" y="4727448"/>
            <a:ext cx="10287000" cy="566928"/>
          </a:xfrm>
          <a:prstGeom prst="roundRect">
            <a:avLst>
              <a:gd name="adj" fmla="val 12903"/>
            </a:avLst>
          </a:prstGeom>
          <a:solidFill>
            <a:srgbClr val="0E1B2F"/>
          </a:solidFill>
          <a:ln w="7620">
            <a:solidFill>
              <a:srgbClr val="253858">
                <a:alpha val="4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143000" y="4882896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8B45F"/>
                </a:solidFill>
              </a:rPr>
              <a:t>Образованию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2788920" y="4882896"/>
            <a:ext cx="8001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F7FAFC"/>
                </a:solidFill>
              </a:rPr>
              <a:t>как превратить знания в программы, события и проектные траектории</a:t>
            </a:r>
            <a:endParaRPr lang="en-US" sz="1140" dirty="0"/>
          </a:p>
        </p:txBody>
      </p:sp>
      <p:sp>
        <p:nvSpPr>
          <p:cNvPr id="25" name="Text 23"/>
          <p:cNvSpPr/>
          <p:nvPr/>
        </p:nvSpPr>
        <p:spPr>
          <a:xfrm>
            <a:off x="1051560" y="58064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7FAFC"/>
                </a:solidFill>
              </a:rPr>
              <a:t>Порталы должны объяснять не “что мы придумали”, а “как человеку войти, участвовать и получить результат”.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12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Визуальный код порталов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Цвет, символ и тональность помогают человеку быстро понимать назначение каждого входа.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1316736" y="1737360"/>
            <a:ext cx="777240" cy="777240"/>
          </a:xfrm>
          <a:prstGeom prst="ellipse">
            <a:avLst/>
          </a:prstGeom>
          <a:solidFill>
            <a:srgbClr val="B88B50">
              <a:alpha val="95000"/>
            </a:srgbClr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81328" y="1920240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◢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2743200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7FAFC"/>
                </a:solidFill>
              </a:rPr>
              <a:t>ОСНОВАНИЯ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115568" y="3182112"/>
            <a:ext cx="1207008" cy="164592"/>
          </a:xfrm>
          <a:prstGeom prst="rect">
            <a:avLst/>
          </a:prstGeom>
          <a:solidFill>
            <a:srgbClr val="B88B50"/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2688" y="3685032"/>
            <a:ext cx="1572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надёжность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материя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опора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584448" y="1737360"/>
            <a:ext cx="777240" cy="777240"/>
          </a:xfrm>
          <a:prstGeom prst="ellipse">
            <a:avLst/>
          </a:prstGeom>
          <a:solidFill>
            <a:srgbClr val="2E91FF">
              <a:alpha val="95000"/>
            </a:srgbClr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749040" y="1920240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≈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090672" y="2743200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7FAFC"/>
                </a:solidFill>
              </a:rPr>
              <a:t>СООБЩЕСТВ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3383280" y="3182112"/>
            <a:ext cx="1207008" cy="164592"/>
          </a:xfrm>
          <a:prstGeom prst="rect">
            <a:avLst/>
          </a:prstGeom>
          <a:solidFill>
            <a:srgbClr val="2E91FF"/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0" y="3685032"/>
            <a:ext cx="1572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связь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участие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культура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852160" y="1737360"/>
            <a:ext cx="777240" cy="777240"/>
          </a:xfrm>
          <a:prstGeom prst="ellipse">
            <a:avLst/>
          </a:prstGeom>
          <a:solidFill>
            <a:srgbClr val="FF5C38">
              <a:alpha val="95000"/>
            </a:srgbClr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16752" y="1920240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▲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58384" y="2743200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7FAFC"/>
                </a:solidFill>
              </a:rPr>
              <a:t>СОБЫТИЙ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650992" y="3182112"/>
            <a:ext cx="1207008" cy="164592"/>
          </a:xfrm>
          <a:prstGeom prst="rect">
            <a:avLst/>
          </a:prstGeom>
          <a:solidFill>
            <a:srgbClr val="FF5C38"/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68112" y="3685032"/>
            <a:ext cx="1572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импульс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запуск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действие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119872" y="1737360"/>
            <a:ext cx="777240" cy="777240"/>
          </a:xfrm>
          <a:prstGeom prst="ellipse">
            <a:avLst/>
          </a:prstGeom>
          <a:solidFill>
            <a:srgbClr val="76E4F7">
              <a:alpha val="95000"/>
            </a:srgbClr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84464" y="1920240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✦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626096" y="2743200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7FAFC"/>
                </a:solidFill>
              </a:rPr>
              <a:t>ЗНАНИЯ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7918704" y="3182112"/>
            <a:ext cx="1207008" cy="164592"/>
          </a:xfrm>
          <a:prstGeom prst="rect">
            <a:avLst/>
          </a:prstGeom>
          <a:solidFill>
            <a:srgbClr val="76E4F7"/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35824" y="3685032"/>
            <a:ext cx="1572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ясность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обучение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медиа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10387584" y="1737360"/>
            <a:ext cx="777240" cy="777240"/>
          </a:xfrm>
          <a:prstGeom prst="ellipse">
            <a:avLst/>
          </a:prstGeom>
          <a:solidFill>
            <a:srgbClr val="C77DFF">
              <a:alpha val="95000"/>
            </a:srgbClr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552176" y="1920240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⬡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9893808" y="2743200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7FAFC"/>
                </a:solidFill>
              </a:rPr>
              <a:t>СМЫСЛА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10186416" y="3182112"/>
            <a:ext cx="1207008" cy="164592"/>
          </a:xfrm>
          <a:prstGeom prst="rect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003536" y="3685032"/>
            <a:ext cx="1572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миссия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ценности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B9C4D6"/>
                </a:solidFill>
              </a:rPr>
              <a:t>будущее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1051560" y="56692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7FAFC"/>
                </a:solidFill>
              </a:rPr>
              <a:t>Рекомендация: на сайте оставить названия порталов деловыми, а стихии использовать как глубинную символику и визуальную систему.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13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Контентная матрица портала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Каждый портал должен иметь одинаковый базовый набор блоков: это упростит производство сайта и презентаций.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13232" y="1600200"/>
            <a:ext cx="10789920" cy="4206240"/>
          </a:xfrm>
          <a:prstGeom prst="roundRect">
            <a:avLst>
              <a:gd name="adj" fmla="val 2174"/>
            </a:avLst>
          </a:prstGeom>
          <a:solidFill>
            <a:srgbClr val="0E1B2F"/>
          </a:solidFill>
          <a:ln w="12700">
            <a:solidFill>
              <a:srgbClr val="31405F">
                <a:alpha val="8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1832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8B45F"/>
                </a:solidFill>
              </a:rPr>
              <a:t>Назначение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999232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8B45F"/>
                </a:solidFill>
              </a:rPr>
              <a:t>Проекты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056632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8B45F"/>
                </a:solidFill>
              </a:rPr>
              <a:t>Люди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114032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8B45F"/>
                </a:solidFill>
              </a:rPr>
              <a:t>События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9171432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8B45F"/>
                </a:solidFill>
              </a:rPr>
              <a:t>Документы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50392" y="2331720"/>
            <a:ext cx="10515600" cy="0"/>
          </a:xfrm>
          <a:prstGeom prst="line">
            <a:avLst/>
          </a:prstGeom>
          <a:noFill/>
          <a:ln w="7620">
            <a:solidFill>
              <a:srgbClr val="263858">
                <a:alpha val="7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1832" y="254203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7FAFC"/>
                </a:solidFill>
              </a:rPr>
              <a:t>что решает портал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50392" y="2953512"/>
            <a:ext cx="10515600" cy="0"/>
          </a:xfrm>
          <a:prstGeom prst="line">
            <a:avLst/>
          </a:prstGeom>
          <a:noFill/>
          <a:ln w="7620">
            <a:solidFill>
              <a:srgbClr val="263858">
                <a:alpha val="7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99232" y="254203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7FAFC"/>
                </a:solidFill>
              </a:rPr>
              <a:t>активные инициативы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50392" y="3575304"/>
            <a:ext cx="10515600" cy="0"/>
          </a:xfrm>
          <a:prstGeom prst="line">
            <a:avLst/>
          </a:prstGeom>
          <a:noFill/>
          <a:ln w="7620">
            <a:solidFill>
              <a:srgbClr val="263858">
                <a:alpha val="7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56632" y="254203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7FAFC"/>
                </a:solidFill>
              </a:rPr>
              <a:t>команды и партнёры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50392" y="4197096"/>
            <a:ext cx="10515600" cy="0"/>
          </a:xfrm>
          <a:prstGeom prst="line">
            <a:avLst/>
          </a:prstGeom>
          <a:noFill/>
          <a:ln w="7620">
            <a:solidFill>
              <a:srgbClr val="263858">
                <a:alpha val="7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14032" y="254203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7FAFC"/>
                </a:solidFill>
              </a:rPr>
              <a:t>календарь запусков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50392" y="4818888"/>
            <a:ext cx="10515600" cy="0"/>
          </a:xfrm>
          <a:prstGeom prst="line">
            <a:avLst/>
          </a:prstGeom>
          <a:noFill/>
          <a:ln w="7620">
            <a:solidFill>
              <a:srgbClr val="263858">
                <a:alpha val="75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71432" y="254203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7FAFC"/>
                </a:solidFill>
              </a:rPr>
              <a:t>манифесты / регламенты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60120" y="6080760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B9C4D6"/>
                </a:solidFill>
              </a:rPr>
              <a:t>Так каждый раздел становится не витриной, а рабочим входом в экосистему: человек видит смысл, проекты, участников, ближайшее действие и правила включения.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14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13232" y="74980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8B45F"/>
                </a:solidFill>
              </a:rPr>
              <a:t>ИТОГОВАЯ ФОРМУЛА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13232" y="1234440"/>
            <a:ext cx="55778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Основание даёт место.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Сообщества дают людей.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События дают действие.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Знание даёт навигацию.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Смысл даёт миссию.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731520" y="3886200"/>
            <a:ext cx="5257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4D6"/>
                </a:solidFill>
              </a:rPr>
              <a:t>Когда пять порталов соединяются, событие перестаёт быть разовой акцией. Оно становится точкой развития человека, города и общества.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9006840" y="1554480"/>
            <a:ext cx="1695810" cy="1232078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006840" y="3337560"/>
            <a:ext cx="0" cy="-1783080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702650" y="2786558"/>
            <a:ext cx="-647742" cy="1993544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006840" y="3337560"/>
            <a:ext cx="1695810" cy="-551002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054908" y="4780102"/>
            <a:ext cx="-2096136" cy="0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006840" y="3337560"/>
            <a:ext cx="1048068" cy="1442542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958772" y="4780102"/>
            <a:ext cx="-647742" cy="-1993544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06840" y="3337560"/>
            <a:ext cx="-1048068" cy="1442542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1030" y="2786558"/>
            <a:ext cx="1695810" cy="-1232078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06840" y="3337560"/>
            <a:ext cx="-1695810" cy="-551002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321040" y="2651760"/>
            <a:ext cx="1371600" cy="1371600"/>
          </a:xfrm>
          <a:prstGeom prst="ellipse">
            <a:avLst/>
          </a:prstGeom>
          <a:solidFill>
            <a:srgbClr val="111E35"/>
          </a:solidFill>
          <a:ln w="15240">
            <a:solidFill>
              <a:srgbClr val="D8B45F">
                <a:alpha val="8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85632" y="3108960"/>
            <a:ext cx="1042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</a:rPr>
              <a:t>СФЕРА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</a:rPr>
              <a:t>СОБЫТИЙ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659368" y="1207008"/>
            <a:ext cx="694944" cy="694944"/>
          </a:xfrm>
          <a:prstGeom prst="ellipse">
            <a:avLst/>
          </a:prstGeom>
          <a:solidFill>
            <a:srgbClr val="B88B50">
              <a:alpha val="92000"/>
            </a:srgbClr>
          </a:solidFill>
          <a:ln w="15240">
            <a:solidFill>
              <a:srgbClr val="B88B5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787384" y="1362456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◢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321040" y="196596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ОСНОВАНИЯ</a:t>
            </a:r>
            <a:endParaRPr lang="en-US" sz="740" dirty="0"/>
          </a:p>
        </p:txBody>
      </p:sp>
      <p:sp>
        <p:nvSpPr>
          <p:cNvPr id="26" name="Shape 24"/>
          <p:cNvSpPr/>
          <p:nvPr/>
        </p:nvSpPr>
        <p:spPr>
          <a:xfrm>
            <a:off x="10355178" y="2439086"/>
            <a:ext cx="694944" cy="694944"/>
          </a:xfrm>
          <a:prstGeom prst="ellipse">
            <a:avLst/>
          </a:prstGeom>
          <a:solidFill>
            <a:srgbClr val="2E91FF">
              <a:alpha val="92000"/>
            </a:srgbClr>
          </a:solidFill>
          <a:ln w="15240">
            <a:solidFill>
              <a:srgbClr val="2E91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483194" y="2594534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≈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0016850" y="319803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СООБЩЕСТВ</a:t>
            </a:r>
            <a:endParaRPr lang="en-US" sz="740" dirty="0"/>
          </a:p>
        </p:txBody>
      </p:sp>
      <p:sp>
        <p:nvSpPr>
          <p:cNvPr id="29" name="Shape 27"/>
          <p:cNvSpPr/>
          <p:nvPr/>
        </p:nvSpPr>
        <p:spPr>
          <a:xfrm>
            <a:off x="9707436" y="4432630"/>
            <a:ext cx="694944" cy="694944"/>
          </a:xfrm>
          <a:prstGeom prst="ellipse">
            <a:avLst/>
          </a:prstGeom>
          <a:solidFill>
            <a:srgbClr val="FF5C38">
              <a:alpha val="92000"/>
            </a:srgbClr>
          </a:solidFill>
          <a:ln w="15240">
            <a:solidFill>
              <a:srgbClr val="FF5C3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35452" y="4588078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▲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369108" y="519158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СОБЫТИЙ</a:t>
            </a:r>
            <a:endParaRPr lang="en-US" sz="740" dirty="0"/>
          </a:p>
        </p:txBody>
      </p:sp>
      <p:sp>
        <p:nvSpPr>
          <p:cNvPr id="32" name="Shape 30"/>
          <p:cNvSpPr/>
          <p:nvPr/>
        </p:nvSpPr>
        <p:spPr>
          <a:xfrm>
            <a:off x="7611300" y="4432630"/>
            <a:ext cx="694944" cy="694944"/>
          </a:xfrm>
          <a:prstGeom prst="ellipse">
            <a:avLst/>
          </a:prstGeom>
          <a:solidFill>
            <a:srgbClr val="76E4F7">
              <a:alpha val="92000"/>
            </a:srgbClr>
          </a:solidFill>
          <a:ln w="15240">
            <a:solidFill>
              <a:srgbClr val="76E4F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739316" y="4588078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✦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7272972" y="519158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ЗНАНИЯ</a:t>
            </a:r>
            <a:endParaRPr lang="en-US" sz="740" dirty="0"/>
          </a:p>
        </p:txBody>
      </p:sp>
      <p:sp>
        <p:nvSpPr>
          <p:cNvPr id="35" name="Shape 33"/>
          <p:cNvSpPr/>
          <p:nvPr/>
        </p:nvSpPr>
        <p:spPr>
          <a:xfrm>
            <a:off x="6963558" y="2439086"/>
            <a:ext cx="694944" cy="694944"/>
          </a:xfrm>
          <a:prstGeom prst="ellipse">
            <a:avLst/>
          </a:prstGeom>
          <a:solidFill>
            <a:srgbClr val="C77DFF">
              <a:alpha val="92000"/>
            </a:srgbClr>
          </a:solidFill>
          <a:ln w="15240">
            <a:solidFill>
              <a:srgbClr val="C77DF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091574" y="2594534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⬡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625230" y="319803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СМЫСЛА</a:t>
            </a:r>
            <a:endParaRPr lang="en-US" sz="740" dirty="0"/>
          </a:p>
        </p:txBody>
      </p:sp>
      <p:sp>
        <p:nvSpPr>
          <p:cNvPr id="38" name="Text 36"/>
          <p:cNvSpPr/>
          <p:nvPr/>
        </p:nvSpPr>
        <p:spPr>
          <a:xfrm>
            <a:off x="6812280" y="5742432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8B45F"/>
                </a:solidFill>
              </a:rPr>
              <a:t>ГОРОД СОБЫТИЙ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Стратегическая идея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Стихии — внутренняя логика. Порталы — внешний язык для сайта, партнёров и пользователей.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68680" y="1901952"/>
            <a:ext cx="73152" cy="73152"/>
          </a:xfrm>
          <a:prstGeom prst="ellipse">
            <a:avLst/>
          </a:prstGeom>
          <a:solidFill>
            <a:srgbClr val="D8B45F"/>
          </a:solidFill>
          <a:ln w="12700">
            <a:solidFill>
              <a:srgbClr val="D8B4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33272" y="182880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7FAFC"/>
                </a:solidFill>
              </a:rPr>
              <a:t>не эзотерика на фасаде, а ясная навигация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68680" y="2295144"/>
            <a:ext cx="73152" cy="73152"/>
          </a:xfrm>
          <a:prstGeom prst="ellipse">
            <a:avLst/>
          </a:prstGeom>
          <a:solidFill>
            <a:srgbClr val="D8B45F"/>
          </a:solidFill>
          <a:ln w="12700">
            <a:solidFill>
              <a:srgbClr val="D8B45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33272" y="2221992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7FAFC"/>
                </a:solidFill>
              </a:rPr>
              <a:t>каждый портал отвечает за один тип развития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68680" y="2688336"/>
            <a:ext cx="73152" cy="73152"/>
          </a:xfrm>
          <a:prstGeom prst="ellipse">
            <a:avLst/>
          </a:prstGeom>
          <a:solidFill>
            <a:srgbClr val="D8B45F"/>
          </a:solidFill>
          <a:ln w="12700">
            <a:solidFill>
              <a:srgbClr val="D8B45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33272" y="2615184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7FAFC"/>
                </a:solidFill>
              </a:rPr>
              <a:t>любой проект проходит через пять вопросов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68680" y="3081528"/>
            <a:ext cx="73152" cy="73152"/>
          </a:xfrm>
          <a:prstGeom prst="ellipse">
            <a:avLst/>
          </a:prstGeom>
          <a:solidFill>
            <a:srgbClr val="D8B45F"/>
          </a:solidFill>
          <a:ln w="12700">
            <a:solidFill>
              <a:srgbClr val="D8B4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33272" y="3008376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7FAFC"/>
                </a:solidFill>
              </a:rPr>
              <a:t>все порталы сходятся в Сферу Событий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75120" y="1508760"/>
            <a:ext cx="4434840" cy="3566160"/>
          </a:xfrm>
          <a:prstGeom prst="roundRect">
            <a:avLst>
              <a:gd name="adj" fmla="val 3590"/>
            </a:avLst>
          </a:prstGeom>
          <a:solidFill>
            <a:srgbClr val="0E1B2F"/>
          </a:solidFill>
          <a:ln w="12700">
            <a:solidFill>
              <a:srgbClr val="31405F">
                <a:alpha val="8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95160" y="18105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8B45F"/>
                </a:solidFill>
              </a:rPr>
              <a:t>ФОРМУЛА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6995160" y="2221992"/>
            <a:ext cx="3703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7FAFC"/>
                </a:solidFill>
              </a:rPr>
              <a:t>Город Событий — это система, где место, люди, действие, знание и смысл соединяются в проекты развития.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995160" y="39776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9C4D6"/>
                </a:solidFill>
              </a:rPr>
              <a:t>Пять порталов дают проекту полный цикл: от основания до миссии.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Пять порталов развития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Центр системы — Сфера Событий. Порталы образуют карту входа для человека, команды, проекта и организации.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080760" y="1371600"/>
            <a:ext cx="2130633" cy="1547995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080760" y="3611880"/>
            <a:ext cx="0" cy="-2240280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11393" y="2919595"/>
            <a:ext cx="-813829" cy="2504709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80760" y="3611880"/>
            <a:ext cx="2130633" cy="-69228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564" y="5424305"/>
            <a:ext cx="-2633607" cy="0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80760" y="3611880"/>
            <a:ext cx="1316804" cy="181242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763956" y="5424305"/>
            <a:ext cx="-813829" cy="-2504709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80760" y="3611880"/>
            <a:ext cx="-1316804" cy="181242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950127" y="2919595"/>
            <a:ext cx="2130633" cy="-1547995"/>
          </a:xfrm>
          <a:prstGeom prst="line">
            <a:avLst/>
          </a:prstGeom>
          <a:noFill/>
          <a:ln w="15240">
            <a:solidFill>
              <a:srgbClr val="31405F">
                <a:alpha val="8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080760" y="3611880"/>
            <a:ext cx="-2130633" cy="-692285"/>
          </a:xfrm>
          <a:prstGeom prst="line">
            <a:avLst/>
          </a:prstGeom>
          <a:noFill/>
          <a:ln w="12700">
            <a:solidFill>
              <a:srgbClr val="263552">
                <a:alpha val="6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394960" y="2926080"/>
            <a:ext cx="1371600" cy="1371600"/>
          </a:xfrm>
          <a:prstGeom prst="ellipse">
            <a:avLst/>
          </a:prstGeom>
          <a:solidFill>
            <a:srgbClr val="111E35"/>
          </a:solidFill>
          <a:ln w="15240">
            <a:solidFill>
              <a:srgbClr val="D8B45F">
                <a:alpha val="8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559552" y="3383280"/>
            <a:ext cx="1042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</a:rPr>
              <a:t>СФЕРА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</a:rPr>
              <a:t>СОБЫТИЙ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733288" y="1024128"/>
            <a:ext cx="694944" cy="694944"/>
          </a:xfrm>
          <a:prstGeom prst="ellipse">
            <a:avLst/>
          </a:prstGeom>
          <a:solidFill>
            <a:srgbClr val="B88B50">
              <a:alpha val="92000"/>
            </a:srgbClr>
          </a:solidFill>
          <a:ln w="15240">
            <a:solidFill>
              <a:srgbClr val="B88B5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61304" y="1179576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◢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394960" y="178308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ОСНОВАНИЯ</a:t>
            </a:r>
            <a:endParaRPr lang="en-US" sz="740" dirty="0"/>
          </a:p>
        </p:txBody>
      </p:sp>
      <p:sp>
        <p:nvSpPr>
          <p:cNvPr id="25" name="Shape 23"/>
          <p:cNvSpPr/>
          <p:nvPr/>
        </p:nvSpPr>
        <p:spPr>
          <a:xfrm>
            <a:off x="7863921" y="2572123"/>
            <a:ext cx="694944" cy="694944"/>
          </a:xfrm>
          <a:prstGeom prst="ellipse">
            <a:avLst/>
          </a:prstGeom>
          <a:solidFill>
            <a:srgbClr val="2E91FF">
              <a:alpha val="92000"/>
            </a:srgbClr>
          </a:solidFill>
          <a:ln w="15240">
            <a:solidFill>
              <a:srgbClr val="2E91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991937" y="2727571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≈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525593" y="3331075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СООБЩЕСТВ</a:t>
            </a:r>
            <a:endParaRPr lang="en-US" sz="740" dirty="0"/>
          </a:p>
        </p:txBody>
      </p:sp>
      <p:sp>
        <p:nvSpPr>
          <p:cNvPr id="28" name="Shape 26"/>
          <p:cNvSpPr/>
          <p:nvPr/>
        </p:nvSpPr>
        <p:spPr>
          <a:xfrm>
            <a:off x="7050092" y="5076833"/>
            <a:ext cx="694944" cy="694944"/>
          </a:xfrm>
          <a:prstGeom prst="ellipse">
            <a:avLst/>
          </a:prstGeom>
          <a:solidFill>
            <a:srgbClr val="FF5C38">
              <a:alpha val="92000"/>
            </a:srgbClr>
          </a:solidFill>
          <a:ln w="15240">
            <a:solidFill>
              <a:srgbClr val="FF5C3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178108" y="5232281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▲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711764" y="5835785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СОБЫТИЙ</a:t>
            </a:r>
            <a:endParaRPr lang="en-US" sz="740" dirty="0"/>
          </a:p>
        </p:txBody>
      </p:sp>
      <p:sp>
        <p:nvSpPr>
          <p:cNvPr id="31" name="Shape 29"/>
          <p:cNvSpPr/>
          <p:nvPr/>
        </p:nvSpPr>
        <p:spPr>
          <a:xfrm>
            <a:off x="4416484" y="5076833"/>
            <a:ext cx="694944" cy="694944"/>
          </a:xfrm>
          <a:prstGeom prst="ellipse">
            <a:avLst/>
          </a:prstGeom>
          <a:solidFill>
            <a:srgbClr val="76E4F7">
              <a:alpha val="92000"/>
            </a:srgbClr>
          </a:solidFill>
          <a:ln w="15240">
            <a:solidFill>
              <a:srgbClr val="76E4F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44500" y="5232281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✦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4078156" y="5835785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ЗНАНИЯ</a:t>
            </a:r>
            <a:endParaRPr lang="en-US" sz="740" dirty="0"/>
          </a:p>
        </p:txBody>
      </p:sp>
      <p:sp>
        <p:nvSpPr>
          <p:cNvPr id="34" name="Shape 32"/>
          <p:cNvSpPr/>
          <p:nvPr/>
        </p:nvSpPr>
        <p:spPr>
          <a:xfrm>
            <a:off x="3602655" y="2572123"/>
            <a:ext cx="694944" cy="694944"/>
          </a:xfrm>
          <a:prstGeom prst="ellipse">
            <a:avLst/>
          </a:prstGeom>
          <a:solidFill>
            <a:srgbClr val="C77DFF">
              <a:alpha val="92000"/>
            </a:srgbClr>
          </a:solidFill>
          <a:ln w="15240">
            <a:solidFill>
              <a:srgbClr val="C77D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30671" y="2727571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⬡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3264327" y="3331075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7FAFC"/>
                </a:solidFill>
              </a:rPr>
              <a:t>СМЫСЛА</a:t>
            </a:r>
            <a:endParaRPr lang="en-US" sz="740" dirty="0"/>
          </a:p>
        </p:txBody>
      </p:sp>
      <p:sp>
        <p:nvSpPr>
          <p:cNvPr id="37" name="Text 35"/>
          <p:cNvSpPr/>
          <p:nvPr/>
        </p:nvSpPr>
        <p:spPr>
          <a:xfrm>
            <a:off x="777240" y="1828800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B88B50"/>
                </a:solidFill>
              </a:rPr>
              <a:t>ОСНОВАНИЯ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777240" y="2103120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B9C4D6"/>
                </a:solidFill>
              </a:rPr>
              <a:t>пространства • инфраструктура • ресурсы • территории</a:t>
            </a:r>
            <a:endParaRPr lang="en-US" sz="820" dirty="0"/>
          </a:p>
        </p:txBody>
      </p:sp>
      <p:sp>
        <p:nvSpPr>
          <p:cNvPr id="39" name="Text 37"/>
          <p:cNvSpPr/>
          <p:nvPr/>
        </p:nvSpPr>
        <p:spPr>
          <a:xfrm>
            <a:off x="777240" y="4526280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E91FF"/>
                </a:solidFill>
              </a:rPr>
              <a:t>СООБЩЕСТВ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777240" y="4800600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B9C4D6"/>
                </a:solidFill>
              </a:rPr>
              <a:t>люди • культура • связи • партнёрства</a:t>
            </a:r>
            <a:endParaRPr lang="en-US" sz="820" dirty="0"/>
          </a:p>
        </p:txBody>
      </p:sp>
      <p:sp>
        <p:nvSpPr>
          <p:cNvPr id="41" name="Text 39"/>
          <p:cNvSpPr/>
          <p:nvPr/>
        </p:nvSpPr>
        <p:spPr>
          <a:xfrm>
            <a:off x="9006840" y="1828800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5C38"/>
                </a:solidFill>
              </a:rPr>
              <a:t>СОБЫТИЙ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9006840" y="2103120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B9C4D6"/>
                </a:solidFill>
              </a:rPr>
              <a:t>форумы • фестивали • премии • запуски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9006840" y="4526280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76E4F7"/>
                </a:solidFill>
              </a:rPr>
              <a:t>ЗНАНИЯ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9006840" y="4800600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B9C4D6"/>
                </a:solidFill>
              </a:rPr>
              <a:t>образование • медиа • аналитика • навигация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4709160" y="5532120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77DFF"/>
                </a:solidFill>
              </a:rPr>
              <a:t>СМЫСЛА</a:t>
            </a:r>
            <a:endParaRPr lang="en-US" sz="1250" dirty="0"/>
          </a:p>
        </p:txBody>
      </p:sp>
      <p:sp>
        <p:nvSpPr>
          <p:cNvPr id="46" name="Text 44"/>
          <p:cNvSpPr/>
          <p:nvPr/>
        </p:nvSpPr>
        <p:spPr>
          <a:xfrm>
            <a:off x="4709160" y="5806440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B9C4D6"/>
                </a:solidFill>
              </a:rPr>
              <a:t>миссия • ценности • образ будущего • стратегия</a:t>
            </a:r>
            <a:endParaRPr lang="en-US" sz="8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694944" y="566928"/>
            <a:ext cx="2148840" cy="292608"/>
          </a:xfrm>
          <a:prstGeom prst="roundRect">
            <a:avLst>
              <a:gd name="adj" fmla="val 18750"/>
            </a:avLst>
          </a:prstGeom>
          <a:solidFill>
            <a:srgbClr val="B88B50">
              <a:alpha val="18000"/>
            </a:srgbClr>
          </a:solidFill>
          <a:ln w="12700">
            <a:solidFill>
              <a:srgbClr val="B88B50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635508"/>
            <a:ext cx="19293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8B50"/>
                </a:solidFill>
              </a:rPr>
              <a:t>ЗЕМЛЯ / ВНУТРЕННИЙ СИМВОЛ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685800" y="987552"/>
            <a:ext cx="5715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ПОРТАЛ ОСНОВАНИЯ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713232" y="158191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B88B50"/>
                </a:solidFill>
              </a:rPr>
              <a:t>пространства • инфраструктура • ресурсы • территории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731520" y="2212848"/>
            <a:ext cx="5394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i="1" dirty="0">
                <a:solidFill>
                  <a:srgbClr val="F7FAFC"/>
                </a:solidFill>
              </a:rPr>
              <a:t>«Где идея получает землю, форму и опору»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49808" y="303580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88B50"/>
                </a:solidFill>
              </a:rPr>
              <a:t>Позиционирование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3337560"/>
            <a:ext cx="539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9C4D6"/>
                </a:solidFill>
              </a:rPr>
              <a:t>Основания: материальная база развития, где проект получает площадку, инфраструктуру и ресурсную карту.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868680" y="4507992"/>
            <a:ext cx="73152" cy="73152"/>
          </a:xfrm>
          <a:prstGeom prst="ellipse">
            <a:avLst/>
          </a:prstGeom>
          <a:solidFill>
            <a:srgbClr val="B88B50"/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" y="4434840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площадки и объекты</a:t>
            </a:r>
            <a:endParaRPr lang="en-US" sz="1210" dirty="0"/>
          </a:p>
        </p:txBody>
      </p:sp>
      <p:sp>
        <p:nvSpPr>
          <p:cNvPr id="17" name="Shape 15"/>
          <p:cNvSpPr/>
          <p:nvPr/>
        </p:nvSpPr>
        <p:spPr>
          <a:xfrm>
            <a:off x="868680" y="4901184"/>
            <a:ext cx="73152" cy="73152"/>
          </a:xfrm>
          <a:prstGeom prst="ellipse">
            <a:avLst/>
          </a:prstGeom>
          <a:solidFill>
            <a:srgbClr val="B88B50"/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3272" y="48280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территории и кластеры</a:t>
            </a:r>
            <a:endParaRPr lang="en-US" sz="1210" dirty="0"/>
          </a:p>
        </p:txBody>
      </p:sp>
      <p:sp>
        <p:nvSpPr>
          <p:cNvPr id="19" name="Shape 17"/>
          <p:cNvSpPr/>
          <p:nvPr/>
        </p:nvSpPr>
        <p:spPr>
          <a:xfrm>
            <a:off x="868680" y="5294376"/>
            <a:ext cx="73152" cy="73152"/>
          </a:xfrm>
          <a:prstGeom prst="ellipse">
            <a:avLst/>
          </a:prstGeom>
          <a:solidFill>
            <a:srgbClr val="B88B50"/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5221224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производство и ремёсла</a:t>
            </a:r>
            <a:endParaRPr lang="en-US" sz="1210" dirty="0"/>
          </a:p>
        </p:txBody>
      </p:sp>
      <p:sp>
        <p:nvSpPr>
          <p:cNvPr id="21" name="Shape 19"/>
          <p:cNvSpPr/>
          <p:nvPr/>
        </p:nvSpPr>
        <p:spPr>
          <a:xfrm>
            <a:off x="868680" y="5687568"/>
            <a:ext cx="73152" cy="73152"/>
          </a:xfrm>
          <a:prstGeom prst="ellipse">
            <a:avLst/>
          </a:prstGeom>
          <a:solidFill>
            <a:srgbClr val="B88B50"/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3272" y="5614416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городская инфраструктура</a:t>
            </a:r>
            <a:endParaRPr lang="en-US" sz="1210" dirty="0"/>
          </a:p>
        </p:txBody>
      </p:sp>
      <p:sp>
        <p:nvSpPr>
          <p:cNvPr id="23" name="Shape 21"/>
          <p:cNvSpPr/>
          <p:nvPr/>
        </p:nvSpPr>
        <p:spPr>
          <a:xfrm>
            <a:off x="868680" y="6080760"/>
            <a:ext cx="73152" cy="73152"/>
          </a:xfrm>
          <a:prstGeom prst="ellipse">
            <a:avLst/>
          </a:prstGeom>
          <a:solidFill>
            <a:srgbClr val="B88B50"/>
          </a:solidFill>
          <a:ln w="12700">
            <a:solidFill>
              <a:srgbClr val="B88B5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60076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карта ресурсов</a:t>
            </a:r>
            <a:endParaRPr lang="en-US" sz="1210" dirty="0"/>
          </a:p>
        </p:txBody>
      </p:sp>
      <p:sp>
        <p:nvSpPr>
          <p:cNvPr id="25" name="Shape 23"/>
          <p:cNvSpPr/>
          <p:nvPr/>
        </p:nvSpPr>
        <p:spPr>
          <a:xfrm>
            <a:off x="7315200" y="1234440"/>
            <a:ext cx="3383280" cy="3383280"/>
          </a:xfrm>
          <a:prstGeom prst="ellipse">
            <a:avLst/>
          </a:prstGeom>
          <a:solidFill>
            <a:srgbClr val="B88B50">
              <a:alpha val="12000"/>
            </a:srgbClr>
          </a:solidFill>
          <a:ln w="25400">
            <a:solidFill>
              <a:srgbClr val="B88B50">
                <a:alpha val="7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0688" y="1709928"/>
            <a:ext cx="2432304" cy="2432304"/>
          </a:xfrm>
          <a:prstGeom prst="ellipse">
            <a:avLst/>
          </a:prstGeom>
          <a:solidFill>
            <a:srgbClr val="0D1A2E"/>
          </a:solidFill>
          <a:ln w="17780">
            <a:solidFill>
              <a:srgbClr val="B88B50">
                <a:alpha val="9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0768" y="2139696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B88B50"/>
                </a:solidFill>
              </a:rPr>
              <a:t>◢</a:t>
            </a:r>
            <a:endParaRPr lang="en-US" sz="5200" dirty="0"/>
          </a:p>
        </p:txBody>
      </p:sp>
      <p:sp>
        <p:nvSpPr>
          <p:cNvPr id="28" name="Text 26"/>
          <p:cNvSpPr/>
          <p:nvPr/>
        </p:nvSpPr>
        <p:spPr>
          <a:xfrm>
            <a:off x="7498080" y="48646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B50"/>
                </a:solidFill>
              </a:rPr>
              <a:t>ЗЕМЛЯ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315200" y="5239512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AFC"/>
                </a:solidFill>
              </a:rPr>
              <a:t>ОСНОВАНИЯ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694944" y="566928"/>
            <a:ext cx="2148840" cy="292608"/>
          </a:xfrm>
          <a:prstGeom prst="roundRect">
            <a:avLst>
              <a:gd name="adj" fmla="val 18750"/>
            </a:avLst>
          </a:prstGeom>
          <a:solidFill>
            <a:srgbClr val="2E91FF">
              <a:alpha val="18000"/>
            </a:srgbClr>
          </a:solidFill>
          <a:ln w="12700">
            <a:solidFill>
              <a:srgbClr val="2E91FF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635508"/>
            <a:ext cx="19293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E91FF"/>
                </a:solidFill>
              </a:rPr>
              <a:t>ВОДА / ВНУТРЕННИЙ СИМВОЛ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685800" y="987552"/>
            <a:ext cx="5715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ПОРТАЛ СООБЩЕСТВ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713232" y="158191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2E91FF"/>
                </a:solidFill>
              </a:rPr>
              <a:t>люди • культура • связи • партнёрства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731520" y="2212848"/>
            <a:ext cx="5394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i="1" dirty="0">
                <a:solidFill>
                  <a:srgbClr val="F7FAFC"/>
                </a:solidFill>
              </a:rPr>
              <a:t>«Где люди соединяются в живую силу»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49808" y="303580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E91FF"/>
                </a:solidFill>
              </a:rPr>
              <a:t>Позиционирование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3337560"/>
            <a:ext cx="539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9C4D6"/>
                </a:solidFill>
              </a:rPr>
              <a:t>Сообществ: пространство живых связей, где вокруг проектов формируются люди, партнёрства и культурная среда.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868680" y="4507992"/>
            <a:ext cx="73152" cy="73152"/>
          </a:xfrm>
          <a:prstGeom prst="ellipse">
            <a:avLst/>
          </a:prstGeom>
          <a:solidFill>
            <a:srgbClr val="2E91FF"/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" y="4434840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клубы и сообщества</a:t>
            </a:r>
            <a:endParaRPr lang="en-US" sz="1210" dirty="0"/>
          </a:p>
        </p:txBody>
      </p:sp>
      <p:sp>
        <p:nvSpPr>
          <p:cNvPr id="17" name="Shape 15"/>
          <p:cNvSpPr/>
          <p:nvPr/>
        </p:nvSpPr>
        <p:spPr>
          <a:xfrm>
            <a:off x="868680" y="4901184"/>
            <a:ext cx="73152" cy="73152"/>
          </a:xfrm>
          <a:prstGeom prst="ellipse">
            <a:avLst/>
          </a:prstGeom>
          <a:solidFill>
            <a:srgbClr val="2E91FF"/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3272" y="48280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партнёрские сети</a:t>
            </a:r>
            <a:endParaRPr lang="en-US" sz="1210" dirty="0"/>
          </a:p>
        </p:txBody>
      </p:sp>
      <p:sp>
        <p:nvSpPr>
          <p:cNvPr id="19" name="Shape 17"/>
          <p:cNvSpPr/>
          <p:nvPr/>
        </p:nvSpPr>
        <p:spPr>
          <a:xfrm>
            <a:off x="868680" y="5294376"/>
            <a:ext cx="73152" cy="73152"/>
          </a:xfrm>
          <a:prstGeom prst="ellipse">
            <a:avLst/>
          </a:prstGeom>
          <a:solidFill>
            <a:srgbClr val="2E91FF"/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5221224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народная дипломатия</a:t>
            </a:r>
            <a:endParaRPr lang="en-US" sz="1210" dirty="0"/>
          </a:p>
        </p:txBody>
      </p:sp>
      <p:sp>
        <p:nvSpPr>
          <p:cNvPr id="21" name="Shape 19"/>
          <p:cNvSpPr/>
          <p:nvPr/>
        </p:nvSpPr>
        <p:spPr>
          <a:xfrm>
            <a:off x="868680" y="5687568"/>
            <a:ext cx="73152" cy="73152"/>
          </a:xfrm>
          <a:prstGeom prst="ellipse">
            <a:avLst/>
          </a:prstGeom>
          <a:solidFill>
            <a:srgbClr val="2E91FF"/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3272" y="5614416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социальные программы</a:t>
            </a:r>
            <a:endParaRPr lang="en-US" sz="1210" dirty="0"/>
          </a:p>
        </p:txBody>
      </p:sp>
      <p:sp>
        <p:nvSpPr>
          <p:cNvPr id="23" name="Shape 21"/>
          <p:cNvSpPr/>
          <p:nvPr/>
        </p:nvSpPr>
        <p:spPr>
          <a:xfrm>
            <a:off x="868680" y="6080760"/>
            <a:ext cx="73152" cy="73152"/>
          </a:xfrm>
          <a:prstGeom prst="ellipse">
            <a:avLst/>
          </a:prstGeom>
          <a:solidFill>
            <a:srgbClr val="2E91FF"/>
          </a:solidFill>
          <a:ln w="12700">
            <a:solidFill>
              <a:srgbClr val="2E91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60076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волонтёрство и забота</a:t>
            </a:r>
            <a:endParaRPr lang="en-US" sz="1210" dirty="0"/>
          </a:p>
        </p:txBody>
      </p:sp>
      <p:sp>
        <p:nvSpPr>
          <p:cNvPr id="25" name="Shape 23"/>
          <p:cNvSpPr/>
          <p:nvPr/>
        </p:nvSpPr>
        <p:spPr>
          <a:xfrm>
            <a:off x="7315200" y="1234440"/>
            <a:ext cx="3383280" cy="3383280"/>
          </a:xfrm>
          <a:prstGeom prst="ellipse">
            <a:avLst/>
          </a:prstGeom>
          <a:solidFill>
            <a:srgbClr val="2E91FF">
              <a:alpha val="12000"/>
            </a:srgbClr>
          </a:solidFill>
          <a:ln w="25400">
            <a:solidFill>
              <a:srgbClr val="2E91FF">
                <a:alpha val="7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0688" y="1709928"/>
            <a:ext cx="2432304" cy="2432304"/>
          </a:xfrm>
          <a:prstGeom prst="ellipse">
            <a:avLst/>
          </a:prstGeom>
          <a:solidFill>
            <a:srgbClr val="0D1A2E"/>
          </a:solidFill>
          <a:ln w="17780">
            <a:solidFill>
              <a:srgbClr val="2E91FF">
                <a:alpha val="9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0768" y="2139696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2E91FF"/>
                </a:solidFill>
              </a:rPr>
              <a:t>≈</a:t>
            </a:r>
            <a:endParaRPr lang="en-US" sz="5200" dirty="0"/>
          </a:p>
        </p:txBody>
      </p:sp>
      <p:sp>
        <p:nvSpPr>
          <p:cNvPr id="28" name="Text 26"/>
          <p:cNvSpPr/>
          <p:nvPr/>
        </p:nvSpPr>
        <p:spPr>
          <a:xfrm>
            <a:off x="7498080" y="48646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91FF"/>
                </a:solidFill>
              </a:rPr>
              <a:t>ВОДА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315200" y="5239512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AFC"/>
                </a:solidFill>
              </a:rPr>
              <a:t>СООБЩЕСТВ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694944" y="566928"/>
            <a:ext cx="2148840" cy="292608"/>
          </a:xfrm>
          <a:prstGeom prst="roundRect">
            <a:avLst>
              <a:gd name="adj" fmla="val 18750"/>
            </a:avLst>
          </a:prstGeom>
          <a:solidFill>
            <a:srgbClr val="FF5C38">
              <a:alpha val="18000"/>
            </a:srgbClr>
          </a:solidFill>
          <a:ln w="12700">
            <a:solidFill>
              <a:srgbClr val="FF5C38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635508"/>
            <a:ext cx="19293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5C38"/>
                </a:solidFill>
              </a:rPr>
              <a:t>ОГОНЬ / ВНУТРЕННИЙ СИМВОЛ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685800" y="987552"/>
            <a:ext cx="5715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ПОРТАЛ СОБЫТИЙ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713232" y="158191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FF5C38"/>
                </a:solidFill>
              </a:rPr>
              <a:t>форумы • фестивали • премии • запуски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731520" y="2212848"/>
            <a:ext cx="5394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i="1" dirty="0">
                <a:solidFill>
                  <a:srgbClr val="F7FAFC"/>
                </a:solidFill>
              </a:rPr>
              <a:t>«Где идея становится событием»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49808" y="303580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5C38"/>
                </a:solidFill>
              </a:rPr>
              <a:t>Позиционирование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3337560"/>
            <a:ext cx="539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9C4D6"/>
                </a:solidFill>
              </a:rPr>
              <a:t>Событий: главный контур запуска, где идея становится публичным действием, форумом, фестивалем или кампанией.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868680" y="4507992"/>
            <a:ext cx="73152" cy="73152"/>
          </a:xfrm>
          <a:prstGeom prst="ellipse">
            <a:avLst/>
          </a:prstGeom>
          <a:solidFill>
            <a:srgbClr val="FF5C38"/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" y="4434840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форумы и фестивали</a:t>
            </a:r>
            <a:endParaRPr lang="en-US" sz="1210" dirty="0"/>
          </a:p>
        </p:txBody>
      </p:sp>
      <p:sp>
        <p:nvSpPr>
          <p:cNvPr id="17" name="Shape 15"/>
          <p:cNvSpPr/>
          <p:nvPr/>
        </p:nvSpPr>
        <p:spPr>
          <a:xfrm>
            <a:off x="868680" y="4901184"/>
            <a:ext cx="73152" cy="73152"/>
          </a:xfrm>
          <a:prstGeom prst="ellipse">
            <a:avLst/>
          </a:prstGeom>
          <a:solidFill>
            <a:srgbClr val="FF5C38"/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3272" y="48280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премии и конкурсы</a:t>
            </a:r>
            <a:endParaRPr lang="en-US" sz="1210" dirty="0"/>
          </a:p>
        </p:txBody>
      </p:sp>
      <p:sp>
        <p:nvSpPr>
          <p:cNvPr id="19" name="Shape 17"/>
          <p:cNvSpPr/>
          <p:nvPr/>
        </p:nvSpPr>
        <p:spPr>
          <a:xfrm>
            <a:off x="868680" y="5294376"/>
            <a:ext cx="73152" cy="73152"/>
          </a:xfrm>
          <a:prstGeom prst="ellipse">
            <a:avLst/>
          </a:prstGeom>
          <a:solidFill>
            <a:srgbClr val="FF5C38"/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5221224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стратегические сессии</a:t>
            </a:r>
            <a:endParaRPr lang="en-US" sz="1210" dirty="0"/>
          </a:p>
        </p:txBody>
      </p:sp>
      <p:sp>
        <p:nvSpPr>
          <p:cNvPr id="21" name="Shape 19"/>
          <p:cNvSpPr/>
          <p:nvPr/>
        </p:nvSpPr>
        <p:spPr>
          <a:xfrm>
            <a:off x="868680" y="5687568"/>
            <a:ext cx="73152" cy="73152"/>
          </a:xfrm>
          <a:prstGeom prst="ellipse">
            <a:avLst/>
          </a:prstGeom>
          <a:solidFill>
            <a:srgbClr val="FF5C38"/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3272" y="5614416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медийные кампании</a:t>
            </a:r>
            <a:endParaRPr lang="en-US" sz="1210" dirty="0"/>
          </a:p>
        </p:txBody>
      </p:sp>
      <p:sp>
        <p:nvSpPr>
          <p:cNvPr id="23" name="Shape 21"/>
          <p:cNvSpPr/>
          <p:nvPr/>
        </p:nvSpPr>
        <p:spPr>
          <a:xfrm>
            <a:off x="868680" y="6080760"/>
            <a:ext cx="73152" cy="73152"/>
          </a:xfrm>
          <a:prstGeom prst="ellipse">
            <a:avLst/>
          </a:prstGeom>
          <a:solidFill>
            <a:srgbClr val="FF5C38"/>
          </a:solidFill>
          <a:ln w="12700">
            <a:solidFill>
              <a:srgbClr val="FF5C3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60076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регистрация и трансляции</a:t>
            </a:r>
            <a:endParaRPr lang="en-US" sz="1210" dirty="0"/>
          </a:p>
        </p:txBody>
      </p:sp>
      <p:sp>
        <p:nvSpPr>
          <p:cNvPr id="25" name="Shape 23"/>
          <p:cNvSpPr/>
          <p:nvPr/>
        </p:nvSpPr>
        <p:spPr>
          <a:xfrm>
            <a:off x="7315200" y="1234440"/>
            <a:ext cx="3383280" cy="3383280"/>
          </a:xfrm>
          <a:prstGeom prst="ellipse">
            <a:avLst/>
          </a:prstGeom>
          <a:solidFill>
            <a:srgbClr val="FF5C38">
              <a:alpha val="12000"/>
            </a:srgbClr>
          </a:solidFill>
          <a:ln w="25400">
            <a:solidFill>
              <a:srgbClr val="FF5C38">
                <a:alpha val="7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0688" y="1709928"/>
            <a:ext cx="2432304" cy="2432304"/>
          </a:xfrm>
          <a:prstGeom prst="ellipse">
            <a:avLst/>
          </a:prstGeom>
          <a:solidFill>
            <a:srgbClr val="0D1A2E"/>
          </a:solidFill>
          <a:ln w="17780">
            <a:solidFill>
              <a:srgbClr val="FF5C38">
                <a:alpha val="9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0768" y="2139696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5C38"/>
                </a:solidFill>
              </a:rPr>
              <a:t>▲</a:t>
            </a:r>
            <a:endParaRPr lang="en-US" sz="5200" dirty="0"/>
          </a:p>
        </p:txBody>
      </p:sp>
      <p:sp>
        <p:nvSpPr>
          <p:cNvPr id="28" name="Text 26"/>
          <p:cNvSpPr/>
          <p:nvPr/>
        </p:nvSpPr>
        <p:spPr>
          <a:xfrm>
            <a:off x="7498080" y="48646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5C38"/>
                </a:solidFill>
              </a:rPr>
              <a:t>ОГОНЬ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315200" y="5239512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AFC"/>
                </a:solidFill>
              </a:rPr>
              <a:t>СОБЫТИЙ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694944" y="566928"/>
            <a:ext cx="2148840" cy="292608"/>
          </a:xfrm>
          <a:prstGeom prst="roundRect">
            <a:avLst>
              <a:gd name="adj" fmla="val 18750"/>
            </a:avLst>
          </a:prstGeom>
          <a:solidFill>
            <a:srgbClr val="76E4F7">
              <a:alpha val="18000"/>
            </a:srgbClr>
          </a:solidFill>
          <a:ln w="12700">
            <a:solidFill>
              <a:srgbClr val="76E4F7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635508"/>
            <a:ext cx="19293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76E4F7"/>
                </a:solidFill>
              </a:rPr>
              <a:t>ВОЗДУХ / ВНУТРЕННИЙ СИМВОЛ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685800" y="987552"/>
            <a:ext cx="5715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ПОРТАЛ ЗНАНИЯ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713232" y="158191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76E4F7"/>
                </a:solidFill>
              </a:rPr>
              <a:t>образование • медиа • аналитика • навигация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731520" y="2212848"/>
            <a:ext cx="5394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i="1" dirty="0">
                <a:solidFill>
                  <a:srgbClr val="F7FAFC"/>
                </a:solidFill>
              </a:rPr>
              <a:t>«Где событие получает карту и знание»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49808" y="303580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6E4F7"/>
                </a:solidFill>
              </a:rPr>
              <a:t>Позиционирование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3337560"/>
            <a:ext cx="539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9C4D6"/>
                </a:solidFill>
              </a:rPr>
              <a:t>Знания: интеллектуальный центр, где создаются методологии, медиа, аналитика, обучение и навигация.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868680" y="4507992"/>
            <a:ext cx="73152" cy="73152"/>
          </a:xfrm>
          <a:prstGeom prst="ellipse">
            <a:avLst/>
          </a:prstGeom>
          <a:solidFill>
            <a:srgbClr val="76E4F7"/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" y="4434840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Академия и курсы</a:t>
            </a:r>
            <a:endParaRPr lang="en-US" sz="1210" dirty="0"/>
          </a:p>
        </p:txBody>
      </p:sp>
      <p:sp>
        <p:nvSpPr>
          <p:cNvPr id="17" name="Shape 15"/>
          <p:cNvSpPr/>
          <p:nvPr/>
        </p:nvSpPr>
        <p:spPr>
          <a:xfrm>
            <a:off x="868680" y="4901184"/>
            <a:ext cx="73152" cy="73152"/>
          </a:xfrm>
          <a:prstGeom prst="ellipse">
            <a:avLst/>
          </a:prstGeom>
          <a:solidFill>
            <a:srgbClr val="76E4F7"/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3272" y="48280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медиацентр</a:t>
            </a:r>
            <a:endParaRPr lang="en-US" sz="1210" dirty="0"/>
          </a:p>
        </p:txBody>
      </p:sp>
      <p:sp>
        <p:nvSpPr>
          <p:cNvPr id="19" name="Shape 17"/>
          <p:cNvSpPr/>
          <p:nvPr/>
        </p:nvSpPr>
        <p:spPr>
          <a:xfrm>
            <a:off x="868680" y="5294376"/>
            <a:ext cx="73152" cy="73152"/>
          </a:xfrm>
          <a:prstGeom prst="ellipse">
            <a:avLst/>
          </a:prstGeom>
          <a:solidFill>
            <a:srgbClr val="76E4F7"/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5221224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аналитика и доклады</a:t>
            </a:r>
            <a:endParaRPr lang="en-US" sz="1210" dirty="0"/>
          </a:p>
        </p:txBody>
      </p:sp>
      <p:sp>
        <p:nvSpPr>
          <p:cNvPr id="21" name="Shape 19"/>
          <p:cNvSpPr/>
          <p:nvPr/>
        </p:nvSpPr>
        <p:spPr>
          <a:xfrm>
            <a:off x="868680" y="5687568"/>
            <a:ext cx="73152" cy="73152"/>
          </a:xfrm>
          <a:prstGeom prst="ellipse">
            <a:avLst/>
          </a:prstGeom>
          <a:solidFill>
            <a:srgbClr val="76E4F7"/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3272" y="5614416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реестры культуры и кино</a:t>
            </a:r>
            <a:endParaRPr lang="en-US" sz="1210" dirty="0"/>
          </a:p>
        </p:txBody>
      </p:sp>
      <p:sp>
        <p:nvSpPr>
          <p:cNvPr id="23" name="Shape 21"/>
          <p:cNvSpPr/>
          <p:nvPr/>
        </p:nvSpPr>
        <p:spPr>
          <a:xfrm>
            <a:off x="868680" y="6080760"/>
            <a:ext cx="73152" cy="73152"/>
          </a:xfrm>
          <a:prstGeom prst="ellipse">
            <a:avLst/>
          </a:prstGeom>
          <a:solidFill>
            <a:srgbClr val="76E4F7"/>
          </a:solidFill>
          <a:ln w="12700">
            <a:solidFill>
              <a:srgbClr val="76E4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60076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база экспертов</a:t>
            </a:r>
            <a:endParaRPr lang="en-US" sz="1210" dirty="0"/>
          </a:p>
        </p:txBody>
      </p:sp>
      <p:sp>
        <p:nvSpPr>
          <p:cNvPr id="25" name="Shape 23"/>
          <p:cNvSpPr/>
          <p:nvPr/>
        </p:nvSpPr>
        <p:spPr>
          <a:xfrm>
            <a:off x="7315200" y="1234440"/>
            <a:ext cx="3383280" cy="3383280"/>
          </a:xfrm>
          <a:prstGeom prst="ellipse">
            <a:avLst/>
          </a:prstGeom>
          <a:solidFill>
            <a:srgbClr val="76E4F7">
              <a:alpha val="12000"/>
            </a:srgbClr>
          </a:solidFill>
          <a:ln w="25400">
            <a:solidFill>
              <a:srgbClr val="76E4F7">
                <a:alpha val="7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0688" y="1709928"/>
            <a:ext cx="2432304" cy="2432304"/>
          </a:xfrm>
          <a:prstGeom prst="ellipse">
            <a:avLst/>
          </a:prstGeom>
          <a:solidFill>
            <a:srgbClr val="0D1A2E"/>
          </a:solidFill>
          <a:ln w="17780">
            <a:solidFill>
              <a:srgbClr val="76E4F7">
                <a:alpha val="9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0768" y="2139696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76E4F7"/>
                </a:solidFill>
              </a:rPr>
              <a:t>✦</a:t>
            </a:r>
            <a:endParaRPr lang="en-US" sz="5200" dirty="0"/>
          </a:p>
        </p:txBody>
      </p:sp>
      <p:sp>
        <p:nvSpPr>
          <p:cNvPr id="28" name="Text 26"/>
          <p:cNvSpPr/>
          <p:nvPr/>
        </p:nvSpPr>
        <p:spPr>
          <a:xfrm>
            <a:off x="7498080" y="48646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6E4F7"/>
                </a:solidFill>
              </a:rPr>
              <a:t>ВОЗДУХ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315200" y="5239512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AFC"/>
                </a:solidFill>
              </a:rPr>
              <a:t>ЗНАНИЯ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694944" y="566928"/>
            <a:ext cx="2148840" cy="292608"/>
          </a:xfrm>
          <a:prstGeom prst="roundRect">
            <a:avLst>
              <a:gd name="adj" fmla="val 18750"/>
            </a:avLst>
          </a:prstGeom>
          <a:solidFill>
            <a:srgbClr val="C77DFF">
              <a:alpha val="18000"/>
            </a:srgbClr>
          </a:solidFill>
          <a:ln w="12700">
            <a:solidFill>
              <a:srgbClr val="C77DFF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635508"/>
            <a:ext cx="19293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C77DFF"/>
                </a:solidFill>
              </a:rPr>
              <a:t>ЭФИР / ВНУТРЕННИЙ СИМВОЛ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685800" y="987552"/>
            <a:ext cx="5715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7FAFC"/>
                </a:solidFill>
              </a:rPr>
              <a:t>ПОРТАЛ СМЫСЛА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713232" y="158191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C77DFF"/>
                </a:solidFill>
              </a:rPr>
              <a:t>миссия • ценности • образ будущего • стратегия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731520" y="2212848"/>
            <a:ext cx="5394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i="1" dirty="0">
                <a:solidFill>
                  <a:srgbClr val="F7FAFC"/>
                </a:solidFill>
              </a:rPr>
              <a:t>«Где проекты становятся общей миссией»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49808" y="303580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7DFF"/>
                </a:solidFill>
              </a:rPr>
              <a:t>Позиционирование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3337560"/>
            <a:ext cx="539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9C4D6"/>
                </a:solidFill>
              </a:rPr>
              <a:t>Смысла: высший контур миссии, ценностей, образа будущего и цивилизационной стратегии.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868680" y="4507992"/>
            <a:ext cx="73152" cy="73152"/>
          </a:xfrm>
          <a:prstGeom prst="ellipse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" y="4434840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манифест и хартия</a:t>
            </a:r>
            <a:endParaRPr lang="en-US" sz="1210" dirty="0"/>
          </a:p>
        </p:txBody>
      </p:sp>
      <p:sp>
        <p:nvSpPr>
          <p:cNvPr id="17" name="Shape 15"/>
          <p:cNvSpPr/>
          <p:nvPr/>
        </p:nvSpPr>
        <p:spPr>
          <a:xfrm>
            <a:off x="868680" y="4901184"/>
            <a:ext cx="73152" cy="73152"/>
          </a:xfrm>
          <a:prstGeom prst="ellipse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3272" y="48280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ценности и кодекс</a:t>
            </a:r>
            <a:endParaRPr lang="en-US" sz="1210" dirty="0"/>
          </a:p>
        </p:txBody>
      </p:sp>
      <p:sp>
        <p:nvSpPr>
          <p:cNvPr id="19" name="Shape 17"/>
          <p:cNvSpPr/>
          <p:nvPr/>
        </p:nvSpPr>
        <p:spPr>
          <a:xfrm>
            <a:off x="868680" y="5294376"/>
            <a:ext cx="73152" cy="73152"/>
          </a:xfrm>
          <a:prstGeom prst="ellipse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5221224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образ будущего</a:t>
            </a:r>
            <a:endParaRPr lang="en-US" sz="1210" dirty="0"/>
          </a:p>
        </p:txBody>
      </p:sp>
      <p:sp>
        <p:nvSpPr>
          <p:cNvPr id="21" name="Shape 19"/>
          <p:cNvSpPr/>
          <p:nvPr/>
        </p:nvSpPr>
        <p:spPr>
          <a:xfrm>
            <a:off x="868680" y="5687568"/>
            <a:ext cx="73152" cy="73152"/>
          </a:xfrm>
          <a:prstGeom prst="ellipse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3272" y="5614416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цивилизационная стратегия</a:t>
            </a:r>
            <a:endParaRPr lang="en-US" sz="1210" dirty="0"/>
          </a:p>
        </p:txBody>
      </p:sp>
      <p:sp>
        <p:nvSpPr>
          <p:cNvPr id="23" name="Shape 21"/>
          <p:cNvSpPr/>
          <p:nvPr/>
        </p:nvSpPr>
        <p:spPr>
          <a:xfrm>
            <a:off x="868680" y="6080760"/>
            <a:ext cx="73152" cy="73152"/>
          </a:xfrm>
          <a:prstGeom prst="ellipse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60076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F7FAFC"/>
                </a:solidFill>
              </a:rPr>
              <a:t>связь с ЭКВИЛИБРИУМ</a:t>
            </a:r>
            <a:endParaRPr lang="en-US" sz="1210" dirty="0"/>
          </a:p>
        </p:txBody>
      </p:sp>
      <p:sp>
        <p:nvSpPr>
          <p:cNvPr id="25" name="Shape 23"/>
          <p:cNvSpPr/>
          <p:nvPr/>
        </p:nvSpPr>
        <p:spPr>
          <a:xfrm>
            <a:off x="7315200" y="1234440"/>
            <a:ext cx="3383280" cy="3383280"/>
          </a:xfrm>
          <a:prstGeom prst="ellipse">
            <a:avLst/>
          </a:prstGeom>
          <a:solidFill>
            <a:srgbClr val="C77DFF">
              <a:alpha val="12000"/>
            </a:srgbClr>
          </a:solidFill>
          <a:ln w="25400">
            <a:solidFill>
              <a:srgbClr val="C77DFF">
                <a:alpha val="7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0688" y="1709928"/>
            <a:ext cx="2432304" cy="2432304"/>
          </a:xfrm>
          <a:prstGeom prst="ellipse">
            <a:avLst/>
          </a:prstGeom>
          <a:solidFill>
            <a:srgbClr val="0D1A2E"/>
          </a:solidFill>
          <a:ln w="17780">
            <a:solidFill>
              <a:srgbClr val="C77DFF">
                <a:alpha val="9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0768" y="2139696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C77DFF"/>
                </a:solidFill>
              </a:rPr>
              <a:t>⬡</a:t>
            </a:r>
            <a:endParaRPr lang="en-US" sz="5200" dirty="0"/>
          </a:p>
        </p:txBody>
      </p:sp>
      <p:sp>
        <p:nvSpPr>
          <p:cNvPr id="28" name="Text 26"/>
          <p:cNvSpPr/>
          <p:nvPr/>
        </p:nvSpPr>
        <p:spPr>
          <a:xfrm>
            <a:off x="7498080" y="48646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7DFF"/>
                </a:solidFill>
              </a:rPr>
              <a:t>ЭФИР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315200" y="5239512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AFC"/>
                </a:solidFill>
              </a:rPr>
              <a:t>СМЫСЛА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-1463040" y="-1097280"/>
            <a:ext cx="8046720" cy="8046720"/>
          </a:xfrm>
          <a:prstGeom prst="arc">
            <a:avLst/>
          </a:prstGeom>
          <a:noFill/>
          <a:ln w="15240">
            <a:solidFill>
              <a:srgbClr val="1B29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600000">
            <a:off x="6217920" y="-1828800"/>
            <a:ext cx="7315200" cy="7315200"/>
          </a:xfrm>
          <a:prstGeom prst="arc">
            <a:avLst/>
          </a:prstGeom>
          <a:noFill/>
          <a:ln w="12700">
            <a:solidFill>
              <a:srgbClr val="1B2945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355080"/>
            <a:ext cx="11064240" cy="0"/>
          </a:xfrm>
          <a:prstGeom prst="line">
            <a:avLst/>
          </a:prstGeom>
          <a:noFill/>
          <a:ln w="12700">
            <a:solidFill>
              <a:srgbClr val="22304A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37376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F8C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СОБЫТИЙ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83696" y="643737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8CA3"/>
                </a:solidFill>
              </a:rPr>
              <a:t>09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56692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Как проект проходит через порталы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85800" y="1207008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4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Пять вопросов превращают любую инициативу в полноценный элемент экосистемы.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77240" y="1892808"/>
            <a:ext cx="1938528" cy="3337560"/>
          </a:xfrm>
          <a:prstGeom prst="roundRect">
            <a:avLst>
              <a:gd name="adj" fmla="val 6604"/>
            </a:avLst>
          </a:prstGeom>
          <a:solidFill>
            <a:srgbClr val="0E1B2F"/>
          </a:solidFill>
          <a:ln w="12700">
            <a:solidFill>
              <a:srgbClr val="B88B50">
                <a:alpha val="7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05256" y="208483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88B50"/>
                </a:solidFill>
              </a:rPr>
              <a:t>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05256" y="2606040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7FAFC"/>
                </a:solidFill>
              </a:rPr>
              <a:t>Основание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05256" y="3127248"/>
            <a:ext cx="15819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B9C4D6"/>
                </a:solidFill>
              </a:rPr>
              <a:t>Какая материальная база, площадка и ресурс есть у проекта?</a:t>
            </a:r>
            <a:endParaRPr lang="en-US" sz="1130" dirty="0"/>
          </a:p>
        </p:txBody>
      </p:sp>
      <p:sp>
        <p:nvSpPr>
          <p:cNvPr id="14" name="Shape 12"/>
          <p:cNvSpPr/>
          <p:nvPr/>
        </p:nvSpPr>
        <p:spPr>
          <a:xfrm>
            <a:off x="2560320" y="3529584"/>
            <a:ext cx="347472" cy="0"/>
          </a:xfrm>
          <a:prstGeom prst="line">
            <a:avLst/>
          </a:prstGeom>
          <a:noFill/>
          <a:ln w="17780">
            <a:solidFill>
              <a:srgbClr val="3B4D71">
                <a:alpha val="75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3044952" y="1892808"/>
            <a:ext cx="1938528" cy="3337560"/>
          </a:xfrm>
          <a:prstGeom prst="roundRect">
            <a:avLst>
              <a:gd name="adj" fmla="val 6604"/>
            </a:avLst>
          </a:prstGeom>
          <a:solidFill>
            <a:srgbClr val="0E1B2F"/>
          </a:solidFill>
          <a:ln w="12700">
            <a:solidFill>
              <a:srgbClr val="2E91FF">
                <a:alpha val="7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72968" y="208483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91FF"/>
                </a:solidFill>
              </a:rPr>
              <a:t>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172968" y="2606040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7FAFC"/>
                </a:solidFill>
              </a:rPr>
              <a:t>Сообщества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172968" y="3127248"/>
            <a:ext cx="15819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B9C4D6"/>
                </a:solidFill>
              </a:rPr>
              <a:t>Какие люди, партнёры и аудитории вокруг проекта?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4828032" y="3529584"/>
            <a:ext cx="347472" cy="0"/>
          </a:xfrm>
          <a:prstGeom prst="line">
            <a:avLst/>
          </a:prstGeom>
          <a:noFill/>
          <a:ln w="17780">
            <a:solidFill>
              <a:srgbClr val="3B4D71">
                <a:alpha val="75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5312664" y="1892808"/>
            <a:ext cx="1938528" cy="3337560"/>
          </a:xfrm>
          <a:prstGeom prst="roundRect">
            <a:avLst>
              <a:gd name="adj" fmla="val 6604"/>
            </a:avLst>
          </a:prstGeom>
          <a:solidFill>
            <a:srgbClr val="0E1B2F"/>
          </a:solidFill>
          <a:ln w="12700">
            <a:solidFill>
              <a:srgbClr val="FF5C38">
                <a:alpha val="7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40680" y="208483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5C38"/>
                </a:solidFill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440680" y="2606040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7FAFC"/>
                </a:solidFill>
              </a:rPr>
              <a:t>События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440680" y="3127248"/>
            <a:ext cx="15819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B9C4D6"/>
                </a:solidFill>
              </a:rPr>
              <a:t>Какое действие, запуск или событие делает проект видимым?</a:t>
            </a:r>
            <a:endParaRPr lang="en-US" sz="1130" dirty="0"/>
          </a:p>
        </p:txBody>
      </p:sp>
      <p:sp>
        <p:nvSpPr>
          <p:cNvPr id="24" name="Shape 22"/>
          <p:cNvSpPr/>
          <p:nvPr/>
        </p:nvSpPr>
        <p:spPr>
          <a:xfrm>
            <a:off x="7095744" y="3529584"/>
            <a:ext cx="347472" cy="0"/>
          </a:xfrm>
          <a:prstGeom prst="line">
            <a:avLst/>
          </a:prstGeom>
          <a:noFill/>
          <a:ln w="17780">
            <a:solidFill>
              <a:srgbClr val="3B4D71">
                <a:alpha val="75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7580376" y="1892808"/>
            <a:ext cx="1938528" cy="3337560"/>
          </a:xfrm>
          <a:prstGeom prst="roundRect">
            <a:avLst>
              <a:gd name="adj" fmla="val 6604"/>
            </a:avLst>
          </a:prstGeom>
          <a:solidFill>
            <a:srgbClr val="0E1B2F"/>
          </a:solidFill>
          <a:ln w="12700">
            <a:solidFill>
              <a:srgbClr val="76E4F7">
                <a:alpha val="7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08392" y="208483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6E4F7"/>
                </a:solidFill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708392" y="2606040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7FAFC"/>
                </a:solidFill>
              </a:rPr>
              <a:t>Знание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708392" y="3127248"/>
            <a:ext cx="15819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B9C4D6"/>
                </a:solidFill>
              </a:rPr>
              <a:t>Какие материалы, медиа, аналитика и обучение его сопровождают?</a:t>
            </a:r>
            <a:endParaRPr lang="en-US" sz="1130" dirty="0"/>
          </a:p>
        </p:txBody>
      </p:sp>
      <p:sp>
        <p:nvSpPr>
          <p:cNvPr id="29" name="Shape 27"/>
          <p:cNvSpPr/>
          <p:nvPr/>
        </p:nvSpPr>
        <p:spPr>
          <a:xfrm>
            <a:off x="9363456" y="3529584"/>
            <a:ext cx="347472" cy="0"/>
          </a:xfrm>
          <a:prstGeom prst="line">
            <a:avLst/>
          </a:prstGeom>
          <a:noFill/>
          <a:ln w="17780">
            <a:solidFill>
              <a:srgbClr val="3B4D71">
                <a:alpha val="75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9848088" y="1892808"/>
            <a:ext cx="1938528" cy="3337560"/>
          </a:xfrm>
          <a:prstGeom prst="roundRect">
            <a:avLst>
              <a:gd name="adj" fmla="val 6604"/>
            </a:avLst>
          </a:prstGeom>
          <a:solidFill>
            <a:srgbClr val="0E1B2F"/>
          </a:solidFill>
          <a:ln w="12700">
            <a:solidFill>
              <a:srgbClr val="C77DFF">
                <a:alpha val="75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976104" y="208483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7DFF"/>
                </a:solidFill>
              </a:rPr>
              <a:t>5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976104" y="2606040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7FAFC"/>
                </a:solidFill>
              </a:rPr>
              <a:t>Смысл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976104" y="3127248"/>
            <a:ext cx="15819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B9C4D6"/>
                </a:solidFill>
              </a:rPr>
              <a:t>Какую миссию, ценность и образ будущего он несёт?</a:t>
            </a:r>
            <a:endParaRPr lang="en-US" sz="1130" dirty="0"/>
          </a:p>
        </p:txBody>
      </p:sp>
      <p:sp>
        <p:nvSpPr>
          <p:cNvPr id="34" name="Shape 32"/>
          <p:cNvSpPr/>
          <p:nvPr/>
        </p:nvSpPr>
        <p:spPr>
          <a:xfrm>
            <a:off x="11631168" y="3529584"/>
            <a:ext cx="347472" cy="0"/>
          </a:xfrm>
          <a:prstGeom prst="line">
            <a:avLst/>
          </a:prstGeom>
          <a:noFill/>
          <a:ln w="17780">
            <a:solidFill>
              <a:srgbClr val="3B4D71">
                <a:alpha val="75000"/>
              </a:srgbClr>
            </a:solidFill>
            <a:prstDash val="solid"/>
            <a:headEnd type="none"/>
            <a:tailEnd type="none"/>
          </a:ln>
        </p:spPr>
      </p:sp>
      <p:sp>
        <p:nvSpPr>
          <p:cNvPr id="35" name="Text 33"/>
          <p:cNvSpPr/>
          <p:nvPr/>
        </p:nvSpPr>
        <p:spPr>
          <a:xfrm>
            <a:off x="1051560" y="5806440"/>
            <a:ext cx="10149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7FAFC"/>
                </a:solidFill>
              </a:rPr>
              <a:t>Если проект отвечает на все пять вопросов — он готов к упаковке, запуску, партнёрствам и масштабированию.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Город Событий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Порталы стихий</dc:title>
  <dc:subject>Пять стихий — пять порталов</dc:subject>
  <dc:creator>OpenAI</dc:creator>
  <cp:lastModifiedBy>OpenAI</cp:lastModifiedBy>
  <cp:revision>1</cp:revision>
  <dcterms:created xsi:type="dcterms:W3CDTF">2026-08-18T08:03:22Z</dcterms:created>
  <dcterms:modified xsi:type="dcterms:W3CDTF">2026-08-18T08:03:22Z</dcterms:modified>
</cp:coreProperties>
</file>